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7"/>
  </p:notes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79" r:id="rId17"/>
    <p:sldId id="380" r:id="rId18"/>
    <p:sldId id="262" r:id="rId19"/>
    <p:sldId id="349" r:id="rId20"/>
    <p:sldId id="381" r:id="rId21"/>
    <p:sldId id="345" r:id="rId22"/>
    <p:sldId id="346" r:id="rId23"/>
    <p:sldId id="347" r:id="rId24"/>
    <p:sldId id="348" r:id="rId25"/>
    <p:sldId id="309" r:id="rId26"/>
    <p:sldId id="310" r:id="rId27"/>
    <p:sldId id="350" r:id="rId28"/>
    <p:sldId id="351" r:id="rId29"/>
    <p:sldId id="366" r:id="rId30"/>
    <p:sldId id="352" r:id="rId31"/>
    <p:sldId id="353" r:id="rId32"/>
    <p:sldId id="354" r:id="rId33"/>
    <p:sldId id="371" r:id="rId34"/>
    <p:sldId id="370" r:id="rId35"/>
    <p:sldId id="367" r:id="rId36"/>
    <p:sldId id="368" r:id="rId37"/>
    <p:sldId id="270" r:id="rId38"/>
    <p:sldId id="369" r:id="rId39"/>
    <p:sldId id="355" r:id="rId40"/>
    <p:sldId id="356" r:id="rId41"/>
    <p:sldId id="358" r:id="rId42"/>
    <p:sldId id="359" r:id="rId43"/>
    <p:sldId id="360" r:id="rId44"/>
    <p:sldId id="357" r:id="rId45"/>
    <p:sldId id="361" r:id="rId46"/>
    <p:sldId id="362" r:id="rId47"/>
    <p:sldId id="363" r:id="rId48"/>
    <p:sldId id="364" r:id="rId49"/>
    <p:sldId id="372" r:id="rId50"/>
    <p:sldId id="373" r:id="rId51"/>
    <p:sldId id="375" r:id="rId52"/>
    <p:sldId id="374" r:id="rId53"/>
    <p:sldId id="376" r:id="rId54"/>
    <p:sldId id="377" r:id="rId55"/>
    <p:sldId id="378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098" autoAdjust="0"/>
  </p:normalViewPr>
  <p:slideViewPr>
    <p:cSldViewPr>
      <p:cViewPr varScale="1">
        <p:scale>
          <a:sx n="71" d="100"/>
          <a:sy n="71" d="100"/>
        </p:scale>
        <p:origin x="177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3F04-66E5-4819-A08C-B5E9C6E0E98E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57DE-DABB-4306-9A66-E6F03E4D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7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3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37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27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266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48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99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solidFill>
                  <a:srgbClr val="000000"/>
                </a:solidFill>
                <a:effectLst/>
                <a:latin typeface="Candara" pitchFamily="34" charset="0"/>
                <a:cs typeface="Arial" charset="0"/>
              </a:rPr>
              <a:t>!!</a:t>
            </a:r>
            <a:r>
              <a:rPr lang="cs-CZ" altLang="cs-CZ" sz="1200" baseline="0" dirty="0" smtClean="0">
                <a:solidFill>
                  <a:srgbClr val="000000"/>
                </a:solidFill>
                <a:effectLst/>
                <a:latin typeface="Candara" pitchFamily="34" charset="0"/>
                <a:cs typeface="Arial" charset="0"/>
              </a:rPr>
              <a:t> </a:t>
            </a:r>
            <a:r>
              <a:rPr lang="cs-CZ" altLang="cs-CZ" sz="1200" baseline="0" dirty="0" smtClean="0">
                <a:solidFill>
                  <a:srgbClr val="000000"/>
                </a:solidFill>
                <a:effectLst/>
                <a:latin typeface="Candara" pitchFamily="34" charset="0"/>
                <a:cs typeface="Arial" charset="0"/>
              </a:rPr>
              <a:t>Fluoxetin a </a:t>
            </a:r>
            <a:r>
              <a:rPr lang="cs-CZ" altLang="cs-CZ" sz="1200" baseline="0" dirty="0" err="1" smtClean="0">
                <a:solidFill>
                  <a:srgbClr val="000000"/>
                </a:solidFill>
                <a:effectLst/>
                <a:latin typeface="Candara" pitchFamily="34" charset="0"/>
                <a:cs typeface="Arial" charset="0"/>
              </a:rPr>
              <a:t>fluvoxamin</a:t>
            </a:r>
            <a:r>
              <a:rPr lang="cs-CZ" altLang="cs-CZ" sz="1200" baseline="0" dirty="0" smtClean="0">
                <a:solidFill>
                  <a:srgbClr val="000000"/>
                </a:solidFill>
                <a:effectLst/>
                <a:latin typeface="Candara" pitchFamily="34" charset="0"/>
                <a:cs typeface="Arial" charset="0"/>
              </a:rPr>
              <a:t> inhibují CYP, kterými se metabolizují BZD (kombinovat s oxazepamem – nemetabolizuje se přes CYP</a:t>
            </a:r>
            <a:r>
              <a:rPr lang="cs-CZ" altLang="cs-CZ" sz="1200" baseline="0" dirty="0" smtClean="0">
                <a:solidFill>
                  <a:srgbClr val="000000"/>
                </a:solidFill>
                <a:effectLst/>
                <a:latin typeface="Candara" pitchFamily="34" charset="0"/>
                <a:cs typeface="Arial" charset="0"/>
              </a:rPr>
              <a:t>) !!</a:t>
            </a:r>
            <a:endParaRPr lang="cs-CZ" altLang="cs-CZ" sz="1200" baseline="0" dirty="0" smtClean="0">
              <a:solidFill>
                <a:srgbClr val="000000"/>
              </a:solidFill>
              <a:effectLst/>
              <a:latin typeface="Candara" pitchFamily="34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>
              <a:solidFill>
                <a:srgbClr val="000000"/>
              </a:solidFill>
              <a:effectLst/>
              <a:latin typeface="Candara" pitchFamily="34" charset="0"/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45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391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63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RLS – restless leg syndrome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3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30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GABA</a:t>
            </a:r>
            <a:r>
              <a:rPr lang="cs-CZ" baseline="-25000" dirty="0" smtClean="0"/>
              <a:t>C </a:t>
            </a:r>
            <a:r>
              <a:rPr lang="cs-CZ" baseline="0" dirty="0" smtClean="0"/>
              <a:t>– fyziologická funkce není plně pochopená, nejspíš není cílovým místem BZD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3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BD0284-BE2B-4E70-BCA7-AAB063E12264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 alkalizovat moč pro zvýšení clearance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1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GAD – generalizovaná úzkostná porucha</a:t>
            </a:r>
          </a:p>
          <a:p>
            <a:r>
              <a:rPr lang="cs-CZ" dirty="0" smtClean="0"/>
              <a:t>PTSD – posttraumatická stresová porucha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59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46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257DE-DABB-4306-9A66-E6F03E4D098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35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522711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Hypnosedativa </a:t>
            </a:r>
            <a:br>
              <a:rPr lang="cs-CZ" sz="4400" b="1" dirty="0" smtClean="0"/>
            </a:b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 smtClean="0"/>
              <a:t>Anxiolytika</a:t>
            </a:r>
            <a:endParaRPr lang="cs-CZ" sz="4400" b="1" dirty="0"/>
          </a:p>
        </p:txBody>
      </p:sp>
      <p:sp>
        <p:nvSpPr>
          <p:cNvPr id="4" name="Podnadpis 3"/>
          <p:cNvSpPr txBox="1">
            <a:spLocks/>
          </p:cNvSpPr>
          <p:nvPr/>
        </p:nvSpPr>
        <p:spPr>
          <a:xfrm>
            <a:off x="6156176" y="5661248"/>
            <a:ext cx="288032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Matej Ľupták</a:t>
            </a: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Farmakologický ústav</a:t>
            </a: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LF UK</a:t>
            </a: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mat.luptak@gmail.com</a:t>
            </a:r>
            <a:endParaRPr lang="cs-CZ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11378\Desktop\Pix\kk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88432" cy="21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„IDEÁLNÍ HYPNOTIKUM“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navodit spánek strukturálně podobný fyziologickému</a:t>
            </a:r>
          </a:p>
          <a:p>
            <a:r>
              <a:rPr lang="cs-CZ" dirty="0"/>
              <a:t>velká terapeutická šíře (sebevraždy)</a:t>
            </a:r>
          </a:p>
          <a:p>
            <a:r>
              <a:rPr lang="cs-CZ" dirty="0"/>
              <a:t>optimální poločas eliminace</a:t>
            </a:r>
          </a:p>
          <a:p>
            <a:r>
              <a:rPr lang="cs-CZ" dirty="0"/>
              <a:t>rychlá absorpce po p</a:t>
            </a:r>
            <a:r>
              <a:rPr lang="cs-CZ" dirty="0" smtClean="0"/>
              <a:t>. o</a:t>
            </a:r>
            <a:r>
              <a:rPr lang="cs-CZ" dirty="0"/>
              <a:t>. aplikaci</a:t>
            </a:r>
          </a:p>
          <a:p>
            <a:r>
              <a:rPr lang="cs-CZ" dirty="0" smtClean="0"/>
              <a:t>terapeutická </a:t>
            </a:r>
            <a:r>
              <a:rPr lang="cs-CZ" dirty="0"/>
              <a:t>hladina 5-7 h, bez aktiv. metabolitů</a:t>
            </a:r>
          </a:p>
          <a:p>
            <a:r>
              <a:rPr lang="cs-CZ" dirty="0"/>
              <a:t>bez NÚ a lékových interakcí</a:t>
            </a:r>
          </a:p>
          <a:p>
            <a:r>
              <a:rPr lang="cs-CZ" dirty="0"/>
              <a:t>bez </a:t>
            </a:r>
            <a:r>
              <a:rPr lang="cs-CZ" dirty="0" err="1" smtClean="0"/>
              <a:t>adiktogenního</a:t>
            </a:r>
            <a:r>
              <a:rPr lang="cs-CZ" dirty="0" smtClean="0"/>
              <a:t> potenciálu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2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HYPNOSEDATIV NA ARCHITEKTURU SPÁNKU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1974428"/>
            <a:ext cx="3538736" cy="4525963"/>
          </a:xfrm>
        </p:spPr>
        <p:txBody>
          <a:bodyPr/>
          <a:lstStyle/>
          <a:p>
            <a:r>
              <a:rPr lang="cs-CZ" dirty="0" smtClean="0"/>
              <a:t>↓ spánková latence</a:t>
            </a:r>
          </a:p>
          <a:p>
            <a:r>
              <a:rPr lang="cs-CZ" dirty="0" smtClean="0"/>
              <a:t>↑ celková doba spánku</a:t>
            </a:r>
          </a:p>
          <a:p>
            <a:endParaRPr lang="cs-CZ" dirty="0" smtClean="0"/>
          </a:p>
          <a:p>
            <a:r>
              <a:rPr lang="cs-CZ" dirty="0" smtClean="0"/>
              <a:t>↑ fáze s-2 NREM</a:t>
            </a:r>
          </a:p>
          <a:p>
            <a:r>
              <a:rPr lang="cs-CZ" dirty="0" smtClean="0"/>
              <a:t>↓ fáze s-3/4 NREM</a:t>
            </a:r>
          </a:p>
          <a:p>
            <a:pPr lvl="1"/>
            <a:r>
              <a:rPr lang="cs-CZ" dirty="0" smtClean="0"/>
              <a:t>delta spánek pomalých vln</a:t>
            </a:r>
          </a:p>
          <a:p>
            <a:pPr lvl="1"/>
            <a:r>
              <a:rPr lang="cs-CZ" dirty="0" smtClean="0"/>
              <a:t>hluboký spánek</a:t>
            </a:r>
          </a:p>
          <a:p>
            <a:r>
              <a:rPr lang="cs-CZ" dirty="0" smtClean="0"/>
              <a:t>↓ fáze REM - snění!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50292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HYPNOSEDATIV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300" dirty="0" smtClean="0"/>
              <a:t>1. generace</a:t>
            </a:r>
          </a:p>
          <a:p>
            <a:pPr lvl="1"/>
            <a:r>
              <a:rPr lang="cs-CZ" sz="2300" dirty="0" smtClean="0"/>
              <a:t>barbituráty</a:t>
            </a:r>
          </a:p>
          <a:p>
            <a:pPr lvl="1"/>
            <a:r>
              <a:rPr lang="cs-CZ" sz="2300" dirty="0" err="1" smtClean="0"/>
              <a:t>klomethiazol</a:t>
            </a:r>
            <a:endParaRPr lang="cs-CZ" sz="2300" dirty="0" smtClean="0"/>
          </a:p>
          <a:p>
            <a:r>
              <a:rPr lang="cs-CZ" sz="2300" dirty="0" smtClean="0"/>
              <a:t>2. generace</a:t>
            </a:r>
          </a:p>
          <a:p>
            <a:pPr lvl="1"/>
            <a:r>
              <a:rPr lang="cs-CZ" sz="2300" dirty="0" smtClean="0"/>
              <a:t>benzodiazepiny</a:t>
            </a:r>
          </a:p>
          <a:p>
            <a:r>
              <a:rPr lang="cs-CZ" sz="2300" dirty="0" smtClean="0"/>
              <a:t>3. generace</a:t>
            </a:r>
          </a:p>
          <a:p>
            <a:pPr lvl="1"/>
            <a:r>
              <a:rPr lang="cs-CZ" sz="2300" dirty="0" smtClean="0"/>
              <a:t>z-látky</a:t>
            </a:r>
          </a:p>
          <a:p>
            <a:r>
              <a:rPr lang="cs-CZ" sz="2300" dirty="0" smtClean="0"/>
              <a:t>látky ovlivňující cirkadiánní rytmy</a:t>
            </a:r>
          </a:p>
          <a:p>
            <a:r>
              <a:rPr lang="cs-CZ" sz="2300" dirty="0" smtClean="0"/>
              <a:t>další látky</a:t>
            </a:r>
          </a:p>
          <a:p>
            <a:r>
              <a:rPr lang="cs-CZ" sz="2300" dirty="0" smtClean="0"/>
              <a:t>rostlinné </a:t>
            </a:r>
            <a:r>
              <a:rPr lang="cs-CZ" sz="2300" dirty="0" err="1" smtClean="0"/>
              <a:t>hypnosedativa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6862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84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ÚČINEK HYPNOSEDATIV ZÁVISLÝ NA DÁVCE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941168"/>
            <a:ext cx="8003232" cy="1656184"/>
          </a:xfrm>
        </p:spPr>
        <p:txBody>
          <a:bodyPr>
            <a:noAutofit/>
          </a:bodyPr>
          <a:lstStyle/>
          <a:p>
            <a:pPr marL="971550" lvl="1" indent="-514350">
              <a:buFont typeface="Arial" charset="0"/>
              <a:buAutoNum type="arabicPeriod"/>
            </a:pPr>
            <a:r>
              <a:rPr lang="cs-CZ" altLang="en-US" sz="2400" dirty="0" smtClean="0"/>
              <a:t>sedace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cs-CZ" altLang="en-US" sz="2400" dirty="0" smtClean="0"/>
              <a:t>farmakologická hypnóza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cs-CZ" altLang="en-US" sz="2400" dirty="0" smtClean="0"/>
              <a:t>anestézie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cs-CZ" altLang="en-US" sz="2400" dirty="0" smtClean="0"/>
              <a:t>kardiovaskulární/respirační selhání</a:t>
            </a:r>
          </a:p>
          <a:p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t="6349" r="17857" b="8289"/>
          <a:stretch>
            <a:fillRect/>
          </a:stretch>
        </p:blipFill>
        <p:spPr bwMode="auto">
          <a:xfrm>
            <a:off x="4860031" y="1194222"/>
            <a:ext cx="4104457" cy="353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4" y="1194222"/>
            <a:ext cx="4681538" cy="353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734472" y="501317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A – </a:t>
            </a:r>
            <a:r>
              <a:rPr lang="cs-CZ" dirty="0" smtClean="0">
                <a:solidFill>
                  <a:srgbClr val="FF0000"/>
                </a:solidFill>
              </a:rPr>
              <a:t>barbituráty</a:t>
            </a:r>
          </a:p>
          <a:p>
            <a:pPr>
              <a:defRPr/>
            </a:pPr>
            <a:r>
              <a:rPr lang="cs-CZ" dirty="0" smtClean="0">
                <a:solidFill>
                  <a:srgbClr val="00B0F0"/>
                </a:solidFill>
              </a:rPr>
              <a:t>B </a:t>
            </a:r>
            <a:r>
              <a:rPr lang="cs-CZ" dirty="0">
                <a:solidFill>
                  <a:srgbClr val="00B0F0"/>
                </a:solidFill>
              </a:rPr>
              <a:t>– benzodiazepiny, </a:t>
            </a:r>
            <a:r>
              <a:rPr lang="cs-CZ" dirty="0" err="1">
                <a:solidFill>
                  <a:srgbClr val="00B0F0"/>
                </a:solidFill>
              </a:rPr>
              <a:t>zolpidem</a:t>
            </a:r>
            <a:endParaRPr lang="en-US" dirty="0">
              <a:solidFill>
                <a:srgbClr val="00B0F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GABA RECEPTORY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</a:t>
            </a:r>
            <a:r>
              <a:rPr lang="cs-CZ" dirty="0" smtClean="0"/>
              <a:t>nhibiční receptor, přirozeným ligandem je tlumivě působící kyselina gama-aminomáselná (GABA)</a:t>
            </a:r>
          </a:p>
          <a:p>
            <a:endParaRPr lang="cs-CZ" dirty="0"/>
          </a:p>
          <a:p>
            <a:r>
              <a:rPr lang="cs-CZ" dirty="0" smtClean="0"/>
              <a:t>GABA</a:t>
            </a:r>
            <a:r>
              <a:rPr lang="cs-CZ" baseline="-25000" dirty="0" smtClean="0"/>
              <a:t>A, </a:t>
            </a:r>
            <a:r>
              <a:rPr lang="cs-CZ" dirty="0" smtClean="0"/>
              <a:t>GABA</a:t>
            </a:r>
            <a:r>
              <a:rPr lang="cs-CZ" baseline="-25000" dirty="0" smtClean="0"/>
              <a:t>C</a:t>
            </a:r>
          </a:p>
          <a:p>
            <a:pPr lvl="1"/>
            <a:r>
              <a:rPr lang="cs-CZ" sz="2400" dirty="0"/>
              <a:t>spojený s Cl</a:t>
            </a:r>
            <a:r>
              <a:rPr lang="cs-CZ" sz="2400" baseline="30000" dirty="0"/>
              <a:t>-</a:t>
            </a:r>
            <a:r>
              <a:rPr lang="cs-CZ" sz="2400" dirty="0"/>
              <a:t> </a:t>
            </a:r>
            <a:r>
              <a:rPr lang="cs-CZ" sz="2400" dirty="0" smtClean="0"/>
              <a:t>IK</a:t>
            </a:r>
          </a:p>
          <a:p>
            <a:pPr lvl="1"/>
            <a:r>
              <a:rPr lang="cs-CZ" sz="2400" dirty="0"/>
              <a:t>l</a:t>
            </a:r>
            <a:r>
              <a:rPr lang="cs-CZ" sz="2400" dirty="0" smtClean="0"/>
              <a:t>igandem řízený IK, rychlý účinek</a:t>
            </a:r>
            <a:endParaRPr lang="cs-CZ" sz="2400" dirty="0"/>
          </a:p>
          <a:p>
            <a:r>
              <a:rPr lang="cs-CZ" dirty="0" smtClean="0"/>
              <a:t>GABA</a:t>
            </a:r>
            <a:r>
              <a:rPr lang="cs-CZ" baseline="-25000" dirty="0" smtClean="0"/>
              <a:t>B</a:t>
            </a:r>
            <a:endParaRPr lang="cs-CZ" dirty="0" smtClean="0"/>
          </a:p>
          <a:p>
            <a:pPr lvl="1"/>
            <a:r>
              <a:rPr lang="cs-CZ" sz="2400" dirty="0" smtClean="0"/>
              <a:t>GPCR, pomalý účinek</a:t>
            </a:r>
          </a:p>
          <a:p>
            <a:pPr lvl="1"/>
            <a:r>
              <a:rPr lang="cs-CZ" sz="2400" dirty="0" smtClean="0"/>
              <a:t>bolest, paměť, nálada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4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GABA</a:t>
            </a:r>
            <a:r>
              <a:rPr lang="cs-CZ" baseline="-25000" dirty="0" smtClean="0"/>
              <a:t>A</a:t>
            </a:r>
            <a:r>
              <a:rPr lang="cs-CZ" dirty="0" smtClean="0"/>
              <a:t> RECEPTOR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4" y="908720"/>
            <a:ext cx="8229600" cy="4881871"/>
          </a:xfrm>
        </p:spPr>
        <p:txBody>
          <a:bodyPr>
            <a:normAutofit/>
          </a:bodyPr>
          <a:lstStyle/>
          <a:p>
            <a:r>
              <a:rPr lang="cs-CZ" sz="2100" dirty="0" err="1"/>
              <a:t>p</a:t>
            </a:r>
            <a:r>
              <a:rPr lang="cs-CZ" sz="2100" dirty="0" err="1" smtClean="0"/>
              <a:t>entamerní</a:t>
            </a:r>
            <a:r>
              <a:rPr lang="cs-CZ" sz="2100" dirty="0" smtClean="0"/>
              <a:t> receptor po aktivaci otevírá chloridový kanál a tlumí přenos nervových vzruchů</a:t>
            </a:r>
          </a:p>
          <a:p>
            <a:pPr lvl="1"/>
            <a:r>
              <a:rPr lang="cs-CZ" sz="2100" dirty="0"/>
              <a:t>p</a:t>
            </a:r>
            <a:r>
              <a:rPr lang="cs-CZ" sz="2100" dirty="0" smtClean="0"/>
              <a:t>odjednotky </a:t>
            </a:r>
            <a:r>
              <a:rPr lang="el-GR" sz="2100" dirty="0" smtClean="0">
                <a:latin typeface="+mj-lt"/>
              </a:rPr>
              <a:t>α</a:t>
            </a:r>
            <a:r>
              <a:rPr lang="cs-CZ" sz="2100" baseline="-25000" dirty="0" smtClean="0">
                <a:latin typeface="+mj-lt"/>
              </a:rPr>
              <a:t>1-6</a:t>
            </a:r>
            <a:r>
              <a:rPr lang="cs-CZ" sz="2100" dirty="0" smtClean="0">
                <a:latin typeface="+mj-lt"/>
              </a:rPr>
              <a:t>, β</a:t>
            </a:r>
            <a:r>
              <a:rPr lang="cs-CZ" sz="2100" baseline="-25000" dirty="0" smtClean="0">
                <a:latin typeface="+mj-lt"/>
              </a:rPr>
              <a:t>1-3</a:t>
            </a:r>
            <a:r>
              <a:rPr lang="cs-CZ" sz="2100" dirty="0" smtClean="0">
                <a:latin typeface="+mj-lt"/>
              </a:rPr>
              <a:t>, </a:t>
            </a:r>
            <a:r>
              <a:rPr lang="el-GR" sz="2100" dirty="0" smtClean="0">
                <a:latin typeface="+mj-lt"/>
              </a:rPr>
              <a:t>γ</a:t>
            </a:r>
            <a:r>
              <a:rPr lang="cs-CZ" sz="2100" baseline="-25000" dirty="0" smtClean="0">
                <a:latin typeface="+mj-lt"/>
              </a:rPr>
              <a:t>1-3</a:t>
            </a:r>
            <a:r>
              <a:rPr lang="cs-CZ" sz="2100" dirty="0" smtClean="0">
                <a:latin typeface="+mj-lt"/>
              </a:rPr>
              <a:t>, </a:t>
            </a:r>
            <a:r>
              <a:rPr lang="el-GR" sz="2100" dirty="0" smtClean="0">
                <a:latin typeface="+mj-lt"/>
                <a:cs typeface="Times New Roman" panose="02020603050405020304" pitchFamily="18" charset="0"/>
              </a:rPr>
              <a:t>δ</a:t>
            </a:r>
            <a:r>
              <a:rPr lang="cs-CZ" sz="21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+mj-lt"/>
                <a:cs typeface="Times New Roman" panose="02020603050405020304" pitchFamily="18" charset="0"/>
              </a:rPr>
              <a:t>ε</a:t>
            </a:r>
            <a:r>
              <a:rPr lang="cs-CZ" sz="21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+mj-lt"/>
                <a:cs typeface="Times New Roman" panose="02020603050405020304" pitchFamily="18" charset="0"/>
              </a:rPr>
              <a:t>π</a:t>
            </a:r>
            <a:r>
              <a:rPr lang="cs-CZ" sz="21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+mj-lt"/>
                <a:cs typeface="Times New Roman" panose="02020603050405020304" pitchFamily="18" charset="0"/>
              </a:rPr>
              <a:t>θ</a:t>
            </a:r>
            <a:r>
              <a:rPr lang="cs-CZ" sz="21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l-GR" sz="2100" dirty="0" smtClean="0">
                <a:latin typeface="+mj-lt"/>
                <a:cs typeface="Times New Roman" panose="02020603050405020304" pitchFamily="18" charset="0"/>
              </a:rPr>
              <a:t>ρ</a:t>
            </a:r>
            <a:r>
              <a:rPr lang="cs-CZ" sz="2100" baseline="-25000" dirty="0" smtClean="0">
                <a:latin typeface="+mj-lt"/>
                <a:cs typeface="Times New Roman" panose="02020603050405020304" pitchFamily="18" charset="0"/>
              </a:rPr>
              <a:t>1-3</a:t>
            </a:r>
            <a:endParaRPr lang="el-GR" sz="2100" baseline="-25000" dirty="0">
              <a:latin typeface="+mj-lt"/>
            </a:endParaRPr>
          </a:p>
          <a:p>
            <a:pPr lvl="1"/>
            <a:r>
              <a:rPr lang="cs-CZ" sz="2100" dirty="0" smtClean="0"/>
              <a:t>dle přítomnosti konkrétních podjednotek dělíme receptory na jednotlivé subtypy</a:t>
            </a:r>
            <a:endParaRPr lang="cs-CZ" sz="2100" dirty="0"/>
          </a:p>
          <a:p>
            <a:r>
              <a:rPr lang="cs-CZ" sz="2100" dirty="0"/>
              <a:t>o</a:t>
            </a:r>
            <a:r>
              <a:rPr lang="cs-CZ" sz="2100" dirty="0" smtClean="0"/>
              <a:t>bsahuje několik vazebních i </a:t>
            </a:r>
            <a:r>
              <a:rPr lang="cs-CZ" sz="2100" dirty="0" smtClean="0">
                <a:solidFill>
                  <a:srgbClr val="FF3F3F"/>
                </a:solidFill>
              </a:rPr>
              <a:t>alosterických míst</a:t>
            </a:r>
            <a:r>
              <a:rPr lang="cs-CZ" sz="2100" dirty="0" smtClean="0"/>
              <a:t>, přes které dochází k modulaci jeho účinků</a:t>
            </a:r>
          </a:p>
          <a:p>
            <a:r>
              <a:rPr lang="cs-CZ" sz="2100" dirty="0"/>
              <a:t>v</a:t>
            </a:r>
            <a:r>
              <a:rPr lang="cs-CZ" sz="2100" dirty="0" smtClean="0"/>
              <a:t>ýskyt </a:t>
            </a:r>
            <a:r>
              <a:rPr lang="cs-CZ" sz="2100" dirty="0"/>
              <a:t>ve všech oblastech CNS </a:t>
            </a:r>
          </a:p>
          <a:p>
            <a:pPr lvl="1"/>
            <a:r>
              <a:rPr lang="cs-CZ" sz="2100" dirty="0"/>
              <a:t>nejvíce v míše, </a:t>
            </a:r>
            <a:r>
              <a:rPr lang="cs-CZ" sz="2100" dirty="0" err="1"/>
              <a:t>hypothalamu</a:t>
            </a:r>
            <a:r>
              <a:rPr lang="cs-CZ" sz="2100" dirty="0"/>
              <a:t>, </a:t>
            </a:r>
            <a:r>
              <a:rPr lang="cs-CZ" sz="2100" dirty="0" err="1"/>
              <a:t>substantia</a:t>
            </a:r>
            <a:r>
              <a:rPr lang="cs-CZ" sz="2100" dirty="0"/>
              <a:t> </a:t>
            </a:r>
            <a:r>
              <a:rPr lang="cs-CZ" sz="2100" dirty="0" err="1"/>
              <a:t>nigra</a:t>
            </a:r>
            <a:r>
              <a:rPr lang="cs-CZ" sz="2100" dirty="0"/>
              <a:t>, hipokampu a kortexu</a:t>
            </a:r>
          </a:p>
          <a:p>
            <a:endParaRPr lang="cs-CZ" sz="2100" dirty="0" smtClean="0"/>
          </a:p>
          <a:p>
            <a:endParaRPr lang="cs-CZ" sz="2100" dirty="0"/>
          </a:p>
        </p:txBody>
      </p:sp>
      <p:pic>
        <p:nvPicPr>
          <p:cNvPr id="4" name="Picture 15" descr="GABA_recep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00" y="4201550"/>
            <a:ext cx="253289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3049247" y="4467263"/>
            <a:ext cx="225766" cy="185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en-US" sz="1000" b="1">
                <a:latin typeface="Arial" charset="0"/>
              </a:rPr>
              <a:t>barb</a:t>
            </a:r>
            <a:endParaRPr lang="en-GB" altLang="en-US" sz="1000" b="1">
              <a:latin typeface="Arial" charset="0"/>
            </a:endParaRPr>
          </a:p>
        </p:txBody>
      </p:sp>
      <p:pic>
        <p:nvPicPr>
          <p:cNvPr id="6" name="Picture 7" descr="275px-GABAA-receptor-protein-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64628"/>
            <a:ext cx="2435052" cy="241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BZD NESENZITIVNÍ GABA</a:t>
            </a:r>
            <a:r>
              <a:rPr lang="cs-CZ" baseline="-25000" dirty="0" smtClean="0"/>
              <a:t>A</a:t>
            </a:r>
            <a:r>
              <a:rPr lang="cs-CZ" dirty="0" smtClean="0"/>
              <a:t> RECEPTORY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receptory, které obsahují podjednotky </a:t>
            </a:r>
            <a:r>
              <a:rPr lang="el-GR" dirty="0" smtClean="0"/>
              <a:t>α</a:t>
            </a:r>
            <a:r>
              <a:rPr lang="cs-CZ" baseline="-25000" dirty="0" smtClean="0"/>
              <a:t>4</a:t>
            </a:r>
            <a:r>
              <a:rPr lang="el-GR" dirty="0" smtClean="0"/>
              <a:t>,</a:t>
            </a:r>
            <a:r>
              <a:rPr lang="cs-CZ" dirty="0" smtClean="0"/>
              <a:t> </a:t>
            </a:r>
            <a:r>
              <a:rPr lang="el-GR" dirty="0" smtClean="0"/>
              <a:t>α</a:t>
            </a:r>
            <a:r>
              <a:rPr lang="cs-CZ" baseline="-25000" dirty="0" smtClean="0"/>
              <a:t>6</a:t>
            </a:r>
            <a:r>
              <a:rPr lang="cs-CZ" dirty="0" smtClean="0"/>
              <a:t>,</a:t>
            </a:r>
            <a:r>
              <a:rPr lang="el-GR" dirty="0" smtClean="0"/>
              <a:t> γ</a:t>
            </a:r>
            <a:r>
              <a:rPr lang="cs-CZ" baseline="-25000" dirty="0" smtClean="0"/>
              <a:t>1</a:t>
            </a:r>
            <a:r>
              <a:rPr lang="cs-CZ" dirty="0" smtClean="0"/>
              <a:t> nebo </a:t>
            </a:r>
            <a:r>
              <a:rPr lang="el-GR" dirty="0" smtClean="0"/>
              <a:t>δ</a:t>
            </a:r>
            <a:endParaRPr lang="cs-CZ" dirty="0" smtClean="0"/>
          </a:p>
          <a:p>
            <a:r>
              <a:rPr lang="cs-CZ" dirty="0" smtClean="0"/>
              <a:t>vážou přirozeně se vyskytující </a:t>
            </a:r>
            <a:r>
              <a:rPr lang="cs-CZ" dirty="0" err="1" smtClean="0"/>
              <a:t>neurosteroidy</a:t>
            </a:r>
            <a:r>
              <a:rPr lang="cs-CZ" dirty="0" smtClean="0"/>
              <a:t>, alkohol, některá centrální anestetika a novější hypnotika</a:t>
            </a:r>
          </a:p>
          <a:p>
            <a:r>
              <a:rPr lang="cs-CZ" dirty="0" smtClean="0"/>
              <a:t>většinou </a:t>
            </a:r>
            <a:r>
              <a:rPr lang="cs-CZ" dirty="0" err="1" smtClean="0"/>
              <a:t>extrasynaptické</a:t>
            </a:r>
            <a:endParaRPr lang="cs-CZ" dirty="0" smtClean="0"/>
          </a:p>
          <a:p>
            <a:r>
              <a:rPr lang="cs-CZ" dirty="0" smtClean="0"/>
              <a:t>pravděpodobně se jedná o tonické inhibitory postsynaptického neuronu, které reagují na určité množství GABA, která unikla ze synapse (neproběhl re-</a:t>
            </a:r>
            <a:r>
              <a:rPr lang="cs-CZ" dirty="0" err="1" smtClean="0"/>
              <a:t>uptake</a:t>
            </a:r>
            <a:r>
              <a:rPr lang="cs-CZ" dirty="0" smtClean="0"/>
              <a:t> ani enzymatická degradace)</a:t>
            </a:r>
          </a:p>
          <a:p>
            <a:r>
              <a:rPr lang="cs-CZ" dirty="0" smtClean="0"/>
              <a:t>regulují frekvenci </a:t>
            </a:r>
            <a:r>
              <a:rPr lang="cs-CZ" dirty="0" err="1" smtClean="0"/>
              <a:t>neuronálních</a:t>
            </a:r>
            <a:r>
              <a:rPr lang="cs-CZ" dirty="0" smtClean="0"/>
              <a:t> výbojů jako reakci excitační impulz</a:t>
            </a:r>
          </a:p>
        </p:txBody>
      </p:sp>
    </p:spTree>
    <p:extLst>
      <p:ext uri="{BB962C8B-B14F-4D97-AF65-F5344CB8AC3E}">
        <p14:creationId xmlns:p14="http://schemas.microsoft.com/office/powerpoint/2010/main" val="180265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BZD </a:t>
            </a:r>
            <a:r>
              <a:rPr lang="cs-CZ" dirty="0" smtClean="0"/>
              <a:t>SENZITIVNÍ </a:t>
            </a:r>
            <a:r>
              <a:rPr lang="cs-CZ" dirty="0"/>
              <a:t>GABA</a:t>
            </a:r>
            <a:r>
              <a:rPr lang="cs-CZ" baseline="-25000" dirty="0"/>
              <a:t>A</a:t>
            </a:r>
            <a:r>
              <a:rPr lang="cs-CZ" dirty="0"/>
              <a:t> RECEPTORY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/>
            <a:r>
              <a:rPr lang="cs-CZ" sz="2400" dirty="0">
                <a:solidFill>
                  <a:schemeClr val="tx2"/>
                </a:solidFill>
              </a:rPr>
              <a:t>obsahují dvě  β podjednotky, </a:t>
            </a:r>
            <a:r>
              <a:rPr lang="el-GR" sz="2400" dirty="0">
                <a:solidFill>
                  <a:schemeClr val="tx2"/>
                </a:solidFill>
              </a:rPr>
              <a:t>γ</a:t>
            </a:r>
            <a:r>
              <a:rPr lang="cs-CZ" sz="2400" dirty="0">
                <a:solidFill>
                  <a:schemeClr val="tx2"/>
                </a:solidFill>
              </a:rPr>
              <a:t>2 nebo </a:t>
            </a:r>
            <a:r>
              <a:rPr lang="el-GR" sz="2400" dirty="0">
                <a:solidFill>
                  <a:schemeClr val="tx2"/>
                </a:solidFill>
              </a:rPr>
              <a:t>γ</a:t>
            </a:r>
            <a:r>
              <a:rPr lang="cs-CZ" sz="2400" dirty="0">
                <a:solidFill>
                  <a:schemeClr val="tx2"/>
                </a:solidFill>
              </a:rPr>
              <a:t>3 a dvě </a:t>
            </a:r>
            <a:r>
              <a:rPr lang="el-GR" sz="2400" dirty="0">
                <a:solidFill>
                  <a:schemeClr val="tx2"/>
                </a:solidFill>
              </a:rPr>
              <a:t>α</a:t>
            </a:r>
            <a:r>
              <a:rPr lang="cs-CZ" sz="2400" dirty="0">
                <a:solidFill>
                  <a:schemeClr val="tx2"/>
                </a:solidFill>
              </a:rPr>
              <a:t>1-3 podjednotky</a:t>
            </a:r>
            <a:endParaRPr lang="el-GR" sz="2400" dirty="0">
              <a:solidFill>
                <a:schemeClr val="tx2"/>
              </a:solidFill>
            </a:endParaRPr>
          </a:p>
          <a:p>
            <a:r>
              <a:rPr lang="cs-CZ" dirty="0" smtClean="0"/>
              <a:t>postsynaptické receptory zprostředkující fázovou inhibici postsynaptického neuronu</a:t>
            </a:r>
          </a:p>
          <a:p>
            <a:r>
              <a:rPr lang="cs-CZ" dirty="0"/>
              <a:t>r</a:t>
            </a:r>
            <a:r>
              <a:rPr lang="cs-CZ" dirty="0" smtClean="0"/>
              <a:t>eceptory obsahující </a:t>
            </a:r>
            <a:r>
              <a:rPr lang="el-GR" dirty="0"/>
              <a:t>α</a:t>
            </a:r>
            <a:r>
              <a:rPr lang="cs-CZ" baseline="-25000" dirty="0" smtClean="0"/>
              <a:t>1</a:t>
            </a:r>
            <a:r>
              <a:rPr lang="cs-CZ" dirty="0" smtClean="0"/>
              <a:t> podjednotku hrají klíčovou roli  v regulaci spánku – cíle hypnotik</a:t>
            </a:r>
          </a:p>
          <a:p>
            <a:r>
              <a:rPr lang="cs-CZ" dirty="0"/>
              <a:t>r</a:t>
            </a:r>
            <a:r>
              <a:rPr lang="cs-CZ" dirty="0" smtClean="0"/>
              <a:t>eceptory obsahující </a:t>
            </a:r>
            <a:r>
              <a:rPr lang="el-GR" dirty="0" smtClean="0"/>
              <a:t>α</a:t>
            </a:r>
            <a:r>
              <a:rPr lang="cs-CZ" baseline="-25000" dirty="0" smtClean="0"/>
              <a:t>2/3</a:t>
            </a:r>
            <a:r>
              <a:rPr lang="cs-CZ" dirty="0" smtClean="0"/>
              <a:t> podjednotku jsou důležitější v regulaci úzkosti a tak jsou cíle anxiolytik</a:t>
            </a:r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omentálně v klinické praxi neexistují selektivní BZD</a:t>
            </a:r>
          </a:p>
          <a:p>
            <a:r>
              <a:rPr lang="cs-CZ" dirty="0"/>
              <a:t>e</a:t>
            </a:r>
            <a:r>
              <a:rPr lang="cs-CZ" dirty="0" smtClean="0"/>
              <a:t>xistují však selektivní hypnotika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97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Skupina 3"/>
          <p:cNvGrpSpPr>
            <a:grpSpLocks/>
          </p:cNvGrpSpPr>
          <p:nvPr/>
        </p:nvGrpSpPr>
        <p:grpSpPr bwMode="auto">
          <a:xfrm>
            <a:off x="468313" y="260646"/>
            <a:ext cx="4508500" cy="4432003"/>
            <a:chOff x="2118991" y="1320800"/>
            <a:chExt cx="4941515" cy="4648200"/>
          </a:xfrm>
        </p:grpSpPr>
        <p:pic>
          <p:nvPicPr>
            <p:cNvPr id="13336" name="Obráze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2"/>
            <a:stretch>
              <a:fillRect/>
            </a:stretch>
          </p:blipFill>
          <p:spPr bwMode="auto">
            <a:xfrm>
              <a:off x="2118991" y="1320800"/>
              <a:ext cx="4941515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2118991" y="2997200"/>
              <a:ext cx="1363560" cy="7207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3422"/>
              </p:ext>
            </p:extLst>
          </p:nvPr>
        </p:nvGraphicFramePr>
        <p:xfrm>
          <a:off x="5292080" y="260647"/>
          <a:ext cx="3672408" cy="6422480"/>
        </p:xfrm>
        <a:graphic>
          <a:graphicData uri="http://schemas.openxmlformats.org/drawingml/2006/table">
            <a:tbl>
              <a:tblPr bandCol="1">
                <a:tableStyleId>{5FD0F851-EC5A-4D38-B0AD-8093EC10F338}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48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podjednotka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GABA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cs-CZ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účinek</a:t>
                      </a: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026">
                <a:tc>
                  <a:txBody>
                    <a:bodyPr/>
                    <a:lstStyle/>
                    <a:p>
                      <a:pPr algn="l"/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cs-CZ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edat</a:t>
                      </a:r>
                      <a:r>
                        <a:rPr lang="cs-CZ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ivní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anterográdně amnestický,</a:t>
                      </a:r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částečně antikonvulzivní; závislost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4977">
                <a:tc>
                  <a:txBody>
                    <a:bodyPr/>
                    <a:lstStyle/>
                    <a:p>
                      <a:pPr algn="l"/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cs-CZ" sz="18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nxiolyti</a:t>
                      </a:r>
                      <a:r>
                        <a:rPr lang="cs-CZ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cký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myorelaxační</a:t>
                      </a: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přispívají k </a:t>
                      </a:r>
                      <a:r>
                        <a:rPr lang="cs-CZ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myorelaxačním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účincím</a:t>
                      </a: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l"/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cs-CZ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ovlivňuje časovou a prostorovou složku epizodické</a:t>
                      </a:r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paměti</a:t>
                      </a:r>
                      <a:endParaRPr lang="cs-CZ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8" marR="91428" marT="45723" marB="45723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3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43450"/>
            <a:ext cx="3629025" cy="19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8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694626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4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HYPNOSEDATIVA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látky působící tlumivě na CNS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závislosti na dávce snižují vigilitu</a:t>
            </a:r>
          </a:p>
          <a:p>
            <a:r>
              <a:rPr lang="cs-CZ" dirty="0" smtClean="0"/>
              <a:t>HYPNOTIKA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avozují stav podobný fyziologickému spánku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erapie insomnie a jiných poruch spánku</a:t>
            </a:r>
          </a:p>
          <a:p>
            <a:r>
              <a:rPr lang="cs-CZ" dirty="0" smtClean="0"/>
              <a:t>SEDATIVA	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působují sedaci a utlumení, pacient má snížené vnímání ale pořád reaguje a kooperuje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tandardně používané i během dne, pacient při vědomí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klidnění agresivních pacientů, terapie úzkostných poruch s hyperaktivitou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fekt přítomný u řady farmakologických skupin – ne/žádoucí</a:t>
            </a:r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ranice mezi oběma skupinami není ostrá → hypnosedativa</a:t>
            </a:r>
          </a:p>
          <a:p>
            <a:pPr lvl="1"/>
            <a:r>
              <a:rPr lang="cs-CZ" dirty="0"/>
              <a:t>(anxiolýza) → sedace → hypnóza (→narkóza)</a:t>
            </a:r>
          </a:p>
          <a:p>
            <a:pPr lvl="1"/>
            <a:endParaRPr lang="cs-CZ" dirty="0"/>
          </a:p>
        </p:txBody>
      </p:sp>
      <p:pic>
        <p:nvPicPr>
          <p:cNvPr id="2050" name="Picture 2" descr="C:\Users\11378\Desktop\Pix\dd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68" y="188640"/>
            <a:ext cx="4000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HISTAMIN A SPÁNEK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istamin je klíčový regulátor podporující bdělost – ovlivnění mnoha léčivy účinkujícími přes H receptory</a:t>
            </a:r>
          </a:p>
          <a:p>
            <a:r>
              <a:rPr lang="cs-CZ" dirty="0"/>
              <a:t>a</a:t>
            </a:r>
            <a:r>
              <a:rPr lang="cs-CZ" dirty="0" smtClean="0"/>
              <a:t>ktivací H</a:t>
            </a:r>
            <a:r>
              <a:rPr lang="cs-CZ" baseline="-25000" dirty="0" smtClean="0"/>
              <a:t>1</a:t>
            </a:r>
            <a:r>
              <a:rPr lang="cs-CZ" dirty="0" smtClean="0"/>
              <a:t> receptorů dochází aktivaci druhých poslů přes G protein a aktivaci transkripčního faktoru </a:t>
            </a:r>
            <a:r>
              <a:rPr lang="cs-CZ" dirty="0" err="1" smtClean="0"/>
              <a:t>cFOS</a:t>
            </a:r>
            <a:r>
              <a:rPr lang="cs-CZ" dirty="0" smtClean="0"/>
              <a:t>, který zabezpečuje bdělost, normální ostražitost a má </a:t>
            </a:r>
            <a:r>
              <a:rPr lang="cs-CZ" dirty="0" err="1" smtClean="0"/>
              <a:t>prokognitivní</a:t>
            </a:r>
            <a:r>
              <a:rPr lang="cs-CZ" dirty="0" smtClean="0"/>
              <a:t> funkce</a:t>
            </a:r>
          </a:p>
          <a:p>
            <a:r>
              <a:rPr lang="cs-CZ" dirty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 receptory se v CNS vyskytují, ale pravděpodobně neregulují spánek a bdělost</a:t>
            </a:r>
          </a:p>
          <a:p>
            <a:r>
              <a:rPr lang="cs-CZ" dirty="0" smtClean="0"/>
              <a:t>H</a:t>
            </a:r>
            <a:r>
              <a:rPr lang="cs-CZ" baseline="-25000" dirty="0" smtClean="0"/>
              <a:t>3</a:t>
            </a:r>
            <a:r>
              <a:rPr lang="cs-CZ" dirty="0" smtClean="0"/>
              <a:t> receptory fungují jako </a:t>
            </a:r>
            <a:r>
              <a:rPr lang="cs-CZ" dirty="0" err="1" smtClean="0"/>
              <a:t>autoreceptory</a:t>
            </a:r>
            <a:r>
              <a:rPr lang="cs-CZ" dirty="0" smtClean="0"/>
              <a:t>, kterých aktivace inhibuje další uvolňování histaminu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ový terapeutický cíl </a:t>
            </a:r>
            <a:r>
              <a:rPr lang="cs-CZ" dirty="0" err="1" smtClean="0"/>
              <a:t>prokognitivních</a:t>
            </a:r>
            <a:r>
              <a:rPr lang="cs-CZ" dirty="0" smtClean="0"/>
              <a:t> a „probouzejících“ léčiv?</a:t>
            </a:r>
          </a:p>
        </p:txBody>
      </p:sp>
    </p:spTree>
    <p:extLst>
      <p:ext uri="{BB962C8B-B14F-4D97-AF65-F5344CB8AC3E}">
        <p14:creationId xmlns:p14="http://schemas.microsoft.com/office/powerpoint/2010/main" val="93886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GENERACE – BARBITURÁTY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kupina látek odvozená od kyseliny barbiturové se silně lipofilním charakterem</a:t>
            </a:r>
          </a:p>
          <a:p>
            <a:r>
              <a:rPr lang="cs-CZ" dirty="0"/>
              <a:t>p</a:t>
            </a:r>
            <a:r>
              <a:rPr lang="cs-CZ" dirty="0" smtClean="0"/>
              <a:t>rvní hypnotika – 1911</a:t>
            </a:r>
          </a:p>
          <a:p>
            <a:r>
              <a:rPr lang="cs-CZ" dirty="0"/>
              <a:t>v</a:t>
            </a:r>
            <a:r>
              <a:rPr lang="cs-CZ" dirty="0" smtClean="0"/>
              <a:t> dnešní době v této indikaci obsolentní – přítomné pouze z historických důvodů</a:t>
            </a:r>
          </a:p>
          <a:p>
            <a:r>
              <a:rPr lang="cs-CZ" dirty="0"/>
              <a:t>v</a:t>
            </a:r>
            <a:r>
              <a:rPr lang="cs-CZ" dirty="0" smtClean="0"/>
              <a:t>ysoké riziko NÚ, nízký terapeutický index, adiktogenní</a:t>
            </a:r>
          </a:p>
          <a:p>
            <a:r>
              <a:rPr lang="cs-CZ" dirty="0" smtClean="0"/>
              <a:t>MÚ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vyšují afinitu GABA ke GABA</a:t>
            </a:r>
            <a:r>
              <a:rPr lang="cs-CZ" baseline="-25000" dirty="0" smtClean="0"/>
              <a:t>A</a:t>
            </a:r>
            <a:r>
              <a:rPr lang="cs-CZ" dirty="0" smtClean="0"/>
              <a:t> receptoru vazbou na jeho alosterické místo, tím prodlužují dobu otevření IK → </a:t>
            </a:r>
            <a:r>
              <a:rPr lang="cs-CZ" dirty="0" err="1" smtClean="0"/>
              <a:t>hyperpolarizace</a:t>
            </a:r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ážou se na jiné místo než BZD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e vyšších dávkách mají GABA-mimetický efekt a antagonizují účinek excitačních mediátorů</a:t>
            </a:r>
          </a:p>
          <a:p>
            <a:endParaRPr lang="cs-CZ" dirty="0"/>
          </a:p>
        </p:txBody>
      </p:sp>
      <p:pic>
        <p:nvPicPr>
          <p:cNvPr id="6146" name="Picture 2" descr="C:\Users\11378\Desktop\Pix\ba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180"/>
            <a:ext cx="1910979" cy="17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GENERACE – BARBITURÁTY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30019"/>
          </a:xfrm>
        </p:spPr>
        <p:txBody>
          <a:bodyPr>
            <a:normAutofit/>
          </a:bodyPr>
          <a:lstStyle/>
          <a:p>
            <a:r>
              <a:rPr lang="cs-CZ" dirty="0" smtClean="0"/>
              <a:t>FK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ronikají všemi bariérami, možná tvorba depa v tukové tkáni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nduktory CYP450 a UGT</a:t>
            </a:r>
          </a:p>
          <a:p>
            <a:r>
              <a:rPr lang="cs-CZ" dirty="0"/>
              <a:t>i</a:t>
            </a:r>
            <a:r>
              <a:rPr lang="cs-CZ" dirty="0" smtClean="0"/>
              <a:t>ndikace</a:t>
            </a:r>
          </a:p>
          <a:p>
            <a:pPr lvl="1"/>
            <a:r>
              <a:rPr lang="cs-CZ" b="1" dirty="0" err="1" smtClean="0"/>
              <a:t>thiopental</a:t>
            </a:r>
            <a:r>
              <a:rPr lang="cs-CZ" dirty="0" smtClean="0"/>
              <a:t> – úvod do celkové anestezie</a:t>
            </a:r>
          </a:p>
          <a:p>
            <a:pPr lvl="1"/>
            <a:r>
              <a:rPr lang="cs-CZ" b="1" dirty="0"/>
              <a:t>f</a:t>
            </a:r>
            <a:r>
              <a:rPr lang="cs-CZ" b="1" dirty="0" smtClean="0"/>
              <a:t>enobarbital</a:t>
            </a:r>
            <a:r>
              <a:rPr lang="cs-CZ" dirty="0" smtClean="0"/>
              <a:t> – křeče u novorozenců (asfyxie), epilepsie (krom absencí), 		     status </a:t>
            </a:r>
            <a:r>
              <a:rPr lang="cs-CZ" dirty="0" err="1" smtClean="0"/>
              <a:t>epilepticus</a:t>
            </a:r>
            <a:r>
              <a:rPr lang="cs-CZ" dirty="0" smtClean="0"/>
              <a:t>, kombinované analgetické směsi</a:t>
            </a:r>
          </a:p>
          <a:p>
            <a:r>
              <a:rPr lang="cs-CZ" dirty="0" smtClean="0"/>
              <a:t>NÚ</a:t>
            </a:r>
          </a:p>
          <a:p>
            <a:pPr lvl="1"/>
            <a:r>
              <a:rPr lang="cs-CZ" sz="1800" dirty="0"/>
              <a:t>↓ </a:t>
            </a:r>
            <a:r>
              <a:rPr lang="cs-CZ" dirty="0"/>
              <a:t>trvání a kvalita REM a Fáze 3/4 NREM 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ízký terapeutický index, útlum DC a KVC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ez specifického </a:t>
            </a:r>
            <a:r>
              <a:rPr lang="cs-CZ" dirty="0" err="1" smtClean="0"/>
              <a:t>antidota</a:t>
            </a:r>
            <a:endParaRPr lang="cs-CZ" dirty="0" smtClean="0"/>
          </a:p>
          <a:p>
            <a:pPr lvl="1"/>
            <a:r>
              <a:rPr lang="cs-CZ" dirty="0"/>
              <a:t>r</a:t>
            </a:r>
            <a:r>
              <a:rPr lang="cs-CZ" dirty="0" smtClean="0"/>
              <a:t>ozvoj tolerance na účinek, méně na toxicitu</a:t>
            </a:r>
          </a:p>
          <a:p>
            <a:pPr lvl="1"/>
            <a:r>
              <a:rPr lang="cs-CZ" dirty="0" smtClean="0"/>
              <a:t>silná psychická i fyzická závislost</a:t>
            </a:r>
            <a:endParaRPr lang="cs-CZ" dirty="0"/>
          </a:p>
        </p:txBody>
      </p:sp>
      <p:pic>
        <p:nvPicPr>
          <p:cNvPr id="4" name="Picture 2" descr="C:\Users\11378\Desktop\Pix\ba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180"/>
            <a:ext cx="1910979" cy="17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1378\Desktop\Pix\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209428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GENERACE – KLOMETHIAZOL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</a:t>
            </a:r>
            <a:r>
              <a:rPr lang="cs-CZ" dirty="0" err="1" smtClean="0"/>
              <a:t>lomethiazol</a:t>
            </a:r>
            <a:endParaRPr lang="cs-CZ" dirty="0" smtClean="0"/>
          </a:p>
          <a:p>
            <a:pPr lvl="1"/>
            <a:r>
              <a:rPr lang="cs-CZ" sz="2400" dirty="0"/>
              <a:t>k</a:t>
            </a:r>
            <a:r>
              <a:rPr lang="cs-CZ" sz="2400" dirty="0" smtClean="0"/>
              <a:t>rátce působící nebarbiturátové antikonvulzivní </a:t>
            </a:r>
            <a:r>
              <a:rPr lang="cs-CZ" sz="2400" dirty="0" err="1" smtClean="0"/>
              <a:t>hypnosedativum</a:t>
            </a:r>
            <a:endParaRPr lang="cs-CZ" sz="2400" dirty="0" smtClean="0"/>
          </a:p>
          <a:p>
            <a:pPr lvl="1"/>
            <a:r>
              <a:rPr lang="cs-CZ" sz="2400" b="1" dirty="0" smtClean="0"/>
              <a:t>I: </a:t>
            </a:r>
            <a:r>
              <a:rPr lang="cs-CZ" sz="2400" dirty="0" smtClean="0"/>
              <a:t>odvykací terapie alkoholizmu – delirium tremens, agitovanost a zmatenost u geriatrických pacientů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NÚ:</a:t>
            </a:r>
            <a:r>
              <a:rPr lang="cs-CZ" sz="2400" dirty="0" smtClean="0"/>
              <a:t> pálení v nose a kongesce, rýma, podráždění spojivek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32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GENERACE - BENZODIAZEPINY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ysoce lipofilní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řestup do všech tkání a přes bariéry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éměř 100% biologická dostupnost, vysoká vaznost na PB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odání i. m. není doporučené pro často nepředvídatelnou rychlost absorpce</a:t>
            </a:r>
          </a:p>
          <a:p>
            <a:r>
              <a:rPr lang="cs-CZ" dirty="0" err="1"/>
              <a:t>m</a:t>
            </a:r>
            <a:r>
              <a:rPr lang="cs-CZ" dirty="0" err="1" smtClean="0"/>
              <a:t>etabolizace</a:t>
            </a:r>
            <a:r>
              <a:rPr lang="cs-CZ" dirty="0" smtClean="0"/>
              <a:t> v játrech, často na aktivní metabolity → prodloužení působení</a:t>
            </a:r>
          </a:p>
          <a:p>
            <a:r>
              <a:rPr lang="cs-CZ" dirty="0" smtClean="0"/>
              <a:t>MÚ</a:t>
            </a:r>
          </a:p>
          <a:p>
            <a:pPr lvl="1"/>
            <a:r>
              <a:rPr lang="cs-CZ" dirty="0" smtClean="0"/>
              <a:t>PAM – pozitivní alosteričtí modulátory GABA</a:t>
            </a:r>
            <a:r>
              <a:rPr lang="cs-CZ" baseline="-25000" dirty="0" smtClean="0"/>
              <a:t>A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vyšují </a:t>
            </a:r>
            <a:r>
              <a:rPr lang="cs-CZ" dirty="0"/>
              <a:t>afinitu GABA ke GABA</a:t>
            </a:r>
            <a:r>
              <a:rPr lang="cs-CZ" baseline="-25000" dirty="0"/>
              <a:t>A</a:t>
            </a:r>
            <a:r>
              <a:rPr lang="cs-CZ" dirty="0"/>
              <a:t> receptoru vazbou na jeho alosterické místo, tím </a:t>
            </a:r>
            <a:r>
              <a:rPr lang="cs-CZ" dirty="0" smtClean="0"/>
              <a:t>zvyšují frekvenci otevírání </a:t>
            </a:r>
            <a:r>
              <a:rPr lang="cs-CZ" dirty="0" err="1" smtClean="0"/>
              <a:t>IK→hyperpolarizace</a:t>
            </a:r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azba na jednotlivé subtypy GABA</a:t>
            </a:r>
            <a:r>
              <a:rPr lang="cs-CZ" baseline="-25000" dirty="0" smtClean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rp</a:t>
            </a:r>
            <a:r>
              <a:rPr lang="cs-CZ" dirty="0" smtClean="0"/>
              <a:t> – viz </a:t>
            </a:r>
            <a:r>
              <a:rPr lang="cs-CZ" dirty="0" err="1" smtClean="0"/>
              <a:t>slide</a:t>
            </a:r>
            <a:r>
              <a:rPr lang="cs-CZ" dirty="0" smtClean="0"/>
              <a:t> BZD senzitivní GABA</a:t>
            </a:r>
            <a:r>
              <a:rPr lang="cs-CZ" baseline="-25000" dirty="0" smtClean="0"/>
              <a:t>A </a:t>
            </a:r>
            <a:r>
              <a:rPr lang="cs-CZ" dirty="0" smtClean="0"/>
              <a:t>receptory</a:t>
            </a:r>
          </a:p>
        </p:txBody>
      </p:sp>
    </p:spTree>
    <p:extLst>
      <p:ext uri="{BB962C8B-B14F-4D97-AF65-F5344CB8AC3E}">
        <p14:creationId xmlns:p14="http://schemas.microsoft.com/office/powerpoint/2010/main" val="31186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~A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760"/>
            <a:ext cx="8353425" cy="517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580063" y="6040438"/>
            <a:ext cx="300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en-US" sz="1400">
                <a:cs typeface="Times New Roman" pitchFamily="18" charset="0"/>
              </a:rPr>
              <a:t>Rang-Dale´s Pharmacology, 6th edition</a:t>
            </a:r>
            <a:endParaRPr lang="en-GB" altLang="en-US" sz="14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altLang="en-US" b="1" dirty="0" smtClean="0">
                <a:solidFill>
                  <a:schemeClr val="tx1"/>
                </a:solidFill>
              </a:rPr>
              <a:t>vliv metabolitů na dobu trvání účinku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819775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TextovéPole 5"/>
          <p:cNvSpPr txBox="1">
            <a:spLocks noChangeArrowheads="1"/>
          </p:cNvSpPr>
          <p:nvPr/>
        </p:nvSpPr>
        <p:spPr bwMode="auto">
          <a:xfrm>
            <a:off x="395288" y="6505575"/>
            <a:ext cx="8748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en-US" sz="1400"/>
              <a:t>Lüllmann, Heinz, Klaus Mohr, and Lutz Hein. </a:t>
            </a:r>
            <a:r>
              <a:rPr lang="cs-CZ" altLang="en-US" sz="1400" i="1"/>
              <a:t>Barevný atlas farmakologie</a:t>
            </a:r>
            <a:r>
              <a:rPr lang="cs-CZ" altLang="en-US" sz="1400"/>
              <a:t>. Grada Publishing as, 2007.</a:t>
            </a:r>
          </a:p>
        </p:txBody>
      </p:sp>
      <p:sp>
        <p:nvSpPr>
          <p:cNvPr id="21510" name="TextovéPole 3"/>
          <p:cNvSpPr txBox="1">
            <a:spLocks noChangeArrowheads="1"/>
          </p:cNvSpPr>
          <p:nvPr/>
        </p:nvSpPr>
        <p:spPr bwMode="auto">
          <a:xfrm>
            <a:off x="0" y="2165350"/>
            <a:ext cx="163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cs-CZ" altLang="en-US" sz="2000"/>
              <a:t>T</a:t>
            </a:r>
            <a:r>
              <a:rPr lang="cs-CZ" altLang="en-US" sz="2000" baseline="-25000"/>
              <a:t>1/2</a:t>
            </a:r>
            <a:r>
              <a:rPr lang="cs-CZ" altLang="en-US" sz="2000"/>
              <a:t>= </a:t>
            </a:r>
            <a:r>
              <a:rPr lang="cs-CZ" altLang="en-US" sz="2000" u="sng"/>
              <a:t>2-5 hod</a:t>
            </a:r>
            <a:endParaRPr lang="cs-CZ" altLang="en-US" u="sng"/>
          </a:p>
        </p:txBody>
      </p:sp>
      <p:sp>
        <p:nvSpPr>
          <p:cNvPr id="21511" name="TextovéPole 4"/>
          <p:cNvSpPr txBox="1">
            <a:spLocks noChangeArrowheads="1"/>
          </p:cNvSpPr>
          <p:nvPr/>
        </p:nvSpPr>
        <p:spPr bwMode="auto">
          <a:xfrm>
            <a:off x="7380288" y="216535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cs-CZ" altLang="en-US" sz="2000"/>
              <a:t>T</a:t>
            </a:r>
            <a:r>
              <a:rPr lang="cs-CZ" altLang="en-US" sz="2000" baseline="-25000"/>
              <a:t>1/2</a:t>
            </a:r>
            <a:r>
              <a:rPr lang="cs-CZ" altLang="en-US" sz="2000"/>
              <a:t>= </a:t>
            </a:r>
            <a:r>
              <a:rPr lang="cs-CZ" altLang="en-US" sz="2000" u="sng"/>
              <a:t>20-80 hod</a:t>
            </a:r>
          </a:p>
        </p:txBody>
      </p:sp>
    </p:spTree>
    <p:extLst>
      <p:ext uri="{BB962C8B-B14F-4D97-AF65-F5344CB8AC3E}">
        <p14:creationId xmlns:p14="http://schemas.microsoft.com/office/powerpoint/2010/main" val="33462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248" y="1268759"/>
            <a:ext cx="2818656" cy="4525963"/>
          </a:xfrm>
        </p:spPr>
        <p:txBody>
          <a:bodyPr>
            <a:normAutofit/>
          </a:bodyPr>
          <a:lstStyle/>
          <a:p>
            <a:r>
              <a:rPr lang="cs-CZ" dirty="0"/>
              <a:t>ú</a:t>
            </a:r>
            <a:r>
              <a:rPr lang="cs-CZ" dirty="0" smtClean="0"/>
              <a:t>činky:</a:t>
            </a:r>
          </a:p>
          <a:p>
            <a:pPr lvl="1"/>
            <a:r>
              <a:rPr lang="cs-CZ" sz="2400" dirty="0"/>
              <a:t>a</a:t>
            </a:r>
            <a:r>
              <a:rPr lang="cs-CZ" sz="2400" dirty="0" smtClean="0"/>
              <a:t>nxiolytické</a:t>
            </a:r>
          </a:p>
          <a:p>
            <a:pPr lvl="1"/>
            <a:r>
              <a:rPr lang="cs-CZ" sz="2400" dirty="0" err="1"/>
              <a:t>h</a:t>
            </a:r>
            <a:r>
              <a:rPr lang="cs-CZ" sz="2400" dirty="0" err="1" smtClean="0"/>
              <a:t>ypnosedativní</a:t>
            </a:r>
            <a:endParaRPr lang="cs-CZ" sz="2400" dirty="0" smtClean="0"/>
          </a:p>
          <a:p>
            <a:pPr lvl="1"/>
            <a:r>
              <a:rPr lang="cs-CZ" sz="2400" dirty="0" err="1"/>
              <a:t>m</a:t>
            </a:r>
            <a:r>
              <a:rPr lang="cs-CZ" sz="2400" dirty="0" err="1" smtClean="0"/>
              <a:t>yorelaxační</a:t>
            </a:r>
            <a:endParaRPr lang="cs-CZ" sz="2400" dirty="0" smtClean="0"/>
          </a:p>
          <a:p>
            <a:pPr lvl="1"/>
            <a:r>
              <a:rPr lang="cs-CZ" sz="2400" dirty="0"/>
              <a:t>a</a:t>
            </a:r>
            <a:r>
              <a:rPr lang="cs-CZ" sz="2400" dirty="0" smtClean="0"/>
              <a:t>ntikonvulzivní</a:t>
            </a:r>
          </a:p>
          <a:p>
            <a:pPr lvl="1"/>
            <a:r>
              <a:rPr lang="cs-CZ" sz="2400" dirty="0"/>
              <a:t>a</a:t>
            </a:r>
            <a:r>
              <a:rPr lang="cs-CZ" sz="2400" dirty="0" smtClean="0"/>
              <a:t>mnestické</a:t>
            </a:r>
          </a:p>
          <a:p>
            <a:pPr lvl="1"/>
            <a:endParaRPr lang="cs-CZ" sz="2400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563888" y="1052736"/>
            <a:ext cx="532859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indikace:</a:t>
            </a:r>
          </a:p>
          <a:p>
            <a:pPr lvl="1"/>
            <a:r>
              <a:rPr lang="cs-CZ" sz="2400" dirty="0" err="1" smtClean="0"/>
              <a:t>anxieta</a:t>
            </a:r>
            <a:r>
              <a:rPr lang="cs-CZ" sz="2400" dirty="0" smtClean="0"/>
              <a:t> (GAD, PTSD, fobie…)</a:t>
            </a:r>
          </a:p>
          <a:p>
            <a:pPr lvl="1"/>
            <a:r>
              <a:rPr lang="cs-CZ" sz="2400" dirty="0" smtClean="0"/>
              <a:t>agitovanost nebo agresivita</a:t>
            </a:r>
          </a:p>
          <a:p>
            <a:pPr lvl="1"/>
            <a:r>
              <a:rPr lang="cs-CZ" sz="2400" dirty="0" smtClean="0"/>
              <a:t>insomnie</a:t>
            </a:r>
          </a:p>
          <a:p>
            <a:pPr lvl="1"/>
            <a:r>
              <a:rPr lang="cs-CZ" sz="2400" dirty="0" err="1" smtClean="0"/>
              <a:t>rls</a:t>
            </a:r>
            <a:endParaRPr lang="cs-CZ" sz="2400" dirty="0" smtClean="0"/>
          </a:p>
          <a:p>
            <a:pPr lvl="1"/>
            <a:r>
              <a:rPr lang="cs-CZ" sz="2400" dirty="0" smtClean="0"/>
              <a:t>svalové spasmy</a:t>
            </a:r>
          </a:p>
          <a:p>
            <a:pPr lvl="1"/>
            <a:r>
              <a:rPr lang="cs-CZ" sz="2400" dirty="0" smtClean="0"/>
              <a:t>epilepsie</a:t>
            </a:r>
          </a:p>
          <a:p>
            <a:pPr lvl="1"/>
            <a:r>
              <a:rPr lang="cs-CZ" sz="2400" dirty="0" smtClean="0"/>
              <a:t>febrilní křeče</a:t>
            </a:r>
          </a:p>
          <a:p>
            <a:pPr lvl="1"/>
            <a:r>
              <a:rPr lang="cs-CZ" sz="2400" dirty="0" smtClean="0"/>
              <a:t>tetanus</a:t>
            </a:r>
          </a:p>
          <a:p>
            <a:pPr lvl="1"/>
            <a:r>
              <a:rPr lang="cs-CZ" sz="2400" dirty="0" smtClean="0"/>
              <a:t>diagnostické a terapeutické výkony</a:t>
            </a:r>
          </a:p>
          <a:p>
            <a:pPr lvl="1"/>
            <a:r>
              <a:rPr lang="cs-CZ" sz="2400" dirty="0" smtClean="0"/>
              <a:t>akutní abstinenční syndrom</a:t>
            </a:r>
          </a:p>
          <a:p>
            <a:pPr lvl="1"/>
            <a:r>
              <a:rPr lang="cs-CZ" sz="2400" dirty="0" smtClean="0"/>
              <a:t>přechodné období nástupu účinku antidepresiv</a:t>
            </a:r>
          </a:p>
          <a:p>
            <a:pPr lvl="1"/>
            <a:endParaRPr lang="cs-CZ" sz="2400" dirty="0" smtClean="0"/>
          </a:p>
          <a:p>
            <a:endParaRPr lang="cs-CZ" dirty="0" smtClean="0"/>
          </a:p>
          <a:p>
            <a:pPr lvl="1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46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Autofit/>
          </a:bodyPr>
          <a:lstStyle/>
          <a:p>
            <a:r>
              <a:rPr lang="cs-CZ" dirty="0"/>
              <a:t>d</a:t>
            </a:r>
            <a:r>
              <a:rPr lang="cs-CZ" dirty="0" smtClean="0"/>
              <a:t>ělení dle délky působení:</a:t>
            </a:r>
          </a:p>
          <a:p>
            <a:pPr lvl="1"/>
            <a:r>
              <a:rPr lang="cs-CZ" sz="2400" dirty="0"/>
              <a:t>k</a:t>
            </a:r>
            <a:r>
              <a:rPr lang="cs-CZ" sz="2400" dirty="0" smtClean="0"/>
              <a:t>rátkodobé: 2-5 hodin</a:t>
            </a:r>
          </a:p>
          <a:p>
            <a:pPr lvl="2"/>
            <a:r>
              <a:rPr lang="cs-CZ" sz="2400" b="1" dirty="0"/>
              <a:t>m</a:t>
            </a:r>
            <a:r>
              <a:rPr lang="cs-CZ" sz="2400" b="1" dirty="0" smtClean="0"/>
              <a:t>idazolam, </a:t>
            </a:r>
            <a:r>
              <a:rPr lang="cs-CZ" sz="2400" b="1" dirty="0" err="1" smtClean="0"/>
              <a:t>cinolazepam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tofisopam</a:t>
            </a:r>
            <a:r>
              <a:rPr lang="cs-CZ" sz="2400" b="1" dirty="0" smtClean="0"/>
              <a:t>, oxazepam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třednědobé: 6-12 hodin</a:t>
            </a:r>
          </a:p>
          <a:p>
            <a:pPr lvl="2"/>
            <a:r>
              <a:rPr lang="cs-CZ" sz="2400" b="1" dirty="0" smtClean="0"/>
              <a:t>alprazolam, </a:t>
            </a:r>
            <a:r>
              <a:rPr lang="cs-CZ" sz="2400" b="1" dirty="0" err="1" smtClean="0"/>
              <a:t>bromazepam</a:t>
            </a:r>
            <a:endParaRPr lang="cs-CZ" sz="2400" b="1" dirty="0" smtClean="0"/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louhodobé: 16-100 hodin</a:t>
            </a:r>
          </a:p>
          <a:p>
            <a:pPr lvl="2"/>
            <a:r>
              <a:rPr lang="cs-CZ" sz="2400" b="1" dirty="0"/>
              <a:t>d</a:t>
            </a:r>
            <a:r>
              <a:rPr lang="cs-CZ" sz="2400" b="1" dirty="0" smtClean="0"/>
              <a:t>iazepam, klonazepam, chlordiazepoxid, medazepam, klobazam</a:t>
            </a:r>
            <a:endParaRPr lang="cs-CZ" sz="2400" b="1" dirty="0"/>
          </a:p>
        </p:txBody>
      </p:sp>
      <p:pic>
        <p:nvPicPr>
          <p:cNvPr id="9218" name="Picture 2" descr="C:\Users\11378\Desktop\Pix\jdj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039988" cy="4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WINDOWS\Plocha\na 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083175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6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SPÁNKU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b="1" dirty="0"/>
              <a:t>REM</a:t>
            </a:r>
            <a:r>
              <a:rPr lang="cs-CZ" altLang="en-US" dirty="0"/>
              <a:t> spánek – duševní </a:t>
            </a:r>
            <a:r>
              <a:rPr lang="cs-CZ" altLang="en-US" dirty="0" smtClean="0"/>
              <a:t>relaxace, cca 25%</a:t>
            </a:r>
            <a:endParaRPr lang="cs-CZ" altLang="en-US" dirty="0"/>
          </a:p>
          <a:p>
            <a:pPr>
              <a:defRPr/>
            </a:pPr>
            <a:r>
              <a:rPr lang="cs-CZ" altLang="en-US" dirty="0"/>
              <a:t>h</a:t>
            </a:r>
            <a:r>
              <a:rPr lang="cs-CZ" altLang="en-US" dirty="0" smtClean="0"/>
              <a:t>luboký </a:t>
            </a:r>
            <a:r>
              <a:rPr lang="cs-CZ" altLang="en-US" b="1" dirty="0" smtClean="0"/>
              <a:t>NREM</a:t>
            </a:r>
            <a:r>
              <a:rPr lang="cs-CZ" altLang="en-US" dirty="0" smtClean="0"/>
              <a:t> </a:t>
            </a:r>
            <a:r>
              <a:rPr lang="cs-CZ" altLang="en-US" dirty="0"/>
              <a:t>– relaxace </a:t>
            </a:r>
            <a:r>
              <a:rPr lang="cs-CZ" altLang="en-US" dirty="0" smtClean="0"/>
              <a:t>svalstva, cca 75%</a:t>
            </a:r>
            <a:endParaRPr lang="cs-CZ" altLang="en-US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81" y="3501008"/>
            <a:ext cx="4255070" cy="319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9604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50696" cy="52578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</a:t>
            </a:r>
            <a:r>
              <a:rPr lang="cs-CZ" dirty="0" smtClean="0"/>
              <a:t>ělení dle indikace:</a:t>
            </a:r>
          </a:p>
          <a:p>
            <a:pPr lvl="1"/>
            <a:r>
              <a:rPr lang="cs-CZ" sz="2400" dirty="0"/>
              <a:t>t</a:t>
            </a:r>
            <a:r>
              <a:rPr lang="cs-CZ" sz="2400" dirty="0" smtClean="0"/>
              <a:t>erapie úzkostí</a:t>
            </a:r>
          </a:p>
          <a:p>
            <a:pPr lvl="2"/>
            <a:r>
              <a:rPr lang="cs-CZ" sz="2400" b="1" dirty="0"/>
              <a:t>o</a:t>
            </a:r>
            <a:r>
              <a:rPr lang="cs-CZ" sz="2400" b="1" dirty="0" smtClean="0"/>
              <a:t>xazepam, alprazolam, </a:t>
            </a:r>
            <a:r>
              <a:rPr lang="cs-CZ" sz="2400" b="1" dirty="0" err="1" smtClean="0"/>
              <a:t>bromazepam</a:t>
            </a:r>
            <a:r>
              <a:rPr lang="cs-CZ" sz="2400" b="1" dirty="0" smtClean="0"/>
              <a:t>, chlordiazepoxid, diazepam, medazepam, klobazam, </a:t>
            </a:r>
            <a:r>
              <a:rPr lang="cs-CZ" sz="2400" b="1" dirty="0" err="1" smtClean="0"/>
              <a:t>tofisopam</a:t>
            </a:r>
            <a:r>
              <a:rPr lang="cs-CZ" sz="2400" b="1" dirty="0" smtClean="0"/>
              <a:t>, klonazepam </a:t>
            </a:r>
            <a:r>
              <a:rPr lang="cs-CZ" sz="2400" dirty="0" smtClean="0"/>
              <a:t>(panická porucha)</a:t>
            </a:r>
          </a:p>
          <a:p>
            <a:pPr lvl="2"/>
            <a:r>
              <a:rPr lang="cs-CZ" sz="2400" b="1" dirty="0" err="1"/>
              <a:t>t</a:t>
            </a:r>
            <a:r>
              <a:rPr lang="cs-CZ" sz="2400" b="1" dirty="0" err="1" smtClean="0"/>
              <a:t>ofisopam</a:t>
            </a:r>
            <a:r>
              <a:rPr lang="cs-CZ" sz="2400" dirty="0" smtClean="0"/>
              <a:t> – minimálně sedativní a </a:t>
            </a:r>
            <a:r>
              <a:rPr lang="cs-CZ" sz="2400" dirty="0" err="1" smtClean="0"/>
              <a:t>myorelaxační</a:t>
            </a:r>
            <a:endParaRPr lang="cs-CZ" sz="2400" dirty="0" smtClean="0"/>
          </a:p>
          <a:p>
            <a:pPr lvl="1"/>
            <a:r>
              <a:rPr lang="cs-CZ" sz="2400" dirty="0"/>
              <a:t>t</a:t>
            </a:r>
            <a:r>
              <a:rPr lang="cs-CZ" sz="2400" dirty="0" smtClean="0"/>
              <a:t>erapie insomnie</a:t>
            </a:r>
          </a:p>
          <a:p>
            <a:pPr lvl="2"/>
            <a:r>
              <a:rPr lang="cs-CZ" sz="2400" b="1" dirty="0"/>
              <a:t>m</a:t>
            </a:r>
            <a:r>
              <a:rPr lang="cs-CZ" sz="2400" b="1" dirty="0" smtClean="0"/>
              <a:t>idazolam, </a:t>
            </a:r>
            <a:r>
              <a:rPr lang="cs-CZ" sz="2400" b="1" dirty="0" err="1" smtClean="0"/>
              <a:t>cinolazepam</a:t>
            </a:r>
            <a:endParaRPr lang="cs-CZ" sz="2400" b="1" dirty="0" smtClean="0"/>
          </a:p>
          <a:p>
            <a:pPr lvl="2"/>
            <a:r>
              <a:rPr lang="cs-CZ" sz="2400" strike="sngStrike" dirty="0" err="1" smtClean="0"/>
              <a:t>flunitrazepam</a:t>
            </a:r>
            <a:endParaRPr lang="cs-CZ" sz="2400" strike="sngStrike" dirty="0" smtClean="0"/>
          </a:p>
          <a:p>
            <a:pPr lvl="1"/>
            <a:r>
              <a:rPr lang="cs-CZ" sz="2400" dirty="0"/>
              <a:t>t</a:t>
            </a:r>
            <a:r>
              <a:rPr lang="cs-CZ" sz="2400" dirty="0" smtClean="0"/>
              <a:t>erapie epilepsie a křečí</a:t>
            </a:r>
          </a:p>
          <a:p>
            <a:pPr lvl="2"/>
            <a:r>
              <a:rPr lang="cs-CZ" sz="2400" b="1" dirty="0"/>
              <a:t>k</a:t>
            </a:r>
            <a:r>
              <a:rPr lang="cs-CZ" sz="2400" b="1" dirty="0" smtClean="0"/>
              <a:t>lonazepam, diazepam, klobazam</a:t>
            </a:r>
            <a:endParaRPr lang="cs-CZ" sz="2400" b="1" dirty="0"/>
          </a:p>
          <a:p>
            <a:pPr lvl="1"/>
            <a:r>
              <a:rPr lang="cs-CZ" sz="2400" dirty="0"/>
              <a:t>a</a:t>
            </a:r>
            <a:r>
              <a:rPr lang="cs-CZ" sz="2400" dirty="0" smtClean="0"/>
              <a:t>nesteziologie</a:t>
            </a:r>
          </a:p>
          <a:p>
            <a:pPr lvl="2"/>
            <a:r>
              <a:rPr lang="cs-CZ" sz="2400" b="1" dirty="0"/>
              <a:t>m</a:t>
            </a:r>
            <a:r>
              <a:rPr lang="cs-CZ" sz="2400" b="1" dirty="0" smtClean="0"/>
              <a:t>idazolam, diazepam</a:t>
            </a:r>
          </a:p>
          <a:p>
            <a:pPr lvl="1"/>
            <a:r>
              <a:rPr lang="cs-CZ" sz="2400" dirty="0" err="1"/>
              <a:t>m</a:t>
            </a:r>
            <a:r>
              <a:rPr lang="cs-CZ" sz="2400" dirty="0" err="1" smtClean="0"/>
              <a:t>yorelaxans</a:t>
            </a:r>
            <a:endParaRPr lang="cs-CZ" sz="2400" dirty="0" smtClean="0"/>
          </a:p>
          <a:p>
            <a:pPr lvl="2"/>
            <a:r>
              <a:rPr lang="cs-CZ" sz="2400" b="1" dirty="0" smtClean="0"/>
              <a:t>diazepam</a:t>
            </a:r>
          </a:p>
          <a:p>
            <a:pPr lvl="1"/>
            <a:r>
              <a:rPr lang="cs-CZ" sz="2400" dirty="0"/>
              <a:t>o</a:t>
            </a:r>
            <a:r>
              <a:rPr lang="cs-CZ" sz="2400" dirty="0" smtClean="0"/>
              <a:t>dvykací péče</a:t>
            </a:r>
          </a:p>
          <a:p>
            <a:pPr lvl="2"/>
            <a:r>
              <a:rPr lang="cs-CZ" sz="2400" b="1" dirty="0" err="1"/>
              <a:t>b</a:t>
            </a:r>
            <a:r>
              <a:rPr lang="cs-CZ" sz="2400" b="1" dirty="0" err="1" smtClean="0"/>
              <a:t>romazepam</a:t>
            </a:r>
            <a:r>
              <a:rPr lang="cs-CZ" sz="2400" b="1" dirty="0" smtClean="0"/>
              <a:t>, diazepam, oxazepam, </a:t>
            </a:r>
            <a:r>
              <a:rPr lang="cs-CZ" sz="2400" b="1" dirty="0" err="1" smtClean="0"/>
              <a:t>ChDE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tofisopam</a:t>
            </a:r>
            <a:endParaRPr lang="cs-CZ" sz="2400" b="1" dirty="0" smtClean="0"/>
          </a:p>
        </p:txBody>
      </p:sp>
      <p:pic>
        <p:nvPicPr>
          <p:cNvPr id="10242" name="Picture 2" descr="C:\Users\11378\Desktop\Pix\rohy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358008" cy="2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BENZODIAZEPINY JAKO HYPNOTIKA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altLang="en-US" dirty="0" smtClean="0"/>
              <a:t>spánek </a:t>
            </a:r>
            <a:r>
              <a:rPr lang="cs-CZ" altLang="en-US" dirty="0"/>
              <a:t>není kvalitativně srovnatelný s fyziologickým </a:t>
            </a:r>
            <a:endParaRPr lang="cs-CZ" altLang="en-US" u="sng" dirty="0"/>
          </a:p>
          <a:p>
            <a:pPr lvl="1"/>
            <a:r>
              <a:rPr lang="cs-CZ" altLang="en-US" sz="2400" dirty="0"/>
              <a:t>↓ REM-fáze (relativně méně ovlivněna) </a:t>
            </a:r>
          </a:p>
          <a:p>
            <a:pPr lvl="1"/>
            <a:r>
              <a:rPr lang="cs-CZ" altLang="en-US" sz="2400" dirty="0" smtClean="0"/>
              <a:t>↓ </a:t>
            </a:r>
            <a:r>
              <a:rPr lang="cs-CZ" altLang="en-US" sz="2400" dirty="0"/>
              <a:t>NREM Fáze 3/4 (relativně více ovlivněna, delta spánek) </a:t>
            </a:r>
          </a:p>
          <a:p>
            <a:endParaRPr lang="cs-CZ" altLang="en-US" sz="2000" dirty="0"/>
          </a:p>
          <a:p>
            <a:r>
              <a:rPr lang="cs-CZ" altLang="en-US" dirty="0"/>
              <a:t>nespavost bývá často spjata s úzkostí a nervozitou</a:t>
            </a:r>
          </a:p>
          <a:p>
            <a:pPr lvl="1"/>
            <a:r>
              <a:rPr lang="cs-CZ" altLang="en-US" dirty="0"/>
              <a:t>proto se s výhodou užívají i látky s primárně anxiolytickou indikací (oxazepam, alprazolam, </a:t>
            </a:r>
            <a:r>
              <a:rPr lang="cs-CZ" altLang="en-US" dirty="0" err="1"/>
              <a:t>bromazepam</a:t>
            </a:r>
            <a:r>
              <a:rPr lang="cs-CZ" altLang="en-US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7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NÚ u krátkodobého použití:</a:t>
            </a:r>
          </a:p>
          <a:p>
            <a:pPr lvl="1"/>
            <a:r>
              <a:rPr lang="cs-CZ" sz="2200" dirty="0"/>
              <a:t>s</a:t>
            </a:r>
            <a:r>
              <a:rPr lang="cs-CZ" sz="2200" dirty="0" smtClean="0"/>
              <a:t>edace a ospalost, pocit nedostatečného odpočatí, zmatenost, poruchy koordinace</a:t>
            </a:r>
          </a:p>
          <a:p>
            <a:pPr lvl="1"/>
            <a:r>
              <a:rPr lang="cs-CZ" sz="2200" dirty="0"/>
              <a:t>a</a:t>
            </a:r>
            <a:r>
              <a:rPr lang="cs-CZ" sz="2200" dirty="0" smtClean="0"/>
              <a:t>nterográdní amnézie, útlum dechového centra</a:t>
            </a:r>
          </a:p>
          <a:p>
            <a:pPr lvl="1"/>
            <a:r>
              <a:rPr lang="cs-CZ" sz="2200" dirty="0"/>
              <a:t>s</a:t>
            </a:r>
            <a:r>
              <a:rPr lang="cs-CZ" sz="2200" dirty="0" smtClean="0"/>
              <a:t>valová slabost, GIT potíže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aradoxní reakce – geriatričtí a pediatričtí pacienti</a:t>
            </a:r>
          </a:p>
          <a:p>
            <a:r>
              <a:rPr lang="cs-CZ" sz="2200" dirty="0" smtClean="0"/>
              <a:t>NÚ u dlouhodobého užívání:</a:t>
            </a:r>
          </a:p>
          <a:p>
            <a:pPr lvl="1"/>
            <a:r>
              <a:rPr lang="cs-CZ" sz="2200" dirty="0"/>
              <a:t>v</a:t>
            </a:r>
            <a:r>
              <a:rPr lang="cs-CZ" sz="2200" dirty="0" smtClean="0"/>
              <a:t>znik tolerance a závislosti (fyzická i psychická)</a:t>
            </a:r>
          </a:p>
          <a:p>
            <a:pPr lvl="1"/>
            <a:r>
              <a:rPr lang="cs-CZ" sz="2200" dirty="0" err="1"/>
              <a:t>r</a:t>
            </a:r>
            <a:r>
              <a:rPr lang="cs-CZ" sz="2200" dirty="0" err="1" smtClean="0"/>
              <a:t>ebound</a:t>
            </a:r>
            <a:r>
              <a:rPr lang="cs-CZ" sz="2200" dirty="0" smtClean="0"/>
              <a:t> fenomén – insomnie, úzkosti, třes, křeče, nechuť k jídlu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oruchy pamětí a živé sny</a:t>
            </a:r>
          </a:p>
          <a:p>
            <a:pPr lvl="1"/>
            <a:r>
              <a:rPr lang="cs-CZ" sz="2200" dirty="0"/>
              <a:t>n</a:t>
            </a:r>
            <a:r>
              <a:rPr lang="cs-CZ" sz="2200" dirty="0" smtClean="0"/>
              <a:t>arušení kognitivních funkcí (zvyšují riziko nástupu demence)</a:t>
            </a:r>
          </a:p>
          <a:p>
            <a:r>
              <a:rPr lang="cs-CZ" sz="2200" dirty="0"/>
              <a:t>i</a:t>
            </a:r>
            <a:r>
              <a:rPr lang="cs-CZ" sz="2200" dirty="0" smtClean="0"/>
              <a:t>nterakce s látkami tlumícími CNS – alkohol, psychofarmaka</a:t>
            </a:r>
          </a:p>
        </p:txBody>
      </p:sp>
    </p:spTree>
    <p:extLst>
      <p:ext uri="{BB962C8B-B14F-4D97-AF65-F5344CB8AC3E}">
        <p14:creationId xmlns:p14="http://schemas.microsoft.com/office/powerpoint/2010/main" val="20583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3136"/>
          </a:xfrm>
        </p:spPr>
        <p:txBody>
          <a:bodyPr/>
          <a:lstStyle/>
          <a:p>
            <a:r>
              <a:rPr lang="cs-CZ" dirty="0" smtClean="0"/>
              <a:t>Rebound fenomén</a:t>
            </a:r>
          </a:p>
          <a:p>
            <a:pPr lvl="1"/>
            <a:r>
              <a:rPr lang="cs-CZ" sz="2400" dirty="0"/>
              <a:t>objeví </a:t>
            </a:r>
            <a:r>
              <a:rPr lang="cs-CZ" sz="2400" dirty="0" smtClean="0"/>
              <a:t>se </a:t>
            </a:r>
            <a:r>
              <a:rPr lang="cs-CZ" sz="2400" dirty="0"/>
              <a:t>při náhlém ukončení podávání BZD</a:t>
            </a:r>
          </a:p>
          <a:p>
            <a:pPr lvl="1"/>
            <a:r>
              <a:rPr lang="cs-CZ" sz="2400" dirty="0"/>
              <a:t>častější a vážnější u léků s krátkým </a:t>
            </a:r>
            <a:r>
              <a:rPr lang="cs-CZ" sz="2400" dirty="0" smtClean="0"/>
              <a:t>poločasem, </a:t>
            </a:r>
            <a:r>
              <a:rPr lang="cs-CZ" sz="2400" dirty="0"/>
              <a:t>při vyšší terapeutické dávce či závažnější psychopatologii</a:t>
            </a:r>
          </a:p>
          <a:p>
            <a:pPr lvl="1"/>
            <a:r>
              <a:rPr lang="cs-CZ" sz="2400" dirty="0"/>
              <a:t>výrazněji u žen, alkoholiků </a:t>
            </a:r>
          </a:p>
          <a:p>
            <a:pPr lvl="1"/>
            <a:r>
              <a:rPr lang="cs-CZ" sz="2400" dirty="0"/>
              <a:t>může se objevit epileptický záchvat</a:t>
            </a:r>
          </a:p>
          <a:p>
            <a:pPr lvl="1"/>
            <a:r>
              <a:rPr lang="cs-CZ" sz="2400" dirty="0"/>
              <a:t>kolem 25−50 % pacientů dlouhodobě užívajících BZD je schopno léky postupně vysadit během 6−21 měsíců</a:t>
            </a:r>
          </a:p>
          <a:p>
            <a:pPr lvl="1"/>
            <a:r>
              <a:rPr lang="cs-CZ" sz="2400" dirty="0"/>
              <a:t>u dlouhodobě působících BZD sledujeme opožděný syndrom z vysazení (o 2−4 týdny později)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986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GENERACE - BENZODIAZEPINY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</a:t>
            </a:r>
            <a:r>
              <a:rPr lang="cs-CZ" dirty="0" smtClean="0"/>
              <a:t>ontraindikace podání BZD</a:t>
            </a:r>
          </a:p>
          <a:p>
            <a:pPr lvl="1"/>
            <a:r>
              <a:rPr lang="cs-CZ" sz="2400" dirty="0"/>
              <a:t>gravidita a laktace</a:t>
            </a:r>
          </a:p>
          <a:p>
            <a:pPr lvl="1"/>
            <a:r>
              <a:rPr lang="cs-CZ" sz="2400" dirty="0" smtClean="0"/>
              <a:t>myastenie </a:t>
            </a:r>
            <a:r>
              <a:rPr lang="cs-CZ" sz="2400" dirty="0"/>
              <a:t>gravis a jiná onemocnění charakteristické svalovou slabostí</a:t>
            </a:r>
          </a:p>
          <a:p>
            <a:pPr lvl="1"/>
            <a:r>
              <a:rPr lang="cs-CZ" sz="2400" dirty="0"/>
              <a:t>otrava alkoholem a hypnotiky, jejich souběžné podávání</a:t>
            </a:r>
          </a:p>
          <a:p>
            <a:pPr lvl="1"/>
            <a:r>
              <a:rPr lang="cs-CZ" sz="2400" dirty="0"/>
              <a:t>závažná plicní ventilační insuficience, spánková apnoe</a:t>
            </a:r>
          </a:p>
          <a:p>
            <a:pPr lvl="1"/>
            <a:r>
              <a:rPr lang="cs-CZ" sz="2400" dirty="0"/>
              <a:t>závislost na alkoholu, drogách, léčivech </a:t>
            </a:r>
          </a:p>
          <a:p>
            <a:pPr lvl="1"/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98" y="4365104"/>
            <a:ext cx="2759406" cy="2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5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BZD V TĚHOTENSTVÍ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ychlý průnik </a:t>
            </a:r>
            <a:r>
              <a:rPr lang="cs-CZ" dirty="0"/>
              <a:t>placentární </a:t>
            </a:r>
            <a:r>
              <a:rPr lang="cs-CZ" dirty="0" smtClean="0"/>
              <a:t>bariérou</a:t>
            </a:r>
          </a:p>
          <a:p>
            <a:r>
              <a:rPr lang="cs-CZ" dirty="0"/>
              <a:t>u</a:t>
            </a:r>
            <a:r>
              <a:rPr lang="cs-CZ" dirty="0" smtClean="0"/>
              <a:t>žívání v 1. trimestru - častější </a:t>
            </a:r>
            <a:r>
              <a:rPr lang="cs-CZ" dirty="0"/>
              <a:t>výskyt rozštěpů rtů, patra, nižší porodní hmotnost a délku u plodů </a:t>
            </a:r>
            <a:endParaRPr lang="cs-CZ" dirty="0" smtClean="0"/>
          </a:p>
          <a:p>
            <a:r>
              <a:rPr lang="cs-CZ" dirty="0"/>
              <a:t>u</a:t>
            </a:r>
            <a:r>
              <a:rPr lang="cs-CZ" dirty="0" smtClean="0"/>
              <a:t>žívání v posledním trimestru -  </a:t>
            </a:r>
            <a:r>
              <a:rPr lang="cs-CZ" dirty="0"/>
              <a:t>toxickým projevům u novorozence ("floppy baby") nebo k abstinenčnímu syndromu (třes, tachypnoe, křečové projevy)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228405"/>
            <a:ext cx="2952328" cy="23642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4211613" cy="23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3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823"/>
          </a:xfrm>
        </p:spPr>
        <p:txBody>
          <a:bodyPr/>
          <a:lstStyle/>
          <a:p>
            <a:r>
              <a:rPr lang="cs-CZ" dirty="0" smtClean="0"/>
              <a:t>BZD U GERIATRICKÝCH PACIENTŮ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ejsou vhodné!</a:t>
            </a:r>
          </a:p>
          <a:p>
            <a:r>
              <a:rPr lang="cs-CZ" dirty="0" smtClean="0"/>
              <a:t>velice často nadužívány a předepisovány v obrovských dávkách</a:t>
            </a:r>
          </a:p>
          <a:p>
            <a:r>
              <a:rPr lang="cs-CZ" dirty="0" err="1" smtClean="0"/>
              <a:t>Beersův</a:t>
            </a:r>
            <a:r>
              <a:rPr lang="cs-CZ" dirty="0" smtClean="0"/>
              <a:t> seznam</a:t>
            </a:r>
          </a:p>
          <a:p>
            <a:pPr lvl="1"/>
            <a:r>
              <a:rPr lang="cs-CZ" dirty="0" smtClean="0"/>
              <a:t>…riziko používání těchhle látek ve stáří převyšuje prospěch léčby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94408"/>
              </p:ext>
            </p:extLst>
          </p:nvPr>
        </p:nvGraphicFramePr>
        <p:xfrm>
          <a:off x="899592" y="3068960"/>
          <a:ext cx="7344816" cy="351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51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Důvod nevhodnosti dlouho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působících BZD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ve stáří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Bezpečnější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terapie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prodloužení reakčního času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krátkodobě působící BZD/Z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látky,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sedativní antidepresiva (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mirtazapin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trazodon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),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antipsychotika s nízkou účinností (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melperon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, </a:t>
                      </a:r>
                      <a:r>
                        <a:rPr lang="cs-CZ" sz="1800" dirty="0" err="1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tiaprid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), dát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méně než polovinu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dávky BZD podávané mladým pacientům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51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paradoxní agitace,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iritabilita, halucinace, psychózy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87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zhoršení kognitivních</a:t>
                      </a:r>
                      <a:r>
                        <a:rPr lang="cs-CZ" sz="1800" baseline="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 funkcí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51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prodloužený eliminační poločas léčiva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651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riziko kumulace léčiva v organizmu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651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0000"/>
                          </a:solidFill>
                          <a:latin typeface="Candara" panose="020E0502030303020204" pitchFamily="34" charset="0"/>
                        </a:rPr>
                        <a:t>svalová slabost, pády, fraktury</a:t>
                      </a:r>
                      <a:endParaRPr lang="cs-CZ" sz="1800" dirty="0">
                        <a:solidFill>
                          <a:srgbClr val="000000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685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90538"/>
            <a:ext cx="64960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7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FLUMAZENIL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s</a:t>
            </a:r>
            <a:r>
              <a:rPr lang="cs-CZ" dirty="0" smtClean="0">
                <a:latin typeface="+mj-lt"/>
              </a:rPr>
              <a:t>pecifický antagonista BZD receptorů</a:t>
            </a:r>
          </a:p>
          <a:p>
            <a:r>
              <a:rPr lang="cs-CZ" dirty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ndikace:</a:t>
            </a:r>
          </a:p>
          <a:p>
            <a:pPr lvl="1"/>
            <a:r>
              <a:rPr lang="cs-CZ" sz="2400" dirty="0" smtClean="0">
                <a:latin typeface="+mj-lt"/>
              </a:rPr>
              <a:t>při </a:t>
            </a:r>
            <a:r>
              <a:rPr lang="cs-CZ" sz="2400" dirty="0">
                <a:latin typeface="+mj-lt"/>
              </a:rPr>
              <a:t>terapii předávkování a otrav </a:t>
            </a:r>
            <a:r>
              <a:rPr lang="cs-CZ" sz="2400" dirty="0" smtClean="0">
                <a:latin typeface="+mj-lt"/>
              </a:rPr>
              <a:t>BZD</a:t>
            </a:r>
          </a:p>
          <a:p>
            <a:pPr lvl="1"/>
            <a:r>
              <a:rPr lang="cs-CZ" sz="2400" dirty="0" smtClean="0">
                <a:latin typeface="+mj-lt"/>
              </a:rPr>
              <a:t>zrušení </a:t>
            </a:r>
            <a:r>
              <a:rPr lang="cs-CZ" sz="2400" dirty="0">
                <a:latin typeface="+mj-lt"/>
              </a:rPr>
              <a:t>centrálně sedativních účinků BZD v </a:t>
            </a:r>
            <a:r>
              <a:rPr lang="cs-CZ" sz="2400" dirty="0" smtClean="0">
                <a:latin typeface="+mj-lt"/>
              </a:rPr>
              <a:t>anesteziologii</a:t>
            </a:r>
            <a:endParaRPr lang="cs-CZ" sz="2400" dirty="0">
              <a:latin typeface="+mj-lt"/>
            </a:endParaRPr>
          </a:p>
          <a:p>
            <a:r>
              <a:rPr lang="cs-CZ" dirty="0">
                <a:latin typeface="+mj-lt"/>
              </a:rPr>
              <a:t>nástup účinku 1-2 </a:t>
            </a:r>
            <a:r>
              <a:rPr lang="cs-CZ" dirty="0" smtClean="0">
                <a:latin typeface="+mj-lt"/>
              </a:rPr>
              <a:t>minuty, T1/2 cca 1 hodiny – možné obnovení sedace původními agonisty </a:t>
            </a:r>
            <a:r>
              <a:rPr lang="cs-CZ" dirty="0" smtClean="0">
                <a:latin typeface="+mj-lt"/>
                <a:cs typeface="Times New Roman" panose="02020603050405020304" pitchFamily="18" charset="0"/>
              </a:rPr>
              <a:t>→ </a:t>
            </a:r>
            <a:r>
              <a:rPr lang="cs-CZ" dirty="0" smtClean="0">
                <a:latin typeface="+mj-lt"/>
              </a:rPr>
              <a:t>podat v opakovaných dávkách nebo kontinuální infuzi</a:t>
            </a:r>
            <a:endParaRPr lang="cs-CZ" dirty="0">
              <a:latin typeface="+mj-lt"/>
            </a:endParaRPr>
          </a:p>
          <a:p>
            <a:r>
              <a:rPr lang="cs-CZ" dirty="0" smtClean="0">
                <a:latin typeface="+mj-lt"/>
              </a:rPr>
              <a:t>může </a:t>
            </a:r>
            <a:r>
              <a:rPr lang="cs-CZ" dirty="0">
                <a:latin typeface="+mj-lt"/>
              </a:rPr>
              <a:t>vyvolat </a:t>
            </a:r>
            <a:r>
              <a:rPr lang="cs-CZ" dirty="0" err="1">
                <a:latin typeface="+mj-lt"/>
              </a:rPr>
              <a:t>superakutní</a:t>
            </a:r>
            <a:r>
              <a:rPr lang="cs-CZ" dirty="0">
                <a:latin typeface="+mj-lt"/>
              </a:rPr>
              <a:t> syndrom z </a:t>
            </a:r>
            <a:r>
              <a:rPr lang="cs-CZ" dirty="0" smtClean="0">
                <a:latin typeface="+mj-lt"/>
              </a:rPr>
              <a:t>odnětí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zejména u osob závislých na BZD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837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GENERACE – Z-LÁTKY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ebenzodiazepinová hypnotika</a:t>
            </a:r>
          </a:p>
          <a:p>
            <a:r>
              <a:rPr lang="cs-CZ" b="1" dirty="0" smtClean="0"/>
              <a:t>MÚ:</a:t>
            </a:r>
            <a:endParaRPr lang="cs-CZ" b="1" dirty="0"/>
          </a:p>
          <a:p>
            <a:pPr lvl="1"/>
            <a:r>
              <a:rPr lang="cs-CZ" altLang="en-US" sz="2400" dirty="0"/>
              <a:t>s</a:t>
            </a:r>
            <a:r>
              <a:rPr lang="cs-CZ" altLang="en-US" sz="2400" dirty="0" smtClean="0"/>
              <a:t>elektivně se vážou </a:t>
            </a:r>
            <a:r>
              <a:rPr lang="cs-CZ" altLang="en-US" sz="2400" dirty="0"/>
              <a:t>na </a:t>
            </a:r>
            <a:r>
              <a:rPr lang="cs-CZ" altLang="en-US" sz="2400" dirty="0" smtClean="0"/>
              <a:t>GABA</a:t>
            </a:r>
            <a:r>
              <a:rPr lang="cs-CZ" altLang="en-US" sz="2400" baseline="-25000" dirty="0" smtClean="0"/>
              <a:t>A</a:t>
            </a:r>
            <a:r>
              <a:rPr lang="cs-CZ" altLang="en-US" sz="2400" dirty="0" smtClean="0"/>
              <a:t> receptory obsahující </a:t>
            </a:r>
            <a:r>
              <a:rPr lang="cs-CZ" altLang="en-US" sz="2400" dirty="0">
                <a:sym typeface="Symbol" pitchFamily="18" charset="2"/>
              </a:rPr>
              <a:t></a:t>
            </a:r>
            <a:r>
              <a:rPr lang="cs-CZ" altLang="en-US" sz="2400" baseline="-25000" dirty="0" smtClean="0">
                <a:sym typeface="Symbol" pitchFamily="18" charset="2"/>
              </a:rPr>
              <a:t>1</a:t>
            </a:r>
            <a:r>
              <a:rPr lang="cs-CZ" altLang="en-US" sz="2400" dirty="0" smtClean="0">
                <a:sym typeface="Symbol" pitchFamily="18" charset="2"/>
              </a:rPr>
              <a:t>-podjednotku</a:t>
            </a:r>
          </a:p>
          <a:p>
            <a:pPr lvl="1"/>
            <a:r>
              <a:rPr lang="cs-CZ" altLang="en-US" sz="2400" dirty="0" err="1"/>
              <a:t>f</a:t>
            </a:r>
            <a:r>
              <a:rPr lang="cs-CZ" altLang="en-US" sz="2400" dirty="0" err="1" smtClean="0"/>
              <a:t>lumazenil</a:t>
            </a:r>
            <a:r>
              <a:rPr lang="cs-CZ" altLang="en-US" sz="2400" dirty="0" smtClean="0"/>
              <a:t> </a:t>
            </a:r>
            <a:r>
              <a:rPr lang="cs-CZ" altLang="en-US" sz="2400" dirty="0"/>
              <a:t>účinkuje jako </a:t>
            </a:r>
            <a:r>
              <a:rPr lang="cs-CZ" altLang="en-US" sz="2400" dirty="0" smtClean="0"/>
              <a:t>antagonista</a:t>
            </a:r>
          </a:p>
          <a:p>
            <a:r>
              <a:rPr lang="cs-CZ" altLang="en-US" dirty="0"/>
              <a:t>v</a:t>
            </a:r>
            <a:r>
              <a:rPr lang="cs-CZ" altLang="en-US" dirty="0" smtClean="0"/>
              <a:t>íc hypnotické působení, bez myorelaxačního a antikonvulzivního působení</a:t>
            </a:r>
          </a:p>
          <a:p>
            <a:r>
              <a:rPr lang="cs-CZ" altLang="en-US" b="1" dirty="0" smtClean="0"/>
              <a:t>I: </a:t>
            </a:r>
            <a:r>
              <a:rPr lang="cs-CZ" altLang="en-US" dirty="0" smtClean="0"/>
              <a:t>insomnie</a:t>
            </a:r>
            <a:endParaRPr lang="cs-CZ" altLang="en-US" dirty="0"/>
          </a:p>
          <a:p>
            <a:r>
              <a:rPr lang="cs-CZ" b="1" dirty="0" err="1"/>
              <a:t>z</a:t>
            </a:r>
            <a:r>
              <a:rPr lang="cs-CZ" b="1" dirty="0" err="1" smtClean="0"/>
              <a:t>olpidem</a:t>
            </a:r>
            <a:r>
              <a:rPr lang="cs-CZ" b="1" dirty="0" smtClean="0"/>
              <a:t>, </a:t>
            </a:r>
            <a:r>
              <a:rPr lang="cs-CZ" b="1" dirty="0" err="1" smtClean="0"/>
              <a:t>zopiklon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64" y="4221088"/>
            <a:ext cx="3264024" cy="24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SPÁNKU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r>
              <a:rPr lang="cs-CZ" sz="2200" dirty="0" err="1"/>
              <a:t>p</a:t>
            </a:r>
            <a:r>
              <a:rPr lang="cs-CZ" sz="2200" dirty="0" err="1" smtClean="0"/>
              <a:t>arasomnie</a:t>
            </a:r>
            <a:endParaRPr lang="cs-CZ" sz="2200" dirty="0" smtClean="0"/>
          </a:p>
          <a:p>
            <a:pPr lvl="1"/>
            <a:r>
              <a:rPr lang="cs-CZ" sz="2200" dirty="0"/>
              <a:t>n</a:t>
            </a:r>
            <a:r>
              <a:rPr lang="cs-CZ" sz="2200" dirty="0" smtClean="0"/>
              <a:t>áměsíčnost, mluvení ze spaní, noční desy, bruxizmus, pomočování…</a:t>
            </a:r>
          </a:p>
          <a:p>
            <a:r>
              <a:rPr lang="cs-CZ" sz="2200" dirty="0"/>
              <a:t>h</a:t>
            </a:r>
            <a:r>
              <a:rPr lang="cs-CZ" sz="2200" dirty="0" smtClean="0"/>
              <a:t>ypersomnie</a:t>
            </a:r>
          </a:p>
          <a:p>
            <a:pPr lvl="1"/>
            <a:r>
              <a:rPr lang="cs-CZ" sz="2200" dirty="0"/>
              <a:t>n</a:t>
            </a:r>
            <a:r>
              <a:rPr lang="cs-CZ" sz="2200" dirty="0" smtClean="0"/>
              <a:t>adměrná ospalost</a:t>
            </a:r>
          </a:p>
          <a:p>
            <a:pPr lvl="1"/>
            <a:r>
              <a:rPr lang="cs-CZ" sz="2200" dirty="0"/>
              <a:t>n</a:t>
            </a:r>
            <a:r>
              <a:rPr lang="cs-CZ" sz="2200" dirty="0" smtClean="0"/>
              <a:t>arkolepsie</a:t>
            </a:r>
          </a:p>
          <a:p>
            <a:r>
              <a:rPr lang="cs-CZ" sz="2200" dirty="0"/>
              <a:t>i</a:t>
            </a:r>
            <a:r>
              <a:rPr lang="cs-CZ" sz="2200" dirty="0" smtClean="0"/>
              <a:t>nsomnie</a:t>
            </a:r>
          </a:p>
          <a:p>
            <a:pPr lvl="1"/>
            <a:r>
              <a:rPr lang="cs-CZ" sz="2200" dirty="0"/>
              <a:t>i</a:t>
            </a:r>
            <a:r>
              <a:rPr lang="cs-CZ" sz="2200" dirty="0" smtClean="0"/>
              <a:t>niciační, poruchy kontinuity, terminální</a:t>
            </a:r>
          </a:p>
          <a:p>
            <a:pPr lvl="1"/>
            <a:endParaRPr lang="cs-CZ" sz="2200" dirty="0"/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řechodná – méně než týden</a:t>
            </a:r>
          </a:p>
          <a:p>
            <a:pPr lvl="1"/>
            <a:r>
              <a:rPr lang="cs-CZ" sz="2200" dirty="0"/>
              <a:t>k</a:t>
            </a:r>
            <a:r>
              <a:rPr lang="cs-CZ" sz="2200" dirty="0" smtClean="0"/>
              <a:t>rátkodobá  - méně než měsíc</a:t>
            </a:r>
          </a:p>
          <a:p>
            <a:pPr lvl="1"/>
            <a:r>
              <a:rPr lang="cs-CZ" sz="2200" dirty="0"/>
              <a:t>c</a:t>
            </a:r>
            <a:r>
              <a:rPr lang="cs-CZ" sz="2200" dirty="0" smtClean="0"/>
              <a:t>hronická – déle než měsíc</a:t>
            </a:r>
          </a:p>
          <a:p>
            <a:pPr lvl="2"/>
            <a:r>
              <a:rPr lang="cs-CZ" sz="2200" dirty="0"/>
              <a:t>a</a:t>
            </a:r>
            <a:r>
              <a:rPr lang="cs-CZ" sz="2200" dirty="0" smtClean="0"/>
              <a:t>lespoň 3 měsíce s frekvencí min. 3x týdně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251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GENERACE – </a:t>
            </a:r>
            <a:r>
              <a:rPr lang="cs-CZ" dirty="0" smtClean="0"/>
              <a:t>ZOLPIDEM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cs-CZ" sz="2200" dirty="0" smtClean="0"/>
              <a:t>velmi </a:t>
            </a:r>
            <a:r>
              <a:rPr lang="cs-CZ" sz="2200" dirty="0"/>
              <a:t>rychlý nástup </a:t>
            </a:r>
            <a:r>
              <a:rPr lang="cs-CZ" sz="2200" dirty="0" smtClean="0"/>
              <a:t>účinku a krátký biologický poločas (2h)</a:t>
            </a:r>
            <a:endParaRPr lang="cs-CZ" sz="2200" dirty="0"/>
          </a:p>
          <a:p>
            <a:r>
              <a:rPr lang="cs-CZ" sz="2200" dirty="0" smtClean="0"/>
              <a:t>malý </a:t>
            </a:r>
            <a:r>
              <a:rPr lang="cs-CZ" sz="2200" dirty="0"/>
              <a:t>vliv na ranní </a:t>
            </a:r>
            <a:r>
              <a:rPr lang="cs-CZ" sz="2200" dirty="0" smtClean="0"/>
              <a:t>vigilitu a nízké riziko </a:t>
            </a:r>
            <a:r>
              <a:rPr lang="cs-CZ" sz="2200" dirty="0" err="1" smtClean="0"/>
              <a:t>rebound</a:t>
            </a:r>
            <a:r>
              <a:rPr lang="cs-CZ" sz="2200" dirty="0" smtClean="0"/>
              <a:t> insomnie</a:t>
            </a:r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m</a:t>
            </a:r>
            <a:r>
              <a:rPr lang="cs-CZ" sz="2200" dirty="0" smtClean="0"/>
              <a:t>alé </a:t>
            </a:r>
            <a:r>
              <a:rPr lang="cs-CZ" sz="2200" dirty="0"/>
              <a:t>ovlivnění architektury </a:t>
            </a:r>
            <a:r>
              <a:rPr lang="cs-CZ" sz="2200" dirty="0" smtClean="0"/>
              <a:t>spánku - delta </a:t>
            </a:r>
            <a:r>
              <a:rPr lang="cs-CZ" sz="2200" dirty="0"/>
              <a:t>spánek ovlivněn</a:t>
            </a:r>
          </a:p>
          <a:p>
            <a:endParaRPr lang="cs-CZ" sz="2200" dirty="0"/>
          </a:p>
          <a:p>
            <a:r>
              <a:rPr lang="cs-CZ" sz="2200" dirty="0"/>
              <a:t>n</a:t>
            </a:r>
            <a:r>
              <a:rPr lang="cs-CZ" sz="2200" dirty="0" smtClean="0"/>
              <a:t>ižší </a:t>
            </a:r>
            <a:r>
              <a:rPr lang="cs-CZ" sz="2200" dirty="0"/>
              <a:t>riziko vzniku tolerance a </a:t>
            </a:r>
            <a:r>
              <a:rPr lang="cs-CZ" sz="2200" dirty="0" smtClean="0"/>
              <a:t>závislosti (dnes zpochybňováno)</a:t>
            </a:r>
            <a:endParaRPr lang="cs-CZ" sz="2200" dirty="0"/>
          </a:p>
          <a:p>
            <a:r>
              <a:rPr lang="cs-CZ" sz="2200" dirty="0"/>
              <a:t>m</a:t>
            </a:r>
            <a:r>
              <a:rPr lang="cs-CZ" sz="2200" dirty="0" smtClean="0"/>
              <a:t>alé </a:t>
            </a:r>
            <a:r>
              <a:rPr lang="cs-CZ" sz="2200" dirty="0"/>
              <a:t>riziko akutní intoxikace samotným léčivem (ale pozor na kombinace!)</a:t>
            </a:r>
          </a:p>
          <a:p>
            <a:endParaRPr lang="cs-CZ" sz="2200" dirty="0"/>
          </a:p>
          <a:p>
            <a:r>
              <a:rPr lang="cs-CZ" sz="2200" dirty="0" smtClean="0"/>
              <a:t>NÚ: </a:t>
            </a:r>
          </a:p>
          <a:p>
            <a:pPr lvl="1"/>
            <a:r>
              <a:rPr lang="cs-CZ" sz="2200" dirty="0" smtClean="0"/>
              <a:t>změny </a:t>
            </a:r>
            <a:r>
              <a:rPr lang="cs-CZ" sz="2200" dirty="0"/>
              <a:t>nálady, </a:t>
            </a:r>
            <a:r>
              <a:rPr lang="cs-CZ" sz="2200" dirty="0" smtClean="0"/>
              <a:t>vnímání a chování, </a:t>
            </a:r>
            <a:r>
              <a:rPr lang="cs-CZ" sz="2200" dirty="0" err="1" smtClean="0"/>
              <a:t>parasomnie</a:t>
            </a:r>
            <a:endParaRPr lang="cs-CZ" sz="2200" dirty="0" smtClean="0"/>
          </a:p>
          <a:p>
            <a:pPr lvl="1"/>
            <a:r>
              <a:rPr lang="cs-CZ" sz="2200" dirty="0" smtClean="0"/>
              <a:t>kognitivní poškození</a:t>
            </a: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194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LÁTKY OVLIVŇUJÍCÍ CIRKADIÁNNÍ RYTMY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925144"/>
          </a:xfrm>
        </p:spPr>
        <p:txBody>
          <a:bodyPr>
            <a:noAutofit/>
          </a:bodyPr>
          <a:lstStyle/>
          <a:p>
            <a:r>
              <a:rPr lang="cs-CZ" b="1" dirty="0" smtClean="0"/>
              <a:t>melatonin</a:t>
            </a:r>
          </a:p>
          <a:p>
            <a:pPr lvl="1"/>
            <a:r>
              <a:rPr lang="cs-CZ" sz="2200" dirty="0"/>
              <a:t>e</a:t>
            </a:r>
            <a:r>
              <a:rPr lang="cs-CZ" sz="2200" dirty="0" smtClean="0"/>
              <a:t>ndogenní hormon produkován epifýzou hlavně v noci</a:t>
            </a:r>
          </a:p>
          <a:p>
            <a:pPr lvl="1"/>
            <a:r>
              <a:rPr lang="cs-CZ" sz="2200" dirty="0"/>
              <a:t>r</a:t>
            </a:r>
            <a:r>
              <a:rPr lang="cs-CZ" sz="2200" dirty="0" smtClean="0"/>
              <a:t>egulátor chronobiologických rytmů, silný antioxidant</a:t>
            </a:r>
          </a:p>
          <a:p>
            <a:pPr lvl="1"/>
            <a:r>
              <a:rPr lang="cs-CZ" sz="2200" dirty="0"/>
              <a:t>j</a:t>
            </a:r>
            <a:r>
              <a:rPr lang="cs-CZ" sz="2200" dirty="0" smtClean="0"/>
              <a:t>eho tvorba a vylučování s věkem klesá, snížené vylučování mají taky pracovníci nočních směn  (RF rakoviny?)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rodukce potlačována „modrým světlem“</a:t>
            </a:r>
          </a:p>
          <a:p>
            <a:pPr lvl="1"/>
            <a:endParaRPr lang="cs-CZ" sz="2200" b="1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10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528" y="197768"/>
            <a:ext cx="8229600" cy="1143000"/>
          </a:xfrm>
        </p:spPr>
        <p:txBody>
          <a:bodyPr/>
          <a:lstStyle/>
          <a:p>
            <a:r>
              <a:rPr lang="cs-CZ" dirty="0"/>
              <a:t>LÁTKY OVLIVŇUJÍCÍ CIRKADIÁNNÍ RYTMY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069" y="1340768"/>
            <a:ext cx="4194819" cy="24541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194819" cy="266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LÁTKY OVLIVŇUJÍCÍ CIRKADIÁNNÍ RYTMY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melatonin</a:t>
            </a:r>
          </a:p>
          <a:p>
            <a:pPr lvl="1"/>
            <a:r>
              <a:rPr lang="cs-CZ" sz="2200" b="1" dirty="0" smtClean="0"/>
              <a:t>I: </a:t>
            </a:r>
            <a:r>
              <a:rPr lang="cs-CZ" sz="2200" dirty="0" smtClean="0"/>
              <a:t>krátkodobá terapie insomnie a zhoršené kvality spánku u lidí nad 55 let, terapie insomnie v rozmezí 2-18 let u lidi s poruchami autistického spektra</a:t>
            </a:r>
          </a:p>
          <a:p>
            <a:pPr lvl="1"/>
            <a:r>
              <a:rPr lang="cs-CZ" sz="2200" b="1" dirty="0" smtClean="0"/>
              <a:t>NÚ: </a:t>
            </a:r>
            <a:r>
              <a:rPr lang="cs-CZ" sz="2200" dirty="0" smtClean="0"/>
              <a:t>změny nálady, agrese, agitovanost, somnolence</a:t>
            </a:r>
          </a:p>
          <a:p>
            <a:pPr lvl="1"/>
            <a:r>
              <a:rPr lang="cs-CZ" sz="2200" dirty="0" smtClean="0"/>
              <a:t>Doplňky stravy – srovnání rytmů: jet </a:t>
            </a:r>
            <a:r>
              <a:rPr lang="cs-CZ" sz="2200" dirty="0" err="1" smtClean="0"/>
              <a:t>lag</a:t>
            </a:r>
            <a:r>
              <a:rPr lang="cs-CZ" sz="2200" dirty="0" smtClean="0"/>
              <a:t>, směnný pracovní režim</a:t>
            </a:r>
            <a:endParaRPr lang="cs-CZ" sz="2200" dirty="0"/>
          </a:p>
          <a:p>
            <a:r>
              <a:rPr lang="cs-CZ" sz="2200" b="1" dirty="0" err="1"/>
              <a:t>t</a:t>
            </a:r>
            <a:r>
              <a:rPr lang="cs-CZ" sz="2200" b="1" dirty="0" err="1" smtClean="0"/>
              <a:t>asimelteon</a:t>
            </a:r>
            <a:r>
              <a:rPr lang="cs-CZ" sz="2200" dirty="0" smtClean="0"/>
              <a:t> – agonista melatoninových receptorů</a:t>
            </a:r>
          </a:p>
          <a:p>
            <a:pPr lvl="1"/>
            <a:r>
              <a:rPr lang="cs-CZ" sz="2200" b="1" dirty="0" smtClean="0"/>
              <a:t>I:</a:t>
            </a:r>
            <a:r>
              <a:rPr lang="cs-CZ" sz="2200" dirty="0" smtClean="0"/>
              <a:t> Léčba poruchy 24-hodinového cyklu u nevidomých</a:t>
            </a:r>
          </a:p>
          <a:p>
            <a:pPr>
              <a:lnSpc>
                <a:spcPct val="90000"/>
              </a:lnSpc>
              <a:buClrTx/>
              <a:defRPr/>
            </a:pPr>
            <a:r>
              <a:rPr lang="cs-CZ" altLang="cs-CZ" sz="2200" dirty="0" smtClean="0">
                <a:solidFill>
                  <a:schemeClr val="tx1"/>
                </a:solidFill>
              </a:rPr>
              <a:t>měly </a:t>
            </a:r>
            <a:r>
              <a:rPr lang="cs-CZ" altLang="cs-CZ" sz="2200" dirty="0">
                <a:solidFill>
                  <a:schemeClr val="tx1"/>
                </a:solidFill>
              </a:rPr>
              <a:t>by odstranit nevýhody BZD a „Z“ látek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200" dirty="0"/>
              <a:t>zkracují spánkovou latenci, </a:t>
            </a:r>
            <a:r>
              <a:rPr lang="cs-CZ" altLang="cs-CZ" sz="2200" dirty="0" err="1"/>
              <a:t>tasimelteon</a:t>
            </a:r>
            <a:r>
              <a:rPr lang="cs-CZ" altLang="cs-CZ" sz="2200" dirty="0"/>
              <a:t> prodlužuje dobu spánku a redukují noční probuzení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200" dirty="0"/>
              <a:t>nepřítomnost denní sedace, tolerance, </a:t>
            </a:r>
            <a:r>
              <a:rPr lang="cs-CZ" altLang="cs-CZ" sz="2200" dirty="0" err="1"/>
              <a:t>rebound</a:t>
            </a:r>
            <a:r>
              <a:rPr lang="cs-CZ" altLang="cs-CZ" sz="2200" dirty="0"/>
              <a:t> insomnie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200" dirty="0" smtClean="0"/>
              <a:t>nehrozí </a:t>
            </a:r>
            <a:r>
              <a:rPr lang="cs-CZ" altLang="cs-CZ" sz="2200" dirty="0"/>
              <a:t>rozvoj závislosti, nedochází k poruchám paměti, motoriky ani k útlumu respirace</a:t>
            </a:r>
          </a:p>
          <a:p>
            <a:endParaRPr lang="cs-CZ" sz="2200" dirty="0" smtClean="0"/>
          </a:p>
          <a:p>
            <a:pPr lvl="1"/>
            <a:endParaRPr lang="cs-CZ" sz="2200" dirty="0"/>
          </a:p>
          <a:p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6993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LÁTKY S HYPNOSEDATIVNÍM PŮSOBENÍM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HYPNOTICKÁ ANTIDEPRESIVA</a:t>
            </a:r>
          </a:p>
          <a:p>
            <a:pPr lvl="1"/>
            <a:r>
              <a:rPr lang="cs-CZ" sz="2400" b="1" dirty="0" err="1"/>
              <a:t>t</a:t>
            </a:r>
            <a:r>
              <a:rPr lang="cs-CZ" sz="2400" b="1" dirty="0" err="1" smtClean="0"/>
              <a:t>razodon</a:t>
            </a:r>
            <a:endParaRPr lang="cs-CZ" sz="2400" b="1" dirty="0" smtClean="0"/>
          </a:p>
          <a:p>
            <a:pPr lvl="1"/>
            <a:r>
              <a:rPr lang="cs-CZ" sz="2400" b="1" dirty="0" err="1" smtClean="0"/>
              <a:t>mirtazapin</a:t>
            </a:r>
            <a:endParaRPr lang="cs-CZ" sz="2400" b="1" dirty="0" smtClean="0"/>
          </a:p>
          <a:p>
            <a:pPr lvl="1"/>
            <a:r>
              <a:rPr lang="cs-CZ" sz="2400" b="1" dirty="0" err="1" smtClean="0"/>
              <a:t>agomelatin</a:t>
            </a:r>
            <a:endParaRPr lang="cs-CZ" sz="2400" b="1" dirty="0" smtClean="0"/>
          </a:p>
          <a:p>
            <a:r>
              <a:rPr lang="cs-CZ" dirty="0" smtClean="0"/>
              <a:t>H</a:t>
            </a:r>
            <a:r>
              <a:rPr lang="cs-CZ" baseline="-25000" dirty="0" smtClean="0"/>
              <a:t>1</a:t>
            </a:r>
            <a:r>
              <a:rPr lang="cs-CZ" dirty="0" smtClean="0"/>
              <a:t>-ANTIHISTAMINIKA</a:t>
            </a:r>
          </a:p>
          <a:p>
            <a:pPr lvl="1"/>
            <a:r>
              <a:rPr lang="cs-CZ" sz="2400" b="1" dirty="0" err="1"/>
              <a:t>p</a:t>
            </a:r>
            <a:r>
              <a:rPr lang="cs-CZ" sz="2400" b="1" dirty="0" err="1" smtClean="0"/>
              <a:t>romethazin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moxastin-theoklát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hydroxyzin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bisulepin</a:t>
            </a:r>
            <a:endParaRPr lang="cs-CZ" sz="2400" b="1" dirty="0" smtClean="0"/>
          </a:p>
          <a:p>
            <a:r>
              <a:rPr lang="cs-CZ" dirty="0"/>
              <a:t>a</a:t>
            </a:r>
            <a:r>
              <a:rPr lang="cs-CZ" dirty="0" smtClean="0"/>
              <a:t>ntipsychotika</a:t>
            </a:r>
          </a:p>
          <a:p>
            <a:pPr lvl="1"/>
            <a:r>
              <a:rPr lang="cs-CZ" sz="2400" b="1" dirty="0" err="1"/>
              <a:t>q</a:t>
            </a:r>
            <a:r>
              <a:rPr lang="cs-CZ" sz="2400" b="1" dirty="0" err="1" smtClean="0"/>
              <a:t>uetiapin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chlorprotixen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levomepromazin</a:t>
            </a:r>
            <a:endParaRPr lang="cs-CZ" sz="2400" b="1" dirty="0" smtClean="0"/>
          </a:p>
          <a:p>
            <a:pPr lvl="1"/>
            <a:endParaRPr lang="cs-CZ" sz="2400" b="1" dirty="0"/>
          </a:p>
          <a:p>
            <a:r>
              <a:rPr lang="cs-CZ" sz="2200" dirty="0"/>
              <a:t>v</a:t>
            </a:r>
            <a:r>
              <a:rPr lang="cs-CZ" sz="2200" dirty="0" smtClean="0"/>
              <a:t> klinickém zkoušení antagonisté </a:t>
            </a:r>
            <a:r>
              <a:rPr lang="cs-CZ" sz="2200" dirty="0" err="1" smtClean="0"/>
              <a:t>orexinových</a:t>
            </a:r>
            <a:r>
              <a:rPr lang="cs-CZ" sz="2200" dirty="0" smtClean="0"/>
              <a:t> </a:t>
            </a:r>
            <a:r>
              <a:rPr lang="cs-CZ" sz="2200" dirty="0" err="1" smtClean="0"/>
              <a:t>rp</a:t>
            </a:r>
            <a:endParaRPr lang="cs-CZ" sz="2200" dirty="0"/>
          </a:p>
          <a:p>
            <a:pPr lvl="1"/>
            <a:r>
              <a:rPr lang="cs-CZ" sz="1800" dirty="0" err="1"/>
              <a:t>s</a:t>
            </a:r>
            <a:r>
              <a:rPr lang="cs-CZ" sz="1800" dirty="0" err="1" smtClean="0"/>
              <a:t>uvorexant</a:t>
            </a:r>
            <a:r>
              <a:rPr lang="cs-CZ" sz="1800" dirty="0" smtClean="0"/>
              <a:t> schválen FDA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138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ROSTLINNÁ SEDATIVA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</a:t>
            </a:r>
            <a:r>
              <a:rPr lang="cs-CZ" dirty="0" smtClean="0"/>
              <a:t>louží k útlumu, odstranění mírného psychomotorického neklidu a stresu, malý hypnotický potenciál</a:t>
            </a:r>
          </a:p>
          <a:p>
            <a:r>
              <a:rPr lang="cs-CZ" dirty="0"/>
              <a:t>m</a:t>
            </a:r>
            <a:r>
              <a:rPr lang="cs-CZ" dirty="0" smtClean="0"/>
              <a:t>álo frekventovaný výskyt NÚ</a:t>
            </a:r>
          </a:p>
          <a:p>
            <a:r>
              <a:rPr lang="cs-CZ" dirty="0" err="1" smtClean="0"/>
              <a:t>Persen</a:t>
            </a:r>
            <a:r>
              <a:rPr lang="cs-CZ" dirty="0" smtClean="0"/>
              <a:t>, Novo-</a:t>
            </a:r>
            <a:r>
              <a:rPr lang="cs-CZ" dirty="0" err="1" smtClean="0"/>
              <a:t>Passit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Passiflora</a:t>
            </a:r>
            <a:r>
              <a:rPr lang="cs-CZ" b="1" dirty="0" smtClean="0"/>
              <a:t> </a:t>
            </a:r>
            <a:r>
              <a:rPr lang="cs-CZ" b="1" dirty="0" err="1" smtClean="0"/>
              <a:t>incarnata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harman</a:t>
            </a:r>
            <a:endParaRPr lang="cs-CZ" dirty="0" smtClean="0"/>
          </a:p>
          <a:p>
            <a:r>
              <a:rPr lang="cs-CZ" b="1" dirty="0" smtClean="0"/>
              <a:t>Valeriana </a:t>
            </a:r>
            <a:r>
              <a:rPr lang="cs-CZ" b="1" dirty="0" err="1" smtClean="0"/>
              <a:t>officinalis</a:t>
            </a:r>
            <a:r>
              <a:rPr lang="cs-CZ" b="1" dirty="0" smtClean="0"/>
              <a:t> </a:t>
            </a:r>
            <a:r>
              <a:rPr lang="cs-CZ" dirty="0" smtClean="0"/>
              <a:t>– sedativní silice a </a:t>
            </a:r>
            <a:r>
              <a:rPr lang="cs-CZ" dirty="0" err="1" smtClean="0"/>
              <a:t>valepotriáty</a:t>
            </a:r>
            <a:endParaRPr lang="cs-CZ" dirty="0" smtClean="0"/>
          </a:p>
          <a:p>
            <a:r>
              <a:rPr lang="cs-CZ" b="1" dirty="0" smtClean="0"/>
              <a:t>Melissa </a:t>
            </a:r>
            <a:r>
              <a:rPr lang="cs-CZ" b="1" dirty="0" err="1" smtClean="0"/>
              <a:t>officinalis</a:t>
            </a:r>
            <a:r>
              <a:rPr lang="cs-CZ" b="1" dirty="0" smtClean="0"/>
              <a:t> </a:t>
            </a:r>
            <a:r>
              <a:rPr lang="cs-CZ" dirty="0" smtClean="0"/>
              <a:t>– sedativní silice</a:t>
            </a:r>
          </a:p>
          <a:p>
            <a:r>
              <a:rPr lang="cs-CZ" b="1" dirty="0" err="1" smtClean="0"/>
              <a:t>Humulus</a:t>
            </a:r>
            <a:r>
              <a:rPr lang="cs-CZ" b="1" dirty="0" smtClean="0"/>
              <a:t> </a:t>
            </a:r>
            <a:r>
              <a:rPr lang="cs-CZ" b="1" dirty="0" err="1" smtClean="0"/>
              <a:t>lupulus</a:t>
            </a:r>
            <a:r>
              <a:rPr lang="cs-CZ" b="1" dirty="0" smtClean="0"/>
              <a:t> </a:t>
            </a:r>
            <a:r>
              <a:rPr lang="cs-CZ" dirty="0" smtClean="0"/>
              <a:t>– humulon a </a:t>
            </a:r>
            <a:r>
              <a:rPr lang="cs-CZ" dirty="0" err="1" smtClean="0"/>
              <a:t>lupulon</a:t>
            </a:r>
            <a:endParaRPr lang="cs-CZ" dirty="0" smtClean="0"/>
          </a:p>
          <a:p>
            <a:r>
              <a:rPr lang="cs-CZ" b="1" dirty="0" err="1" smtClean="0"/>
              <a:t>Lavandula</a:t>
            </a:r>
            <a:r>
              <a:rPr lang="cs-CZ" b="1" dirty="0" smtClean="0"/>
              <a:t> </a:t>
            </a:r>
            <a:r>
              <a:rPr lang="cs-CZ" b="1" dirty="0" err="1" smtClean="0"/>
              <a:t>angustifolia</a:t>
            </a:r>
            <a:r>
              <a:rPr lang="cs-CZ" b="1" dirty="0" smtClean="0"/>
              <a:t> </a:t>
            </a:r>
            <a:r>
              <a:rPr lang="cs-CZ" dirty="0" smtClean="0"/>
              <a:t>– sedativní silice</a:t>
            </a:r>
          </a:p>
          <a:p>
            <a:r>
              <a:rPr lang="cs-CZ" b="1" dirty="0" err="1" smtClean="0"/>
              <a:t>Hypericum</a:t>
            </a:r>
            <a:r>
              <a:rPr lang="cs-CZ" b="1" dirty="0" smtClean="0"/>
              <a:t> </a:t>
            </a:r>
            <a:r>
              <a:rPr lang="cs-CZ" b="1" dirty="0" err="1" smtClean="0"/>
              <a:t>perforatum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hypericin</a:t>
            </a:r>
            <a:r>
              <a:rPr lang="cs-CZ" dirty="0" smtClean="0"/>
              <a:t>, </a:t>
            </a:r>
            <a:r>
              <a:rPr lang="cs-CZ" dirty="0" err="1" smtClean="0"/>
              <a:t>hyperforin</a:t>
            </a:r>
            <a:endParaRPr lang="cs-CZ" dirty="0" smtClean="0"/>
          </a:p>
          <a:p>
            <a:pPr lvl="1"/>
            <a:r>
              <a:rPr lang="cs-CZ" dirty="0" err="1"/>
              <a:t>f</a:t>
            </a:r>
            <a:r>
              <a:rPr lang="cs-CZ" dirty="0" err="1" smtClean="0"/>
              <a:t>otosenzitizace</a:t>
            </a:r>
            <a:r>
              <a:rPr lang="cs-CZ" dirty="0" smtClean="0"/>
              <a:t>, silný induktor CYP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4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378\Desktop\Pix\pas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6" y="137681"/>
            <a:ext cx="2862194" cy="2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1378\Desktop\Pix\valeri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09" y="137681"/>
            <a:ext cx="2787899" cy="2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1378\Desktop\Pix\mel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09" y="144477"/>
            <a:ext cx="3173735" cy="27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11378\Desktop\Pix\humu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308807" cy="27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11378\Desktop\Pix\lav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20" y="3933056"/>
            <a:ext cx="2518508" cy="27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11378\Desktop\Pix\hyp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984384" cy="27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ÚZKOSTNÉ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oruchy provázené nadměrným a perzistujícím pocitem strachu a úzkosti, bez racionálního podkladu</a:t>
            </a:r>
          </a:p>
          <a:p>
            <a:r>
              <a:rPr lang="cs-CZ" dirty="0"/>
              <a:t>f</a:t>
            </a:r>
            <a:r>
              <a:rPr lang="cs-CZ" dirty="0" smtClean="0"/>
              <a:t>yzické i psychické projevy značně omezující běžný život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atofyziologie: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odklad leží v dysregulaci 5-HT, NA a GABA neurotransmise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mygdala + spánkový lalok – strach a reakce na něj</a:t>
            </a:r>
          </a:p>
          <a:p>
            <a:pPr lvl="1"/>
            <a:r>
              <a:rPr lang="cs-CZ" dirty="0" err="1"/>
              <a:t>l</a:t>
            </a:r>
            <a:r>
              <a:rPr lang="cs-CZ" dirty="0" err="1" smtClean="0"/>
              <a:t>ocus</a:t>
            </a:r>
            <a:r>
              <a:rPr lang="cs-CZ" dirty="0" smtClean="0"/>
              <a:t> coeruleus – poplašné centrum, NA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ipokampus – integrace traumatické paměti</a:t>
            </a:r>
          </a:p>
          <a:p>
            <a:pPr lvl="1"/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 léčbě důležité skloubit farmakoterapii s kognitivně-behaviorální!!!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478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KLASIFIKACE ÚZKOSTNÝCH PORUCH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5698976" cy="5472608"/>
          </a:xfrm>
        </p:spPr>
        <p:txBody>
          <a:bodyPr>
            <a:normAutofit/>
          </a:bodyPr>
          <a:lstStyle/>
          <a:p>
            <a:r>
              <a:rPr lang="cs-CZ" dirty="0"/>
              <a:t>f</a:t>
            </a:r>
            <a:r>
              <a:rPr lang="cs-CZ" dirty="0" smtClean="0"/>
              <a:t>obické </a:t>
            </a:r>
            <a:r>
              <a:rPr lang="cs-CZ" dirty="0"/>
              <a:t>poruchy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gorafobie (strach z opuštění domu, veřejných prostranství, shluku lidí)</a:t>
            </a:r>
            <a:endParaRPr lang="cs-CZ" dirty="0"/>
          </a:p>
          <a:p>
            <a:pPr lvl="1"/>
            <a:r>
              <a:rPr lang="cs-CZ" dirty="0"/>
              <a:t>s</a:t>
            </a:r>
            <a:r>
              <a:rPr lang="cs-CZ" dirty="0" smtClean="0"/>
              <a:t>ociální </a:t>
            </a:r>
            <a:r>
              <a:rPr lang="cs-CZ" dirty="0"/>
              <a:t>fobie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pecifické </a:t>
            </a:r>
            <a:r>
              <a:rPr lang="cs-CZ" dirty="0"/>
              <a:t>fobie (klaustrofobie atd.)</a:t>
            </a:r>
          </a:p>
          <a:p>
            <a:r>
              <a:rPr lang="cs-CZ" dirty="0"/>
              <a:t>j</a:t>
            </a:r>
            <a:r>
              <a:rPr lang="cs-CZ" dirty="0" smtClean="0"/>
              <a:t>iné </a:t>
            </a:r>
            <a:r>
              <a:rPr lang="cs-CZ" dirty="0"/>
              <a:t>anxiózní poruchy </a:t>
            </a:r>
          </a:p>
          <a:p>
            <a:pPr lvl="1"/>
            <a:r>
              <a:rPr lang="cs-CZ" dirty="0"/>
              <a:t>panická porucha (epizodická záchvatovitá úzkost)</a:t>
            </a:r>
          </a:p>
          <a:p>
            <a:pPr lvl="1"/>
            <a:r>
              <a:rPr lang="cs-CZ" dirty="0"/>
              <a:t>generalizovaná úzkostná porucha</a:t>
            </a:r>
          </a:p>
          <a:p>
            <a:pPr lvl="1"/>
            <a:r>
              <a:rPr lang="cs-CZ" dirty="0"/>
              <a:t>smíšená anxiózně-depresivní porucha…</a:t>
            </a:r>
          </a:p>
          <a:p>
            <a:r>
              <a:rPr lang="cs-CZ" dirty="0"/>
              <a:t>o</a:t>
            </a:r>
            <a:r>
              <a:rPr lang="cs-CZ" dirty="0" smtClean="0"/>
              <a:t>bsedantně-kompulsivní </a:t>
            </a:r>
            <a:r>
              <a:rPr lang="cs-CZ" dirty="0"/>
              <a:t>porucha</a:t>
            </a:r>
          </a:p>
          <a:p>
            <a:r>
              <a:rPr lang="cs-CZ" dirty="0"/>
              <a:t>r</a:t>
            </a:r>
            <a:r>
              <a:rPr lang="cs-CZ" dirty="0" smtClean="0"/>
              <a:t>eakce </a:t>
            </a:r>
            <a:r>
              <a:rPr lang="cs-CZ" dirty="0"/>
              <a:t>na těžký stres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kutní </a:t>
            </a:r>
            <a:r>
              <a:rPr lang="cs-CZ" dirty="0"/>
              <a:t>stresová reakce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osttraumatická </a:t>
            </a:r>
            <a:r>
              <a:rPr lang="cs-CZ" dirty="0"/>
              <a:t>stresová porucha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212976"/>
            <a:ext cx="3197813" cy="34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ANXIOLYTIKA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b</a:t>
            </a:r>
            <a:r>
              <a:rPr lang="cs-CZ" dirty="0" smtClean="0"/>
              <a:t>alancují narušenou rovnováhou mezi serotonin-</a:t>
            </a:r>
            <a:r>
              <a:rPr lang="cs-CZ" dirty="0" err="1" smtClean="0"/>
              <a:t>noradrenergní</a:t>
            </a:r>
            <a:r>
              <a:rPr lang="cs-CZ" dirty="0" smtClean="0"/>
              <a:t> a </a:t>
            </a:r>
            <a:r>
              <a:rPr lang="cs-CZ" dirty="0" err="1" smtClean="0"/>
              <a:t>GABAergní</a:t>
            </a:r>
            <a:r>
              <a:rPr lang="cs-CZ" dirty="0" smtClean="0"/>
              <a:t> neurotransmise</a:t>
            </a:r>
          </a:p>
          <a:p>
            <a:r>
              <a:rPr lang="cs-CZ" dirty="0"/>
              <a:t>c</a:t>
            </a:r>
            <a:r>
              <a:rPr lang="cs-CZ" dirty="0" smtClean="0"/>
              <a:t>ílem je potlačení anxiety s minimálním ovlivněním bdělosti</a:t>
            </a:r>
          </a:p>
          <a:p>
            <a:r>
              <a:rPr lang="cs-CZ" dirty="0"/>
              <a:t>j</a:t>
            </a:r>
            <a:r>
              <a:rPr lang="cs-CZ" dirty="0" smtClean="0"/>
              <a:t>ako léky 1. volby používáme modernější antidepresiva a </a:t>
            </a:r>
            <a:r>
              <a:rPr lang="cs-CZ" dirty="0" err="1" smtClean="0"/>
              <a:t>pregabalin</a:t>
            </a:r>
            <a:r>
              <a:rPr lang="cs-CZ" dirty="0" smtClean="0"/>
              <a:t>!</a:t>
            </a:r>
            <a:endParaRPr lang="cs-CZ" dirty="0"/>
          </a:p>
          <a:p>
            <a:r>
              <a:rPr lang="cs-CZ" dirty="0"/>
              <a:t>b</a:t>
            </a:r>
            <a:r>
              <a:rPr lang="cs-CZ" dirty="0" smtClean="0"/>
              <a:t>enzodiazepiny – ovlivnění </a:t>
            </a:r>
            <a:r>
              <a:rPr lang="cs-CZ" dirty="0" err="1" smtClean="0"/>
              <a:t>GABAergní</a:t>
            </a:r>
            <a:r>
              <a:rPr lang="cs-CZ" dirty="0" smtClean="0"/>
              <a:t> transmise</a:t>
            </a:r>
          </a:p>
          <a:p>
            <a:r>
              <a:rPr lang="cs-CZ" dirty="0" err="1"/>
              <a:t>n</a:t>
            </a:r>
            <a:r>
              <a:rPr lang="cs-CZ" dirty="0" err="1" smtClean="0"/>
              <a:t>ebenzodiazepiny</a:t>
            </a:r>
            <a:r>
              <a:rPr lang="cs-CZ" dirty="0" smtClean="0"/>
              <a:t> – ovlivnění 5-HT/NA/D transmise</a:t>
            </a:r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ntidepresiva</a:t>
            </a:r>
            <a:endParaRPr lang="cs-CZ" altLang="cs-CZ" sz="2400" dirty="0"/>
          </a:p>
          <a:p>
            <a:pPr lvl="3">
              <a:lnSpc>
                <a:spcPct val="90000"/>
              </a:lnSpc>
            </a:pPr>
            <a:r>
              <a:rPr lang="cs-CZ" altLang="cs-CZ" sz="2400" dirty="0"/>
              <a:t>SSRI</a:t>
            </a:r>
          </a:p>
          <a:p>
            <a:pPr lvl="3">
              <a:lnSpc>
                <a:spcPct val="90000"/>
              </a:lnSpc>
            </a:pPr>
            <a:r>
              <a:rPr lang="cs-CZ" altLang="cs-CZ" sz="2400" dirty="0"/>
              <a:t>SNRI </a:t>
            </a:r>
          </a:p>
          <a:p>
            <a:pPr lvl="3">
              <a:lnSpc>
                <a:spcPct val="90000"/>
              </a:lnSpc>
            </a:pPr>
            <a:r>
              <a:rPr lang="cs-CZ" altLang="cs-CZ" sz="2400" dirty="0"/>
              <a:t>TCA a </a:t>
            </a:r>
            <a:r>
              <a:rPr lang="cs-CZ" altLang="cs-CZ" sz="2400" dirty="0" err="1" smtClean="0"/>
              <a:t>iMAO</a:t>
            </a:r>
            <a:endParaRPr lang="en-GB" altLang="cs-CZ" sz="2400" dirty="0"/>
          </a:p>
          <a:p>
            <a:pPr lvl="2">
              <a:lnSpc>
                <a:spcPct val="90000"/>
              </a:lnSpc>
            </a:pPr>
            <a:r>
              <a:rPr lang="cs-CZ" altLang="cs-CZ" sz="2400" dirty="0"/>
              <a:t>5HT</a:t>
            </a:r>
            <a:r>
              <a:rPr lang="cs-CZ" altLang="cs-CZ" sz="2400" baseline="-25000" dirty="0"/>
              <a:t>1A</a:t>
            </a:r>
            <a:r>
              <a:rPr lang="cs-CZ" altLang="cs-CZ" sz="2400" dirty="0"/>
              <a:t>-agonisté</a:t>
            </a:r>
          </a:p>
          <a:p>
            <a:pPr lvl="1"/>
            <a:endParaRPr lang="cs-CZ" sz="24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417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PŘÍČÍNY INSOMNIE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endogenní</a:t>
            </a:r>
          </a:p>
          <a:p>
            <a:pPr lvl="1"/>
            <a:r>
              <a:rPr lang="cs-CZ" sz="2400" dirty="0" smtClean="0"/>
              <a:t>somatické – bolest, pruritus, poruchy rytmu, RLS, jet </a:t>
            </a:r>
            <a:r>
              <a:rPr lang="cs-CZ" sz="2400" dirty="0" err="1" smtClean="0"/>
              <a:t>lag</a:t>
            </a:r>
            <a:endParaRPr lang="cs-CZ" sz="2400" dirty="0" smtClean="0"/>
          </a:p>
          <a:p>
            <a:pPr lvl="1"/>
            <a:r>
              <a:rPr lang="cs-CZ" sz="2400" dirty="0" smtClean="0"/>
              <a:t>psychické – emoce, úzkost, deprese, psychózy…</a:t>
            </a:r>
          </a:p>
          <a:p>
            <a:r>
              <a:rPr lang="cs-CZ" dirty="0" smtClean="0"/>
              <a:t>exogenní</a:t>
            </a:r>
          </a:p>
          <a:p>
            <a:pPr lvl="1"/>
            <a:r>
              <a:rPr lang="cs-CZ" sz="2400" dirty="0" smtClean="0"/>
              <a:t>farmakologické – kardiotonika, diuretika, psychofarmaka…</a:t>
            </a:r>
          </a:p>
          <a:p>
            <a:pPr lvl="1"/>
            <a:r>
              <a:rPr lang="cs-CZ" sz="2400" dirty="0" smtClean="0"/>
              <a:t>jiné – hluk, světlo, pachy, alergeny…</a:t>
            </a:r>
          </a:p>
          <a:p>
            <a:endParaRPr lang="cs-CZ" dirty="0"/>
          </a:p>
        </p:txBody>
      </p:sp>
      <p:pic>
        <p:nvPicPr>
          <p:cNvPr id="4098" name="Picture 2" descr="C:\Users\11378\Desktop\Pix\jdjd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28" y="4365104"/>
            <a:ext cx="3515182" cy="23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186"/>
          </a:xfrm>
        </p:spPr>
        <p:txBody>
          <a:bodyPr>
            <a:normAutofit/>
          </a:bodyPr>
          <a:lstStyle/>
          <a:p>
            <a:r>
              <a:rPr lang="cs-CZ" dirty="0" smtClean="0"/>
              <a:t>BENZODIAZEPINY </a:t>
            </a:r>
            <a:r>
              <a:rPr lang="cs-CZ" dirty="0"/>
              <a:t>JAKO </a:t>
            </a:r>
            <a:r>
              <a:rPr lang="cs-CZ" dirty="0" smtClean="0"/>
              <a:t>ANXIOLYTIKA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5987008" cy="4525963"/>
          </a:xfrm>
        </p:spPr>
        <p:txBody>
          <a:bodyPr/>
          <a:lstStyle/>
          <a:p>
            <a:r>
              <a:rPr lang="cs-CZ" dirty="0" smtClean="0"/>
              <a:t>chlordiazepoxid 			(50 mg)</a:t>
            </a:r>
            <a:endParaRPr lang="cs-CZ" dirty="0"/>
          </a:p>
          <a:p>
            <a:r>
              <a:rPr lang="cs-CZ" dirty="0" smtClean="0"/>
              <a:t>diazepam				(10 mg)</a:t>
            </a:r>
            <a:endParaRPr lang="cs-CZ" dirty="0"/>
          </a:p>
          <a:p>
            <a:r>
              <a:rPr lang="cs-CZ" dirty="0" smtClean="0"/>
              <a:t>oxazepam				(30 mg)</a:t>
            </a:r>
            <a:endParaRPr lang="cs-CZ" dirty="0"/>
          </a:p>
          <a:p>
            <a:r>
              <a:rPr lang="cs-CZ" dirty="0" err="1" smtClean="0"/>
              <a:t>bromazepam</a:t>
            </a:r>
            <a:r>
              <a:rPr lang="cs-CZ" dirty="0" smtClean="0"/>
              <a:t>			(6 mg)</a:t>
            </a:r>
            <a:endParaRPr lang="cs-CZ" dirty="0"/>
          </a:p>
          <a:p>
            <a:r>
              <a:rPr lang="cs-CZ" dirty="0" smtClean="0"/>
              <a:t>alprazolam				(1 mg)</a:t>
            </a:r>
            <a:endParaRPr lang="cs-CZ" dirty="0"/>
          </a:p>
          <a:p>
            <a:r>
              <a:rPr lang="cs-CZ" dirty="0" smtClean="0"/>
              <a:t>klobazam				(40 mg)</a:t>
            </a:r>
          </a:p>
          <a:p>
            <a:r>
              <a:rPr lang="cs-CZ" dirty="0"/>
              <a:t>k</a:t>
            </a:r>
            <a:r>
              <a:rPr lang="cs-CZ" dirty="0" smtClean="0"/>
              <a:t>lonazepam				(1 mg)</a:t>
            </a:r>
          </a:p>
          <a:p>
            <a:r>
              <a:rPr lang="cs-CZ" dirty="0"/>
              <a:t>m</a:t>
            </a:r>
            <a:r>
              <a:rPr lang="cs-CZ" dirty="0" smtClean="0"/>
              <a:t>edazepam				(20 mg)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5976" y="1988840"/>
            <a:ext cx="25349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dirty="0">
                <a:solidFill>
                  <a:schemeClr val="tx2"/>
                </a:solidFill>
              </a:rPr>
              <a:t>s</a:t>
            </a:r>
            <a:r>
              <a:rPr lang="cs-CZ" sz="2500" dirty="0" smtClean="0">
                <a:solidFill>
                  <a:schemeClr val="tx2"/>
                </a:solidFill>
              </a:rPr>
              <a:t>rovnatelná dávka</a:t>
            </a:r>
          </a:p>
          <a:p>
            <a:endParaRPr lang="cs-CZ" sz="25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0" y="887165"/>
            <a:ext cx="2884314" cy="1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3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BENZODIAZEPINY JAKO </a:t>
            </a:r>
            <a:r>
              <a:rPr lang="cs-CZ" dirty="0" smtClean="0"/>
              <a:t>ANXIOLYTIKA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506916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+mj-lt"/>
              </a:rPr>
              <a:t>výhody</a:t>
            </a:r>
          </a:p>
          <a:p>
            <a:pPr lvl="1"/>
            <a:r>
              <a:rPr lang="cs-CZ" dirty="0" smtClean="0">
                <a:latin typeface="+mj-lt"/>
              </a:rPr>
              <a:t>rychlý nástup účinku </a:t>
            </a:r>
            <a:r>
              <a:rPr lang="cs-CZ" dirty="0" smtClean="0">
                <a:latin typeface="+mj-lt"/>
                <a:cs typeface="Times New Roman" panose="02020603050405020304" pitchFamily="18" charset="0"/>
              </a:rPr>
              <a:t>→ </a:t>
            </a:r>
            <a:r>
              <a:rPr lang="cs-CZ" dirty="0" smtClean="0">
                <a:latin typeface="+mj-lt"/>
              </a:rPr>
              <a:t>akutní ataky úzkosti</a:t>
            </a:r>
          </a:p>
          <a:p>
            <a:pPr lvl="1"/>
            <a:r>
              <a:rPr lang="cs-CZ" dirty="0" smtClean="0">
                <a:latin typeface="+mj-lt"/>
              </a:rPr>
              <a:t>mohou být užity k tlumení aktivační fáze po nasazení antidepresiv</a:t>
            </a:r>
          </a:p>
          <a:p>
            <a:pPr lvl="1"/>
            <a:r>
              <a:rPr lang="cs-CZ" dirty="0" smtClean="0">
                <a:latin typeface="+mj-lt"/>
              </a:rPr>
              <a:t>dobře tolerované</a:t>
            </a:r>
          </a:p>
          <a:p>
            <a:r>
              <a:rPr lang="cs-CZ" dirty="0" smtClean="0">
                <a:latin typeface="+mj-lt"/>
              </a:rPr>
              <a:t>nevýhody</a:t>
            </a:r>
          </a:p>
          <a:p>
            <a:pPr lvl="1"/>
            <a:r>
              <a:rPr lang="cs-CZ" dirty="0" smtClean="0">
                <a:latin typeface="+mj-lt"/>
              </a:rPr>
              <a:t>útlum CNS</a:t>
            </a:r>
          </a:p>
          <a:p>
            <a:pPr lvl="1"/>
            <a:r>
              <a:rPr lang="cs-CZ" dirty="0" smtClean="0">
                <a:latin typeface="+mj-lt"/>
              </a:rPr>
              <a:t>sedace, ovlivnění motoriky</a:t>
            </a:r>
          </a:p>
          <a:p>
            <a:pPr lvl="1"/>
            <a:r>
              <a:rPr lang="cs-CZ" dirty="0" smtClean="0">
                <a:latin typeface="+mj-lt"/>
              </a:rPr>
              <a:t>poruchy paměti a kognitivních funkcí</a:t>
            </a:r>
          </a:p>
          <a:p>
            <a:pPr lvl="1"/>
            <a:r>
              <a:rPr lang="cs-CZ" dirty="0" err="1" smtClean="0">
                <a:latin typeface="+mj-lt"/>
              </a:rPr>
              <a:t>rebound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anxieta</a:t>
            </a:r>
            <a:endParaRPr lang="cs-CZ" dirty="0" smtClean="0">
              <a:latin typeface="+mj-lt"/>
            </a:endParaRPr>
          </a:p>
          <a:p>
            <a:pPr lvl="1"/>
            <a:r>
              <a:rPr lang="cs-CZ" dirty="0" err="1" smtClean="0">
                <a:latin typeface="+mj-lt"/>
              </a:rPr>
              <a:t>adiktogenní</a:t>
            </a:r>
            <a:r>
              <a:rPr lang="cs-CZ" dirty="0" smtClean="0">
                <a:latin typeface="+mj-lt"/>
              </a:rPr>
              <a:t> potenciál </a:t>
            </a:r>
          </a:p>
          <a:p>
            <a:r>
              <a:rPr lang="cs-CZ" dirty="0" smtClean="0">
                <a:latin typeface="+mj-lt"/>
              </a:rPr>
              <a:t>možné užití</a:t>
            </a:r>
          </a:p>
          <a:p>
            <a:pPr lvl="1"/>
            <a:r>
              <a:rPr lang="cs-CZ" dirty="0" smtClean="0">
                <a:latin typeface="+mj-lt"/>
              </a:rPr>
              <a:t>většinou akutní fáze onemocnění, nevhodné pro dlouhodobou léčbu</a:t>
            </a:r>
          </a:p>
          <a:p>
            <a:pPr lvl="1"/>
            <a:r>
              <a:rPr lang="cs-CZ" dirty="0" smtClean="0">
                <a:latin typeface="+mj-lt"/>
              </a:rPr>
              <a:t>akutní záchvat panické poruchy, generalizovaná úzkostná porucha, sociální fobie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NEBENZODIAZEPINOVÁ ANXIOLYTKA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cs-CZ" sz="2200" dirty="0"/>
              <a:t>a</a:t>
            </a:r>
            <a:r>
              <a:rPr lang="cs-CZ" sz="2200" dirty="0" smtClean="0"/>
              <a:t>ntidepresiva </a:t>
            </a:r>
          </a:p>
          <a:p>
            <a:pPr lvl="1"/>
            <a:r>
              <a:rPr lang="cs-CZ" sz="2200" dirty="0"/>
              <a:t>l</a:t>
            </a:r>
            <a:r>
              <a:rPr lang="cs-CZ" sz="2200" dirty="0" smtClean="0"/>
              <a:t>éčiva 1. volby u většiny úzkostných poruch (SSRI)</a:t>
            </a:r>
          </a:p>
          <a:p>
            <a:pPr lvl="1"/>
            <a:r>
              <a:rPr lang="cs-CZ" sz="2200" dirty="0"/>
              <a:t>v</a:t>
            </a:r>
            <a:r>
              <a:rPr lang="cs-CZ" sz="2200" dirty="0" smtClean="0"/>
              <a:t>hodné pro dlouhodobou terapii, pokrývají i depresivní komorbidity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omalejší nástup účinku, terapie nejméně rok</a:t>
            </a:r>
          </a:p>
          <a:p>
            <a:pPr lvl="2"/>
            <a:r>
              <a:rPr lang="cs-CZ" sz="2200" dirty="0" smtClean="0"/>
              <a:t>edukace pacienta</a:t>
            </a:r>
          </a:p>
          <a:p>
            <a:pPr lvl="2"/>
            <a:r>
              <a:rPr lang="cs-CZ" sz="2200" dirty="0" smtClean="0"/>
              <a:t>počáteční kombinace z BZD</a:t>
            </a:r>
            <a:endParaRPr lang="cs-CZ" sz="2200" dirty="0"/>
          </a:p>
          <a:p>
            <a:pPr lvl="1"/>
            <a:r>
              <a:rPr lang="cs-CZ" sz="2200" dirty="0" smtClean="0"/>
              <a:t>SSRI</a:t>
            </a:r>
          </a:p>
          <a:p>
            <a:pPr lvl="1"/>
            <a:r>
              <a:rPr lang="cs-CZ" sz="2200" dirty="0" err="1" smtClean="0"/>
              <a:t>venlafaxin</a:t>
            </a:r>
            <a:r>
              <a:rPr lang="cs-CZ" sz="2200" dirty="0" smtClean="0"/>
              <a:t> (ret)</a:t>
            </a:r>
          </a:p>
          <a:p>
            <a:pPr lvl="1"/>
            <a:r>
              <a:rPr lang="cs-CZ" sz="2200" dirty="0" err="1" smtClean="0"/>
              <a:t>duloxetin</a:t>
            </a:r>
            <a:endParaRPr lang="cs-CZ" sz="2200" dirty="0" smtClean="0"/>
          </a:p>
          <a:p>
            <a:r>
              <a:rPr lang="cs-CZ" sz="2200" dirty="0" err="1" smtClean="0"/>
              <a:t>iMAO</a:t>
            </a:r>
            <a:r>
              <a:rPr lang="cs-CZ" sz="2200" dirty="0" smtClean="0"/>
              <a:t>-A – moklobemid (sociální fobie)</a:t>
            </a:r>
          </a:p>
          <a:p>
            <a:r>
              <a:rPr lang="cs-CZ" sz="2200" dirty="0" smtClean="0"/>
              <a:t>TCA – </a:t>
            </a:r>
            <a:r>
              <a:rPr lang="cs-CZ" sz="2200" dirty="0" err="1" smtClean="0"/>
              <a:t>klomipramin</a:t>
            </a:r>
            <a:r>
              <a:rPr lang="cs-CZ" sz="2200" dirty="0" smtClean="0"/>
              <a:t>, amitriptylin, </a:t>
            </a:r>
            <a:r>
              <a:rPr lang="cs-CZ" sz="2200" dirty="0" err="1" smtClean="0"/>
              <a:t>dosulepin</a:t>
            </a:r>
            <a:endParaRPr lang="cs-CZ" sz="2200" dirty="0" smtClean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89" y="3501008"/>
            <a:ext cx="2675811" cy="20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NEBENZODIAZEPINOVÁ ANXIOLYTKA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err="1"/>
              <a:t>b</a:t>
            </a:r>
            <a:r>
              <a:rPr lang="cs-CZ" sz="3200" b="1" dirty="0" err="1" smtClean="0"/>
              <a:t>uspiron</a:t>
            </a:r>
            <a:endParaRPr lang="cs-CZ" sz="3200" b="1" dirty="0" smtClean="0"/>
          </a:p>
          <a:p>
            <a:r>
              <a:rPr lang="cs-CZ" sz="2200" dirty="0"/>
              <a:t>p</a:t>
            </a:r>
            <a:r>
              <a:rPr lang="cs-CZ" sz="2200" dirty="0" smtClean="0"/>
              <a:t>arciální agonista 5-HT</a:t>
            </a:r>
            <a:r>
              <a:rPr lang="cs-CZ" sz="2200" baseline="-25000" dirty="0" smtClean="0"/>
              <a:t>1A</a:t>
            </a:r>
            <a:r>
              <a:rPr lang="cs-CZ" sz="2200" dirty="0" smtClean="0"/>
              <a:t>  a presynaptických D receptorů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resynaptické receptory v </a:t>
            </a:r>
            <a:r>
              <a:rPr lang="cs-CZ" sz="2200" dirty="0" err="1" smtClean="0"/>
              <a:t>Raphe</a:t>
            </a:r>
            <a:r>
              <a:rPr lang="cs-CZ" sz="2200" dirty="0" smtClean="0"/>
              <a:t> </a:t>
            </a:r>
            <a:r>
              <a:rPr lang="cs-CZ" sz="2200" dirty="0" err="1" smtClean="0"/>
              <a:t>Nucleus</a:t>
            </a:r>
            <a:r>
              <a:rPr lang="cs-CZ" sz="2200" dirty="0" smtClean="0"/>
              <a:t> - plný agonista</a:t>
            </a:r>
          </a:p>
          <a:p>
            <a:pPr lvl="2"/>
            <a:r>
              <a:rPr lang="cs-CZ" sz="2200" dirty="0" smtClean="0"/>
              <a:t>inhibice uvolňování </a:t>
            </a:r>
            <a:r>
              <a:rPr lang="cs-CZ" sz="2200" dirty="0"/>
              <a:t>serotoninu</a:t>
            </a:r>
          </a:p>
          <a:p>
            <a:pPr lvl="1"/>
            <a:r>
              <a:rPr lang="cs-CZ" sz="2200" dirty="0" err="1"/>
              <a:t>p</a:t>
            </a:r>
            <a:r>
              <a:rPr lang="cs-CZ" sz="2200" dirty="0" err="1" smtClean="0"/>
              <a:t>ostsynapatické</a:t>
            </a:r>
            <a:r>
              <a:rPr lang="cs-CZ" sz="2200" dirty="0" smtClean="0"/>
              <a:t> receptory v hipokampu - parciální agonista</a:t>
            </a:r>
          </a:p>
          <a:p>
            <a:pPr lvl="2"/>
            <a:r>
              <a:rPr lang="cs-CZ" sz="2200" dirty="0" smtClean="0"/>
              <a:t>inhibuje </a:t>
            </a:r>
            <a:r>
              <a:rPr lang="cs-CZ" sz="2200" dirty="0"/>
              <a:t>účinky </a:t>
            </a:r>
            <a:r>
              <a:rPr lang="cs-CZ" sz="2200" dirty="0" smtClean="0"/>
              <a:t>5-HT</a:t>
            </a:r>
          </a:p>
          <a:p>
            <a:r>
              <a:rPr lang="cs-CZ" sz="2200" dirty="0"/>
              <a:t>n</a:t>
            </a:r>
            <a:r>
              <a:rPr lang="cs-CZ" sz="2200" dirty="0" smtClean="0"/>
              <a:t>ástup účinku do 2 týdnů</a:t>
            </a:r>
          </a:p>
          <a:p>
            <a:r>
              <a:rPr lang="cs-CZ" sz="2200" dirty="0"/>
              <a:t>b</a:t>
            </a:r>
            <a:r>
              <a:rPr lang="cs-CZ" sz="2200" dirty="0" smtClean="0"/>
              <a:t>ez sedace a </a:t>
            </a:r>
            <a:r>
              <a:rPr lang="cs-CZ" sz="2200" dirty="0" err="1" smtClean="0"/>
              <a:t>myorelaxace</a:t>
            </a:r>
            <a:r>
              <a:rPr lang="cs-CZ" sz="2200" dirty="0" smtClean="0"/>
              <a:t>, nenávykový</a:t>
            </a:r>
          </a:p>
          <a:p>
            <a:r>
              <a:rPr lang="cs-CZ" sz="2200" dirty="0" smtClean="0"/>
              <a:t>I: generalizovaná úzkostní porucha, adjuvantní terapie depresivních poruch </a:t>
            </a:r>
          </a:p>
          <a:p>
            <a:r>
              <a:rPr lang="cs-CZ" sz="2200" dirty="0"/>
              <a:t>n</a:t>
            </a:r>
            <a:r>
              <a:rPr lang="cs-CZ" sz="2200" dirty="0" smtClean="0"/>
              <a:t>evhodný k terapii izolovaných záchvatů a fobii (obvykle do kombinace)</a:t>
            </a:r>
          </a:p>
          <a:p>
            <a:r>
              <a:rPr lang="cs-CZ" sz="2200" dirty="0" smtClean="0"/>
              <a:t>NÚ: závratě, agitovanost, </a:t>
            </a:r>
            <a:r>
              <a:rPr lang="cs-CZ" sz="2200" dirty="0" err="1" smtClean="0"/>
              <a:t>cefalea</a:t>
            </a:r>
            <a:r>
              <a:rPr lang="cs-CZ" sz="2200" dirty="0" smtClean="0"/>
              <a:t>, nauzea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804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LÁTKY S ANXIOLYTICKÝM ÚČINKEM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a</a:t>
            </a:r>
            <a:r>
              <a:rPr lang="cs-CZ" dirty="0" smtClean="0"/>
              <a:t>ntiepileptika</a:t>
            </a:r>
          </a:p>
          <a:p>
            <a:pPr lvl="1"/>
            <a:r>
              <a:rPr lang="cs-CZ" dirty="0" err="1" smtClean="0"/>
              <a:t>gabapentin</a:t>
            </a:r>
            <a:r>
              <a:rPr lang="cs-CZ" dirty="0"/>
              <a:t>, </a:t>
            </a:r>
            <a:r>
              <a:rPr lang="cs-CZ" dirty="0" err="1" smtClean="0"/>
              <a:t>pregabalin</a:t>
            </a:r>
            <a:r>
              <a:rPr lang="cs-CZ" dirty="0" smtClean="0"/>
              <a:t>, </a:t>
            </a:r>
            <a:r>
              <a:rPr lang="cs-CZ" dirty="0" err="1"/>
              <a:t>tiagabin</a:t>
            </a:r>
            <a:r>
              <a:rPr lang="cs-CZ" dirty="0"/>
              <a:t>, kyselina </a:t>
            </a:r>
            <a:r>
              <a:rPr lang="cs-CZ" dirty="0" err="1"/>
              <a:t>valproová</a:t>
            </a:r>
            <a:endParaRPr lang="cs-CZ" dirty="0"/>
          </a:p>
          <a:p>
            <a:r>
              <a:rPr lang="cs-CZ" dirty="0"/>
              <a:t>H</a:t>
            </a:r>
            <a:r>
              <a:rPr lang="cs-CZ" baseline="-25000" dirty="0"/>
              <a:t>1</a:t>
            </a:r>
            <a:r>
              <a:rPr lang="cs-CZ" dirty="0"/>
              <a:t> </a:t>
            </a:r>
            <a:r>
              <a:rPr lang="cs-CZ" dirty="0" smtClean="0"/>
              <a:t>antihistaminika</a:t>
            </a:r>
            <a:endParaRPr lang="cs-CZ" dirty="0"/>
          </a:p>
          <a:p>
            <a:pPr lvl="1"/>
            <a:r>
              <a:rPr lang="cs-CZ" dirty="0" err="1"/>
              <a:t>hydroxyzin</a:t>
            </a:r>
            <a:endParaRPr lang="cs-CZ" dirty="0"/>
          </a:p>
          <a:p>
            <a:r>
              <a:rPr lang="cs-CZ" dirty="0"/>
              <a:t>a</a:t>
            </a:r>
            <a:r>
              <a:rPr lang="cs-CZ" dirty="0" smtClean="0"/>
              <a:t>ntipsychotika</a:t>
            </a:r>
          </a:p>
          <a:p>
            <a:pPr lvl="1"/>
            <a:r>
              <a:rPr lang="cs-CZ" dirty="0" err="1" smtClean="0"/>
              <a:t>quetiapin</a:t>
            </a:r>
            <a:r>
              <a:rPr lang="cs-CZ" dirty="0"/>
              <a:t>, </a:t>
            </a:r>
            <a:r>
              <a:rPr lang="cs-CZ" dirty="0" err="1"/>
              <a:t>olanzapin</a:t>
            </a:r>
            <a:endParaRPr lang="cs-CZ" dirty="0"/>
          </a:p>
          <a:p>
            <a:r>
              <a:rPr lang="cs-CZ" dirty="0" smtClean="0"/>
              <a:t>beta-blokátory</a:t>
            </a:r>
          </a:p>
          <a:p>
            <a:pPr lvl="1"/>
            <a:r>
              <a:rPr lang="cs-CZ" dirty="0" err="1" smtClean="0"/>
              <a:t>metipranolol</a:t>
            </a:r>
            <a:r>
              <a:rPr lang="cs-CZ" dirty="0"/>
              <a:t>, </a:t>
            </a:r>
            <a:r>
              <a:rPr lang="cs-CZ" dirty="0" err="1"/>
              <a:t>metoprolol</a:t>
            </a:r>
            <a:r>
              <a:rPr lang="cs-CZ" dirty="0"/>
              <a:t> </a:t>
            </a:r>
          </a:p>
          <a:p>
            <a:r>
              <a:rPr lang="cs-CZ" dirty="0" err="1"/>
              <a:t>guaifenesin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622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419839" cy="570150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79712" y="283640"/>
            <a:ext cx="527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DĚKUJI ZA POZORNOST!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7929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NÁSLEDKY INSOMNIE</a:t>
            </a:r>
            <a:endParaRPr lang="cs-CZ" dirty="0"/>
          </a:p>
        </p:txBody>
      </p:sp>
      <p:pic>
        <p:nvPicPr>
          <p:cNvPr id="4" name="Picture 2" descr="Výsledek obrázku pro insomnia depression anxie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03" y="1700808"/>
            <a:ext cx="5134401" cy="45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INSOMNIE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řešit primární důvody insomnie → farmakoterapie pouze potlačuje insomnii jako projev</a:t>
            </a:r>
          </a:p>
          <a:p>
            <a:r>
              <a:rPr lang="cs-CZ" dirty="0" smtClean="0"/>
              <a:t>kognitivně-behaviorální terapie</a:t>
            </a:r>
          </a:p>
          <a:p>
            <a:r>
              <a:rPr lang="cs-CZ" dirty="0" smtClean="0"/>
              <a:t>psychohygiena a správná spánková hygiena</a:t>
            </a:r>
          </a:p>
          <a:p>
            <a:r>
              <a:rPr lang="cs-CZ" dirty="0" smtClean="0"/>
              <a:t>dlouhodobá farmakoterapie představuje riziko pro pacienta!</a:t>
            </a:r>
          </a:p>
          <a:p>
            <a:r>
              <a:rPr lang="cs-CZ" dirty="0" smtClean="0"/>
              <a:t>kontinuální léčba by neměla trvat déle než 4 týdny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2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SPÁNKOVÁ 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nespat v průběhu dne</a:t>
            </a:r>
          </a:p>
          <a:p>
            <a:r>
              <a:rPr lang="cs-CZ" dirty="0" smtClean="0"/>
              <a:t>pravidelná fyzická aktivita, nejpozději však 4 hodiny před spaním</a:t>
            </a:r>
          </a:p>
          <a:p>
            <a:r>
              <a:rPr lang="cs-CZ" dirty="0" smtClean="0"/>
              <a:t>chodit spát a vstávat ve stejnou dobu</a:t>
            </a:r>
          </a:p>
          <a:p>
            <a:r>
              <a:rPr lang="cs-CZ" dirty="0" smtClean="0"/>
              <a:t>před spaním eliminovat povzbuzující látky – kofein, alkohol, nikotin, pseudoefedrin…</a:t>
            </a:r>
          </a:p>
          <a:p>
            <a:r>
              <a:rPr lang="cs-CZ" dirty="0" smtClean="0"/>
              <a:t>využívat postel pouze na spaní</a:t>
            </a:r>
          </a:p>
          <a:p>
            <a:r>
              <a:rPr lang="cs-CZ" dirty="0" smtClean="0"/>
              <a:t>minimálně hodinu před spaním eliminovat „modré světlo“</a:t>
            </a:r>
          </a:p>
          <a:p>
            <a:r>
              <a:rPr lang="cs-CZ" dirty="0" smtClean="0"/>
              <a:t>neřešit plány na další den</a:t>
            </a:r>
          </a:p>
          <a:p>
            <a:r>
              <a:rPr lang="cs-CZ" dirty="0" smtClean="0"/>
              <a:t>ukotvení v prostoru → relaxace</a:t>
            </a:r>
            <a:endParaRPr lang="cs-CZ" dirty="0"/>
          </a:p>
        </p:txBody>
      </p:sp>
      <p:pic>
        <p:nvPicPr>
          <p:cNvPr id="4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4033094" cy="144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HYPNOSEDATIV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insomnie</a:t>
            </a:r>
          </a:p>
          <a:p>
            <a:pPr lvl="1"/>
            <a:r>
              <a:rPr lang="cs-CZ" sz="2400" dirty="0" smtClean="0"/>
              <a:t>do doby než zabere kauzální léčba</a:t>
            </a:r>
          </a:p>
          <a:p>
            <a:pPr lvl="1"/>
            <a:r>
              <a:rPr lang="cs-CZ" sz="2400" dirty="0" smtClean="0"/>
              <a:t>závažná porucha spánku</a:t>
            </a:r>
          </a:p>
          <a:p>
            <a:r>
              <a:rPr lang="cs-CZ" dirty="0" smtClean="0"/>
              <a:t>sedativa (nižší dávky)</a:t>
            </a:r>
          </a:p>
          <a:p>
            <a:pPr lvl="1"/>
            <a:r>
              <a:rPr lang="cs-CZ" sz="2400" dirty="0" smtClean="0"/>
              <a:t>agresivita pacientů, agitovanost (AIM), panické ataky, JIP, nepříjemné terapeutické a diagnostické výkony</a:t>
            </a:r>
          </a:p>
          <a:p>
            <a:r>
              <a:rPr lang="cs-CZ" dirty="0" smtClean="0"/>
              <a:t>anxiolytika</a:t>
            </a:r>
          </a:p>
          <a:p>
            <a:r>
              <a:rPr lang="cs-CZ" dirty="0" smtClean="0"/>
              <a:t>antikonvulziva</a:t>
            </a:r>
          </a:p>
          <a:p>
            <a:r>
              <a:rPr lang="cs-CZ" dirty="0" smtClean="0"/>
              <a:t>premedikace anestezie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732</TotalTime>
  <Words>2447</Words>
  <Application>Microsoft Office PowerPoint</Application>
  <PresentationFormat>Předvádění na obrazovce (4:3)</PresentationFormat>
  <Paragraphs>479</Paragraphs>
  <Slides>55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Candara</vt:lpstr>
      <vt:lpstr>Symbol</vt:lpstr>
      <vt:lpstr>Times New Roman</vt:lpstr>
      <vt:lpstr>Tw Cen MT</vt:lpstr>
      <vt:lpstr>Wingdings 3</vt:lpstr>
      <vt:lpstr>Došky</vt:lpstr>
      <vt:lpstr>Hypnosedativa   Anxiolytika</vt:lpstr>
      <vt:lpstr>HYPNOSEDATIVA</vt:lpstr>
      <vt:lpstr>ARCHITEKTURA SPÁNKU</vt:lpstr>
      <vt:lpstr>PORUCHY SPÁNKU</vt:lpstr>
      <vt:lpstr>PŘÍČÍNY INSOMNIE</vt:lpstr>
      <vt:lpstr>NÁSLEDKY INSOMNIE</vt:lpstr>
      <vt:lpstr>TERAPIE INSOMNIE</vt:lpstr>
      <vt:lpstr>SPÁNKOVÁ HYGIENA</vt:lpstr>
      <vt:lpstr>INDIKACE HYPNOSEDATIV</vt:lpstr>
      <vt:lpstr>„IDEÁLNÍ HYPNOTIKUM“</vt:lpstr>
      <vt:lpstr>VLIV HYPNOSEDATIV NA ARCHITEKTURU SPÁNKU</vt:lpstr>
      <vt:lpstr>DĚLENÍ HYPNOSEDATIV</vt:lpstr>
      <vt:lpstr>ÚČINEK HYPNOSEDATIV ZÁVISLÝ NA DÁVCE</vt:lpstr>
      <vt:lpstr>GABA RECEPTORY</vt:lpstr>
      <vt:lpstr>GABAA RECEPTOR</vt:lpstr>
      <vt:lpstr>BZD NESENZITIVNÍ GABAA RECEPTORY</vt:lpstr>
      <vt:lpstr>BZD SENZITIVNÍ GABAA RECEPTORY</vt:lpstr>
      <vt:lpstr>Prezentace aplikace PowerPoint</vt:lpstr>
      <vt:lpstr>Prezentace aplikace PowerPoint</vt:lpstr>
      <vt:lpstr>HISTAMIN A SPÁNEK</vt:lpstr>
      <vt:lpstr>1. GENERACE – BARBITURÁTY</vt:lpstr>
      <vt:lpstr>1. GENERACE – BARBITURÁTY</vt:lpstr>
      <vt:lpstr>1. GENERACE – KLOMETHIAZOL</vt:lpstr>
      <vt:lpstr>2. GENERACE - BENZODIAZEPINY</vt:lpstr>
      <vt:lpstr>Prezentace aplikace PowerPoint</vt:lpstr>
      <vt:lpstr>Prezentace aplikace PowerPoint</vt:lpstr>
      <vt:lpstr>2. GENERACE - BENZODIAZEPINY</vt:lpstr>
      <vt:lpstr>2. GENERACE - BENZODIAZEPINY</vt:lpstr>
      <vt:lpstr>Prezentace aplikace PowerPoint</vt:lpstr>
      <vt:lpstr>2. GENERACE - BENZODIAZEPINY</vt:lpstr>
      <vt:lpstr>2. GENERACE - BENZODIAZEPINY</vt:lpstr>
      <vt:lpstr>2. GENERACE - BENZODIAZEPINY</vt:lpstr>
      <vt:lpstr>2. GENERACE - BENZODIAZEPINY</vt:lpstr>
      <vt:lpstr>2. GENERACE - BENZODIAZEPINY</vt:lpstr>
      <vt:lpstr>BZD V TĚHOTENSTVÍ</vt:lpstr>
      <vt:lpstr>BZD U GERIATRICKÝCH PACIENTŮ</vt:lpstr>
      <vt:lpstr>Prezentace aplikace PowerPoint</vt:lpstr>
      <vt:lpstr>FLUMAZENIL</vt:lpstr>
      <vt:lpstr>3. GENERACE – Z-LÁTKY</vt:lpstr>
      <vt:lpstr>3. GENERACE – ZOLPIDEM</vt:lpstr>
      <vt:lpstr>LÁTKY OVLIVŇUJÍCÍ CIRKADIÁNNÍ RYTMY</vt:lpstr>
      <vt:lpstr>LÁTKY OVLIVŇUJÍCÍ CIRKADIÁNNÍ RYTMY</vt:lpstr>
      <vt:lpstr>LÁTKY OVLIVŇUJÍCÍ CIRKADIÁNNÍ RYTMY</vt:lpstr>
      <vt:lpstr>DALŠÍ LÁTKY S HYPNOSEDATIVNÍM PŮSOBENÍM</vt:lpstr>
      <vt:lpstr>ROSTLINNÁ SEDATIVA</vt:lpstr>
      <vt:lpstr>Prezentace aplikace PowerPoint</vt:lpstr>
      <vt:lpstr>ÚZKOSTNÉ PORUCHY</vt:lpstr>
      <vt:lpstr>KLASIFIKACE ÚZKOSTNÝCH PORUCH</vt:lpstr>
      <vt:lpstr>ANXIOLYTIKA</vt:lpstr>
      <vt:lpstr>BENZODIAZEPINY JAKO ANXIOLYTIKA</vt:lpstr>
      <vt:lpstr>BENZODIAZEPINY JAKO ANXIOLYTIKA</vt:lpstr>
      <vt:lpstr>NEBENZODIAZEPINOVÁ ANXIOLYTKA</vt:lpstr>
      <vt:lpstr>NEBENZODIAZEPINOVÁ ANXIOLYTKA</vt:lpstr>
      <vt:lpstr>DALŠÍ LÁTKY S ANXIOLYTICKÝM ÚČINKEM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Rečková Hroudová Jana, PharmDr. Ph.D.</dc:creator>
  <cp:lastModifiedBy>Matej Ľupták</cp:lastModifiedBy>
  <cp:revision>62</cp:revision>
  <dcterms:created xsi:type="dcterms:W3CDTF">2019-02-20T08:47:16Z</dcterms:created>
  <dcterms:modified xsi:type="dcterms:W3CDTF">2020-05-02T12:15:53Z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11378@vfn.cz</vt:lpwstr>
  </property>
  <property fmtid="{D5CDD505-2E9C-101B-9397-08002B2CF9AE}" pid="5" name="MSIP_Label_2063cd7f-2d21-486a-9f29-9c1683fdd175_SetDate">
    <vt:lpwstr>2019-03-26T11:24:44.0292779Z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