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6729-6DFF-4628-BF8D-61F57ADD9B7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6E2ED-82C0-4715-A85D-C58D4BC1B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 bazénu x na bazén</a:t>
            </a:r>
            <a:br>
              <a:rPr lang="cs-CZ" dirty="0" smtClean="0"/>
            </a:br>
            <a:r>
              <a:rPr lang="cs-CZ" dirty="0" smtClean="0"/>
              <a:t>v bazénu/ně x na bazénu/ně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600079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V bazénu </a:t>
            </a:r>
            <a:r>
              <a:rPr lang="cs-CZ" dirty="0" smtClean="0"/>
              <a:t>–koupání, plavání, cvičení, pobyt</a:t>
            </a:r>
          </a:p>
          <a:p>
            <a:r>
              <a:rPr lang="cs-CZ" b="1" dirty="0" smtClean="0"/>
              <a:t>Na bazénu </a:t>
            </a:r>
            <a:r>
              <a:rPr lang="cs-CZ" dirty="0" smtClean="0"/>
              <a:t>– práce + přilehlé objekty (sauna, restaurace) </a:t>
            </a:r>
          </a:p>
          <a:p>
            <a:pPr>
              <a:buNone/>
            </a:pPr>
            <a:r>
              <a:rPr lang="cs-CZ" dirty="0" smtClean="0"/>
              <a:t>Společné – být, vstupenka, permanentka</a:t>
            </a:r>
          </a:p>
          <a:p>
            <a:r>
              <a:rPr lang="cs-CZ" b="1" dirty="0" smtClean="0"/>
              <a:t>U bazénu </a:t>
            </a:r>
            <a:r>
              <a:rPr lang="cs-CZ" dirty="0" smtClean="0"/>
              <a:t>– více spojené s relaxováním </a:t>
            </a:r>
          </a:p>
          <a:p>
            <a:pPr>
              <a:buNone/>
            </a:pPr>
            <a:r>
              <a:rPr lang="cs-CZ" dirty="0" smtClean="0"/>
              <a:t>	(lehátko, zahrada, párty, ležet…)</a:t>
            </a:r>
          </a:p>
          <a:p>
            <a:pPr>
              <a:buNone/>
            </a:pPr>
            <a:r>
              <a:rPr lang="cs-CZ" dirty="0" smtClean="0"/>
              <a:t>Společné </a:t>
            </a:r>
            <a:r>
              <a:rPr lang="cs-CZ" dirty="0" smtClean="0"/>
              <a:t>všem – </a:t>
            </a:r>
            <a:r>
              <a:rPr lang="cs-CZ" dirty="0" smtClean="0"/>
              <a:t>být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Do bazénu </a:t>
            </a:r>
            <a:r>
              <a:rPr lang="cs-CZ" dirty="0" smtClean="0"/>
              <a:t>– vstupné, skákat, chodit, plavat, spadnout</a:t>
            </a:r>
          </a:p>
          <a:p>
            <a:r>
              <a:rPr lang="cs-CZ" b="1" dirty="0" smtClean="0"/>
              <a:t>Na bazén </a:t>
            </a:r>
            <a:r>
              <a:rPr lang="cs-CZ" dirty="0" smtClean="0"/>
              <a:t>– vstup, chodit, peníze, práce, výhled + být (jiný význam – „být určeno“)</a:t>
            </a:r>
          </a:p>
          <a:p>
            <a:pPr>
              <a:buNone/>
            </a:pPr>
            <a:r>
              <a:rPr lang="cs-CZ" dirty="0" smtClean="0"/>
              <a:t>Společné – chodit, jít, vstup</a:t>
            </a:r>
          </a:p>
          <a:p>
            <a:r>
              <a:rPr lang="cs-CZ" b="1" dirty="0" smtClean="0"/>
              <a:t>K bazénu </a:t>
            </a:r>
            <a:r>
              <a:rPr lang="cs-CZ" dirty="0" smtClean="0"/>
              <a:t>– cesta, směr, jít, zamířit, různá příslušenství + být</a:t>
            </a:r>
          </a:p>
          <a:p>
            <a:pPr>
              <a:buNone/>
            </a:pPr>
            <a:r>
              <a:rPr lang="cs-CZ" dirty="0" smtClean="0"/>
              <a:t>Společné – vstup?, jít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0"/>
            <a:ext cx="7872410" cy="7143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Vzorek 100 výskytů „na bazén“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Rekce: 22 </a:t>
            </a:r>
            <a:r>
              <a:rPr lang="cs-CZ" dirty="0" smtClean="0"/>
              <a:t>(práce, škoda, ušetřit, zbohatnout,…)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Neznámý zloděj se tam zaměřil na měděné části a vyřádil se i na bazénu </a:t>
            </a:r>
            <a:endParaRPr lang="cs-CZ" dirty="0" smtClean="0"/>
          </a:p>
          <a:p>
            <a:r>
              <a:rPr lang="cs-CZ" b="1" dirty="0" smtClean="0"/>
              <a:t>Význam povrchu: 4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Na bazénu bude podle ní možné projet se na kajacích či se nechat povozit na nafukovací lodi fileta.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Instituce: 16 </a:t>
            </a:r>
            <a:r>
              <a:rPr lang="cs-CZ" i="1" dirty="0" smtClean="0"/>
              <a:t>Přihlášky přímo na bazénu , nebo na tel. 603 194 763</a:t>
            </a:r>
          </a:p>
          <a:p>
            <a:pPr>
              <a:buNone/>
            </a:pPr>
            <a:r>
              <a:rPr lang="cs-CZ" i="1" dirty="0" smtClean="0"/>
              <a:t>	</a:t>
            </a:r>
            <a:r>
              <a:rPr lang="cs-CZ" dirty="0" smtClean="0"/>
              <a:t>- kancelář, pracoviště – kontext trenérů, plavčíků, financí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Hala: 7</a:t>
            </a:r>
            <a:endParaRPr lang="cs-CZ" dirty="0" smtClean="0"/>
          </a:p>
          <a:p>
            <a:r>
              <a:rPr lang="cs-CZ" b="1" dirty="0" smtClean="0"/>
              <a:t>Nerozhodnuté, nejasný kontext atd.: 7 </a:t>
            </a:r>
            <a:r>
              <a:rPr lang="cs-CZ" dirty="0" smtClean="0"/>
              <a:t>(např. název restaurace Na Bazénu)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6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Konkurence:</a:t>
            </a:r>
          </a:p>
          <a:p>
            <a:pPr>
              <a:buNone/>
            </a:pPr>
            <a:r>
              <a:rPr lang="cs-CZ" b="1" dirty="0" smtClean="0"/>
              <a:t>Bez předložky: 4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Z důvodu takto velké rekonstrukce nebude letos možný ani zkrácený letní provoz na bazénu.</a:t>
            </a:r>
          </a:p>
          <a:p>
            <a:pPr>
              <a:buNone/>
            </a:pPr>
            <a:r>
              <a:rPr lang="cs-CZ" b="1" dirty="0" smtClean="0"/>
              <a:t>U: </a:t>
            </a:r>
            <a:r>
              <a:rPr lang="cs-CZ" i="1" dirty="0" smtClean="0"/>
              <a:t>Součástí komplexu budou doplňkové služby, jako bar přímo na bazénu, restaurace, solárium…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Nechybělo ani oblíbené vystoupení s názvem Svíčky , kdy na bazénu zhasla všechna světla a plavkyně se svíčkami v rukou vytvářely na hladině působivé obrazy</a:t>
            </a:r>
            <a:endParaRPr lang="cs-CZ" b="1" i="1" dirty="0" smtClean="0"/>
          </a:p>
          <a:p>
            <a:pPr>
              <a:buNone/>
            </a:pPr>
            <a:r>
              <a:rPr lang="cs-CZ" b="1" dirty="0" smtClean="0"/>
              <a:t>V: </a:t>
            </a:r>
            <a:r>
              <a:rPr lang="cs-CZ" i="1" dirty="0" smtClean="0"/>
              <a:t>Kontrola vody hygienikům stačí jedenkrát za 14 dní, ale na bazénu jí kontrolují častěji 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Plavání pro těhotné začíná v pondělí 10 . března , a to od 19 a 20 hodin na bazénu Základní školy Demlova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1472" y="50004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Zbylých 44 výskytů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143536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Škála, kdy blíže k u/v – mnohdy se nelze přiklonit ani k jednomu </a:t>
            </a:r>
            <a:r>
              <a:rPr lang="cs-CZ" b="1" dirty="0" smtClean="0"/>
              <a:t>- jasně </a:t>
            </a:r>
            <a:r>
              <a:rPr lang="cs-CZ" b="1" dirty="0" smtClean="0"/>
              <a:t>pojímá děje ve vodě i okolo bazénu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Atmosféra na bazénu byla bouřlivá, malým plavcům a jejich trenérům šlo o hodně.</a:t>
            </a:r>
          </a:p>
          <a:p>
            <a:pPr>
              <a:buNone/>
            </a:pPr>
            <a:r>
              <a:rPr lang="cs-CZ" i="1" dirty="0" smtClean="0"/>
              <a:t>	Pokud se v takovém úboru na bazénu někdo objeví, plavčíci ho vyvedou</a:t>
            </a:r>
          </a:p>
          <a:p>
            <a:pPr>
              <a:buNone/>
            </a:pPr>
            <a:r>
              <a:rPr lang="cs-CZ" i="1" dirty="0" smtClean="0"/>
              <a:t>	Diváci mohli poprvé zkusit také promítaní na bazénu.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Bazén jako sportoviště (analogie k na hřišti/na tenisovém kurtu/na dostihové dráze?) + instituce?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Na bazénu se sešli dvanáctiletí a mladší plavci všech brněnských oddílů.</a:t>
            </a:r>
          </a:p>
          <a:p>
            <a:pPr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Wellness</a:t>
            </a:r>
            <a:r>
              <a:rPr lang="cs-CZ" i="1" dirty="0" smtClean="0"/>
              <a:t> centra Bruntál musí smířit s omezením provozní doby, na bazénu se totiž budou konat plavecké závody .</a:t>
            </a:r>
          </a:p>
          <a:p>
            <a:pPr>
              <a:buNone/>
            </a:pPr>
            <a:r>
              <a:rPr lang="cs-CZ" i="1" dirty="0" smtClean="0"/>
              <a:t>	Bude trénovat nás i svou skupinu, kde je několik olympioniků. Čekají ho celé dny na bazénu .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:-)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Kam oko pohlédne, tam nějaká cedulka, cedule, tabulka či tabule se zákazem. Chtěl bych vidět toho chytráka, který nechal v jedněch městských lázních vyvěsit nápis NA BAZÉNU NEKŘIČTE A NEBĚHEJTE! Běhat na bazénu? To by svedl snad jen David </a:t>
            </a:r>
            <a:r>
              <a:rPr lang="cs-CZ" dirty="0" err="1" smtClean="0"/>
              <a:t>Copperfield</a:t>
            </a:r>
            <a:r>
              <a:rPr lang="cs-CZ" dirty="0" smtClean="0"/>
              <a:t>. Kdyby onen chytrák nechal bazén zamrznout, pak by se na něm běhat dalo, a dokonce i bruslit.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</a:t>
            </a:r>
            <a:r>
              <a:rPr lang="cs-CZ" dirty="0" smtClean="0"/>
              <a:t>„na bazénu“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Instituce</a:t>
            </a:r>
          </a:p>
          <a:p>
            <a:r>
              <a:rPr lang="cs-CZ" dirty="0" smtClean="0"/>
              <a:t>Komplex, sportoviště</a:t>
            </a:r>
          </a:p>
          <a:p>
            <a:r>
              <a:rPr lang="cs-CZ" dirty="0" smtClean="0"/>
              <a:t>Činnosti, které probíhají v bazénu, ale i jeho okolí</a:t>
            </a:r>
          </a:p>
          <a:p>
            <a:endParaRPr lang="cs-CZ" dirty="0" smtClean="0"/>
          </a:p>
          <a:p>
            <a:r>
              <a:rPr lang="cs-CZ" dirty="0" smtClean="0"/>
              <a:t>Více sportovní než relaxační kontext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Oproti „u bazénu“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Kontext relaxace:  cca 50 %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err="1" smtClean="0"/>
              <a:t>Roxana</a:t>
            </a:r>
            <a:r>
              <a:rPr lang="cs-CZ" i="1" dirty="0" smtClean="0"/>
              <a:t> si hověla v plavkách u bazénu a nevrle myslela na tu kočičí falešnici </a:t>
            </a:r>
            <a:r>
              <a:rPr lang="cs-CZ" i="1" dirty="0" err="1" smtClean="0"/>
              <a:t>Xeni</a:t>
            </a:r>
            <a:r>
              <a:rPr lang="cs-CZ" i="1" dirty="0" smtClean="0"/>
              <a:t>.</a:t>
            </a:r>
          </a:p>
          <a:p>
            <a:pPr>
              <a:buNone/>
            </a:pPr>
            <a:r>
              <a:rPr lang="cs-CZ" i="1" dirty="0" smtClean="0"/>
              <a:t>	Velké procento lidí vidí za dovolenou na Kubě jen polehávání na pláži, popřípadě u bazénu bez možnosti prožít své volno aktivně.</a:t>
            </a:r>
          </a:p>
          <a:p>
            <a:pPr>
              <a:buNone/>
            </a:pPr>
            <a:r>
              <a:rPr lang="cs-CZ" i="1" dirty="0" smtClean="0"/>
              <a:t>	usadili se pod slunečníkem u bazénu</a:t>
            </a:r>
            <a:r>
              <a:rPr lang="cs-CZ" dirty="0" smtClean="0"/>
              <a:t> </a:t>
            </a:r>
          </a:p>
          <a:p>
            <a:r>
              <a:rPr lang="cs-CZ" b="1" dirty="0" smtClean="0"/>
              <a:t>Pouhá blízkost, umístění v prostoru: cca 20 %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err="1" smtClean="0"/>
              <a:t>Gradymu</a:t>
            </a:r>
            <a:r>
              <a:rPr lang="cs-CZ" i="1" dirty="0" smtClean="0"/>
              <a:t> se zlomil hlas, když proběhl brankou a stanul těsně u bazénu. 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Podolské nábřeží u bazénu v obou směrech měření rychlosti 50 km/h</a:t>
            </a:r>
          </a:p>
          <a:p>
            <a:r>
              <a:rPr lang="cs-CZ" b="1" dirty="0" smtClean="0"/>
              <a:t>Sportoviště, komplex, širší plocha:  cca 30 % (překrývání užití s na)</a:t>
            </a:r>
          </a:p>
          <a:p>
            <a:pPr>
              <a:buNone/>
            </a:pPr>
            <a:r>
              <a:rPr lang="pl-PL" dirty="0" smtClean="0"/>
              <a:t> 	U bazénu byla atmosféra jako na fotbale.</a:t>
            </a:r>
          </a:p>
          <a:p>
            <a:pPr>
              <a:buNone/>
            </a:pPr>
            <a:r>
              <a:rPr lang="cs-CZ" dirty="0" smtClean="0"/>
              <a:t>	Nechceme , aby doplňkové činnosti u bazénu měly ztrátové hospodaření.</a:t>
            </a:r>
          </a:p>
          <a:p>
            <a:pPr>
              <a:buNone/>
            </a:pPr>
            <a:r>
              <a:rPr lang="cs-CZ" dirty="0" smtClean="0"/>
              <a:t>	Na čip si otevřou skříňku , přes čip budou moci platit i v bufetu u bazénu.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b="1" dirty="0" smtClean="0"/>
              <a:t>Mezi umístěním v prostoru a zasazením v komplexu mnohdy nejasná hranice – př. bar u bazénu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Oproti „v bazénu“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Voda: cca 20 %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To by se dalo využít pro ohřev vody v bazénu.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b="1" dirty="0" smtClean="0"/>
              <a:t>Pobyt ve vodě: cca 30 %</a:t>
            </a:r>
          </a:p>
          <a:p>
            <a:pPr>
              <a:buNone/>
            </a:pPr>
            <a:r>
              <a:rPr lang="cs-CZ" i="1" dirty="0" smtClean="0"/>
              <a:t>	Náplast vydrží všechny běžné aktivity aerobik, jogging, pobyt v sauně. Neodlepí se ani při plavání v bazénu nebo v moři.</a:t>
            </a:r>
          </a:p>
          <a:p>
            <a:pPr>
              <a:buNone/>
            </a:pPr>
            <a:r>
              <a:rPr lang="cs-CZ" i="1" dirty="0" smtClean="0"/>
              <a:t>	 Jako každé mládě skotačí, koupe se v bazénu a hraje si s míčem.</a:t>
            </a:r>
          </a:p>
          <a:p>
            <a:endParaRPr lang="cs-CZ" dirty="0" smtClean="0"/>
          </a:p>
          <a:p>
            <a:r>
              <a:rPr lang="cs-CZ" b="1" dirty="0" smtClean="0"/>
              <a:t>Překrývání užití s na – širší kontext, sport: cca 50 %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U soudu vypověděla, že v osudný den měli v bazénu službu dva a starali se zde o sedm nebo osm dětí. </a:t>
            </a:r>
          </a:p>
          <a:p>
            <a:pPr>
              <a:buNone/>
            </a:pPr>
            <a:r>
              <a:rPr lang="cs-CZ" i="1" dirty="0" smtClean="0"/>
              <a:t>	Pět kilometrů byla taková pojistka , kdyby se mi v bazénu nedařilo . Osmistovce a patnáctistovce v bazénu dávám přednost</a:t>
            </a:r>
          </a:p>
          <a:p>
            <a:pPr>
              <a:buNone/>
            </a:pPr>
            <a:r>
              <a:rPr lang="cs-CZ" i="1" dirty="0" smtClean="0"/>
              <a:t>	Závodně plavu , takže jsem denně v bazénu a každé ráno se sprchuji studenou vodou</a:t>
            </a:r>
          </a:p>
          <a:p>
            <a:pPr>
              <a:buNone/>
            </a:pPr>
            <a:r>
              <a:rPr lang="cs-CZ" i="1" dirty="0" smtClean="0"/>
              <a:t>	Jihočeši nastoupí v bazénu </a:t>
            </a:r>
            <a:r>
              <a:rPr lang="cs-CZ" i="1" dirty="0" err="1" smtClean="0"/>
              <a:t>Steppu</a:t>
            </a:r>
            <a:r>
              <a:rPr lang="cs-CZ" i="1" dirty="0" smtClean="0"/>
              <a:t> Praha v pražském Podolí </a:t>
            </a:r>
          </a:p>
          <a:p>
            <a:pPr>
              <a:buNone/>
            </a:pPr>
            <a:r>
              <a:rPr lang="cs-CZ" i="1" dirty="0" smtClean="0"/>
              <a:t>	Nové ceny už v bazénu platí a město se bude snažit zvýšit i komfort zázemí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	Děti si nejprve nanečisto vyzkoušejí jízdu na kajaku v bazénu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Vzorek 100 výskytů „na bazén“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Rekce: 46 </a:t>
            </a:r>
            <a:r>
              <a:rPr lang="cs-CZ" dirty="0" smtClean="0"/>
              <a:t>(těšit se, dotace, zvyknout si, zapomenout…)</a:t>
            </a:r>
          </a:p>
          <a:p>
            <a:pPr>
              <a:buNone/>
            </a:pPr>
            <a:r>
              <a:rPr lang="cs-CZ" dirty="0" smtClean="0"/>
              <a:t>	sporné: 4 (</a:t>
            </a:r>
            <a:r>
              <a:rPr lang="cs-CZ" i="1" dirty="0" smtClean="0"/>
              <a:t>Jak nájemce městského kempu říká, projekt na bazén předložil městským zastupitelům v Teplé. Zatímco dříve jsme ročně dopláceli na bazén 400 tisíc korun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Konkurence předložek do/k:</a:t>
            </a:r>
          </a:p>
          <a:p>
            <a:pPr>
              <a:buNone/>
            </a:pPr>
            <a:r>
              <a:rPr lang="cs-CZ" b="1" dirty="0" smtClean="0"/>
              <a:t>DO: 32 </a:t>
            </a:r>
            <a:r>
              <a:rPr lang="cs-CZ" dirty="0" smtClean="0"/>
              <a:t>(vstup, chodit, přijít, vykoupat,…)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Dárci krve dostanou permanentku na bazén.</a:t>
            </a:r>
          </a:p>
          <a:p>
            <a:pPr>
              <a:buNone/>
            </a:pPr>
            <a:r>
              <a:rPr lang="cs-CZ" i="1" dirty="0" smtClean="0"/>
              <a:t>	Milovníci koupání mohou od dnešní 10 . hodiny opět začít chodit na bazén v jihlavské ulici Evžena </a:t>
            </a:r>
            <a:r>
              <a:rPr lang="cs-CZ" i="1" dirty="0" err="1" smtClean="0"/>
              <a:t>Rošického</a:t>
            </a:r>
            <a:r>
              <a:rPr lang="cs-CZ" i="1" dirty="0" smtClean="0"/>
              <a:t>.</a:t>
            </a:r>
          </a:p>
          <a:p>
            <a:pPr>
              <a:buNone/>
            </a:pPr>
            <a:r>
              <a:rPr lang="cs-CZ" b="1" dirty="0" smtClean="0"/>
              <a:t>Mezi: 15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Sport na bazén zamíří už v červnu (výstava). Na bazén už </a:t>
            </a:r>
            <a:r>
              <a:rPr lang="cs-CZ" i="1" dirty="0" err="1" smtClean="0"/>
              <a:t>potížisté</a:t>
            </a:r>
            <a:r>
              <a:rPr lang="cs-CZ" i="1" dirty="0" smtClean="0"/>
              <a:t> nesmí</a:t>
            </a:r>
          </a:p>
          <a:p>
            <a:pPr>
              <a:buNone/>
            </a:pPr>
            <a:r>
              <a:rPr lang="cs-CZ" i="1" dirty="0" smtClean="0"/>
              <a:t>	Jsem ráda , že se mi podařilo vytáhnout taťku na bazén.  Zajdeme s přítelkyní na bazén, kde můžu ležet ve vířivce a odpočívat.</a:t>
            </a:r>
          </a:p>
          <a:p>
            <a:pPr>
              <a:buNone/>
            </a:pPr>
            <a:r>
              <a:rPr lang="cs-CZ" b="1" dirty="0" smtClean="0"/>
              <a:t>K: 3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Zato tady jsem si užívala </a:t>
            </a:r>
            <a:r>
              <a:rPr lang="cs-CZ" i="1" dirty="0" smtClean="0"/>
              <a:t>Šanghaje, </a:t>
            </a:r>
            <a:r>
              <a:rPr lang="cs-CZ" i="1" dirty="0" smtClean="0"/>
              <a:t>jeli jsme do </a:t>
            </a:r>
            <a:r>
              <a:rPr lang="cs-CZ" i="1" dirty="0" smtClean="0"/>
              <a:t>města, </a:t>
            </a:r>
            <a:r>
              <a:rPr lang="cs-CZ" i="1" dirty="0" smtClean="0"/>
              <a:t>byli jsme se podívat na bazén za dalšími reprezentanty.</a:t>
            </a:r>
          </a:p>
          <a:p>
            <a:pPr>
              <a:buNone/>
            </a:pPr>
            <a:r>
              <a:rPr lang="cs-CZ" i="1" dirty="0" smtClean="0"/>
              <a:t>	Ještě dnes i někteří povídají o zásahu hasičů , kteří na bazén v neděli přijeli zkrotit hořící zeleň</a:t>
            </a:r>
          </a:p>
          <a:p>
            <a:pPr>
              <a:buNone/>
            </a:pPr>
            <a:r>
              <a:rPr lang="cs-CZ" i="1" dirty="0" smtClean="0"/>
              <a:t>	Pokud chcete , aby se i vaše dítě věnovalo plavání , přiveďte ho na bazén</a:t>
            </a:r>
          </a:p>
          <a:p>
            <a:r>
              <a:rPr lang="cs-CZ" b="1" dirty="0" smtClean="0"/>
              <a:t>Nejasné: 1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Kluci z </a:t>
            </a:r>
            <a:r>
              <a:rPr lang="cs-CZ" i="1" dirty="0" err="1" smtClean="0"/>
              <a:t>Pustaje</a:t>
            </a:r>
            <a:r>
              <a:rPr lang="cs-CZ" i="1" dirty="0" smtClean="0"/>
              <a:t> si střádají na bazén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Oproti „do bazénu“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75775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Rekce</a:t>
            </a:r>
            <a:r>
              <a:rPr lang="cs-CZ" dirty="0" smtClean="0"/>
              <a:t>? Schody </a:t>
            </a:r>
            <a:r>
              <a:rPr lang="cs-CZ" dirty="0" smtClean="0"/>
              <a:t>- 3 výskyty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Po sezóně se pustí v </a:t>
            </a:r>
            <a:r>
              <a:rPr lang="cs-CZ" i="1" dirty="0" err="1" smtClean="0"/>
              <a:t>Duchcově</a:t>
            </a:r>
            <a:r>
              <a:rPr lang="cs-CZ" i="1" dirty="0" smtClean="0"/>
              <a:t> do bazénu.</a:t>
            </a:r>
          </a:p>
          <a:p>
            <a:r>
              <a:rPr lang="cs-CZ" b="1" dirty="0" smtClean="0"/>
              <a:t>Do vody </a:t>
            </a:r>
            <a:r>
              <a:rPr lang="cs-CZ" dirty="0" smtClean="0"/>
              <a:t>(skočit, ponořit se, vrhnout se, hupsnout, vlézt si,…) cca 50 %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Například jedné paní náhodou spadla do bazénu bota.</a:t>
            </a:r>
          </a:p>
          <a:p>
            <a:r>
              <a:rPr lang="cs-CZ" b="1" dirty="0" smtClean="0"/>
              <a:t>Širší pojetí </a:t>
            </a:r>
            <a:r>
              <a:rPr lang="cs-CZ" dirty="0" smtClean="0"/>
              <a:t>(chodit, vstup) cca 50 %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Sledujeme , co všechno na jaře kvete , čistili jsme studánku, aby měla zvířátka co pít , jednou v týdnu jezdíme do bazénu v Rokycanech , navštěvujeme kino i divadlo</a:t>
            </a:r>
          </a:p>
          <a:p>
            <a:pPr>
              <a:buNone/>
            </a:pPr>
            <a:r>
              <a:rPr lang="cs-CZ" i="1" dirty="0" smtClean="0"/>
              <a:t>	Když se jednatřicetiletý svěřenec Petra Přikryla ze Zlína dozvěděl o dodatečné nominaci, nadšeně utíkal do bazénu a začal polykat další tréninkové dávky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Skočí s nafukovací sedačkou do bazénu a máchají si nohy ve vodě.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cs-CZ" dirty="0" smtClean="0"/>
              <a:t>Úvaha předem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/>
              <a:t>e</a:t>
            </a:r>
            <a:r>
              <a:rPr lang="cs-CZ" dirty="0" smtClean="0"/>
              <a:t>xpanze předložky na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otřeba sémantického rozlišení</a:t>
            </a:r>
          </a:p>
          <a:p>
            <a:pPr lvl="1">
              <a:buNone/>
            </a:pPr>
            <a:r>
              <a:rPr lang="cs-CZ" i="1" dirty="0" smtClean="0"/>
              <a:t>v bazénu/ně </a:t>
            </a:r>
            <a:r>
              <a:rPr lang="cs-CZ" dirty="0" smtClean="0"/>
              <a:t>něco jiného, než </a:t>
            </a:r>
            <a:r>
              <a:rPr lang="cs-CZ" i="1" dirty="0" smtClean="0"/>
              <a:t>na bazénu</a:t>
            </a:r>
          </a:p>
          <a:p>
            <a:pPr lvl="1">
              <a:buNone/>
            </a:pPr>
            <a:r>
              <a:rPr lang="cs-CZ" dirty="0" smtClean="0"/>
              <a:t>(ale i výskyty jako „plavat na bazénu“)</a:t>
            </a:r>
          </a:p>
          <a:p>
            <a:pPr lvl="1">
              <a:buNone/>
            </a:pPr>
            <a:r>
              <a:rPr lang="cs-CZ" dirty="0"/>
              <a:t>a</a:t>
            </a:r>
            <a:r>
              <a:rPr lang="cs-CZ" dirty="0" smtClean="0"/>
              <a:t>nalogicky jako </a:t>
            </a:r>
            <a:r>
              <a:rPr lang="cs-CZ" i="1" dirty="0" smtClean="0"/>
              <a:t>v chatě </a:t>
            </a:r>
            <a:r>
              <a:rPr lang="cs-CZ" dirty="0" smtClean="0"/>
              <a:t>X </a:t>
            </a:r>
            <a:r>
              <a:rPr lang="cs-CZ" i="1" dirty="0" smtClean="0"/>
              <a:t>na chatě </a:t>
            </a:r>
          </a:p>
          <a:p>
            <a:pPr lvl="1">
              <a:buFont typeface="Wingdings"/>
              <a:buChar char="à"/>
            </a:pPr>
            <a:r>
              <a:rPr lang="cs-CZ" dirty="0" smtClean="0"/>
              <a:t>Spíše konkurence </a:t>
            </a:r>
            <a:r>
              <a:rPr lang="cs-CZ" i="1" dirty="0" smtClean="0"/>
              <a:t>na bazénu/ně </a:t>
            </a:r>
            <a:r>
              <a:rPr lang="cs-CZ" dirty="0" smtClean="0"/>
              <a:t>X na </a:t>
            </a:r>
            <a:r>
              <a:rPr lang="cs-CZ" i="1" dirty="0" smtClean="0"/>
              <a:t>u </a:t>
            </a:r>
            <a:r>
              <a:rPr lang="cs-CZ" i="1" dirty="0" smtClean="0"/>
              <a:t>bazénu?</a:t>
            </a:r>
            <a:endParaRPr lang="cs-CZ" i="1" dirty="0" smtClean="0"/>
          </a:p>
          <a:p>
            <a:pPr lvl="1">
              <a:buFont typeface="Wingdings"/>
              <a:buChar char="à"/>
            </a:pPr>
            <a:endParaRPr lang="cs-CZ" i="1" dirty="0"/>
          </a:p>
          <a:p>
            <a:pPr lvl="1">
              <a:buNone/>
            </a:pPr>
            <a:r>
              <a:rPr lang="cs-CZ" dirty="0" smtClean="0"/>
              <a:t>Podobně směrová varianta?</a:t>
            </a:r>
          </a:p>
          <a:p>
            <a:pPr lvl="1">
              <a:buNone/>
            </a:pPr>
            <a:r>
              <a:rPr lang="cs-CZ" i="1" dirty="0" smtClean="0"/>
              <a:t>Do </a:t>
            </a:r>
            <a:r>
              <a:rPr lang="cs-CZ" i="1" dirty="0" smtClean="0"/>
              <a:t>bazénu </a:t>
            </a:r>
            <a:r>
              <a:rPr lang="cs-CZ" dirty="0" smtClean="0"/>
              <a:t>X</a:t>
            </a:r>
            <a:r>
              <a:rPr lang="cs-CZ" i="1" dirty="0" smtClean="0"/>
              <a:t> </a:t>
            </a:r>
            <a:r>
              <a:rPr lang="cs-CZ" i="1" dirty="0" smtClean="0"/>
              <a:t>na bazén </a:t>
            </a:r>
            <a:r>
              <a:rPr lang="cs-CZ" dirty="0" smtClean="0"/>
              <a:t>X</a:t>
            </a:r>
            <a:r>
              <a:rPr lang="cs-CZ" i="1" dirty="0" smtClean="0"/>
              <a:t> k bazénu? </a:t>
            </a:r>
          </a:p>
          <a:p>
            <a:pPr lvl="1">
              <a:buNone/>
            </a:pPr>
            <a:r>
              <a:rPr lang="cs-CZ" dirty="0" smtClean="0"/>
              <a:t>K bazénu pouze jako směr, ne cíl?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Oproti „k bazénu“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 smtClean="0"/>
              <a:t>Rekce? Přináležitost cca &lt; 10 %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Na náročnější údržbu si můžete zavolat specializovanou firmu. Některé poskytují k bazénu tuto službu zdarma, třeba i na sedm let .</a:t>
            </a:r>
            <a:endParaRPr lang="cs-CZ" b="1" i="1" dirty="0" smtClean="0"/>
          </a:p>
          <a:p>
            <a:endParaRPr lang="cs-CZ" b="1" dirty="0" smtClean="0"/>
          </a:p>
          <a:p>
            <a:r>
              <a:rPr lang="cs-CZ" b="1" dirty="0" smtClean="0"/>
              <a:t>Pouze směr: cca 50 %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V pátek jsem šla uklidit tam dolů k bazénu.</a:t>
            </a:r>
          </a:p>
          <a:p>
            <a:pPr>
              <a:buNone/>
            </a:pPr>
            <a:r>
              <a:rPr lang="cs-CZ" i="1" dirty="0" smtClean="0"/>
              <a:t>	Grady se vrhl stranou, aby se jim klidil z cesty, tak prudce, že se už nedokázal vyhnout jinému stínu, který mířil k bazénu od svatyně. </a:t>
            </a:r>
          </a:p>
          <a:p>
            <a:pPr>
              <a:buNone/>
            </a:pPr>
            <a:r>
              <a:rPr lang="cs-CZ" i="1" dirty="0" smtClean="0"/>
              <a:t>	Nábytek k bazénu může být různého typu.</a:t>
            </a:r>
          </a:p>
          <a:p>
            <a:pPr>
              <a:buNone/>
            </a:pPr>
            <a:r>
              <a:rPr lang="cs-CZ" i="1" dirty="0" smtClean="0"/>
              <a:t>	Následujícího dne jsme přenesli jídelnu k bazénu a kvůli mně se vybudovala zimní zahrada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	Tradiční velikonoční plavání přilákalo k bazénu mnoho lidí. Většina se ale na rozdíl od plavců choulila do svých kabátů.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	Musíme totiž připočítat dobu , kdy jdeme z hotelu na pláž , potom několik cest do vody či k bazénu a cestu zpátky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Širší pojetí: cca 40  %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Ve volném čase jsme chodili k bazénu , trávili čas v zahradě a neustále si povídali.</a:t>
            </a:r>
          </a:p>
          <a:p>
            <a:pPr>
              <a:buNone/>
            </a:pPr>
            <a:r>
              <a:rPr lang="cs-CZ" i="1" dirty="0" smtClean="0"/>
              <a:t>	K bazénu přijíždíme v pravé poledne . Areál je lidmi obsypán jako med včelami </a:t>
            </a:r>
          </a:p>
          <a:p>
            <a:pPr>
              <a:buNone/>
            </a:pPr>
            <a:r>
              <a:rPr lang="cs-CZ" i="1" dirty="0" smtClean="0"/>
              <a:t>	Test koupališť : v Přerově vám k bazénu půjčí i knížky.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Nejasná hranice mezi pouhým směrem a záměrem koupat se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579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MOŽNÉ VLIVY</a:t>
            </a:r>
            <a:endParaRPr lang="cs-CZ" dirty="0"/>
          </a:p>
          <a:p>
            <a:r>
              <a:rPr lang="cs-CZ" dirty="0" smtClean="0"/>
              <a:t>Analogicky k – na </a:t>
            </a:r>
            <a:r>
              <a:rPr lang="cs-CZ" dirty="0" smtClean="0"/>
              <a:t>koupališti, na plovárně</a:t>
            </a:r>
            <a:endParaRPr lang="cs-CZ" dirty="0" smtClean="0"/>
          </a:p>
          <a:p>
            <a:r>
              <a:rPr lang="cs-CZ" dirty="0" smtClean="0"/>
              <a:t>Instituce – používá se předložka na i ve spojení s malým soukromým bazénem na zahradě, nebo převážně jen s veřejným bazénem?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Internetová jazyková </a:t>
            </a:r>
            <a:r>
              <a:rPr lang="cs-CZ" b="1" dirty="0" err="1" smtClean="0"/>
              <a:t>říručka</a:t>
            </a:r>
            <a:r>
              <a:rPr lang="cs-CZ" b="1" dirty="0" smtClean="0"/>
              <a:t>: </a:t>
            </a:r>
            <a:r>
              <a:rPr lang="pl-PL" b="1" dirty="0" smtClean="0"/>
              <a:t>Konkurence předložek v(e) – na, do – na </a:t>
            </a:r>
            <a:r>
              <a:rPr lang="pl-PL" dirty="0" smtClean="0"/>
              <a:t>(http://prirucka.ujc.cas.cz/?id=640)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prostor </a:t>
            </a:r>
            <a:r>
              <a:rPr lang="cs-CZ" dirty="0"/>
              <a:t>či místo jako </a:t>
            </a:r>
            <a:r>
              <a:rPr lang="cs-CZ" dirty="0" smtClean="0"/>
              <a:t>instituce </a:t>
            </a:r>
            <a:r>
              <a:rPr lang="cs-CZ" dirty="0"/>
              <a:t>(školu, </a:t>
            </a:r>
            <a:r>
              <a:rPr lang="cs-CZ" dirty="0" smtClean="0"/>
              <a:t>úřad atp.),pracoviště</a:t>
            </a:r>
            <a:r>
              <a:rPr lang="cs-CZ" dirty="0"/>
              <a:t>, místo, kde se koná nějaká činnost nebo ke kterému nějaká činnost směřuje, o vyjádření toho, k čemu nějaké místo slouží, k čemu se (vy)užívá. </a:t>
            </a:r>
          </a:p>
          <a:p>
            <a:pPr>
              <a:buNone/>
            </a:pPr>
            <a:r>
              <a:rPr lang="cs-CZ" dirty="0" smtClean="0"/>
              <a:t> 	- stylově nižší, pokud není významová motivace (u pokladny, na pokladně), ale někdy širší chápání prostoru. Např</a:t>
            </a:r>
            <a:r>
              <a:rPr lang="cs-CZ" dirty="0"/>
              <a:t>. </a:t>
            </a:r>
            <a:r>
              <a:rPr lang="cs-CZ" i="1" dirty="0"/>
              <a:t>mluvil jsem s ním na bazénu</a:t>
            </a:r>
            <a:r>
              <a:rPr lang="cs-CZ" dirty="0"/>
              <a:t>, tedy ‚v areálu plaveckého stadionu‘, analogicky k </a:t>
            </a:r>
            <a:r>
              <a:rPr lang="cs-CZ" i="1" dirty="0"/>
              <a:t>potkal jsem ho na koupališti, na hřišti</a:t>
            </a:r>
            <a:r>
              <a:rPr lang="cs-CZ" dirty="0"/>
              <a:t>. 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</a:t>
            </a:r>
            <a:r>
              <a:rPr lang="cs-CZ" dirty="0"/>
              <a:t>zejména ve sféře vyjadřování profesního a </a:t>
            </a:r>
            <a:r>
              <a:rPr lang="cs-CZ" dirty="0" smtClean="0"/>
              <a:t>publicistického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Marie Čechová: K expanzi předložky na v současné jazykové praxi </a:t>
            </a:r>
            <a:r>
              <a:rPr lang="cs-CZ" dirty="0" smtClean="0"/>
              <a:t>(http://nase-rec.ujc.cas.cz/archiv.php?art=6232)</a:t>
            </a:r>
          </a:p>
          <a:p>
            <a:pPr>
              <a:buNone/>
            </a:pPr>
            <a:r>
              <a:rPr lang="cs-CZ" dirty="0" smtClean="0"/>
              <a:t>	- objekt </a:t>
            </a:r>
            <a:r>
              <a:rPr lang="cs-CZ" dirty="0"/>
              <a:t>jako celek a pak rozlišení, </a:t>
            </a:r>
            <a:r>
              <a:rPr lang="cs-CZ" dirty="0" smtClean="0"/>
              <a:t>kdy je konkrétně </a:t>
            </a:r>
            <a:r>
              <a:rPr lang="cs-CZ" dirty="0"/>
              <a:t>uvnitř – na chalupě, v </a:t>
            </a:r>
            <a:r>
              <a:rPr lang="cs-CZ" dirty="0" smtClean="0"/>
              <a:t>chalupě ale </a:t>
            </a:r>
            <a:r>
              <a:rPr lang="cs-CZ" dirty="0"/>
              <a:t>v jazykové praxi se ani to mnohdy </a:t>
            </a:r>
            <a:r>
              <a:rPr lang="cs-CZ" dirty="0" smtClean="0"/>
              <a:t>nerozlišuje – např. na </a:t>
            </a:r>
            <a:r>
              <a:rPr lang="cs-CZ" dirty="0"/>
              <a:t>nádraží x v nádraží </a:t>
            </a:r>
            <a:r>
              <a:rPr lang="cs-CZ" dirty="0" smtClean="0"/>
              <a:t>(stejně často na nádraží, i když je mluvčí v budově)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Regionální rozdíly?</a:t>
            </a:r>
            <a:endParaRPr lang="cs-CZ" b="1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Celkové počty výskytů v syn v5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186106" cy="318612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 bazénu 12 367</a:t>
            </a:r>
          </a:p>
          <a:p>
            <a:pPr>
              <a:buNone/>
            </a:pPr>
            <a:r>
              <a:rPr lang="cs-CZ" sz="2000" dirty="0" smtClean="0"/>
              <a:t>		- jít do bazénu 227</a:t>
            </a:r>
          </a:p>
          <a:p>
            <a:r>
              <a:rPr lang="cs-CZ" sz="2000" dirty="0" smtClean="0"/>
              <a:t>na bazén 3 983</a:t>
            </a:r>
          </a:p>
          <a:p>
            <a:pPr>
              <a:buNone/>
            </a:pPr>
            <a:r>
              <a:rPr lang="cs-CZ" sz="2000" dirty="0" smtClean="0"/>
              <a:t>		- jít na bazén 69</a:t>
            </a:r>
          </a:p>
          <a:p>
            <a:r>
              <a:rPr lang="cs-CZ" sz="2000" dirty="0" smtClean="0"/>
              <a:t>k bazénu 1 805</a:t>
            </a:r>
          </a:p>
          <a:p>
            <a:pPr>
              <a:buNone/>
            </a:pPr>
            <a:r>
              <a:rPr lang="cs-CZ" sz="2000" dirty="0" smtClean="0"/>
              <a:t>		- jít k bazénu 18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29124" y="1600201"/>
            <a:ext cx="3857652" cy="3829064"/>
          </a:xfrm>
        </p:spPr>
        <p:txBody>
          <a:bodyPr>
            <a:normAutofit/>
          </a:bodyPr>
          <a:lstStyle/>
          <a:p>
            <a:r>
              <a:rPr lang="cs-CZ" sz="2000" dirty="0"/>
              <a:t>v </a:t>
            </a:r>
            <a:r>
              <a:rPr lang="cs-CZ" sz="2000" dirty="0" smtClean="0"/>
              <a:t>bazéně/nu 470 </a:t>
            </a:r>
            <a:r>
              <a:rPr lang="cs-CZ" sz="2000" dirty="0"/>
              <a:t>+ 21 </a:t>
            </a:r>
            <a:r>
              <a:rPr lang="cs-CZ" sz="2000" dirty="0" smtClean="0"/>
              <a:t>639</a:t>
            </a:r>
          </a:p>
          <a:p>
            <a:pPr>
              <a:buNone/>
            </a:pPr>
            <a:r>
              <a:rPr lang="cs-CZ" sz="2000" dirty="0" smtClean="0"/>
              <a:t>	- být v bazéně/ne   25 + 684</a:t>
            </a:r>
            <a:endParaRPr lang="cs-CZ" sz="2000" dirty="0"/>
          </a:p>
          <a:p>
            <a:r>
              <a:rPr lang="cs-CZ" sz="2000" dirty="0"/>
              <a:t> na </a:t>
            </a:r>
            <a:r>
              <a:rPr lang="cs-CZ" sz="2000" dirty="0" smtClean="0"/>
              <a:t>bazéně/nu 547 </a:t>
            </a:r>
            <a:r>
              <a:rPr lang="cs-CZ" sz="2000" dirty="0"/>
              <a:t>+ </a:t>
            </a:r>
            <a:r>
              <a:rPr lang="cs-CZ" sz="2000" dirty="0" smtClean="0"/>
              <a:t>788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smtClean="0"/>
              <a:t>- být na bazéně/nu 27 + 49 </a:t>
            </a:r>
            <a:endParaRPr lang="cs-CZ" sz="2000" dirty="0"/>
          </a:p>
          <a:p>
            <a:r>
              <a:rPr lang="cs-CZ" sz="2000" i="1" dirty="0"/>
              <a:t> </a:t>
            </a:r>
            <a:r>
              <a:rPr lang="cs-CZ" sz="2000" dirty="0"/>
              <a:t>u bazénu </a:t>
            </a:r>
            <a:r>
              <a:rPr lang="cs-CZ" sz="2000" dirty="0" smtClean="0"/>
              <a:t>5</a:t>
            </a:r>
            <a:r>
              <a:rPr lang="cs-CZ" sz="2000" dirty="0"/>
              <a:t> </a:t>
            </a:r>
            <a:r>
              <a:rPr lang="cs-CZ" sz="2000" dirty="0" smtClean="0"/>
              <a:t>218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smtClean="0"/>
              <a:t>- být u bazénu 182</a:t>
            </a:r>
            <a:endParaRPr lang="cs-CZ" sz="2000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7158" y="128586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SMĚROVÉ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357686" y="128586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STATICKÉ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8596" y="4143380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předložka často součástí </a:t>
            </a:r>
            <a:r>
              <a:rPr lang="cs-CZ" dirty="0" smtClean="0"/>
              <a:t>jiné vazby: </a:t>
            </a:r>
            <a:r>
              <a:rPr lang="cs-CZ" dirty="0" smtClean="0"/>
              <a:t>dotace na bazén, sleva na bazén, filtrace k bazénu… </a:t>
            </a:r>
            <a:r>
              <a:rPr lang="cs-CZ" dirty="0" smtClean="0">
                <a:sym typeface="Wingdings" pitchFamily="2" charset="2"/>
              </a:rPr>
              <a:t> značně menší část výskytů se týká směřování k/pobytu v bazénu či jeho okolí. </a:t>
            </a:r>
          </a:p>
          <a:p>
            <a:pPr>
              <a:buFontTx/>
              <a:buChar char="-"/>
            </a:pPr>
            <a:endParaRPr lang="cs-CZ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cs-CZ" dirty="0" smtClean="0">
                <a:sym typeface="Wingdings" pitchFamily="2" charset="2"/>
              </a:rPr>
              <a:t>Předložky do a v výrazně frekventovanější</a:t>
            </a:r>
          </a:p>
          <a:p>
            <a:r>
              <a:rPr lang="cs-CZ" dirty="0">
                <a:sym typeface="Wingdings" pitchFamily="2" charset="2"/>
              </a:rPr>
              <a:t> </a:t>
            </a:r>
            <a:r>
              <a:rPr lang="cs-CZ" dirty="0" smtClean="0">
                <a:sym typeface="Wingdings" pitchFamily="2" charset="2"/>
              </a:rPr>
              <a:t>ve statickém významu frekventovanější i předložka </a:t>
            </a:r>
            <a:r>
              <a:rPr lang="cs-CZ" dirty="0" smtClean="0">
                <a:sym typeface="Wingdings" pitchFamily="2" charset="2"/>
              </a:rPr>
              <a:t>u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Frekventovanější dubleta bazénu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Zdrojové texty</a:t>
            </a:r>
            <a:endParaRPr lang="cs-CZ" dirty="0"/>
          </a:p>
        </p:txBody>
      </p:sp>
      <p:pic>
        <p:nvPicPr>
          <p:cNvPr id="1026" name="Picture 2" descr="C:\Users\Zuzana\Documents\do bazenu.PNG"/>
          <p:cNvPicPr>
            <a:picLocks noChangeAspect="1" noChangeArrowheads="1"/>
          </p:cNvPicPr>
          <p:nvPr/>
        </p:nvPicPr>
        <p:blipFill>
          <a:blip r:embed="rId2"/>
          <a:srcRect l="2888" r="31657" b="46428"/>
          <a:stretch>
            <a:fillRect/>
          </a:stretch>
        </p:blipFill>
        <p:spPr bwMode="auto">
          <a:xfrm>
            <a:off x="357158" y="1571612"/>
            <a:ext cx="4857784" cy="264320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71472" y="121442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Jít do bazénu</a:t>
            </a:r>
            <a:endParaRPr lang="cs-CZ" dirty="0"/>
          </a:p>
        </p:txBody>
      </p:sp>
      <p:pic>
        <p:nvPicPr>
          <p:cNvPr id="1027" name="Picture 3" descr="C:\Users\Zuzana\Documents\k bazenu2.PNG"/>
          <p:cNvPicPr>
            <a:picLocks noChangeAspect="1" noChangeArrowheads="1"/>
          </p:cNvPicPr>
          <p:nvPr/>
        </p:nvPicPr>
        <p:blipFill>
          <a:blip r:embed="rId3"/>
          <a:srcRect l="4308" t="32962" r="35952" b="11379"/>
          <a:stretch>
            <a:fillRect/>
          </a:stretch>
        </p:blipFill>
        <p:spPr bwMode="auto">
          <a:xfrm>
            <a:off x="5357818" y="1571612"/>
            <a:ext cx="3500462" cy="285752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500826" y="121442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Jít k bazénu</a:t>
            </a:r>
            <a:endParaRPr lang="cs-CZ" dirty="0"/>
          </a:p>
        </p:txBody>
      </p:sp>
      <p:pic>
        <p:nvPicPr>
          <p:cNvPr id="1028" name="Picture 4" descr="C:\Users\Zuzana\Documents\jitna baz 2.PNG"/>
          <p:cNvPicPr>
            <a:picLocks noChangeAspect="1" noChangeArrowheads="1"/>
          </p:cNvPicPr>
          <p:nvPr/>
        </p:nvPicPr>
        <p:blipFill>
          <a:blip r:embed="rId4"/>
          <a:srcRect l="2509" t="39782" r="37846" b="5919"/>
          <a:stretch>
            <a:fillRect/>
          </a:stretch>
        </p:blipFill>
        <p:spPr bwMode="auto">
          <a:xfrm>
            <a:off x="1928794" y="4357694"/>
            <a:ext cx="3357586" cy="228601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428596" y="4714885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Jít na bazén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Zdrojové texty</a:t>
            </a:r>
            <a:endParaRPr lang="cs-CZ" dirty="0"/>
          </a:p>
        </p:txBody>
      </p:sp>
      <p:pic>
        <p:nvPicPr>
          <p:cNvPr id="2050" name="Picture 2" descr="C:\Users\Zuzana\Documents\být v bazén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457700" cy="2733675"/>
          </a:xfrm>
          <a:prstGeom prst="rect">
            <a:avLst/>
          </a:prstGeom>
          <a:noFill/>
        </p:spPr>
      </p:pic>
      <p:pic>
        <p:nvPicPr>
          <p:cNvPr id="2051" name="Picture 3" descr="C:\Users\Zuzana\Documents\být v bazéně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214422"/>
            <a:ext cx="3467100" cy="280987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57158" y="78579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Být v bazénu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786578" y="78579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Být v bazéně</a:t>
            </a:r>
            <a:endParaRPr lang="cs-CZ" dirty="0"/>
          </a:p>
        </p:txBody>
      </p:sp>
      <p:pic>
        <p:nvPicPr>
          <p:cNvPr id="2052" name="Picture 4" descr="C:\Users\Zuzana\Documents\být na bazénu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4010025"/>
            <a:ext cx="3419475" cy="2847975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0" y="414338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Být na bazénu</a:t>
            </a:r>
            <a:endParaRPr lang="cs-CZ" dirty="0"/>
          </a:p>
        </p:txBody>
      </p:sp>
      <p:pic>
        <p:nvPicPr>
          <p:cNvPr id="2053" name="Picture 5" descr="C:\Users\Zuzana\Documents\být v bazéně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048125"/>
            <a:ext cx="3467100" cy="2809875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6286512" y="392906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Být na bazéně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uzana\Documents\být u bazén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4500594" cy="2901294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214942" y="92867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Být u bazénu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28662" y="4357694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ym typeface="Wingdings" pitchFamily="2" charset="2"/>
              </a:rPr>
              <a:t> </a:t>
            </a:r>
            <a:r>
              <a:rPr lang="cs-CZ" sz="2000" dirty="0" smtClean="0"/>
              <a:t>Regionální rozdíl v užívání předložky </a:t>
            </a:r>
            <a:r>
              <a:rPr lang="cs-CZ" sz="2000" i="1" dirty="0" smtClean="0"/>
              <a:t>na</a:t>
            </a:r>
            <a:r>
              <a:rPr lang="cs-CZ" sz="2000" dirty="0" smtClean="0"/>
              <a:t> a dublety </a:t>
            </a:r>
            <a:r>
              <a:rPr lang="cs-CZ" sz="2000" i="1" dirty="0" smtClean="0"/>
              <a:t>bazéně</a:t>
            </a:r>
            <a:endParaRPr lang="cs-CZ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4" y="0"/>
            <a:ext cx="7572396" cy="928670"/>
          </a:xfrm>
        </p:spPr>
        <p:txBody>
          <a:bodyPr/>
          <a:lstStyle/>
          <a:p>
            <a:r>
              <a:rPr lang="cs-CZ" dirty="0" smtClean="0"/>
              <a:t>Kolokace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8596" y="21429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Pozice -1,0</a:t>
            </a:r>
          </a:p>
        </p:txBody>
      </p:sp>
      <p:pic>
        <p:nvPicPr>
          <p:cNvPr id="4100" name="Picture 4" descr="C:\Users\Zuzana\Documents\v bazén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03262"/>
            <a:ext cx="2971800" cy="6154738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6786578" y="28572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– na - u</a:t>
            </a:r>
            <a:endParaRPr lang="cs-CZ" dirty="0"/>
          </a:p>
        </p:txBody>
      </p:sp>
      <p:pic>
        <p:nvPicPr>
          <p:cNvPr id="4101" name="Picture 5" descr="C:\Users\Zuzana\Documents\na bazénu.PNG"/>
          <p:cNvPicPr>
            <a:picLocks noChangeAspect="1" noChangeArrowheads="1"/>
          </p:cNvPicPr>
          <p:nvPr/>
        </p:nvPicPr>
        <p:blipFill>
          <a:blip r:embed="rId3"/>
          <a:srcRect l="2174" r="4347"/>
          <a:stretch>
            <a:fillRect/>
          </a:stretch>
        </p:blipFill>
        <p:spPr bwMode="auto">
          <a:xfrm>
            <a:off x="3000364" y="750888"/>
            <a:ext cx="3071834" cy="6107112"/>
          </a:xfrm>
          <a:prstGeom prst="rect">
            <a:avLst/>
          </a:prstGeom>
          <a:noFill/>
        </p:spPr>
      </p:pic>
      <p:pic>
        <p:nvPicPr>
          <p:cNvPr id="4102" name="Picture 6" descr="C:\Users\Zuzana\Documents\u bazénu.PNG"/>
          <p:cNvPicPr>
            <a:picLocks noChangeAspect="1" noChangeArrowheads="1"/>
          </p:cNvPicPr>
          <p:nvPr/>
        </p:nvPicPr>
        <p:blipFill>
          <a:blip r:embed="rId4"/>
          <a:srcRect l="1677"/>
          <a:stretch>
            <a:fillRect/>
          </a:stretch>
        </p:blipFill>
        <p:spPr bwMode="auto">
          <a:xfrm>
            <a:off x="6072198" y="788988"/>
            <a:ext cx="3071802" cy="6069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Zuzana\Documents\do bazén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17562"/>
            <a:ext cx="3190875" cy="6040438"/>
          </a:xfrm>
          <a:prstGeom prst="rect">
            <a:avLst/>
          </a:prstGeom>
          <a:noFill/>
        </p:spPr>
      </p:pic>
      <p:pic>
        <p:nvPicPr>
          <p:cNvPr id="5123" name="Picture 3" descr="C:\Users\Zuzana\Documents\na bazé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788987"/>
            <a:ext cx="3181350" cy="6069013"/>
          </a:xfrm>
          <a:prstGeom prst="rect">
            <a:avLst/>
          </a:prstGeom>
          <a:noFill/>
        </p:spPr>
      </p:pic>
      <p:pic>
        <p:nvPicPr>
          <p:cNvPr id="5124" name="Picture 4" descr="C:\Users\Zuzana\Documents\k bazénu.PNG"/>
          <p:cNvPicPr>
            <a:picLocks noChangeAspect="1" noChangeArrowheads="1"/>
          </p:cNvPicPr>
          <p:nvPr/>
        </p:nvPicPr>
        <p:blipFill>
          <a:blip r:embed="rId4"/>
          <a:srcRect l="4391"/>
          <a:stretch>
            <a:fillRect/>
          </a:stretch>
        </p:blipFill>
        <p:spPr bwMode="auto">
          <a:xfrm>
            <a:off x="5929322" y="827088"/>
            <a:ext cx="3214678" cy="603091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643042" y="21429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 – na - k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400</Words>
  <Application>Microsoft Office PowerPoint</Application>
  <PresentationFormat>Předvádění na obrazovce (4:3)</PresentationFormat>
  <Paragraphs>188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do bazénu x na bazén v bazénu/ně x na bazénu/ně</vt:lpstr>
      <vt:lpstr>Úvaha předem</vt:lpstr>
      <vt:lpstr>Snímek 3</vt:lpstr>
      <vt:lpstr>Celkové počty výskytů v syn v5</vt:lpstr>
      <vt:lpstr>Zdrojové texty</vt:lpstr>
      <vt:lpstr>Zdrojové texty</vt:lpstr>
      <vt:lpstr>Snímek 7</vt:lpstr>
      <vt:lpstr>Kolokace</vt:lpstr>
      <vt:lpstr>Snímek 9</vt:lpstr>
      <vt:lpstr>Snímek 10</vt:lpstr>
      <vt:lpstr>Vzorek 100 výskytů „na bazén“</vt:lpstr>
      <vt:lpstr>Snímek 12</vt:lpstr>
      <vt:lpstr>Snímek 13</vt:lpstr>
      <vt:lpstr>:-)</vt:lpstr>
      <vt:lpstr>Shrnutí „na bazénu“</vt:lpstr>
      <vt:lpstr>Oproti „u bazénu“</vt:lpstr>
      <vt:lpstr>Oproti „v bazénu“</vt:lpstr>
      <vt:lpstr>Vzorek 100 výskytů „na bazén“</vt:lpstr>
      <vt:lpstr>Oproti „do bazénu“</vt:lpstr>
      <vt:lpstr>Oproti „k bazénu“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bazénu x na bazén v bazénu/ně x na bazénu/ně</dc:title>
  <dc:creator>Zuzana</dc:creator>
  <cp:lastModifiedBy>Zuzana</cp:lastModifiedBy>
  <cp:revision>62</cp:revision>
  <dcterms:created xsi:type="dcterms:W3CDTF">2017-11-27T17:56:11Z</dcterms:created>
  <dcterms:modified xsi:type="dcterms:W3CDTF">2017-11-29T15:49:09Z</dcterms:modified>
</cp:coreProperties>
</file>