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64" r:id="rId6"/>
    <p:sldId id="259" r:id="rId7"/>
    <p:sldId id="266" r:id="rId8"/>
    <p:sldId id="260" r:id="rId9"/>
    <p:sldId id="265" r:id="rId10"/>
    <p:sldId id="263" r:id="rId11"/>
    <p:sldId id="261" r:id="rId12"/>
    <p:sldId id="262" r:id="rId13"/>
    <p:sldId id="267" r:id="rId14"/>
    <p:sldId id="268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C56-CF41-46DC-ABAA-AAB43252A068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BE31-FF5F-4C35-85F2-961355A9F33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C56-CF41-46DC-ABAA-AAB43252A068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BE31-FF5F-4C35-85F2-961355A9F3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C56-CF41-46DC-ABAA-AAB43252A068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BE31-FF5F-4C35-85F2-961355A9F3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C56-CF41-46DC-ABAA-AAB43252A068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BE31-FF5F-4C35-85F2-961355A9F3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C56-CF41-46DC-ABAA-AAB43252A068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BE31-FF5F-4C35-85F2-961355A9F33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C56-CF41-46DC-ABAA-AAB43252A068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BE31-FF5F-4C35-85F2-961355A9F3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C56-CF41-46DC-ABAA-AAB43252A068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BE31-FF5F-4C35-85F2-961355A9F337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C56-CF41-46DC-ABAA-AAB43252A068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BE31-FF5F-4C35-85F2-961355A9F3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C56-CF41-46DC-ABAA-AAB43252A068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BE31-FF5F-4C35-85F2-961355A9F3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C56-CF41-46DC-ABAA-AAB43252A068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BE31-FF5F-4C35-85F2-961355A9F33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C56-CF41-46DC-ABAA-AAB43252A068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BE31-FF5F-4C35-85F2-961355A9F3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DDADC56-CF41-46DC-ABAA-AAB43252A068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7EEBE31-FF5F-4C35-85F2-961355A9F33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2057400"/>
          </a:xfrm>
        </p:spPr>
        <p:txBody>
          <a:bodyPr/>
          <a:lstStyle/>
          <a:p>
            <a:r>
              <a:rPr lang="cs-CZ" sz="4400" dirty="0"/>
              <a:t>Několik </a:t>
            </a:r>
            <a:r>
              <a:rPr lang="cs-CZ" sz="4400" dirty="0" smtClean="0"/>
              <a:t>poznámek </a:t>
            </a:r>
            <a:br>
              <a:rPr lang="cs-CZ" sz="4400" dirty="0" smtClean="0"/>
            </a:br>
            <a:r>
              <a:rPr lang="cs-CZ" sz="4400" dirty="0" smtClean="0"/>
              <a:t>ke </a:t>
            </a:r>
            <a:r>
              <a:rPr lang="cs-CZ" sz="4400" dirty="0"/>
              <a:t>specifikům překladu </a:t>
            </a:r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z </a:t>
            </a:r>
            <a:r>
              <a:rPr lang="cs-CZ" sz="4400" dirty="0"/>
              <a:t>finštiny do </a:t>
            </a:r>
            <a:r>
              <a:rPr lang="cs-CZ" sz="4400" dirty="0" smtClean="0"/>
              <a:t>češtiny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4509120"/>
            <a:ext cx="6400800" cy="748680"/>
          </a:xfrm>
        </p:spPr>
        <p:txBody>
          <a:bodyPr/>
          <a:lstStyle/>
          <a:p>
            <a:r>
              <a:rPr lang="cs-CZ" dirty="0"/>
              <a:t>Překladatelský seminář 2020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1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Jména, oslovování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</a:t>
            </a:r>
            <a:r>
              <a:rPr lang="cs-CZ" dirty="0" smtClean="0"/>
              <a:t>lastní </a:t>
            </a:r>
            <a:r>
              <a:rPr lang="cs-CZ" dirty="0"/>
              <a:t>jména (i finská!) se v češtině normálně </a:t>
            </a:r>
            <a:r>
              <a:rPr lang="cs-CZ" dirty="0" smtClean="0"/>
              <a:t>skloňují</a:t>
            </a:r>
          </a:p>
          <a:p>
            <a:r>
              <a:rPr lang="cs-CZ" dirty="0"/>
              <a:t>z</a:t>
            </a:r>
            <a:r>
              <a:rPr lang="cs-CZ" dirty="0" smtClean="0"/>
              <a:t>dvořilostní </a:t>
            </a:r>
            <a:r>
              <a:rPr lang="cs-CZ" i="1" dirty="0"/>
              <a:t>Vy</a:t>
            </a:r>
            <a:r>
              <a:rPr lang="cs-CZ" dirty="0"/>
              <a:t>, </a:t>
            </a:r>
            <a:r>
              <a:rPr lang="cs-CZ" i="1" dirty="0"/>
              <a:t>Vás</a:t>
            </a:r>
            <a:r>
              <a:rPr lang="cs-CZ" dirty="0"/>
              <a:t>, </a:t>
            </a:r>
            <a:r>
              <a:rPr lang="cs-CZ" i="1" dirty="0"/>
              <a:t>Vám</a:t>
            </a:r>
            <a:r>
              <a:rPr lang="cs-CZ" dirty="0"/>
              <a:t> s velkým písmenem se píše pouze v korespondenci, ne v běžném </a:t>
            </a:r>
            <a:r>
              <a:rPr lang="cs-CZ" dirty="0" smtClean="0"/>
              <a:t>textu!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i="1" dirty="0"/>
              <a:t>„Co jste dělala </a:t>
            </a:r>
            <a:r>
              <a:rPr lang="cs-CZ" i="1" dirty="0">
                <a:solidFill>
                  <a:srgbClr val="C00000"/>
                </a:solidFill>
              </a:rPr>
              <a:t>Vy</a:t>
            </a:r>
            <a:r>
              <a:rPr lang="cs-CZ" i="1" dirty="0" smtClean="0"/>
              <a:t>?</a:t>
            </a:r>
            <a:r>
              <a:rPr lang="cs-CZ" dirty="0" smtClean="0"/>
              <a:t>“ -  </a:t>
            </a:r>
            <a:r>
              <a:rPr lang="cs-CZ" i="1" dirty="0"/>
              <a:t>„Co jste dělala vy</a:t>
            </a:r>
            <a:r>
              <a:rPr lang="cs-CZ" i="1" dirty="0" smtClean="0"/>
              <a:t>?</a:t>
            </a:r>
            <a:r>
              <a:rPr lang="cs-CZ" dirty="0" smtClean="0"/>
              <a:t>“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TYKÁNÍ/VYKÁNÍ</a:t>
            </a:r>
            <a:endParaRPr lang="cs-CZ" dirty="0"/>
          </a:p>
          <a:p>
            <a:r>
              <a:rPr lang="cs-CZ" dirty="0" smtClean="0"/>
              <a:t>finština </a:t>
            </a:r>
            <a:r>
              <a:rPr lang="cs-CZ" dirty="0"/>
              <a:t>používá tykání i v situacích, kdy by se v češtině neobjevilo (viz např. tykání studentů učitelům</a:t>
            </a:r>
            <a:r>
              <a:rPr lang="cs-CZ" dirty="0" smtClean="0"/>
              <a:t>) </a:t>
            </a:r>
            <a:endParaRPr lang="cs-CZ" dirty="0"/>
          </a:p>
          <a:p>
            <a:r>
              <a:rPr lang="cs-CZ" dirty="0"/>
              <a:t>j</a:t>
            </a:r>
            <a:r>
              <a:rPr lang="cs-CZ" dirty="0" smtClean="0"/>
              <a:t>e </a:t>
            </a:r>
            <a:r>
              <a:rPr lang="cs-CZ" dirty="0"/>
              <a:t>vždy třeba zvážit, jaká je </a:t>
            </a:r>
            <a:r>
              <a:rPr lang="cs-CZ" dirty="0">
                <a:solidFill>
                  <a:srgbClr val="C00000"/>
                </a:solidFill>
              </a:rPr>
              <a:t>hierarchie</a:t>
            </a:r>
            <a:r>
              <a:rPr lang="cs-CZ" dirty="0"/>
              <a:t>, příp. vývoj postav, a podle toho zvolit buď vykání, nebo </a:t>
            </a:r>
            <a:r>
              <a:rPr lang="cs-CZ" dirty="0" smtClean="0"/>
              <a:t>tykání</a:t>
            </a:r>
          </a:p>
          <a:p>
            <a:r>
              <a:rPr lang="cs-CZ" dirty="0"/>
              <a:t>p</a:t>
            </a:r>
            <a:r>
              <a:rPr lang="cs-CZ" dirty="0" smtClean="0"/>
              <a:t>ozor </a:t>
            </a:r>
            <a:r>
              <a:rPr lang="cs-CZ" dirty="0"/>
              <a:t>také na </a:t>
            </a:r>
            <a:r>
              <a:rPr lang="cs-CZ" dirty="0">
                <a:solidFill>
                  <a:srgbClr val="C00000"/>
                </a:solidFill>
              </a:rPr>
              <a:t>časovou </a:t>
            </a:r>
            <a:r>
              <a:rPr lang="cs-CZ" dirty="0"/>
              <a:t>rovinu textu (něco jiného bylo typické v 19. století, něco jiného se používá dnes – srov. např. oslovování rodičů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149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PŘEKLÁDÁNÍ JMEN, NÁZVŮ…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 finská jména se v českém překladu skloňují</a:t>
            </a:r>
          </a:p>
          <a:p>
            <a:r>
              <a:rPr lang="cs-CZ" dirty="0"/>
              <a:t>p</a:t>
            </a:r>
            <a:r>
              <a:rPr lang="cs-CZ" dirty="0" smtClean="0"/>
              <a:t>řechylování – pro a proti</a:t>
            </a:r>
          </a:p>
          <a:p>
            <a:r>
              <a:rPr lang="cs-CZ" dirty="0" smtClean="0"/>
              <a:t>překlad názvů</a:t>
            </a:r>
          </a:p>
          <a:p>
            <a:endParaRPr lang="cs-CZ" dirty="0"/>
          </a:p>
          <a:p>
            <a:r>
              <a:rPr lang="cs-CZ" dirty="0" smtClean="0"/>
              <a:t>citáty – dohledat v existujících překladech (uvést v </a:t>
            </a:r>
            <a:r>
              <a:rPr lang="cs-CZ" smtClean="0"/>
              <a:t>ediční pozn.)</a:t>
            </a:r>
            <a:endParaRPr lang="cs-CZ" dirty="0" smtClean="0"/>
          </a:p>
          <a:p>
            <a:r>
              <a:rPr lang="cs-CZ" dirty="0"/>
              <a:t>n</a:t>
            </a:r>
            <a:r>
              <a:rPr lang="cs-CZ" dirty="0" smtClean="0"/>
              <a:t>ázvy děl (písně, literární díla) 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337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poznámky - REPETICE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čeština </a:t>
            </a:r>
            <a:r>
              <a:rPr lang="cs-CZ" dirty="0"/>
              <a:t>je na </a:t>
            </a:r>
            <a:r>
              <a:rPr lang="cs-CZ" dirty="0" smtClean="0"/>
              <a:t>opakování mnohem </a:t>
            </a:r>
            <a:r>
              <a:rPr lang="cs-CZ" dirty="0">
                <a:solidFill>
                  <a:srgbClr val="C00000"/>
                </a:solidFill>
              </a:rPr>
              <a:t>citlivější</a:t>
            </a:r>
            <a:r>
              <a:rPr lang="cs-CZ" dirty="0"/>
              <a:t> než finština, a proto je třeba hlídat opakování jednoho výrazu v těsné blízkosti: 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„</a:t>
            </a:r>
            <a:r>
              <a:rPr lang="cs-CZ" i="1" dirty="0"/>
              <a:t>Tentokrát však </a:t>
            </a:r>
            <a:r>
              <a:rPr lang="cs-CZ" i="1" dirty="0">
                <a:solidFill>
                  <a:srgbClr val="C00000"/>
                </a:solidFill>
              </a:rPr>
              <a:t>oběť</a:t>
            </a:r>
            <a:r>
              <a:rPr lang="cs-CZ" i="1" dirty="0"/>
              <a:t> vypadala na ženu. Nedalo se to říct s jistotou, ale mnohé to naznačovalo, třeba vlasy a oblečení </a:t>
            </a:r>
            <a:r>
              <a:rPr lang="cs-CZ" i="1" dirty="0">
                <a:solidFill>
                  <a:srgbClr val="C00000"/>
                </a:solidFill>
              </a:rPr>
              <a:t>oběti</a:t>
            </a:r>
            <a:r>
              <a:rPr lang="cs-CZ" i="1" dirty="0"/>
              <a:t>. Také rty, které vypadaly nalíčené, protože byly na tváři </a:t>
            </a:r>
            <a:r>
              <a:rPr lang="cs-CZ" i="1" dirty="0">
                <a:solidFill>
                  <a:srgbClr val="C00000"/>
                </a:solidFill>
              </a:rPr>
              <a:t>oběti</a:t>
            </a:r>
            <a:r>
              <a:rPr lang="cs-CZ" i="1" dirty="0"/>
              <a:t> tak výrazné.“ – 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Zde </a:t>
            </a:r>
            <a:r>
              <a:rPr lang="cs-CZ" dirty="0"/>
              <a:t>je třeba některý z výrazů vypustit, zaměnit synonymem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226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Obecné poznámky – STYLOVÉ ROVINY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STYL</a:t>
            </a:r>
            <a:endParaRPr lang="cs-CZ" dirty="0"/>
          </a:p>
          <a:p>
            <a:r>
              <a:rPr lang="cs-CZ" dirty="0"/>
              <a:t>d</a:t>
            </a:r>
            <a:r>
              <a:rPr lang="cs-CZ" dirty="0" smtClean="0"/>
              <a:t>alší </a:t>
            </a:r>
            <a:r>
              <a:rPr lang="cs-CZ" dirty="0"/>
              <a:t>problém tvoří výrazy, které významově odpovídají finskému originálu, ale stylově z textu trčí, zvlášť když se </a:t>
            </a:r>
            <a:r>
              <a:rPr lang="cs-CZ" dirty="0" smtClean="0"/>
              <a:t>opakují</a:t>
            </a:r>
          </a:p>
          <a:p>
            <a:r>
              <a:rPr lang="cs-CZ" dirty="0" smtClean="0"/>
              <a:t>jistě </a:t>
            </a:r>
            <a:r>
              <a:rPr lang="cs-CZ" dirty="0"/>
              <a:t>i v knize, která se odehrává v 21. století, se můžou vyskytovat výrazy „</a:t>
            </a:r>
            <a:r>
              <a:rPr lang="cs-CZ" i="1" dirty="0"/>
              <a:t>vřelý</a:t>
            </a:r>
            <a:r>
              <a:rPr lang="cs-CZ" dirty="0"/>
              <a:t>“ a „</a:t>
            </a:r>
            <a:r>
              <a:rPr lang="cs-CZ" i="1" dirty="0"/>
              <a:t>chorý</a:t>
            </a:r>
            <a:r>
              <a:rPr lang="cs-CZ" dirty="0"/>
              <a:t>“, ale ne tolikrát; </a:t>
            </a:r>
            <a:endParaRPr lang="cs-CZ" dirty="0" smtClean="0"/>
          </a:p>
          <a:p>
            <a:r>
              <a:rPr lang="cs-CZ" dirty="0" smtClean="0"/>
              <a:t>stejně </a:t>
            </a:r>
            <a:r>
              <a:rPr lang="cs-CZ" dirty="0"/>
              <a:t>tak je nutné šetřit staršími a stylově vyššími výrazy typu „</a:t>
            </a:r>
            <a:r>
              <a:rPr lang="cs-CZ" i="1" dirty="0"/>
              <a:t>nyní</a:t>
            </a:r>
            <a:r>
              <a:rPr lang="cs-CZ" dirty="0"/>
              <a:t>“ či „</a:t>
            </a:r>
            <a:r>
              <a:rPr lang="cs-CZ" i="1" dirty="0"/>
              <a:t>dříve</a:t>
            </a:r>
            <a:r>
              <a:rPr lang="cs-CZ" dirty="0" smtClean="0"/>
              <a:t>“ apod.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666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poznámky – PRAVOPIS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v</a:t>
            </a:r>
            <a:r>
              <a:rPr lang="cs-CZ" dirty="0" smtClean="0"/>
              <a:t>ýrazy</a:t>
            </a:r>
            <a:r>
              <a:rPr lang="cs-CZ" dirty="0"/>
              <a:t>, u kterých existují pravopisné varianty, je vždycky třeba </a:t>
            </a:r>
            <a:r>
              <a:rPr lang="cs-CZ" dirty="0">
                <a:solidFill>
                  <a:srgbClr val="C00000"/>
                </a:solidFill>
              </a:rPr>
              <a:t>sjednotit</a:t>
            </a:r>
            <a:r>
              <a:rPr lang="cs-CZ" dirty="0"/>
              <a:t> (např. </a:t>
            </a:r>
            <a:r>
              <a:rPr lang="cs-CZ" i="1" dirty="0" err="1"/>
              <a:t>diskus</a:t>
            </a:r>
            <a:r>
              <a:rPr lang="cs-CZ" i="1" dirty="0"/>
              <a:t>/ze, la/</a:t>
            </a:r>
            <a:r>
              <a:rPr lang="cs-CZ" i="1" dirty="0" err="1"/>
              <a:t>áhev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číslovky </a:t>
            </a:r>
            <a:r>
              <a:rPr lang="cs-CZ" dirty="0"/>
              <a:t>se v literárním textu píší slovy, není-li nějaký naprosto specifický důvod pro použití </a:t>
            </a:r>
            <a:r>
              <a:rPr lang="cs-CZ" dirty="0" smtClean="0"/>
              <a:t>číslovky:</a:t>
            </a:r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i="1" dirty="0" smtClean="0"/>
              <a:t>Odhadovala</a:t>
            </a:r>
            <a:r>
              <a:rPr lang="cs-CZ" i="1" dirty="0"/>
              <a:t>, že jí musí být aspoň </a:t>
            </a:r>
            <a:r>
              <a:rPr lang="cs-CZ" i="1" dirty="0">
                <a:solidFill>
                  <a:srgbClr val="C00000"/>
                </a:solidFill>
              </a:rPr>
              <a:t>80</a:t>
            </a:r>
            <a:r>
              <a:rPr lang="cs-CZ" i="1" dirty="0"/>
              <a:t> let</a:t>
            </a:r>
            <a:r>
              <a:rPr lang="cs-CZ" dirty="0" smtClean="0"/>
              <a:t>.“ </a:t>
            </a:r>
          </a:p>
          <a:p>
            <a:pPr marL="0" indent="0">
              <a:buNone/>
            </a:pPr>
            <a:r>
              <a:rPr lang="cs-CZ" dirty="0"/>
              <a:t>l</a:t>
            </a:r>
            <a:r>
              <a:rPr lang="cs-CZ" dirty="0" smtClean="0"/>
              <a:t>épe: „</a:t>
            </a:r>
            <a:r>
              <a:rPr lang="cs-CZ" i="1" dirty="0" smtClean="0"/>
              <a:t>Odhadovala</a:t>
            </a:r>
            <a:r>
              <a:rPr lang="cs-CZ" i="1" dirty="0"/>
              <a:t>, že jí musí být aspoň osmdesát (let</a:t>
            </a:r>
            <a:r>
              <a:rPr lang="cs-CZ" i="1" dirty="0" smtClean="0"/>
              <a:t>)</a:t>
            </a:r>
            <a:r>
              <a:rPr lang="cs-CZ" dirty="0" smtClean="0"/>
              <a:t>.“</a:t>
            </a:r>
          </a:p>
          <a:p>
            <a:r>
              <a:rPr lang="cs-CZ" dirty="0"/>
              <a:t>možnost využít různé varianty číslovek:</a:t>
            </a:r>
          </a:p>
          <a:p>
            <a:pPr marL="0" indent="0">
              <a:buNone/>
            </a:pPr>
            <a:r>
              <a:rPr lang="cs-CZ" i="1" dirty="0"/>
              <a:t>osmdesát čtyři  </a:t>
            </a:r>
            <a:r>
              <a:rPr lang="cs-CZ" dirty="0"/>
              <a:t>x </a:t>
            </a:r>
            <a:r>
              <a:rPr lang="cs-CZ" i="1" dirty="0"/>
              <a:t>čtyřiaosmdesát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861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Obecné poznámky - INTERFERENCE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i</a:t>
            </a:r>
            <a:r>
              <a:rPr lang="cs-CZ" dirty="0" smtClean="0">
                <a:solidFill>
                  <a:srgbClr val="C00000"/>
                </a:solidFill>
              </a:rPr>
              <a:t>nterference</a:t>
            </a:r>
            <a:r>
              <a:rPr lang="cs-CZ" dirty="0" smtClean="0"/>
              <a:t> = ovlivňování </a:t>
            </a:r>
            <a:r>
              <a:rPr lang="cs-CZ" dirty="0"/>
              <a:t>překladu jazykem </a:t>
            </a:r>
            <a:r>
              <a:rPr lang="cs-CZ" dirty="0" smtClean="0"/>
              <a:t>originálu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Příklady interference</a:t>
            </a:r>
            <a:r>
              <a:rPr lang="cs-CZ" dirty="0" smtClean="0"/>
              <a:t>:</a:t>
            </a:r>
          </a:p>
          <a:p>
            <a:pPr fontAlgn="base"/>
            <a:r>
              <a:rPr lang="cs-CZ" dirty="0"/>
              <a:t>nevyužívání stupňování přídavných jmen a příslovcí</a:t>
            </a:r>
          </a:p>
          <a:p>
            <a:pPr lvl="1" fontAlgn="base"/>
            <a:r>
              <a:rPr lang="cs-CZ" i="1" dirty="0"/>
              <a:t>více nepřijatelný </a:t>
            </a:r>
            <a:r>
              <a:rPr lang="cs-CZ" dirty="0"/>
              <a:t>(</a:t>
            </a:r>
            <a:r>
              <a:rPr lang="cs-CZ" b="1" dirty="0"/>
              <a:t>správně</a:t>
            </a:r>
            <a:r>
              <a:rPr lang="cs-CZ" dirty="0"/>
              <a:t>: </a:t>
            </a:r>
            <a:r>
              <a:rPr lang="cs-CZ" i="1" dirty="0"/>
              <a:t>nepřijatelnější</a:t>
            </a:r>
            <a:r>
              <a:rPr lang="cs-CZ" dirty="0"/>
              <a:t>)</a:t>
            </a:r>
          </a:p>
          <a:p>
            <a:pPr fontAlgn="base"/>
            <a:r>
              <a:rPr lang="cs-CZ" dirty="0"/>
              <a:t>chybné předložkové vazby</a:t>
            </a:r>
          </a:p>
          <a:p>
            <a:pPr lvl="1" fontAlgn="base"/>
            <a:r>
              <a:rPr lang="cs-CZ" i="1" dirty="0"/>
              <a:t>jednal přes telefon </a:t>
            </a:r>
            <a:r>
              <a:rPr lang="cs-CZ" dirty="0"/>
              <a:t>(</a:t>
            </a:r>
            <a:r>
              <a:rPr lang="cs-CZ" b="1" dirty="0"/>
              <a:t>správně</a:t>
            </a:r>
            <a:r>
              <a:rPr lang="cs-CZ" dirty="0"/>
              <a:t>: </a:t>
            </a:r>
            <a:r>
              <a:rPr lang="cs-CZ" i="1" dirty="0"/>
              <a:t>po telefonu</a:t>
            </a:r>
            <a:r>
              <a:rPr lang="cs-CZ" dirty="0"/>
              <a:t>)</a:t>
            </a:r>
          </a:p>
          <a:p>
            <a:pPr fontAlgn="base"/>
            <a:r>
              <a:rPr lang="cs-CZ" dirty="0"/>
              <a:t>přemíra používání přivlastňovacích zájmen</a:t>
            </a:r>
          </a:p>
          <a:p>
            <a:pPr lvl="1" fontAlgn="base"/>
            <a:r>
              <a:rPr lang="cs-CZ" i="1" dirty="0"/>
              <a:t>její oči pátraly v jeho obličeji </a:t>
            </a:r>
            <a:r>
              <a:rPr lang="cs-CZ" dirty="0"/>
              <a:t>(</a:t>
            </a:r>
            <a:r>
              <a:rPr lang="cs-CZ" b="1" dirty="0"/>
              <a:t>správně</a:t>
            </a:r>
            <a:r>
              <a:rPr lang="cs-CZ" dirty="0"/>
              <a:t>: </a:t>
            </a:r>
            <a:r>
              <a:rPr lang="cs-CZ" i="1" dirty="0"/>
              <a:t>očima mu pátrala v obličeji</a:t>
            </a:r>
            <a:r>
              <a:rPr lang="cs-CZ" dirty="0"/>
              <a:t>)</a:t>
            </a:r>
          </a:p>
          <a:p>
            <a:pPr fontAlgn="base"/>
            <a:r>
              <a:rPr lang="cs-CZ" dirty="0"/>
              <a:t>nepoužívání českých dokonavých sloves</a:t>
            </a:r>
          </a:p>
          <a:p>
            <a:pPr lvl="1" fontAlgn="base"/>
            <a:r>
              <a:rPr lang="cs-CZ" i="1" dirty="0"/>
              <a:t>budu alespoň jednou tančit </a:t>
            </a:r>
            <a:r>
              <a:rPr lang="cs-CZ" dirty="0"/>
              <a:t>(</a:t>
            </a:r>
            <a:r>
              <a:rPr lang="cs-CZ" b="1" dirty="0"/>
              <a:t>správně</a:t>
            </a:r>
            <a:r>
              <a:rPr lang="cs-CZ" dirty="0"/>
              <a:t>: </a:t>
            </a:r>
            <a:r>
              <a:rPr lang="cs-CZ" i="1" dirty="0"/>
              <a:t>alespoň jednou si zatančím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281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poznámky - NÁŘEČÍ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</a:t>
            </a:r>
            <a:r>
              <a:rPr lang="cs-CZ" dirty="0" smtClean="0"/>
              <a:t>inská nářečí vs. česká</a:t>
            </a:r>
          </a:p>
          <a:p>
            <a:r>
              <a:rPr lang="cs-CZ" dirty="0"/>
              <a:t>n</a:t>
            </a:r>
            <a:r>
              <a:rPr lang="cs-CZ" dirty="0" smtClean="0"/>
              <a:t>ejprve nutnost identifikace</a:t>
            </a:r>
          </a:p>
          <a:p>
            <a:r>
              <a:rPr lang="cs-CZ" dirty="0" err="1"/>
              <a:t>p</a:t>
            </a:r>
            <a:r>
              <a:rPr lang="cs-CZ" dirty="0" err="1" smtClean="0"/>
              <a:t>říznakovost</a:t>
            </a:r>
            <a:r>
              <a:rPr lang="cs-CZ" dirty="0" smtClean="0"/>
              <a:t> jazyka pro řeč postavy, pro dané prostředí</a:t>
            </a:r>
          </a:p>
          <a:p>
            <a:r>
              <a:rPr lang="cs-CZ" dirty="0"/>
              <a:t>m</a:t>
            </a:r>
            <a:r>
              <a:rPr lang="cs-CZ" dirty="0" smtClean="0"/>
              <a:t>ožnosti?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1004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poznámky - IDIOMY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idiomy</a:t>
            </a:r>
            <a:endParaRPr lang="cs-CZ" b="1" dirty="0"/>
          </a:p>
          <a:p>
            <a:pPr marL="0" indent="0">
              <a:buNone/>
            </a:pPr>
            <a:r>
              <a:rPr lang="cs-CZ" i="1" dirty="0" err="1" smtClean="0"/>
              <a:t>Ostaa</a:t>
            </a:r>
            <a:r>
              <a:rPr lang="cs-CZ" i="1" dirty="0" smtClean="0"/>
              <a:t> sika </a:t>
            </a:r>
            <a:r>
              <a:rPr lang="cs-CZ" i="1" dirty="0" err="1" smtClean="0"/>
              <a:t>säkissä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fi-FI" i="1" dirty="0"/>
              <a:t>Keskustelussa ovat menneet puurot ja vellit </a:t>
            </a:r>
            <a:r>
              <a:rPr lang="fi-FI" i="1" dirty="0" smtClean="0"/>
              <a:t>sekaisin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/>
              <a:t>Ei</a:t>
            </a:r>
            <a:r>
              <a:rPr lang="cs-CZ" i="1" dirty="0"/>
              <a:t> auta </a:t>
            </a:r>
            <a:r>
              <a:rPr lang="cs-CZ" i="1" dirty="0" err="1"/>
              <a:t>itku</a:t>
            </a:r>
            <a:r>
              <a:rPr lang="cs-CZ" i="1" dirty="0"/>
              <a:t> </a:t>
            </a:r>
            <a:r>
              <a:rPr lang="cs-CZ" i="1" dirty="0" err="1" smtClean="0"/>
              <a:t>markkinoilla</a:t>
            </a:r>
            <a:r>
              <a:rPr lang="cs-CZ" i="1" dirty="0" smtClean="0"/>
              <a:t>.</a:t>
            </a:r>
            <a:endParaRPr lang="cs-CZ" i="1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přirovnání</a:t>
            </a:r>
          </a:p>
          <a:p>
            <a:pPr marL="0" indent="0">
              <a:buNone/>
            </a:pPr>
            <a:r>
              <a:rPr lang="fi-FI" i="1" dirty="0"/>
              <a:t>Kaunis kuin kuva. 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Katosi</a:t>
            </a:r>
            <a:r>
              <a:rPr lang="fi-FI" i="1" dirty="0"/>
              <a:t> kuin tuhka tuuleen.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/>
              <a:t>k</a:t>
            </a:r>
            <a:r>
              <a:rPr lang="cs-CZ" b="1" dirty="0" smtClean="0"/>
              <a:t>olokace</a:t>
            </a:r>
            <a:endParaRPr lang="cs-CZ" b="1" dirty="0"/>
          </a:p>
          <a:p>
            <a:pPr marL="0" indent="0">
              <a:buNone/>
            </a:pPr>
            <a:r>
              <a:rPr lang="cs-CZ" i="1" dirty="0"/>
              <a:t>k</a:t>
            </a:r>
            <a:r>
              <a:rPr lang="cs-CZ" i="1" dirty="0" smtClean="0"/>
              <a:t>rajíc chleba - </a:t>
            </a:r>
            <a:r>
              <a:rPr lang="cs-CZ" i="1" dirty="0" err="1" smtClean="0"/>
              <a:t>leivän</a:t>
            </a:r>
            <a:r>
              <a:rPr lang="cs-CZ" i="1" dirty="0" smtClean="0"/>
              <a:t> </a:t>
            </a:r>
            <a:r>
              <a:rPr lang="cs-CZ" i="1" dirty="0" err="1" smtClean="0"/>
              <a:t>pala</a:t>
            </a:r>
            <a:r>
              <a:rPr lang="cs-CZ" i="1" dirty="0" smtClean="0"/>
              <a:t>/ </a:t>
            </a:r>
            <a:r>
              <a:rPr lang="cs-CZ" i="1" dirty="0" err="1" smtClean="0"/>
              <a:t>leipäpala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p</a:t>
            </a:r>
            <a:r>
              <a:rPr lang="cs-CZ" i="1" dirty="0" smtClean="0"/>
              <a:t>látek sýra - </a:t>
            </a:r>
            <a:r>
              <a:rPr lang="cs-CZ" i="1" dirty="0" err="1" smtClean="0"/>
              <a:t>juustoviipale</a:t>
            </a:r>
            <a:r>
              <a:rPr lang="cs-CZ" i="1" dirty="0" smtClean="0"/>
              <a:t>  </a:t>
            </a:r>
          </a:p>
          <a:p>
            <a:endParaRPr lang="cs-CZ" dirty="0" smtClean="0"/>
          </a:p>
          <a:p>
            <a:r>
              <a:rPr lang="cs-CZ" dirty="0" smtClean="0"/>
              <a:t>Nenechat se „vláčet“ originálem!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848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KOHERENCE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koherence</a:t>
            </a:r>
            <a:r>
              <a:rPr lang="cs-CZ" dirty="0"/>
              <a:t> = smysluplnost</a:t>
            </a:r>
          </a:p>
          <a:p>
            <a:r>
              <a:rPr lang="cs-CZ" dirty="0"/>
              <a:t>k</a:t>
            </a:r>
            <a:r>
              <a:rPr lang="cs-CZ" dirty="0" smtClean="0"/>
              <a:t>oherence </a:t>
            </a:r>
            <a:r>
              <a:rPr lang="cs-CZ" dirty="0"/>
              <a:t>je základním kritériem </a:t>
            </a:r>
            <a:r>
              <a:rPr lang="cs-CZ" dirty="0" err="1" smtClean="0"/>
              <a:t>textovosti</a:t>
            </a:r>
            <a:endParaRPr lang="cs-CZ" dirty="0"/>
          </a:p>
          <a:p>
            <a:r>
              <a:rPr lang="cs-CZ" dirty="0"/>
              <a:t>k</a:t>
            </a:r>
            <a:r>
              <a:rPr lang="cs-CZ" dirty="0" smtClean="0"/>
              <a:t>oherentní </a:t>
            </a:r>
            <a:r>
              <a:rPr lang="cs-CZ" dirty="0"/>
              <a:t>text =</a:t>
            </a:r>
            <a:r>
              <a:rPr lang="cs-CZ" dirty="0" smtClean="0"/>
              <a:t> takový text, </a:t>
            </a:r>
            <a:r>
              <a:rPr lang="cs-CZ" dirty="0"/>
              <a:t>který uživatelé jazyka chápou v daném kontextu jako </a:t>
            </a:r>
            <a:r>
              <a:rPr lang="cs-CZ" b="1" dirty="0" smtClean="0"/>
              <a:t>smysluplný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k</a:t>
            </a:r>
            <a:r>
              <a:rPr lang="cs-CZ" dirty="0" smtClean="0"/>
              <a:t>oherence - souhrn </a:t>
            </a:r>
            <a:r>
              <a:rPr lang="cs-CZ" dirty="0"/>
              <a:t>informací vyjádřených </a:t>
            </a:r>
            <a:r>
              <a:rPr lang="cs-CZ" b="1" dirty="0"/>
              <a:t>přímo v textu</a:t>
            </a:r>
            <a:r>
              <a:rPr lang="cs-CZ" dirty="0"/>
              <a:t> a informací vyvozených z </a:t>
            </a:r>
            <a:r>
              <a:rPr lang="cs-CZ" b="1" dirty="0" smtClean="0"/>
              <a:t>kontextu</a:t>
            </a:r>
            <a:endParaRPr lang="cs-CZ" dirty="0"/>
          </a:p>
          <a:p>
            <a:r>
              <a:rPr lang="cs-CZ" b="1" dirty="0"/>
              <a:t>n</a:t>
            </a:r>
            <a:r>
              <a:rPr lang="cs-CZ" b="1" dirty="0" smtClean="0"/>
              <a:t>ekoherentní</a:t>
            </a:r>
            <a:r>
              <a:rPr lang="cs-CZ" dirty="0" smtClean="0"/>
              <a:t> </a:t>
            </a:r>
            <a:r>
              <a:rPr lang="cs-CZ" dirty="0"/>
              <a:t>text není textem (např. překladová verze 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0695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533400"/>
            <a:ext cx="8568952" cy="990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TYPOLOGICKÉ A SYSTÉMOVÉ ROZDÍLY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32176"/>
          </a:xfrm>
        </p:spPr>
        <p:txBody>
          <a:bodyPr/>
          <a:lstStyle/>
          <a:p>
            <a:r>
              <a:rPr lang="cs-CZ" b="1" dirty="0"/>
              <a:t>finština: </a:t>
            </a:r>
            <a:r>
              <a:rPr lang="cs-CZ" b="1" dirty="0">
                <a:solidFill>
                  <a:srgbClr val="C00000"/>
                </a:solidFill>
              </a:rPr>
              <a:t>aglutinační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jazyk (co morfém, to význam)</a:t>
            </a:r>
          </a:p>
          <a:p>
            <a:r>
              <a:rPr lang="cs-CZ" b="1" dirty="0"/>
              <a:t>čeština</a:t>
            </a:r>
            <a:r>
              <a:rPr lang="cs-CZ" dirty="0"/>
              <a:t>: </a:t>
            </a:r>
            <a:r>
              <a:rPr lang="cs-CZ" b="1" dirty="0">
                <a:solidFill>
                  <a:srgbClr val="C00000"/>
                </a:solidFill>
              </a:rPr>
              <a:t>syntetický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jazyk = převládají syntetické (jednoslovné) gramatické tvary</a:t>
            </a:r>
          </a:p>
          <a:p>
            <a:pPr marL="0" indent="0">
              <a:buNone/>
            </a:pPr>
            <a:r>
              <a:rPr lang="cs-CZ" i="1" dirty="0" smtClean="0"/>
              <a:t>	Napíšu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163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f</a:t>
            </a:r>
            <a:r>
              <a:rPr lang="cs-CZ" dirty="0" smtClean="0"/>
              <a:t>inština </a:t>
            </a:r>
            <a:r>
              <a:rPr lang="cs-CZ" dirty="0">
                <a:solidFill>
                  <a:srgbClr val="C00000"/>
                </a:solidFill>
              </a:rPr>
              <a:t>nemá rod </a:t>
            </a:r>
            <a:r>
              <a:rPr lang="cs-CZ" dirty="0"/>
              <a:t>(nikde, ani u zájmen), proto se tam musí všude pořád </a:t>
            </a:r>
            <a:r>
              <a:rPr lang="cs-CZ" dirty="0" smtClean="0"/>
              <a:t>řešit, kdo je muž/žena</a:t>
            </a:r>
          </a:p>
          <a:p>
            <a:r>
              <a:rPr lang="cs-CZ" dirty="0" smtClean="0"/>
              <a:t>kvůli </a:t>
            </a:r>
            <a:r>
              <a:rPr lang="cs-CZ" dirty="0"/>
              <a:t>tomu taky mnohem častěji používají celá jména (křestní + příjmení) - což je taky v češtině třeba mýtit :-).</a:t>
            </a:r>
          </a:p>
          <a:p>
            <a:r>
              <a:rPr lang="cs-CZ" dirty="0"/>
              <a:t>j</a:t>
            </a:r>
            <a:r>
              <a:rPr lang="cs-CZ" dirty="0" smtClean="0"/>
              <a:t>e </a:t>
            </a:r>
            <a:r>
              <a:rPr lang="cs-CZ" dirty="0"/>
              <a:t>zbytečné vyjadřovat podmět/předmět slovy „</a:t>
            </a:r>
            <a:r>
              <a:rPr lang="cs-CZ" i="1" dirty="0"/>
              <a:t>muž</a:t>
            </a:r>
            <a:r>
              <a:rPr lang="cs-CZ" dirty="0"/>
              <a:t>“ / „</a:t>
            </a:r>
            <a:r>
              <a:rPr lang="cs-CZ" i="1" dirty="0"/>
              <a:t>žena</a:t>
            </a:r>
            <a:r>
              <a:rPr lang="cs-CZ" dirty="0"/>
              <a:t>“ v situacích jako např. </a:t>
            </a:r>
          </a:p>
          <a:p>
            <a:pPr marL="0" indent="0">
              <a:buNone/>
            </a:pPr>
            <a:r>
              <a:rPr lang="cs-CZ" i="1" dirty="0" smtClean="0"/>
              <a:t>„...</a:t>
            </a:r>
            <a:r>
              <a:rPr lang="cs-CZ" i="1" dirty="0" err="1"/>
              <a:t>Craig</a:t>
            </a:r>
            <a:r>
              <a:rPr lang="cs-CZ" i="1" dirty="0"/>
              <a:t> </a:t>
            </a:r>
            <a:r>
              <a:rPr lang="cs-CZ" i="1" dirty="0" err="1"/>
              <a:t>Cole</a:t>
            </a:r>
            <a:r>
              <a:rPr lang="cs-CZ" i="1" dirty="0"/>
              <a:t> by se tomu pohledu vyhnul, protože ve svém současném stavu by ho nevydržel. „Připadá Vám divné, když tu mluvím o příběhu,“ řekla Mari </a:t>
            </a:r>
            <a:r>
              <a:rPr lang="cs-CZ" b="1" i="1" u="sng" dirty="0"/>
              <a:t>muži</a:t>
            </a:r>
            <a:r>
              <a:rPr lang="cs-CZ" i="1" dirty="0"/>
              <a:t>.“ </a:t>
            </a:r>
            <a:endParaRPr lang="cs-CZ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„</a:t>
            </a:r>
            <a:r>
              <a:rPr lang="cs-CZ" i="1" dirty="0"/>
              <a:t>Ženě bylo dvacet šest, byla od pasu dolů ochrnutá a celé dny ležela v pečovatelském domě. </a:t>
            </a:r>
            <a:r>
              <a:rPr lang="cs-CZ" i="1" dirty="0" err="1"/>
              <a:t>Berg</a:t>
            </a:r>
            <a:r>
              <a:rPr lang="cs-CZ" i="1" dirty="0"/>
              <a:t> měl pocit, že by se </a:t>
            </a:r>
            <a:r>
              <a:rPr lang="cs-CZ" b="1" i="1" u="sng" dirty="0"/>
              <a:t>žena</a:t>
            </a:r>
            <a:r>
              <a:rPr lang="cs-CZ" i="1" dirty="0"/>
              <a:t> mohla kvůli návštěvě cizího muže cítit nejistě, proto poprosil </a:t>
            </a:r>
            <a:r>
              <a:rPr lang="cs-CZ" i="1" dirty="0" err="1"/>
              <a:t>Liu</a:t>
            </a:r>
            <a:r>
              <a:rPr lang="cs-CZ" i="1" dirty="0"/>
              <a:t>, aby ho doprovodila.“ </a:t>
            </a:r>
            <a:endParaRPr lang="cs-CZ" dirty="0"/>
          </a:p>
          <a:p>
            <a:r>
              <a:rPr lang="cs-CZ" dirty="0"/>
              <a:t>tyto výrazy lze bez problémů vypustit, nahradit zájmenem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590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</a:t>
            </a:r>
            <a:r>
              <a:rPr lang="cs-CZ" dirty="0" smtClean="0"/>
              <a:t>enitivy </a:t>
            </a:r>
            <a:r>
              <a:rPr lang="cs-CZ" dirty="0"/>
              <a:t>a zejména genitivní přívlastky jsou pro finštinu typické - to, co v češtině máme jako přívlastek neshodný nebo přivlastňovací přídavné jméno, finština řeší genitivem před řídícím substantivem; </a:t>
            </a:r>
            <a:endParaRPr lang="cs-CZ" dirty="0" smtClean="0"/>
          </a:p>
          <a:p>
            <a:r>
              <a:rPr lang="cs-CZ" dirty="0" smtClean="0"/>
              <a:t>tohle </a:t>
            </a:r>
            <a:r>
              <a:rPr lang="cs-CZ" dirty="0"/>
              <a:t>bývá někdy/často problém, protože finština tyto genitivy dokáže ještě násobit a řetězit, takže je potřeba si celek rozložit na prvočinitele a pak znovu poskládat</a:t>
            </a:r>
          </a:p>
          <a:p>
            <a:pPr marL="0" indent="0">
              <a:buNone/>
            </a:pPr>
            <a:r>
              <a:rPr lang="cs-CZ" dirty="0" smtClean="0"/>
              <a:t>NE: „</a:t>
            </a:r>
            <a:r>
              <a:rPr lang="cs-CZ" i="1" dirty="0"/>
              <a:t>na pohovce Mariny kanceláře</a:t>
            </a:r>
            <a:r>
              <a:rPr lang="cs-CZ" dirty="0"/>
              <a:t>“, ale „</a:t>
            </a:r>
            <a:r>
              <a:rPr lang="cs-CZ" i="1" dirty="0"/>
              <a:t>na pohovce v Marině kanceláři</a:t>
            </a:r>
            <a:r>
              <a:rPr lang="cs-CZ" dirty="0"/>
              <a:t>“,</a:t>
            </a:r>
          </a:p>
          <a:p>
            <a:pPr marL="0" indent="0">
              <a:buNone/>
            </a:pPr>
            <a:r>
              <a:rPr lang="cs-CZ" dirty="0" err="1"/>
              <a:t>NE„</a:t>
            </a:r>
            <a:r>
              <a:rPr lang="cs-CZ" i="1" dirty="0" err="1"/>
              <a:t>parapety</a:t>
            </a:r>
            <a:r>
              <a:rPr lang="cs-CZ" i="1" dirty="0"/>
              <a:t> oken</a:t>
            </a:r>
            <a:r>
              <a:rPr lang="cs-CZ" dirty="0"/>
              <a:t>“, ale „</a:t>
            </a:r>
            <a:r>
              <a:rPr lang="cs-CZ" i="1" dirty="0"/>
              <a:t>okenní parapety</a:t>
            </a:r>
            <a:r>
              <a:rPr lang="cs-CZ" dirty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170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SLOVESNÉ ČASY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souslednost</a:t>
            </a:r>
            <a:r>
              <a:rPr lang="cs-CZ" dirty="0" smtClean="0"/>
              <a:t> </a:t>
            </a:r>
            <a:r>
              <a:rPr lang="cs-CZ" dirty="0"/>
              <a:t>(aspoň v té anglické podobě) finština nezná, ale má tři minulé časy, přesto je třeba si souslednosti a slovesných časů všímat – často to ve finštině funguje podobně jako v </a:t>
            </a:r>
            <a:r>
              <a:rPr lang="cs-CZ" dirty="0" smtClean="0"/>
              <a:t>angličtině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i="1" dirty="0"/>
              <a:t>He </a:t>
            </a:r>
            <a:r>
              <a:rPr lang="cs-CZ" i="1" dirty="0" err="1"/>
              <a:t>told</a:t>
            </a:r>
            <a:r>
              <a:rPr lang="cs-CZ" i="1" dirty="0"/>
              <a:t> her he </a:t>
            </a:r>
            <a:r>
              <a:rPr lang="cs-CZ" i="1" dirty="0" err="1"/>
              <a:t>loved</a:t>
            </a:r>
            <a:r>
              <a:rPr lang="cs-CZ" i="1" dirty="0"/>
              <a:t> her</a:t>
            </a:r>
            <a:r>
              <a:rPr lang="cs-CZ" dirty="0"/>
              <a:t>.“, v češtině ale musí být „</a:t>
            </a:r>
            <a:r>
              <a:rPr lang="cs-CZ" i="1" dirty="0"/>
              <a:t>Řekl jí, že ji miluje</a:t>
            </a:r>
            <a:r>
              <a:rPr lang="cs-CZ" dirty="0"/>
              <a:t>.“, NE: „</a:t>
            </a:r>
            <a:r>
              <a:rPr lang="cs-CZ" i="1" dirty="0"/>
              <a:t>Řekl jí, že ji miloval</a:t>
            </a:r>
            <a:r>
              <a:rPr lang="cs-CZ" dirty="0"/>
              <a:t>.“ </a:t>
            </a:r>
          </a:p>
          <a:p>
            <a:pPr marL="0" indent="0">
              <a:buNone/>
            </a:pPr>
            <a:r>
              <a:rPr lang="cs-CZ" i="1" dirty="0"/>
              <a:t>„Netušil, že taková bolest vůbec existuje</a:t>
            </a:r>
            <a:r>
              <a:rPr lang="cs-CZ" dirty="0"/>
              <a:t>.“, </a:t>
            </a:r>
            <a:r>
              <a:rPr lang="cs-CZ" dirty="0" smtClean="0"/>
              <a:t>NE „</a:t>
            </a:r>
            <a:r>
              <a:rPr lang="cs-CZ" i="1" dirty="0"/>
              <a:t>existovala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 p</a:t>
            </a:r>
            <a:r>
              <a:rPr lang="cs-CZ" dirty="0" smtClean="0"/>
              <a:t>ozor </a:t>
            </a:r>
            <a:r>
              <a:rPr lang="cs-CZ" dirty="0"/>
              <a:t>také na </a:t>
            </a:r>
            <a:r>
              <a:rPr lang="cs-CZ" dirty="0">
                <a:solidFill>
                  <a:srgbClr val="C00000"/>
                </a:solidFill>
              </a:rPr>
              <a:t>následnost</a:t>
            </a:r>
            <a:r>
              <a:rPr lang="cs-CZ" dirty="0"/>
              <a:t> dějů při použití různých minulých časů </a:t>
            </a:r>
            <a:endParaRPr lang="cs-CZ" dirty="0" smtClean="0"/>
          </a:p>
          <a:p>
            <a:r>
              <a:rPr lang="cs-CZ" dirty="0"/>
              <a:t>nejčastější </a:t>
            </a:r>
            <a:r>
              <a:rPr lang="cs-CZ" dirty="0" smtClean="0"/>
              <a:t>chyba: </a:t>
            </a:r>
            <a:r>
              <a:rPr lang="cs-CZ" dirty="0"/>
              <a:t>nesprávná interpretace časů, které čeština nemá, nebo zanedbání jejich kompenzace (</a:t>
            </a:r>
            <a:r>
              <a:rPr lang="cs-CZ" dirty="0" smtClean="0"/>
              <a:t>hlavně předminulého </a:t>
            </a:r>
            <a:r>
              <a:rPr lang="cs-CZ" dirty="0"/>
              <a:t>času) např. časovým adverbiem </a:t>
            </a:r>
            <a:r>
              <a:rPr lang="cs-CZ" i="1" dirty="0"/>
              <a:t>(tehdy, předtím apod.)</a:t>
            </a:r>
            <a:r>
              <a:rPr lang="cs-CZ" dirty="0"/>
              <a:t>, dokonavým videm, patřičným sledem dějů nebo vazbou </a:t>
            </a:r>
            <a:r>
              <a:rPr lang="cs-CZ" i="1" dirty="0"/>
              <a:t>(měl jsem napsáno)</a:t>
            </a:r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češtině existuje </a:t>
            </a:r>
            <a:r>
              <a:rPr lang="cs-CZ" dirty="0">
                <a:solidFill>
                  <a:srgbClr val="C00000"/>
                </a:solidFill>
              </a:rPr>
              <a:t>budoucí</a:t>
            </a:r>
            <a:r>
              <a:rPr lang="cs-CZ" dirty="0"/>
              <a:t> čas, byť ho finština </a:t>
            </a:r>
            <a:r>
              <a:rPr lang="cs-CZ" dirty="0" smtClean="0"/>
              <a:t>explicitně nemá!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6675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PASSIIVI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e </a:t>
            </a:r>
            <a:r>
              <a:rPr lang="cs-CZ" dirty="0"/>
              <a:t>finštině se používá </a:t>
            </a:r>
            <a:r>
              <a:rPr lang="cs-CZ" dirty="0" smtClean="0"/>
              <a:t>pasívum </a:t>
            </a:r>
            <a:r>
              <a:rPr lang="cs-CZ" dirty="0"/>
              <a:t>mnohem častěji než v češtině; aby text působil přirozeně, je třeba </a:t>
            </a:r>
            <a:r>
              <a:rPr lang="cs-CZ" dirty="0" smtClean="0"/>
              <a:t>pasíva </a:t>
            </a:r>
            <a:r>
              <a:rPr lang="cs-CZ" dirty="0"/>
              <a:t>z větší míry nahrazovat: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zvratnými tvary („</a:t>
            </a:r>
            <a:r>
              <a:rPr lang="cs-CZ" i="1" dirty="0"/>
              <a:t>potvrdilo se</a:t>
            </a:r>
            <a:r>
              <a:rPr lang="cs-CZ" dirty="0"/>
              <a:t>“ místo „</a:t>
            </a:r>
            <a:r>
              <a:rPr lang="cs-CZ" i="1" dirty="0"/>
              <a:t>bylo potvrzeno</a:t>
            </a:r>
            <a:r>
              <a:rPr lang="cs-CZ" dirty="0"/>
              <a:t>“)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obecným plurálem („</a:t>
            </a:r>
            <a:r>
              <a:rPr lang="cs-CZ" i="1" dirty="0"/>
              <a:t>mučili ho</a:t>
            </a:r>
            <a:r>
              <a:rPr lang="cs-CZ" dirty="0"/>
              <a:t>“ místo „</a:t>
            </a:r>
            <a:r>
              <a:rPr lang="cs-CZ" i="1" dirty="0"/>
              <a:t>byl mučen</a:t>
            </a:r>
            <a:r>
              <a:rPr lang="cs-CZ" dirty="0"/>
              <a:t>“)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nahrazením pasivního příčestí adjektivem („</a:t>
            </a:r>
            <a:r>
              <a:rPr lang="cs-CZ" i="1" dirty="0"/>
              <a:t>byl zraněný</a:t>
            </a:r>
            <a:r>
              <a:rPr lang="cs-CZ" dirty="0"/>
              <a:t>“ místo „</a:t>
            </a:r>
            <a:r>
              <a:rPr lang="cs-CZ" i="1" dirty="0"/>
              <a:t>byl zraněn</a:t>
            </a:r>
            <a:r>
              <a:rPr lang="cs-CZ" dirty="0"/>
              <a:t>“)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jinou gramatickou konstrukcí („</a:t>
            </a:r>
            <a:r>
              <a:rPr lang="cs-CZ" i="1" dirty="0"/>
              <a:t>Protože to už jednou uděláno bylo</a:t>
            </a:r>
            <a:r>
              <a:rPr lang="cs-CZ" dirty="0"/>
              <a:t>.“ &gt; „</a:t>
            </a:r>
            <a:r>
              <a:rPr lang="cs-CZ" i="1" dirty="0"/>
              <a:t>Protože už to jednou někdo udělal</a:t>
            </a:r>
            <a:r>
              <a:rPr lang="cs-CZ" dirty="0"/>
              <a:t>.“)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55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SLOVOSLED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ozor na slovosled, v </a:t>
            </a:r>
            <a:r>
              <a:rPr lang="cs-CZ" dirty="0"/>
              <a:t>rámci vět i </a:t>
            </a:r>
            <a:r>
              <a:rPr lang="cs-CZ" dirty="0" smtClean="0"/>
              <a:t>v NP</a:t>
            </a:r>
          </a:p>
          <a:p>
            <a:r>
              <a:rPr lang="cs-CZ" dirty="0" smtClean="0"/>
              <a:t>možnost přeskupovat NP, ale jako celky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165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PARTICIPIÁLNÍ KONSTRUKCE VS. VV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</a:t>
            </a:r>
            <a:r>
              <a:rPr lang="cs-CZ" dirty="0" smtClean="0"/>
              <a:t>inština </a:t>
            </a:r>
            <a:r>
              <a:rPr lang="cs-CZ" dirty="0"/>
              <a:t>disponuje bohatou škálou infinitivů a </a:t>
            </a:r>
            <a:r>
              <a:rPr lang="cs-CZ" dirty="0" smtClean="0"/>
              <a:t>participií, které využívá </a:t>
            </a:r>
            <a:r>
              <a:rPr lang="cs-CZ" dirty="0"/>
              <a:t>mj. ke zkracování vedlejších vět do úžasně ekonomických </a:t>
            </a:r>
            <a:r>
              <a:rPr lang="cs-CZ" dirty="0" smtClean="0"/>
              <a:t>konstrukcí</a:t>
            </a:r>
          </a:p>
          <a:p>
            <a:r>
              <a:rPr lang="cs-CZ" dirty="0" smtClean="0"/>
              <a:t>do </a:t>
            </a:r>
            <a:r>
              <a:rPr lang="cs-CZ" dirty="0"/>
              <a:t>češtiny bohužel </a:t>
            </a:r>
            <a:r>
              <a:rPr lang="cs-CZ" dirty="0" smtClean="0"/>
              <a:t>je (ve </a:t>
            </a:r>
            <a:r>
              <a:rPr lang="cs-CZ" dirty="0"/>
              <a:t>většině případů) nelze </a:t>
            </a:r>
            <a:r>
              <a:rPr lang="cs-CZ" dirty="0" smtClean="0"/>
              <a:t>převést konstrukcí – nutnost použít VV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387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720</TotalTime>
  <Words>965</Words>
  <Application>Microsoft Office PowerPoint</Application>
  <PresentationFormat>Předvádění na obrazovce (4:3)</PresentationFormat>
  <Paragraphs>117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Přehlednost</vt:lpstr>
      <vt:lpstr>Několik poznámek  ke specifikům překladu  z finštiny do češtiny</vt:lpstr>
      <vt:lpstr>KOHERENCE </vt:lpstr>
      <vt:lpstr>TYPOLOGICKÉ A SYSTÉMOVÉ ROZDÍLY</vt:lpstr>
      <vt:lpstr>ROD</vt:lpstr>
      <vt:lpstr>GENETIIVI</vt:lpstr>
      <vt:lpstr>SLOVESNÉ ČASY</vt:lpstr>
      <vt:lpstr>PASSIIVI</vt:lpstr>
      <vt:lpstr>SLOVOSLED </vt:lpstr>
      <vt:lpstr>PARTICIPIÁLNÍ KONSTRUKCE VS. VV</vt:lpstr>
      <vt:lpstr>Jména, oslovování</vt:lpstr>
      <vt:lpstr>PŘEKLÁDÁNÍ JMEN, NÁZVŮ…</vt:lpstr>
      <vt:lpstr>Obecné poznámky - REPETICE</vt:lpstr>
      <vt:lpstr>Obecné poznámky – STYLOVÉ ROVINY</vt:lpstr>
      <vt:lpstr>Obecné poznámky – PRAVOPIS </vt:lpstr>
      <vt:lpstr>Obecné poznámky - INTERFERENCE</vt:lpstr>
      <vt:lpstr>Obecné poznámky - NÁŘEČÍ</vt:lpstr>
      <vt:lpstr>Obecné poznámky - IDIOMY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Několik poznámek  ke specifikům překladu  z finštiny do češtiny</dc:title>
  <dc:creator>HP</dc:creator>
  <cp:lastModifiedBy>HP</cp:lastModifiedBy>
  <cp:revision>13</cp:revision>
  <dcterms:created xsi:type="dcterms:W3CDTF">2020-10-13T22:47:35Z</dcterms:created>
  <dcterms:modified xsi:type="dcterms:W3CDTF">2020-10-21T18:12:05Z</dcterms:modified>
</cp:coreProperties>
</file>