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omments/modernComment_7FFFD93B_F6443CB5.xml" ContentType="application/vnd.ms-powerpoint.comment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1345" r:id="rId2"/>
    <p:sldId id="2147473747" r:id="rId3"/>
    <p:sldId id="2147473719" r:id="rId4"/>
    <p:sldId id="2147473720" r:id="rId5"/>
    <p:sldId id="2147473822" r:id="rId6"/>
    <p:sldId id="2147473731" r:id="rId7"/>
    <p:sldId id="2147473823" r:id="rId8"/>
    <p:sldId id="261" r:id="rId9"/>
    <p:sldId id="2147473824" r:id="rId10"/>
    <p:sldId id="2147473825" r:id="rId11"/>
    <p:sldId id="2147473826" r:id="rId12"/>
    <p:sldId id="2147473722" r:id="rId13"/>
    <p:sldId id="2147473827" r:id="rId14"/>
    <p:sldId id="2147473723" r:id="rId15"/>
    <p:sldId id="2147473828" r:id="rId16"/>
    <p:sldId id="1231" r:id="rId17"/>
    <p:sldId id="2147473726" r:id="rId18"/>
    <p:sldId id="2147473724" r:id="rId19"/>
    <p:sldId id="271" r:id="rId20"/>
    <p:sldId id="270" r:id="rId21"/>
    <p:sldId id="2147473740" r:id="rId22"/>
    <p:sldId id="2147473829" r:id="rId23"/>
    <p:sldId id="1344" r:id="rId24"/>
    <p:sldId id="301" r:id="rId25"/>
    <p:sldId id="2147473830" r:id="rId26"/>
    <p:sldId id="837" r:id="rId27"/>
    <p:sldId id="2147473745" r:id="rId28"/>
    <p:sldId id="2147473831" r:id="rId29"/>
    <p:sldId id="2147473833" r:id="rId3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gn6359" initials="wgn" lastIdx="2" clrIdx="0"/>
  <p:cmAuthor id="2" name="Dell" initials="D" lastIdx="0" clrIdx="1">
    <p:extLst>
      <p:ext uri="{19B8F6BF-5375-455C-9EA6-DF929625EA0E}">
        <p15:presenceInfo xmlns:p15="http://schemas.microsoft.com/office/powerpoint/2012/main" userId="Del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5212F"/>
    <a:srgbClr val="BF2332"/>
    <a:srgbClr val="CC2636"/>
    <a:srgbClr val="911B26"/>
    <a:srgbClr val="C52534"/>
    <a:srgbClr val="AC202D"/>
    <a:srgbClr val="4B38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27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omments/modernComment_7FFFD93B_F6443CB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15F0E6D-AE92-4336-AA47-BBCEF8CD0BB3}" authorId="{7C7779E3-7CC2-D3C2-4E60-8B3B19742F90}" created="2023-06-02T08:49:06.38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131667125" sldId="2147473723"/>
      <ac:picMk id="8200" creationId="{B945B213-6734-46A3-B0AA-03AEB73A332D}"/>
    </ac:deMkLst>
    <p188:txBody>
      <a:bodyPr/>
      <a:lstStyle/>
      <a:p>
        <a:r>
          <a:rPr lang="cs-CZ"/>
          <a:t>Možnosti testování - z kapky krve? Ukázat jednoduchou možnost testování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8DEC2D-5478-41BC-B7AE-CA324586EF8C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7BF62-5D56-4DEB-A309-A96D7C5805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7628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7BF62-5D56-4DEB-A309-A96D7C58050E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34601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13059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20833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669925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520" y="4151687"/>
            <a:ext cx="6007331" cy="5449514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94AA39-A00F-46DF-A1C9-ECDF8DE8308E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9071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D9F6-F286-4769-851C-08DCB9B68BCD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BDD62-AC84-4F41-B908-532C918A01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294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D9F6-F286-4769-851C-08DCB9B68BCD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BDD62-AC84-4F41-B908-532C918A01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6245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D9F6-F286-4769-851C-08DCB9B68BCD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BDD62-AC84-4F41-B908-532C918A01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9630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2316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08AF6D-15A7-40B2-895D-B61190FF0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A1F5D9AE-784D-42E0-A972-51D6602BB0A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9540F45-C227-4EB7-86AF-596598E192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BE294B-21A3-4022-A1F9-D2BAD742E4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636283-DE49-4A23-8D15-EB6240528A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EEC976-081E-4267-AD5B-331304C2DE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C29EB9-3594-4980-88FA-A0925CE285E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260790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Nadpis, 1 velký a 2 malé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66451" cy="1138237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0567" cy="4521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193367" y="1600200"/>
            <a:ext cx="5382684" cy="21844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6193367" y="3937000"/>
            <a:ext cx="5382684" cy="21844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datum 5"/>
          <p:cNvSpPr>
            <a:spLocks noGrp="1"/>
          </p:cNvSpPr>
          <p:nvPr>
            <p:ph type="dt" idx="10"/>
          </p:nvPr>
        </p:nvSpPr>
        <p:spPr>
          <a:xfrm>
            <a:off x="609600" y="6245225"/>
            <a:ext cx="2838451" cy="471488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idx="11"/>
          </p:nvPr>
        </p:nvSpPr>
        <p:spPr>
          <a:xfrm>
            <a:off x="4165600" y="6245225"/>
            <a:ext cx="3854451" cy="471488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idx="12"/>
          </p:nvPr>
        </p:nvSpPr>
        <p:spPr>
          <a:xfrm>
            <a:off x="8737600" y="6245225"/>
            <a:ext cx="2838451" cy="471488"/>
          </a:xfrm>
        </p:spPr>
        <p:txBody>
          <a:bodyPr/>
          <a:lstStyle>
            <a:lvl1pPr>
              <a:defRPr/>
            </a:lvl1pPr>
          </a:lstStyle>
          <a:p>
            <a:fld id="{F318BCDC-75CB-4C4A-B931-644148E27F9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13361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D9F6-F286-4769-851C-08DCB9B68BCD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BDD62-AC84-4F41-B908-532C918A01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0994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D9F6-F286-4769-851C-08DCB9B68BCD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BDD62-AC84-4F41-B908-532C918A01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0141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D9F6-F286-4769-851C-08DCB9B68BCD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BDD62-AC84-4F41-B908-532C918A01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6474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D9F6-F286-4769-851C-08DCB9B68BCD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BDD62-AC84-4F41-B908-532C918A01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5409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D9F6-F286-4769-851C-08DCB9B68BCD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BDD62-AC84-4F41-B908-532C918A01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1879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D9F6-F286-4769-851C-08DCB9B68BCD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BDD62-AC84-4F41-B908-532C918A01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6957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D9F6-F286-4769-851C-08DCB9B68BCD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BDD62-AC84-4F41-B908-532C918A01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2414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D9F6-F286-4769-851C-08DCB9B68BCD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BDD62-AC84-4F41-B908-532C918A01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7956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1D9F6-F286-4769-851C-08DCB9B68BCD}" type="datetimeFigureOut">
              <a:rPr lang="cs-CZ" smtClean="0"/>
              <a:t>16.03.2026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ABDD62-AC84-4F41-B908-532C918A01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2573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hyperlink" Target="https://www.rockhamptonzoo.com.au/Our-animals/Chimpanzees" TargetMode="External"/><Relationship Id="rId4" Type="http://schemas.openxmlformats.org/officeDocument/2006/relationships/hyperlink" Target="https://www.hgsc.bcm.edu/non-human-primates/sooty-mangabey-genome-project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obe.com/creativecloud/stock.html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microsoft.com/office/2018/10/relationships/comments" Target="../comments/modernComment_7FFFD93B_F6443CB5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3562066" y="2222322"/>
            <a:ext cx="7603139" cy="1206678"/>
          </a:xfrm>
        </p:spPr>
        <p:txBody>
          <a:bodyPr>
            <a:normAutofit fontScale="90000"/>
          </a:bodyPr>
          <a:lstStyle/>
          <a:p>
            <a:r>
              <a:rPr lang="cs-CZ" altLang="cs-CZ" sz="4000" b="1" dirty="0"/>
              <a:t>               </a:t>
            </a:r>
            <a:r>
              <a:rPr lang="cs-CZ" altLang="cs-CZ" sz="8800" b="1" dirty="0"/>
              <a:t>HIV </a:t>
            </a:r>
            <a:r>
              <a:rPr lang="cs-CZ" altLang="cs-CZ" sz="2200" b="1" dirty="0"/>
              <a:t>(</a:t>
            </a:r>
            <a:r>
              <a:rPr lang="cs-CZ" altLang="cs-CZ" sz="2200" b="1" dirty="0" err="1"/>
              <a:t>Excl</a:t>
            </a:r>
            <a:r>
              <a:rPr lang="cs-CZ" altLang="cs-CZ" sz="2200" b="1" dirty="0"/>
              <a:t>. Epidemiology and </a:t>
            </a:r>
            <a:r>
              <a:rPr lang="cs-CZ" altLang="cs-CZ" sz="2200" b="1" dirty="0" err="1"/>
              <a:t>Prevention</a:t>
            </a:r>
            <a:r>
              <a:rPr lang="cs-CZ" altLang="cs-CZ" sz="2200" b="1" dirty="0"/>
              <a:t>) </a:t>
            </a:r>
            <a:endParaRPr lang="cs-CZ" altLang="cs-CZ" sz="2200" b="1" dirty="0">
              <a:solidFill>
                <a:srgbClr val="CC6600"/>
              </a:solidFill>
            </a:endParaRPr>
          </a:p>
        </p:txBody>
      </p:sp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>
          <a:xfrm>
            <a:off x="1432874" y="4196080"/>
            <a:ext cx="10199802" cy="237484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cs-CZ" altLang="cs-CZ" sz="4700" b="1" i="1" dirty="0"/>
              <a:t>David Jilich</a:t>
            </a:r>
          </a:p>
          <a:p>
            <a:pPr>
              <a:lnSpc>
                <a:spcPct val="8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cs-CZ" sz="2000" b="1" i="1" spc="-1" dirty="0">
                <a:solidFill>
                  <a:srgbClr val="000000"/>
                </a:solidFill>
              </a:rPr>
              <a:t>Department </a:t>
            </a:r>
            <a:r>
              <a:rPr lang="cs-CZ" sz="2000" b="1" i="1" spc="-1" dirty="0" err="1">
                <a:solidFill>
                  <a:srgbClr val="000000"/>
                </a:solidFill>
              </a:rPr>
              <a:t>of</a:t>
            </a:r>
            <a:r>
              <a:rPr lang="cs-CZ" sz="2000" b="1" i="1" spc="-1" dirty="0">
                <a:solidFill>
                  <a:srgbClr val="000000"/>
                </a:solidFill>
              </a:rPr>
              <a:t> </a:t>
            </a:r>
            <a:r>
              <a:rPr lang="cs-CZ" sz="2000" b="1" i="1" spc="-1" dirty="0" err="1">
                <a:solidFill>
                  <a:srgbClr val="000000"/>
                </a:solidFill>
              </a:rPr>
              <a:t>Infectious</a:t>
            </a:r>
            <a:r>
              <a:rPr lang="cs-CZ" sz="2000" b="1" i="1" spc="-1" dirty="0">
                <a:solidFill>
                  <a:srgbClr val="000000"/>
                </a:solidFill>
              </a:rPr>
              <a:t> </a:t>
            </a:r>
            <a:r>
              <a:rPr lang="cs-CZ" sz="2000" b="1" i="1" spc="-1" dirty="0" err="1">
                <a:solidFill>
                  <a:srgbClr val="000000"/>
                </a:solidFill>
              </a:rPr>
              <a:t>Diseases</a:t>
            </a:r>
            <a:r>
              <a:rPr lang="cs-CZ" sz="2000" b="1" i="1" spc="-1" dirty="0">
                <a:solidFill>
                  <a:srgbClr val="000000"/>
                </a:solidFill>
              </a:rPr>
              <a:t>, 1st </a:t>
            </a:r>
            <a:r>
              <a:rPr lang="cs-CZ" sz="2000" b="1" i="1" spc="-1" dirty="0" err="1">
                <a:solidFill>
                  <a:srgbClr val="000000"/>
                </a:solidFill>
              </a:rPr>
              <a:t>Faculty</a:t>
            </a:r>
            <a:r>
              <a:rPr lang="cs-CZ" sz="2000" b="1" i="1" spc="-1" dirty="0">
                <a:solidFill>
                  <a:srgbClr val="000000"/>
                </a:solidFill>
              </a:rPr>
              <a:t> </a:t>
            </a:r>
            <a:r>
              <a:rPr lang="cs-CZ" sz="2000" b="1" i="1" spc="-1" dirty="0" err="1">
                <a:solidFill>
                  <a:srgbClr val="000000"/>
                </a:solidFill>
              </a:rPr>
              <a:t>of</a:t>
            </a:r>
            <a:r>
              <a:rPr lang="cs-CZ" sz="2000" b="1" i="1" spc="-1" dirty="0">
                <a:solidFill>
                  <a:srgbClr val="000000"/>
                </a:solidFill>
              </a:rPr>
              <a:t> </a:t>
            </a:r>
            <a:r>
              <a:rPr lang="cs-CZ" sz="2000" b="1" i="1" spc="-1" dirty="0" err="1">
                <a:solidFill>
                  <a:srgbClr val="000000"/>
                </a:solidFill>
              </a:rPr>
              <a:t>Medicine</a:t>
            </a:r>
            <a:r>
              <a:rPr lang="cs-CZ" sz="2000" b="1" i="1" spc="-1" dirty="0">
                <a:solidFill>
                  <a:srgbClr val="000000"/>
                </a:solidFill>
              </a:rPr>
              <a:t>,                                     </a:t>
            </a:r>
            <a:endParaRPr lang="cs-CZ" sz="2000" spc="-1" dirty="0">
              <a:latin typeface="Arial"/>
            </a:endParaRPr>
          </a:p>
          <a:p>
            <a:pPr>
              <a:lnSpc>
                <a:spcPct val="8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cs-CZ" sz="2000" b="1" i="1" spc="-1" dirty="0">
                <a:solidFill>
                  <a:srgbClr val="000000"/>
                </a:solidFill>
              </a:rPr>
              <a:t>Charles University in Prague and </a:t>
            </a:r>
            <a:r>
              <a:rPr lang="cs-CZ" sz="2000" b="1" i="1" spc="-1" dirty="0" err="1">
                <a:solidFill>
                  <a:srgbClr val="000000"/>
                </a:solidFill>
              </a:rPr>
              <a:t>Faculty</a:t>
            </a:r>
            <a:r>
              <a:rPr lang="cs-CZ" sz="2000" b="1" i="1" spc="-1" dirty="0">
                <a:solidFill>
                  <a:srgbClr val="000000"/>
                </a:solidFill>
              </a:rPr>
              <a:t> </a:t>
            </a:r>
            <a:r>
              <a:rPr lang="cs-CZ" sz="2000" b="1" i="1" spc="-1" dirty="0" err="1">
                <a:solidFill>
                  <a:srgbClr val="000000"/>
                </a:solidFill>
              </a:rPr>
              <a:t>Hospital</a:t>
            </a:r>
            <a:r>
              <a:rPr lang="cs-CZ" sz="2000" b="1" i="1" spc="-1" dirty="0">
                <a:solidFill>
                  <a:srgbClr val="000000"/>
                </a:solidFill>
              </a:rPr>
              <a:t> Bulovka </a:t>
            </a:r>
            <a:endParaRPr lang="cs-CZ" sz="2000" spc="-1" dirty="0">
              <a:latin typeface="Arial"/>
            </a:endParaRPr>
          </a:p>
          <a:p>
            <a:pPr algn="l" eaLnBrk="1" hangingPunct="1">
              <a:lnSpc>
                <a:spcPct val="80000"/>
              </a:lnSpc>
              <a:defRPr/>
            </a:pPr>
            <a:endParaRPr lang="cs-CZ" altLang="cs-CZ" sz="1200" b="1" dirty="0"/>
          </a:p>
          <a:p>
            <a:pPr algn="l" eaLnBrk="1" hangingPunct="1">
              <a:lnSpc>
                <a:spcPct val="80000"/>
              </a:lnSpc>
              <a:defRPr/>
            </a:pPr>
            <a:r>
              <a:rPr lang="cs-CZ" altLang="cs-CZ" sz="1200" b="1" dirty="0"/>
              <a:t>                                                                                                                                                                                                  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cs-CZ" altLang="cs-CZ" sz="1650" b="1" dirty="0"/>
              <a:t>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pPr algn="r" eaLnBrk="1" hangingPunct="1">
              <a:lnSpc>
                <a:spcPct val="80000"/>
              </a:lnSpc>
              <a:defRPr/>
            </a:pPr>
            <a:r>
              <a:rPr lang="cs-CZ" altLang="cs-CZ" sz="2175" b="1" dirty="0"/>
              <a:t>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pPr algn="l" eaLnBrk="1" hangingPunct="1">
              <a:lnSpc>
                <a:spcPct val="80000"/>
              </a:lnSpc>
              <a:defRPr/>
            </a:pPr>
            <a:endParaRPr lang="cs-CZ" altLang="cs-CZ" sz="1200" dirty="0"/>
          </a:p>
          <a:p>
            <a:pPr eaLnBrk="1" hangingPunct="1">
              <a:lnSpc>
                <a:spcPct val="80000"/>
              </a:lnSpc>
              <a:defRPr/>
            </a:pPr>
            <a:endParaRPr lang="cs-CZ" altLang="cs-CZ" sz="1200" dirty="0"/>
          </a:p>
          <a:p>
            <a:pPr eaLnBrk="1" hangingPunct="1">
              <a:lnSpc>
                <a:spcPct val="80000"/>
              </a:lnSpc>
              <a:defRPr/>
            </a:pPr>
            <a:endParaRPr lang="cs-CZ" altLang="cs-CZ" sz="1500" dirty="0"/>
          </a:p>
          <a:p>
            <a:pPr eaLnBrk="1" hangingPunct="1">
              <a:lnSpc>
                <a:spcPct val="80000"/>
              </a:lnSpc>
              <a:defRPr/>
            </a:pPr>
            <a:endParaRPr lang="cs-CZ" altLang="cs-CZ" sz="1500" dirty="0"/>
          </a:p>
          <a:p>
            <a:pPr eaLnBrk="1" hangingPunct="1">
              <a:lnSpc>
                <a:spcPct val="80000"/>
              </a:lnSpc>
              <a:defRPr/>
            </a:pPr>
            <a:endParaRPr lang="cs-CZ" altLang="cs-CZ" sz="3300" dirty="0"/>
          </a:p>
        </p:txBody>
      </p:sp>
      <p:pic>
        <p:nvPicPr>
          <p:cNvPr id="3076" name="Picture 6" descr="BU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3977640" cy="2983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E-08 Vyšetření samoplátců Laboratorní příručka/LP vydaná - kapitoly -  txt.+hlav. číslo dokumentu : CL_LP_03 verze dokumentu : 03 platí od :  26.04.2021 sestaveno : 16.04.2021 Centrální laboratoře Fakultní nemocnice  Bulovka, Budínova 67/2, 180 81 Praha ...">
            <a:extLst>
              <a:ext uri="{FF2B5EF4-FFF2-40B4-BE49-F238E27FC236}">
                <a16:creationId xmlns:a16="http://schemas.microsoft.com/office/drawing/2014/main" id="{885692AC-FEE5-4420-84DF-873BDA065E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01"/>
          <a:stretch/>
        </p:blipFill>
        <p:spPr bwMode="auto">
          <a:xfrm>
            <a:off x="5791342" y="742220"/>
            <a:ext cx="2476500" cy="1480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1. lékařská fakulta Univerzity Karlovy | Prague">
            <a:extLst>
              <a:ext uri="{FF2B5EF4-FFF2-40B4-BE49-F238E27FC236}">
                <a16:creationId xmlns:a16="http://schemas.microsoft.com/office/drawing/2014/main" id="{D95728D2-8529-41BC-A577-71E828587D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75" y="82869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272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altLang="cs-CZ" dirty="0"/>
              <a:t>Major </a:t>
            </a:r>
            <a:r>
              <a:rPr lang="cs-CZ" altLang="cs-CZ" dirty="0" err="1"/>
              <a:t>determinants</a:t>
            </a:r>
            <a:r>
              <a:rPr lang="cs-CZ" altLang="cs-CZ" dirty="0"/>
              <a:t> </a:t>
            </a:r>
            <a:r>
              <a:rPr lang="cs-CZ" altLang="cs-CZ" dirty="0" err="1"/>
              <a:t>of</a:t>
            </a:r>
            <a:r>
              <a:rPr lang="cs-CZ" altLang="cs-CZ" dirty="0"/>
              <a:t> </a:t>
            </a:r>
            <a:r>
              <a:rPr lang="cs-CZ" altLang="cs-CZ" dirty="0" err="1"/>
              <a:t>prognosis</a:t>
            </a:r>
            <a:endParaRPr lang="cs-CZ" altLang="cs-CZ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cs-CZ" altLang="cs-CZ" dirty="0"/>
          </a:p>
          <a:p>
            <a:pPr eaLnBrk="1" hangingPunct="1"/>
            <a:endParaRPr lang="cs-CZ" altLang="cs-CZ" dirty="0"/>
          </a:p>
          <a:p>
            <a:pPr eaLnBrk="1" hangingPunct="1"/>
            <a:r>
              <a:rPr lang="cs-CZ" altLang="cs-CZ" sz="3600" b="1" dirty="0" err="1"/>
              <a:t>timely</a:t>
            </a:r>
            <a:r>
              <a:rPr lang="cs-CZ" altLang="cs-CZ" sz="3600" b="1" dirty="0"/>
              <a:t> made </a:t>
            </a:r>
            <a:r>
              <a:rPr lang="cs-CZ" altLang="cs-CZ" sz="3600" b="1" dirty="0" err="1"/>
              <a:t>diagnosis</a:t>
            </a:r>
            <a:endParaRPr lang="cs-CZ" altLang="cs-CZ" sz="3600" b="1" dirty="0"/>
          </a:p>
          <a:p>
            <a:pPr eaLnBrk="1" hangingPunct="1"/>
            <a:endParaRPr lang="cs-CZ" altLang="cs-CZ" dirty="0"/>
          </a:p>
          <a:p>
            <a:pPr eaLnBrk="1" hangingPunct="1"/>
            <a:r>
              <a:rPr lang="cs-CZ" altLang="cs-CZ" dirty="0" err="1"/>
              <a:t>Patient´s</a:t>
            </a:r>
            <a:r>
              <a:rPr lang="cs-CZ" altLang="cs-CZ" dirty="0"/>
              <a:t> </a:t>
            </a:r>
            <a:r>
              <a:rPr lang="cs-CZ" altLang="cs-CZ" dirty="0" err="1"/>
              <a:t>complience</a:t>
            </a:r>
            <a:r>
              <a:rPr lang="cs-CZ" alt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77058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Laboratory</a:t>
            </a:r>
            <a:r>
              <a:rPr lang="cs-CZ" dirty="0"/>
              <a:t> </a:t>
            </a:r>
            <a:r>
              <a:rPr lang="cs-CZ" dirty="0" err="1"/>
              <a:t>markers</a:t>
            </a:r>
            <a:r>
              <a:rPr lang="cs-CZ" dirty="0"/>
              <a:t>  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9052" t="19905" r="28674" b="32398"/>
          <a:stretch/>
        </p:blipFill>
        <p:spPr>
          <a:xfrm>
            <a:off x="1767982" y="1605537"/>
            <a:ext cx="8040414" cy="510295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363164" y="6339155"/>
            <a:ext cx="3828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Rockstroh</a:t>
            </a:r>
            <a:r>
              <a:rPr lang="cs-CZ" dirty="0"/>
              <a:t>, Hoffmann: hivbook.com</a:t>
            </a:r>
          </a:p>
        </p:txBody>
      </p:sp>
      <p:sp>
        <p:nvSpPr>
          <p:cNvPr id="3" name="Ovál 2"/>
          <p:cNvSpPr/>
          <p:nvPr/>
        </p:nvSpPr>
        <p:spPr>
          <a:xfrm>
            <a:off x="1923392" y="2427891"/>
            <a:ext cx="641132" cy="3142592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9091448" y="2596055"/>
            <a:ext cx="641132" cy="2974428"/>
          </a:xfrm>
          <a:prstGeom prst="ellipse">
            <a:avLst/>
          </a:prstGeom>
          <a:noFill/>
          <a:ln w="539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61670692-A38C-4E15-8423-62816D43BCF5}"/>
              </a:ext>
            </a:extLst>
          </p:cNvPr>
          <p:cNvSpPr/>
          <p:nvPr/>
        </p:nvSpPr>
        <p:spPr>
          <a:xfrm>
            <a:off x="2984938" y="2596055"/>
            <a:ext cx="220717" cy="2312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ABE6CFF5-F8AC-4FBD-8140-0761617686A1}"/>
              </a:ext>
            </a:extLst>
          </p:cNvPr>
          <p:cNvSpPr/>
          <p:nvPr/>
        </p:nvSpPr>
        <p:spPr>
          <a:xfrm>
            <a:off x="3111062" y="5822731"/>
            <a:ext cx="220717" cy="231228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3221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93126A-F8EB-45B4-B762-83003079F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err="1"/>
              <a:t>Classification</a:t>
            </a:r>
            <a:r>
              <a:rPr lang="cs-CZ" sz="4000" dirty="0"/>
              <a:t> </a:t>
            </a:r>
            <a:r>
              <a:rPr lang="cs-CZ" sz="4000"/>
              <a:t>systems</a:t>
            </a:r>
            <a:endParaRPr lang="cs-CZ" sz="4000" dirty="0"/>
          </a:p>
        </p:txBody>
      </p:sp>
      <p:pic>
        <p:nvPicPr>
          <p:cNvPr id="7170" name="Picture 2" descr="Table 2-1 from Detection of human immunodeficiency virus type 1 ( HIV-1 )  in plasma samples | Semantic Scholar">
            <a:extLst>
              <a:ext uri="{FF2B5EF4-FFF2-40B4-BE49-F238E27FC236}">
                <a16:creationId xmlns:a16="http://schemas.microsoft.com/office/drawing/2014/main" id="{22DAD890-5CA1-4BB5-B41D-3FCAEEE8B24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8"/>
          <a:stretch/>
        </p:blipFill>
        <p:spPr bwMode="auto">
          <a:xfrm>
            <a:off x="7210884" y="406466"/>
            <a:ext cx="4792980" cy="6036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Table 1.1 from HIV-1 infected women in Europe. | Semantic Scholar">
            <a:extLst>
              <a:ext uri="{FF2B5EF4-FFF2-40B4-BE49-F238E27FC236}">
                <a16:creationId xmlns:a16="http://schemas.microsoft.com/office/drawing/2014/main" id="{E51F3244-8FF8-452B-8FE5-7E0E057027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19" b="28561"/>
          <a:stretch/>
        </p:blipFill>
        <p:spPr bwMode="auto">
          <a:xfrm>
            <a:off x="2" y="2314338"/>
            <a:ext cx="7430643" cy="25911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4BDD25FC-85B2-47D0-8C3D-27D9DC999EE1}"/>
              </a:ext>
            </a:extLst>
          </p:cNvPr>
          <p:cNvSpPr txBox="1"/>
          <p:nvPr/>
        </p:nvSpPr>
        <p:spPr>
          <a:xfrm>
            <a:off x="3170583" y="5039139"/>
            <a:ext cx="2385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CDC 1993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A57084F-A28C-43BE-A84C-350750B9E3BA}"/>
              </a:ext>
            </a:extLst>
          </p:cNvPr>
          <p:cNvSpPr txBox="1"/>
          <p:nvPr/>
        </p:nvSpPr>
        <p:spPr>
          <a:xfrm>
            <a:off x="9114183" y="6492875"/>
            <a:ext cx="1928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WHO 2005</a:t>
            </a:r>
          </a:p>
        </p:txBody>
      </p:sp>
    </p:spTree>
    <p:extLst>
      <p:ext uri="{BB962C8B-B14F-4D97-AF65-F5344CB8AC3E}">
        <p14:creationId xmlns:p14="http://schemas.microsoft.com/office/powerpoint/2010/main" val="1982242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Symptoms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acute</a:t>
            </a:r>
            <a:r>
              <a:rPr lang="cs-CZ" dirty="0"/>
              <a:t> HIV </a:t>
            </a:r>
            <a:r>
              <a:rPr lang="cs-CZ" dirty="0" err="1"/>
              <a:t>infection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fever</a:t>
            </a:r>
            <a:endParaRPr lang="cs-CZ" dirty="0"/>
          </a:p>
          <a:p>
            <a:r>
              <a:rPr lang="cs-CZ" dirty="0" err="1"/>
              <a:t>lymphadenopathy</a:t>
            </a:r>
            <a:endParaRPr lang="cs-CZ" dirty="0"/>
          </a:p>
          <a:p>
            <a:r>
              <a:rPr lang="cs-CZ" dirty="0" err="1"/>
              <a:t>rash</a:t>
            </a:r>
            <a:endParaRPr lang="cs-CZ" dirty="0"/>
          </a:p>
          <a:p>
            <a:r>
              <a:rPr lang="cs-CZ" dirty="0"/>
              <a:t>tonsilitis</a:t>
            </a:r>
          </a:p>
          <a:p>
            <a:r>
              <a:rPr lang="cs-CZ" dirty="0"/>
              <a:t>…..</a:t>
            </a:r>
          </a:p>
        </p:txBody>
      </p:sp>
      <p:pic>
        <p:nvPicPr>
          <p:cNvPr id="4" name="Zástupný symbol pro obsah 5">
            <a:extLst>
              <a:ext uri="{FF2B5EF4-FFF2-40B4-BE49-F238E27FC236}">
                <a16:creationId xmlns:a16="http://schemas.microsoft.com/office/drawing/2014/main" id="{428DB46D-2071-45CC-AAC5-1C734B96CD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335" y="1986899"/>
            <a:ext cx="2422398" cy="38862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A7DE1B49-6078-4A06-9DDE-B751062A6AC0}"/>
              </a:ext>
            </a:extLst>
          </p:cNvPr>
          <p:cNvSpPr txBox="1"/>
          <p:nvPr/>
        </p:nvSpPr>
        <p:spPr>
          <a:xfrm flipH="1">
            <a:off x="8172576" y="6311900"/>
            <a:ext cx="2060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Photo</a:t>
            </a:r>
            <a:r>
              <a:rPr lang="cs-CZ" dirty="0"/>
              <a:t>: H. Rozsypal</a:t>
            </a:r>
          </a:p>
        </p:txBody>
      </p:sp>
    </p:spTree>
    <p:extLst>
      <p:ext uri="{BB962C8B-B14F-4D97-AF65-F5344CB8AC3E}">
        <p14:creationId xmlns:p14="http://schemas.microsoft.com/office/powerpoint/2010/main" val="3961968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err="1"/>
              <a:t>Chronic</a:t>
            </a:r>
            <a:r>
              <a:rPr lang="cs-CZ" sz="4000" dirty="0"/>
              <a:t> HIV </a:t>
            </a:r>
            <a:r>
              <a:rPr lang="cs-CZ" sz="4000" dirty="0" err="1"/>
              <a:t>infection</a:t>
            </a:r>
            <a:endParaRPr lang="cs-CZ" sz="4000" dirty="0"/>
          </a:p>
        </p:txBody>
      </p:sp>
      <p:pic>
        <p:nvPicPr>
          <p:cNvPr id="8196" name="Picture 4" descr="Anonymous crowd of people walking on city street">
            <a:extLst>
              <a:ext uri="{FF2B5EF4-FFF2-40B4-BE49-F238E27FC236}">
                <a16:creationId xmlns:a16="http://schemas.microsoft.com/office/drawing/2014/main" id="{0D11A624-A043-4F94-A910-E47F7211A2B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696" y="2308921"/>
            <a:ext cx="4602480" cy="306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s://static.wixstatic.com/media/19d750_fb43cb4075f344b19b031623effb5db0~mv2.png/v1/fill/w_640,h_362,al_c,q_85,usm_0.66_1.00_0.01,enc_auto/19d750_fb43cb4075f344b19b031623effb5db0~mv2.png">
            <a:extLst>
              <a:ext uri="{FF2B5EF4-FFF2-40B4-BE49-F238E27FC236}">
                <a16:creationId xmlns:a16="http://schemas.microsoft.com/office/drawing/2014/main" id="{B945B213-6734-46A3-B0AA-03AEB73A33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113" y="2308921"/>
            <a:ext cx="5299200" cy="299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6671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78194" y="367753"/>
            <a:ext cx="8932606" cy="1095923"/>
          </a:xfrm>
          <a:noFill/>
        </p:spPr>
        <p:txBody>
          <a:bodyPr vert="horz" lIns="0" tIns="0" rIns="0" bIns="0" rtlCol="0" anchor="ctr">
            <a:normAutofit/>
          </a:bodyPr>
          <a:lstStyle/>
          <a:p>
            <a:r>
              <a:rPr lang="cs-CZ" altLang="cs-CZ" dirty="0" err="1"/>
              <a:t>Clinical</a:t>
            </a:r>
            <a:r>
              <a:rPr lang="cs-CZ" altLang="cs-CZ" dirty="0"/>
              <a:t> </a:t>
            </a:r>
            <a:r>
              <a:rPr lang="cs-CZ" altLang="cs-CZ" dirty="0" err="1"/>
              <a:t>symptoms</a:t>
            </a:r>
            <a:r>
              <a:rPr lang="cs-CZ" altLang="cs-CZ" dirty="0"/>
              <a:t> </a:t>
            </a:r>
            <a:r>
              <a:rPr lang="cs-CZ" altLang="cs-CZ" dirty="0" err="1"/>
              <a:t>of</a:t>
            </a:r>
            <a:r>
              <a:rPr lang="cs-CZ" altLang="cs-CZ" dirty="0"/>
              <a:t> HIV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229600" cy="4527550"/>
          </a:xfrm>
        </p:spPr>
        <p:txBody>
          <a:bodyPr vert="horz" lIns="0" tIns="0" rIns="0" bIns="0" rtlCol="0">
            <a:normAutofit/>
          </a:bodyPr>
          <a:lstStyle/>
          <a:p>
            <a:endParaRPr lang="cs-CZ" altLang="cs-CZ"/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1" y="1700214"/>
            <a:ext cx="6119813" cy="417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5830530" y="5980113"/>
            <a:ext cx="605011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/>
            <a:r>
              <a:rPr lang="cs-CZ" altLang="cs-CZ" dirty="0" err="1">
                <a:solidFill>
                  <a:schemeClr val="tx1"/>
                </a:solidFill>
              </a:rPr>
              <a:t>Photos</a:t>
            </a:r>
            <a:r>
              <a:rPr lang="cs-CZ" altLang="cs-CZ" dirty="0">
                <a:solidFill>
                  <a:schemeClr val="tx1"/>
                </a:solidFill>
              </a:rPr>
              <a:t> (</a:t>
            </a:r>
            <a:r>
              <a:rPr lang="cs-CZ" altLang="cs-CZ" dirty="0" err="1">
                <a:solidFill>
                  <a:schemeClr val="tx1"/>
                </a:solidFill>
              </a:rPr>
              <a:t>from</a:t>
            </a:r>
            <a:r>
              <a:rPr lang="cs-CZ" altLang="cs-CZ" dirty="0">
                <a:solidFill>
                  <a:schemeClr val="tx1"/>
                </a:solidFill>
              </a:rPr>
              <a:t> </a:t>
            </a:r>
            <a:r>
              <a:rPr lang="cs-CZ" altLang="cs-CZ" dirty="0" err="1">
                <a:solidFill>
                  <a:schemeClr val="tx1"/>
                </a:solidFill>
              </a:rPr>
              <a:t>left</a:t>
            </a:r>
            <a:r>
              <a:rPr lang="cs-CZ" altLang="cs-CZ" dirty="0">
                <a:solidFill>
                  <a:schemeClr val="tx1"/>
                </a:solidFill>
              </a:rPr>
              <a:t>): </a:t>
            </a:r>
            <a:r>
              <a:rPr lang="cs-CZ" dirty="0">
                <a:solidFill>
                  <a:schemeClr val="tx1"/>
                </a:solidFill>
              </a:rPr>
              <a:t>aids-images.ch, </a:t>
            </a:r>
            <a:r>
              <a:rPr lang="cs-CZ" altLang="cs-CZ" dirty="0">
                <a:solidFill>
                  <a:schemeClr val="tx1"/>
                </a:solidFill>
              </a:rPr>
              <a:t>autor</a:t>
            </a:r>
            <a:r>
              <a:rPr lang="cs-CZ" dirty="0">
                <a:solidFill>
                  <a:schemeClr val="tx1"/>
                </a:solidFill>
              </a:rPr>
              <a:t>, patienthelp.org</a:t>
            </a:r>
            <a:endParaRPr lang="cs-CZ" altLang="cs-CZ" dirty="0">
              <a:solidFill>
                <a:schemeClr val="tx1"/>
              </a:solidFill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DDCE57B5-5556-4D0B-A1C7-F460E6E61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" b="5624"/>
          <a:stretch>
            <a:fillRect/>
          </a:stretch>
        </p:blipFill>
        <p:spPr bwMode="auto">
          <a:xfrm>
            <a:off x="626990" y="2930712"/>
            <a:ext cx="3014843" cy="35485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  <a:softEdge rad="177800"/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791" b="562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D87ED55-9052-4219-9A1A-26756ACBA8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3119" y="319089"/>
            <a:ext cx="3017520" cy="4228551"/>
          </a:xfrm>
          <a:prstGeom prst="rect">
            <a:avLst/>
          </a:prstGeom>
          <a:effectLst>
            <a:softEdge rad="139700"/>
          </a:effectLst>
        </p:spPr>
      </p:pic>
    </p:spTree>
    <p:extLst>
      <p:ext uri="{BB962C8B-B14F-4D97-AF65-F5344CB8AC3E}">
        <p14:creationId xmlns:p14="http://schemas.microsoft.com/office/powerpoint/2010/main" val="39614623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44255A-B7B9-45A5-878C-B22CE0EFA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19" y="365125"/>
            <a:ext cx="11500701" cy="1325563"/>
          </a:xfrm>
        </p:spPr>
        <p:txBody>
          <a:bodyPr/>
          <a:lstStyle/>
          <a:p>
            <a:r>
              <a:rPr lang="cs-CZ" dirty="0"/>
              <a:t>   AIDS in 2026?</a:t>
            </a:r>
            <a:endParaRPr lang="cs-CZ" sz="2800" dirty="0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8C680516-9E35-43A4-85A8-717909884B6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5" t="24120" r="5579" b="26486"/>
          <a:stretch/>
        </p:blipFill>
        <p:spPr>
          <a:xfrm>
            <a:off x="585626" y="2168694"/>
            <a:ext cx="3893905" cy="38541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0338C732-9E06-4A8B-8EFF-1093DE474CA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38" t="27462" r="2938" b="35468"/>
          <a:stretch/>
        </p:blipFill>
        <p:spPr>
          <a:xfrm>
            <a:off x="7046025" y="2559117"/>
            <a:ext cx="4663440" cy="30733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6293A130-546D-4E93-8B3D-3DE216CDC9E7}"/>
              </a:ext>
            </a:extLst>
          </p:cNvPr>
          <p:cNvSpPr txBox="1"/>
          <p:nvPr/>
        </p:nvSpPr>
        <p:spPr>
          <a:xfrm>
            <a:off x="6698974" y="6142383"/>
            <a:ext cx="3180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Radiologická klinika FNB</a:t>
            </a:r>
          </a:p>
        </p:txBody>
      </p:sp>
    </p:spTree>
    <p:extLst>
      <p:ext uri="{BB962C8B-B14F-4D97-AF65-F5344CB8AC3E}">
        <p14:creationId xmlns:p14="http://schemas.microsoft.com/office/powerpoint/2010/main" val="4026607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11A03D-070A-4BB0-9FD8-11A186849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Incidence / </a:t>
            </a:r>
            <a:r>
              <a:rPr lang="cs-CZ" dirty="0" err="1"/>
              <a:t>late-presenters</a:t>
            </a:r>
            <a:r>
              <a:rPr lang="cs-CZ" dirty="0"/>
              <a:t> / AIDS </a:t>
            </a:r>
            <a:r>
              <a:rPr lang="cs-CZ" dirty="0" err="1"/>
              <a:t>cases</a:t>
            </a:r>
            <a:endParaRPr lang="cs-CZ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80BFF3EC-2029-4373-B122-0FE7F16A09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767" t="23121" r="23817" b="19937"/>
          <a:stretch/>
        </p:blipFill>
        <p:spPr>
          <a:xfrm>
            <a:off x="1839519" y="1572471"/>
            <a:ext cx="8512962" cy="4920404"/>
          </a:xfrm>
          <a:prstGeom prst="rect">
            <a:avLst/>
          </a:prstGeom>
        </p:spPr>
      </p:pic>
      <p:pic>
        <p:nvPicPr>
          <p:cNvPr id="10242" name="Picture 2" descr="Státní zdravotní ústav">
            <a:extLst>
              <a:ext uri="{FF2B5EF4-FFF2-40B4-BE49-F238E27FC236}">
                <a16:creationId xmlns:a16="http://schemas.microsoft.com/office/drawing/2014/main" id="{FBD0F755-D35A-48C9-AC3E-BFE6EBF5D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2625" y="5872162"/>
            <a:ext cx="985838" cy="98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3162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B62871-6AE5-49DF-BCAD-AADC7117D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218" name="Picture 2" descr="Kaposi Sarcoma: Practice Essentials, Background, Pathophysiology">
            <a:extLst>
              <a:ext uri="{FF2B5EF4-FFF2-40B4-BE49-F238E27FC236}">
                <a16:creationId xmlns:a16="http://schemas.microsoft.com/office/drawing/2014/main" id="{5C117DBB-286D-448D-8A23-562BB68B756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73" y="1116512"/>
            <a:ext cx="3697297" cy="30064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0" name="Picture 4" descr="Kaposi's sarcoma-associated herpesvirus - Wikipedia">
            <a:extLst>
              <a:ext uri="{FF2B5EF4-FFF2-40B4-BE49-F238E27FC236}">
                <a16:creationId xmlns:a16="http://schemas.microsoft.com/office/drawing/2014/main" id="{63DB2BBF-AA01-4DB5-80A1-AA4ADBBD0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921" y="3842280"/>
            <a:ext cx="4137660" cy="27567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IV/AIDS wasting syndrome in Manipur - a case report. | Semantic Scholar">
            <a:extLst>
              <a:ext uri="{FF2B5EF4-FFF2-40B4-BE49-F238E27FC236}">
                <a16:creationId xmlns:a16="http://schemas.microsoft.com/office/drawing/2014/main" id="{8030667E-EB15-446C-801C-C869F58BA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257" y="259003"/>
            <a:ext cx="3551682" cy="3371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4" name="Picture 8" descr="The imaging diagnostic criteria of AIDS-related cerebral toxoplasmosis in  China - ScienceDirect">
            <a:extLst>
              <a:ext uri="{FF2B5EF4-FFF2-40B4-BE49-F238E27FC236}">
                <a16:creationId xmlns:a16="http://schemas.microsoft.com/office/drawing/2014/main" id="{AB1E8537-6ABA-489B-9265-B741D6CBF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9931" y="2752725"/>
            <a:ext cx="3381375" cy="41052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36E5DEBF-6FBD-4192-BDC8-D0AC15420E49}"/>
              </a:ext>
            </a:extLst>
          </p:cNvPr>
          <p:cNvSpPr txBox="1"/>
          <p:nvPr/>
        </p:nvSpPr>
        <p:spPr>
          <a:xfrm>
            <a:off x="6589643" y="6361043"/>
            <a:ext cx="1586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Wikipedia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36088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cs-CZ" b="0" strike="noStrike" spc="-1" dirty="0">
                <a:solidFill>
                  <a:srgbClr val="000000"/>
                </a:solidFill>
              </a:rPr>
              <a:t>Basic </a:t>
            </a:r>
            <a:r>
              <a:rPr lang="cs-CZ" b="0" strike="noStrike" spc="-1" dirty="0" err="1">
                <a:solidFill>
                  <a:srgbClr val="000000"/>
                </a:solidFill>
              </a:rPr>
              <a:t>principles</a:t>
            </a:r>
            <a:r>
              <a:rPr lang="cs-CZ" b="0" strike="noStrike" spc="-1" dirty="0">
                <a:solidFill>
                  <a:srgbClr val="000000"/>
                </a:solidFill>
              </a:rPr>
              <a:t> </a:t>
            </a:r>
            <a:r>
              <a:rPr lang="cs-CZ" b="0" strike="noStrike" spc="-1" dirty="0" err="1">
                <a:solidFill>
                  <a:srgbClr val="000000"/>
                </a:solidFill>
              </a:rPr>
              <a:t>of</a:t>
            </a:r>
            <a:r>
              <a:rPr lang="cs-CZ" b="0" strike="noStrike" spc="-1" dirty="0">
                <a:solidFill>
                  <a:srgbClr val="000000"/>
                </a:solidFill>
              </a:rPr>
              <a:t> ARV</a:t>
            </a:r>
            <a:endParaRPr lang="cs-CZ" b="0" strike="noStrike" spc="-1" dirty="0"/>
          </a:p>
        </p:txBody>
      </p:sp>
      <p:sp>
        <p:nvSpPr>
          <p:cNvPr id="33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cs-CZ" sz="3200" b="0" strike="noStrike" spc="-1" dirty="0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 err="1">
                <a:solidFill>
                  <a:srgbClr val="000000"/>
                </a:solidFill>
                <a:latin typeface="Calibri"/>
              </a:rPr>
              <a:t>interruption</a:t>
            </a:r>
            <a:r>
              <a:rPr lang="cs-CZ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800" b="0" strike="noStrike" spc="-1" dirty="0" err="1">
                <a:solidFill>
                  <a:srgbClr val="000000"/>
                </a:solidFill>
                <a:latin typeface="Calibri"/>
              </a:rPr>
              <a:t>of</a:t>
            </a:r>
            <a:r>
              <a:rPr lang="cs-CZ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800" b="0" strike="noStrike" spc="-1" dirty="0" err="1">
                <a:solidFill>
                  <a:srgbClr val="000000"/>
                </a:solidFill>
                <a:latin typeface="Calibri"/>
              </a:rPr>
              <a:t>viral</a:t>
            </a:r>
            <a:r>
              <a:rPr lang="cs-CZ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800" b="0" strike="noStrike" spc="-1" dirty="0" err="1">
                <a:solidFill>
                  <a:srgbClr val="000000"/>
                </a:solidFill>
                <a:latin typeface="Calibri"/>
              </a:rPr>
              <a:t>replication</a:t>
            </a:r>
            <a:endParaRPr lang="cs-CZ" sz="2800" b="0" strike="noStrike" spc="-1" dirty="0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latin typeface="Calibri"/>
              </a:rPr>
              <a:t>(</a:t>
            </a:r>
            <a:r>
              <a:rPr lang="cs-CZ" sz="2800" b="0" strike="noStrike" spc="-1" dirty="0" err="1">
                <a:solidFill>
                  <a:srgbClr val="000000"/>
                </a:solidFill>
                <a:latin typeface="Calibri"/>
              </a:rPr>
              <a:t>immune-reconstitiution</a:t>
            </a:r>
            <a:r>
              <a:rPr lang="cs-CZ" sz="2800" b="0" strike="noStrike" spc="-1" dirty="0">
                <a:solidFill>
                  <a:srgbClr val="000000"/>
                </a:solidFill>
                <a:latin typeface="Calibri"/>
              </a:rPr>
              <a:t>)</a:t>
            </a:r>
            <a:endParaRPr lang="cs-CZ" sz="2800" b="0" strike="noStrike" spc="-1" dirty="0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 err="1">
                <a:solidFill>
                  <a:srgbClr val="000000"/>
                </a:solidFill>
                <a:latin typeface="Calibri"/>
              </a:rPr>
              <a:t>syntetised</a:t>
            </a:r>
            <a:r>
              <a:rPr lang="cs-CZ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800" b="0" strike="noStrike" spc="-1" dirty="0" err="1">
                <a:solidFill>
                  <a:srgbClr val="000000"/>
                </a:solidFill>
                <a:latin typeface="Calibri"/>
              </a:rPr>
              <a:t>molecules</a:t>
            </a:r>
            <a:endParaRPr lang="cs-CZ" sz="2800" b="0" strike="noStrike" spc="-1" dirty="0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 err="1">
                <a:solidFill>
                  <a:srgbClr val="000000"/>
                </a:solidFill>
                <a:latin typeface="Calibri"/>
              </a:rPr>
              <a:t>inhibition</a:t>
            </a:r>
            <a:r>
              <a:rPr lang="cs-CZ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800" b="0" strike="noStrike" spc="-1" dirty="0" err="1">
                <a:solidFill>
                  <a:srgbClr val="000000"/>
                </a:solidFill>
                <a:latin typeface="Calibri"/>
              </a:rPr>
              <a:t>of</a:t>
            </a:r>
            <a:r>
              <a:rPr lang="cs-CZ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800" b="0" strike="noStrike" spc="-1" dirty="0" err="1">
                <a:solidFill>
                  <a:srgbClr val="000000"/>
                </a:solidFill>
                <a:latin typeface="Calibri"/>
              </a:rPr>
              <a:t>viral</a:t>
            </a:r>
            <a:r>
              <a:rPr lang="cs-CZ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800" b="0" strike="noStrike" spc="-1" dirty="0" err="1">
                <a:solidFill>
                  <a:srgbClr val="000000"/>
                </a:solidFill>
                <a:latin typeface="Calibri"/>
              </a:rPr>
              <a:t>enzymes</a:t>
            </a:r>
            <a:r>
              <a:rPr lang="cs-CZ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endParaRPr lang="cs-CZ" sz="2800" b="0" strike="noStrike" spc="-1" dirty="0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cs-CZ" sz="2800" b="0" strike="noStrike" spc="-1" dirty="0">
                <a:solidFill>
                  <a:srgbClr val="000000"/>
                </a:solidFill>
                <a:latin typeface="Calibri"/>
              </a:rPr>
              <a:t>         </a:t>
            </a:r>
            <a:r>
              <a:rPr lang="cs-CZ" sz="1800" b="0" strike="noStrike" spc="-1" dirty="0" err="1">
                <a:solidFill>
                  <a:srgbClr val="000000"/>
                </a:solidFill>
                <a:latin typeface="Calibri"/>
              </a:rPr>
              <a:t>or</a:t>
            </a:r>
            <a:r>
              <a:rPr lang="cs-CZ" sz="1800" b="0" strike="noStrike" spc="-1" dirty="0">
                <a:solidFill>
                  <a:srgbClr val="000000"/>
                </a:solidFill>
                <a:latin typeface="Calibri"/>
              </a:rPr>
              <a:t>  </a:t>
            </a:r>
            <a:r>
              <a:rPr lang="cs-CZ" sz="2800" b="0" strike="noStrike" spc="-1" dirty="0">
                <a:solidFill>
                  <a:srgbClr val="000000"/>
                </a:solidFill>
                <a:latin typeface="Calibri"/>
              </a:rPr>
              <a:t>  </a:t>
            </a:r>
            <a:r>
              <a:rPr lang="cs-CZ" sz="2800" b="0" strike="noStrike" spc="-1" dirty="0" err="1">
                <a:solidFill>
                  <a:srgbClr val="000000"/>
                </a:solidFill>
                <a:latin typeface="Calibri"/>
              </a:rPr>
              <a:t>entry</a:t>
            </a:r>
            <a:r>
              <a:rPr lang="cs-CZ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800" b="0" strike="noStrike" spc="-1" dirty="0" err="1">
                <a:solidFill>
                  <a:srgbClr val="000000"/>
                </a:solidFill>
                <a:latin typeface="Calibri"/>
              </a:rPr>
              <a:t>inhibition</a:t>
            </a:r>
            <a:endParaRPr lang="cs-CZ" sz="2800" b="0" strike="noStrike" spc="-1" dirty="0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cs-CZ" sz="2800" b="0" strike="noStrike" spc="-1" dirty="0">
                <a:solidFill>
                  <a:srgbClr val="000000"/>
                </a:solidFill>
                <a:latin typeface="Calibri"/>
              </a:rPr>
              <a:t>permanent use</a:t>
            </a:r>
            <a:endParaRPr lang="cs-CZ" sz="2800" b="0" strike="noStrike" spc="-1" dirty="0"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cs-CZ" sz="2800" b="0" strike="noStrike" spc="-1" dirty="0" err="1">
                <a:solidFill>
                  <a:srgbClr val="000000"/>
                </a:solidFill>
                <a:latin typeface="Calibri"/>
              </a:rPr>
              <a:t>transmission</a:t>
            </a:r>
            <a:r>
              <a:rPr lang="cs-CZ" sz="2800" b="0" strike="noStrike" spc="-1" dirty="0">
                <a:solidFill>
                  <a:srgbClr val="000000"/>
                </a:solidFill>
                <a:latin typeface="Calibri"/>
              </a:rPr>
              <a:t> risk </a:t>
            </a:r>
            <a:r>
              <a:rPr lang="cs-CZ" sz="2800" b="0" strike="noStrike" spc="-1" dirty="0" err="1">
                <a:solidFill>
                  <a:srgbClr val="000000"/>
                </a:solidFill>
                <a:latin typeface="Calibri"/>
              </a:rPr>
              <a:t>minimalization</a:t>
            </a:r>
            <a:r>
              <a:rPr lang="cs-CZ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endParaRPr lang="cs-CZ" sz="28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0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20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Effect">
                      <p:stCondLst>
                        <p:cond delay="indefinite"/>
                      </p:stCondLst>
                      <p:childTnLst>
                        <p:par>
                          <p:cTn id="9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2000"/>
                                        <p:tgtEl>
                                          <p:spTgt spid="3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Effect">
                      <p:stCondLst>
                        <p:cond delay="indefinite"/>
                      </p:stCondLst>
                      <p:childTnLst>
                        <p:par>
                          <p:cTn id="1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2000"/>
                                        <p:tgtEl>
                                          <p:spTgt spid="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Effect">
                      <p:stCondLst>
                        <p:cond delay="indefinite"/>
                      </p:stCondLst>
                      <p:childTnLst>
                        <p:par>
                          <p:cTn id="19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2000"/>
                                        <p:tgtEl>
                                          <p:spTgt spid="3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Effect">
                      <p:stCondLst>
                        <p:cond delay="indefinite"/>
                      </p:stCondLst>
                      <p:childTnLst>
                        <p:par>
                          <p:cTn id="2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2000"/>
                                        <p:tgtEl>
                                          <p:spTgt spid="3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Effect">
                      <p:stCondLst>
                        <p:cond delay="indefinite"/>
                      </p:stCondLst>
                      <p:childTnLst>
                        <p:par>
                          <p:cTn id="29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2" dur="2000"/>
                                        <p:tgtEl>
                                          <p:spTgt spid="3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Effect">
                      <p:stCondLst>
                        <p:cond delay="indefinite"/>
                      </p:stCondLst>
                      <p:childTnLst>
                        <p:par>
                          <p:cTn id="3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7" dur="2000"/>
                                        <p:tgtEl>
                                          <p:spTgt spid="3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2" dur="2000"/>
                                        <p:tgtEl>
                                          <p:spTgt spid="3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BBBD0A-D025-4606-8641-1AA0EAAA3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Potential</a:t>
            </a:r>
            <a:r>
              <a:rPr lang="cs-CZ" dirty="0"/>
              <a:t> </a:t>
            </a:r>
            <a:r>
              <a:rPr lang="cs-CZ" dirty="0" err="1"/>
              <a:t>scenarios</a:t>
            </a:r>
            <a:endParaRPr lang="cs-CZ" dirty="0"/>
          </a:p>
        </p:txBody>
      </p:sp>
      <p:sp>
        <p:nvSpPr>
          <p:cNvPr id="5" name="pole tekstowe 1">
            <a:extLst>
              <a:ext uri="{FF2B5EF4-FFF2-40B4-BE49-F238E27FC236}">
                <a16:creationId xmlns:a16="http://schemas.microsoft.com/office/drawing/2014/main" id="{E822D91C-CA80-4EB6-A0A9-BC96474E79B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6" name="pole tekstowe 1">
            <a:extLst>
              <a:ext uri="{FF2B5EF4-FFF2-40B4-BE49-F238E27FC236}">
                <a16:creationId xmlns:a16="http://schemas.microsoft.com/office/drawing/2014/main" id="{BB0C566A-031A-4DB2-80A5-415028F66D41}"/>
              </a:ext>
            </a:extLst>
          </p:cNvPr>
          <p:cNvSpPr txBox="1"/>
          <p:nvPr/>
        </p:nvSpPr>
        <p:spPr>
          <a:xfrm>
            <a:off x="325530" y="1690688"/>
            <a:ext cx="12377747" cy="4696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073537BE-A286-49EF-8036-830B23D71BDE}"/>
              </a:ext>
            </a:extLst>
          </p:cNvPr>
          <p:cNvSpPr txBox="1">
            <a:spLocks/>
          </p:cNvSpPr>
          <p:nvPr/>
        </p:nvSpPr>
        <p:spPr>
          <a:xfrm>
            <a:off x="838200" y="6555063"/>
            <a:ext cx="10515600" cy="3029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800" i="1" dirty="0">
              <a:latin typeface="+mj-lt"/>
            </a:endParaRPr>
          </a:p>
        </p:txBody>
      </p:sp>
      <p:sp>
        <p:nvSpPr>
          <p:cNvPr id="9" name="Rectangle 31">
            <a:extLst>
              <a:ext uri="{FF2B5EF4-FFF2-40B4-BE49-F238E27FC236}">
                <a16:creationId xmlns:a16="http://schemas.microsoft.com/office/drawing/2014/main" id="{2EE7BFBD-EC45-442C-A49D-93F66100515A}"/>
              </a:ext>
            </a:extLst>
          </p:cNvPr>
          <p:cNvSpPr/>
          <p:nvPr/>
        </p:nvSpPr>
        <p:spPr>
          <a:xfrm>
            <a:off x="3900732" y="2856415"/>
            <a:ext cx="4772747" cy="2679427"/>
          </a:xfrm>
          <a:prstGeom prst="rect">
            <a:avLst/>
          </a:prstGeom>
          <a:noFill/>
          <a:ln w="12700" cap="flat" cmpd="sng" algn="ctr">
            <a:solidFill>
              <a:srgbClr val="595959"/>
            </a:solidFill>
            <a:prstDash val="lg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69D6B19F-4228-4951-9951-D3163AA26C97}"/>
              </a:ext>
            </a:extLst>
          </p:cNvPr>
          <p:cNvSpPr txBox="1">
            <a:spLocks/>
          </p:cNvSpPr>
          <p:nvPr/>
        </p:nvSpPr>
        <p:spPr>
          <a:xfrm>
            <a:off x="590653" y="5932019"/>
            <a:ext cx="11082273" cy="43656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28625" indent="-2000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–"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6667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904875" indent="-2381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1152525" indent="-2476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</a:t>
            </a:r>
          </a:p>
        </p:txBody>
      </p:sp>
      <p:sp>
        <p:nvSpPr>
          <p:cNvPr id="11" name="Title 4">
            <a:extLst>
              <a:ext uri="{FF2B5EF4-FFF2-40B4-BE49-F238E27FC236}">
                <a16:creationId xmlns:a16="http://schemas.microsoft.com/office/drawing/2014/main" id="{A596A6B3-6FAF-4475-A06B-A830FF311FAD}"/>
              </a:ext>
            </a:extLst>
          </p:cNvPr>
          <p:cNvSpPr txBox="1">
            <a:spLocks/>
          </p:cNvSpPr>
          <p:nvPr/>
        </p:nvSpPr>
        <p:spPr>
          <a:xfrm>
            <a:off x="590653" y="309572"/>
            <a:ext cx="11082273" cy="69329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 cap="all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all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5ACD8C60-7B8B-4B17-BD9D-A775356785A5}"/>
              </a:ext>
            </a:extLst>
          </p:cNvPr>
          <p:cNvSpPr txBox="1">
            <a:spLocks/>
          </p:cNvSpPr>
          <p:nvPr/>
        </p:nvSpPr>
        <p:spPr>
          <a:xfrm>
            <a:off x="748990" y="5686707"/>
            <a:ext cx="10643384" cy="36512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lang="en-US" sz="800" b="0" kern="120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27432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lang="en-US" sz="120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864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defRPr lang="en-US" sz="120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7724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defRPr lang="en-US" sz="120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00584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defRPr lang="en-US"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595959"/>
              </a:solidFill>
              <a:latin typeface="Arial" panose="020B0604020202020204"/>
            </a:endParaRPr>
          </a:p>
        </p:txBody>
      </p:sp>
      <p:grpSp>
        <p:nvGrpSpPr>
          <p:cNvPr id="13" name="Group 35">
            <a:extLst>
              <a:ext uri="{FF2B5EF4-FFF2-40B4-BE49-F238E27FC236}">
                <a16:creationId xmlns:a16="http://schemas.microsoft.com/office/drawing/2014/main" id="{A0F20D89-509A-4696-8C73-011075FDA2FD}"/>
              </a:ext>
            </a:extLst>
          </p:cNvPr>
          <p:cNvGrpSpPr/>
          <p:nvPr/>
        </p:nvGrpSpPr>
        <p:grpSpPr>
          <a:xfrm>
            <a:off x="1" y="1401056"/>
            <a:ext cx="9159188" cy="4285651"/>
            <a:chOff x="-39888" y="1428542"/>
            <a:chExt cx="9159188" cy="4285651"/>
          </a:xfrm>
        </p:grpSpPr>
        <p:sp>
          <p:nvSpPr>
            <p:cNvPr id="14" name="TextBox 36">
              <a:extLst>
                <a:ext uri="{FF2B5EF4-FFF2-40B4-BE49-F238E27FC236}">
                  <a16:creationId xmlns:a16="http://schemas.microsoft.com/office/drawing/2014/main" id="{E88B48BF-85F9-48D8-9580-1BFEDEBD8B4A}"/>
                </a:ext>
              </a:extLst>
            </p:cNvPr>
            <p:cNvSpPr txBox="1"/>
            <p:nvPr/>
          </p:nvSpPr>
          <p:spPr>
            <a:xfrm>
              <a:off x="2786185" y="1428542"/>
              <a:ext cx="142539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Arial" panose="020B0604020202020204"/>
                </a:rPr>
                <a:t>Screening</a:t>
              </a:r>
            </a:p>
          </p:txBody>
        </p:sp>
        <p:sp>
          <p:nvSpPr>
            <p:cNvPr id="15" name="TextBox 37">
              <a:extLst>
                <a:ext uri="{FF2B5EF4-FFF2-40B4-BE49-F238E27FC236}">
                  <a16:creationId xmlns:a16="http://schemas.microsoft.com/office/drawing/2014/main" id="{38D30906-9374-4120-B724-C8D73A5A9B73}"/>
                </a:ext>
              </a:extLst>
            </p:cNvPr>
            <p:cNvSpPr txBox="1"/>
            <p:nvPr/>
          </p:nvSpPr>
          <p:spPr>
            <a:xfrm>
              <a:off x="3871434" y="3536559"/>
              <a:ext cx="3074881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Arial" panose="020B0604020202020204"/>
                </a:rPr>
                <a:t> </a:t>
              </a:r>
              <a:r>
                <a:rPr kumimoji="0" lang="cs-CZ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Arial" panose="020B0604020202020204"/>
                </a:rPr>
                <a:t>Prompt ARV </a:t>
              </a:r>
              <a:r>
                <a:rPr kumimoji="0" lang="cs-CZ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Arial" panose="020B0604020202020204"/>
                </a:rPr>
                <a:t>treatment</a:t>
              </a:r>
              <a:r>
                <a:rPr kumimoji="0" lang="en-GB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Arial" panose="020B0604020202020204"/>
                </a:rPr>
                <a:t> </a:t>
              </a:r>
            </a:p>
          </p:txBody>
        </p:sp>
        <p:cxnSp>
          <p:nvCxnSpPr>
            <p:cNvPr id="16" name="Elbow Connector 15">
              <a:extLst>
                <a:ext uri="{FF2B5EF4-FFF2-40B4-BE49-F238E27FC236}">
                  <a16:creationId xmlns:a16="http://schemas.microsoft.com/office/drawing/2014/main" id="{573A635A-81A0-457B-8E4B-4FD57840CEB0}"/>
                </a:ext>
              </a:extLst>
            </p:cNvPr>
            <p:cNvCxnSpPr>
              <a:cxnSpLocks/>
              <a:stCxn id="29" idx="2"/>
              <a:endCxn id="15" idx="0"/>
            </p:cNvCxnSpPr>
            <p:nvPr/>
          </p:nvCxnSpPr>
          <p:spPr>
            <a:xfrm rot="16200000" flipH="1">
              <a:off x="5045523" y="3173206"/>
              <a:ext cx="453815" cy="272890"/>
            </a:xfrm>
            <a:prstGeom prst="bentConnector3">
              <a:avLst>
                <a:gd name="adj1" fmla="val 50000"/>
              </a:avLst>
            </a:prstGeom>
            <a:noFill/>
            <a:ln w="28575" cap="flat" cmpd="sng" algn="ctr">
              <a:solidFill>
                <a:srgbClr val="DA1831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7" name="Elbow Connector 17">
              <a:extLst>
                <a:ext uri="{FF2B5EF4-FFF2-40B4-BE49-F238E27FC236}">
                  <a16:creationId xmlns:a16="http://schemas.microsoft.com/office/drawing/2014/main" id="{D4369FAA-2D54-4B96-9B00-D4FED6F60DC7}"/>
                </a:ext>
              </a:extLst>
            </p:cNvPr>
            <p:cNvCxnSpPr>
              <a:stCxn id="15" idx="2"/>
              <a:endCxn id="18" idx="0"/>
            </p:cNvCxnSpPr>
            <p:nvPr/>
          </p:nvCxnSpPr>
          <p:spPr>
            <a:xfrm rot="16200000" flipH="1">
              <a:off x="6020973" y="3324570"/>
              <a:ext cx="448255" cy="1672451"/>
            </a:xfrm>
            <a:prstGeom prst="bentConnector3">
              <a:avLst/>
            </a:prstGeom>
            <a:noFill/>
            <a:ln w="28575" cap="flat" cmpd="sng" algn="ctr">
              <a:solidFill>
                <a:srgbClr val="DA1831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8" name="TextBox 40">
              <a:extLst>
                <a:ext uri="{FF2B5EF4-FFF2-40B4-BE49-F238E27FC236}">
                  <a16:creationId xmlns:a16="http://schemas.microsoft.com/office/drawing/2014/main" id="{F14B4E1F-7238-46C3-A448-EA22CABDC5BC}"/>
                </a:ext>
              </a:extLst>
            </p:cNvPr>
            <p:cNvSpPr txBox="1"/>
            <p:nvPr/>
          </p:nvSpPr>
          <p:spPr>
            <a:xfrm>
              <a:off x="5620028" y="4384924"/>
              <a:ext cx="2922595" cy="400110"/>
            </a:xfrm>
            <a:prstGeom prst="rect">
              <a:avLst/>
            </a:prstGeom>
            <a:solidFill>
              <a:sysClr val="window" lastClr="FFFFFF"/>
            </a:solidFill>
            <a:ln w="28575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cs-CZ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Arial" panose="020B0604020202020204"/>
                </a:rPr>
                <a:t>Undetectable</a:t>
              </a:r>
              <a:r>
                <a:rPr kumimoji="0" lang="cs-CZ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Arial" panose="020B0604020202020204"/>
                </a:rPr>
                <a:t> HIV RNA</a:t>
              </a:r>
              <a:endPara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cxnSp>
          <p:nvCxnSpPr>
            <p:cNvPr id="19" name="Elbow Connector 19">
              <a:extLst>
                <a:ext uri="{FF2B5EF4-FFF2-40B4-BE49-F238E27FC236}">
                  <a16:creationId xmlns:a16="http://schemas.microsoft.com/office/drawing/2014/main" id="{35DA5963-9CA8-4FBD-B179-6E1B8219FFAB}"/>
                </a:ext>
              </a:extLst>
            </p:cNvPr>
            <p:cNvCxnSpPr>
              <a:stCxn id="18" idx="2"/>
              <a:endCxn id="28" idx="0"/>
            </p:cNvCxnSpPr>
            <p:nvPr/>
          </p:nvCxnSpPr>
          <p:spPr>
            <a:xfrm rot="16200000" flipH="1">
              <a:off x="7144814" y="4721545"/>
              <a:ext cx="529049" cy="656025"/>
            </a:xfrm>
            <a:prstGeom prst="bentConnector3">
              <a:avLst/>
            </a:prstGeom>
            <a:noFill/>
            <a:ln w="28575" cap="flat" cmpd="sng" algn="ctr">
              <a:solidFill>
                <a:srgbClr val="DA1831"/>
              </a:solidFill>
              <a:prstDash val="solid"/>
              <a:miter lim="800000"/>
              <a:tailEnd type="triangle"/>
            </a:ln>
            <a:effectLst/>
          </p:spPr>
        </p:cxnSp>
        <p:grpSp>
          <p:nvGrpSpPr>
            <p:cNvPr id="20" name="Group 42">
              <a:extLst>
                <a:ext uri="{FF2B5EF4-FFF2-40B4-BE49-F238E27FC236}">
                  <a16:creationId xmlns:a16="http://schemas.microsoft.com/office/drawing/2014/main" id="{D3FCB6C2-71B1-4C53-BFBB-285E64A006F6}"/>
                </a:ext>
              </a:extLst>
            </p:cNvPr>
            <p:cNvGrpSpPr/>
            <p:nvPr/>
          </p:nvGrpSpPr>
          <p:grpSpPr>
            <a:xfrm>
              <a:off x="636597" y="1828653"/>
              <a:ext cx="2862283" cy="1608034"/>
              <a:chOff x="636597" y="2194414"/>
              <a:chExt cx="2862283" cy="1608034"/>
            </a:xfrm>
          </p:grpSpPr>
          <p:sp>
            <p:nvSpPr>
              <p:cNvPr id="31" name="TextBox 53">
                <a:extLst>
                  <a:ext uri="{FF2B5EF4-FFF2-40B4-BE49-F238E27FC236}">
                    <a16:creationId xmlns:a16="http://schemas.microsoft.com/office/drawing/2014/main" id="{B3EA09E7-2156-4BB3-9A7A-6E4929F63FAD}"/>
                  </a:ext>
                </a:extLst>
              </p:cNvPr>
              <p:cNvSpPr txBox="1"/>
              <p:nvPr/>
            </p:nvSpPr>
            <p:spPr>
              <a:xfrm>
                <a:off x="636597" y="3048395"/>
                <a:ext cx="2351927" cy="7540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spcBef>
                    <a:spcPts val="600"/>
                  </a:spcBef>
                  <a:buFont typeface="Arial" panose="020B0604020202020204" pitchFamily="34" charset="0"/>
                  <a:defRPr sz="2000" b="1">
                    <a:solidFill>
                      <a:schemeClr val="tx2">
                        <a:lumMod val="40000"/>
                        <a:lumOff val="60000"/>
                      </a:schemeClr>
                    </a:solidFill>
                    <a:latin typeface="+mn-lt"/>
                    <a:cs typeface="+mn-cs"/>
                  </a:defRPr>
                </a:lvl1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GB" sz="20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Negativ</a:t>
                </a:r>
                <a:r>
                  <a:rPr lang="cs-CZ" kern="0" dirty="0">
                    <a:solidFill>
                      <a:srgbClr val="595959"/>
                    </a:solidFill>
                    <a:latin typeface="Arial" panose="020B0604020202020204"/>
                  </a:rPr>
                  <a:t>e</a:t>
                </a:r>
                <a:r>
                  <a:rPr kumimoji="0" lang="en-GB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 HIV </a:t>
                </a:r>
                <a:r>
                  <a:rPr lang="cs-CZ" kern="0" dirty="0">
                    <a:solidFill>
                      <a:srgbClr val="595959"/>
                    </a:solidFill>
                    <a:latin typeface="Arial" panose="020B0604020202020204"/>
                  </a:rPr>
                  <a:t>test</a:t>
                </a:r>
                <a:endParaRPr kumimoji="0" lang="en-GB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Arial" panose="020B0604020202020204"/>
                  <a:cs typeface="+mn-cs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cs-CZ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e</a:t>
                </a:r>
                <a:r>
                  <a: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.</a:t>
                </a:r>
                <a:r>
                  <a:rPr kumimoji="0" lang="cs-CZ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g.</a:t>
                </a:r>
                <a:r>
                  <a: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 </a:t>
                </a:r>
                <a:r>
                  <a:rPr lang="cs-CZ" sz="1800" b="0" kern="0" dirty="0">
                    <a:solidFill>
                      <a:srgbClr val="595959"/>
                    </a:solidFill>
                    <a:latin typeface="Arial" panose="020B0604020202020204"/>
                  </a:rPr>
                  <a:t>in person in risk</a:t>
                </a:r>
                <a:r>
                  <a: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 </a:t>
                </a:r>
              </a:p>
            </p:txBody>
          </p:sp>
          <p:cxnSp>
            <p:nvCxnSpPr>
              <p:cNvPr id="32" name="Elbow Connector 13">
                <a:extLst>
                  <a:ext uri="{FF2B5EF4-FFF2-40B4-BE49-F238E27FC236}">
                    <a16:creationId xmlns:a16="http://schemas.microsoft.com/office/drawing/2014/main" id="{48DA2318-2E36-48DB-9347-7EF24AA0DC22}"/>
                  </a:ext>
                </a:extLst>
              </p:cNvPr>
              <p:cNvCxnSpPr>
                <a:cxnSpLocks/>
                <a:stCxn id="14" idx="2"/>
                <a:endCxn id="31" idx="0"/>
              </p:cNvCxnSpPr>
              <p:nvPr/>
            </p:nvCxnSpPr>
            <p:spPr>
              <a:xfrm rot="5400000">
                <a:off x="2228730" y="1778245"/>
                <a:ext cx="853982" cy="1686319"/>
              </a:xfrm>
              <a:prstGeom prst="bentConnector3">
                <a:avLst>
                  <a:gd name="adj1" fmla="val 50000"/>
                </a:avLst>
              </a:prstGeom>
              <a:noFill/>
              <a:ln w="28575" cap="flat" cmpd="sng" algn="ctr">
                <a:solidFill>
                  <a:srgbClr val="DA1831"/>
                </a:solidFill>
                <a:prstDash val="solid"/>
                <a:miter lim="800000"/>
                <a:tailEnd type="triangle"/>
              </a:ln>
              <a:effectLst/>
            </p:spPr>
          </p:cxnSp>
        </p:grpSp>
        <p:grpSp>
          <p:nvGrpSpPr>
            <p:cNvPr id="21" name="Group 43">
              <a:extLst>
                <a:ext uri="{FF2B5EF4-FFF2-40B4-BE49-F238E27FC236}">
                  <a16:creationId xmlns:a16="http://schemas.microsoft.com/office/drawing/2014/main" id="{A4189BBF-29F6-4DBD-8BC5-ACE68194B38A}"/>
                </a:ext>
              </a:extLst>
            </p:cNvPr>
            <p:cNvGrpSpPr/>
            <p:nvPr/>
          </p:nvGrpSpPr>
          <p:grpSpPr>
            <a:xfrm>
              <a:off x="3498879" y="1828652"/>
              <a:ext cx="3050313" cy="1254092"/>
              <a:chOff x="3498879" y="2194413"/>
              <a:chExt cx="3050313" cy="1254092"/>
            </a:xfrm>
          </p:grpSpPr>
          <p:sp>
            <p:nvSpPr>
              <p:cNvPr id="29" name="TextBox 51">
                <a:extLst>
                  <a:ext uri="{FF2B5EF4-FFF2-40B4-BE49-F238E27FC236}">
                    <a16:creationId xmlns:a16="http://schemas.microsoft.com/office/drawing/2014/main" id="{212D3975-DC50-4764-9AD1-A0B5C93EE71F}"/>
                  </a:ext>
                </a:extLst>
              </p:cNvPr>
              <p:cNvSpPr txBox="1"/>
              <p:nvPr/>
            </p:nvSpPr>
            <p:spPr>
              <a:xfrm>
                <a:off x="3722777" y="3048395"/>
                <a:ext cx="2826415" cy="400110"/>
              </a:xfrm>
              <a:prstGeom prst="rect">
                <a:avLst/>
              </a:prstGeom>
              <a:solidFill>
                <a:sysClr val="window" lastClr="FFFFFF"/>
              </a:solidFill>
              <a:ln w="28575"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GB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Arial" panose="020B0604020202020204"/>
                  </a:rPr>
                  <a:t>Po</a:t>
                </a:r>
                <a:r>
                  <a:rPr lang="cs-CZ" sz="2000" b="1" kern="0" dirty="0">
                    <a:solidFill>
                      <a:srgbClr val="595959"/>
                    </a:solidFill>
                    <a:latin typeface="Arial" panose="020B0604020202020204"/>
                  </a:rPr>
                  <a:t>s</a:t>
                </a:r>
                <a:r>
                  <a:rPr kumimoji="0" lang="en-GB" sz="20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Arial" panose="020B0604020202020204"/>
                  </a:rPr>
                  <a:t>itiv</a:t>
                </a:r>
                <a:r>
                  <a:rPr lang="cs-CZ" sz="2000" b="1" kern="0" dirty="0">
                    <a:solidFill>
                      <a:srgbClr val="595959"/>
                    </a:solidFill>
                    <a:latin typeface="Arial" panose="020B0604020202020204"/>
                  </a:rPr>
                  <a:t>e</a:t>
                </a:r>
                <a:r>
                  <a:rPr kumimoji="0" lang="en-GB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Arial" panose="020B0604020202020204"/>
                  </a:rPr>
                  <a:t> HIV </a:t>
                </a:r>
                <a:r>
                  <a:rPr kumimoji="0" lang="cs-CZ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Arial" panose="020B0604020202020204"/>
                  </a:rPr>
                  <a:t>test</a:t>
                </a:r>
                <a:r>
                  <a:rPr lang="cs-CZ" sz="2000" b="1" kern="0" dirty="0">
                    <a:solidFill>
                      <a:srgbClr val="595959"/>
                    </a:solidFill>
                    <a:latin typeface="Arial" panose="020B0604020202020204"/>
                  </a:rPr>
                  <a:t>         </a:t>
                </a:r>
                <a:endParaRPr kumimoji="0" lang="en-GB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cxnSp>
            <p:nvCxnSpPr>
              <p:cNvPr id="30" name="Elbow Connector 13">
                <a:extLst>
                  <a:ext uri="{FF2B5EF4-FFF2-40B4-BE49-F238E27FC236}">
                    <a16:creationId xmlns:a16="http://schemas.microsoft.com/office/drawing/2014/main" id="{F4E66E10-E42E-4EC1-BAAB-C03AEAF61AAD}"/>
                  </a:ext>
                </a:extLst>
              </p:cNvPr>
              <p:cNvCxnSpPr>
                <a:cxnSpLocks/>
                <a:stCxn id="14" idx="2"/>
                <a:endCxn id="29" idx="0"/>
              </p:cNvCxnSpPr>
              <p:nvPr/>
            </p:nvCxnSpPr>
            <p:spPr>
              <a:xfrm rot="16200000" flipH="1">
                <a:off x="3890441" y="1802851"/>
                <a:ext cx="853982" cy="1637105"/>
              </a:xfrm>
              <a:prstGeom prst="bentConnector3">
                <a:avLst>
                  <a:gd name="adj1" fmla="val 50000"/>
                </a:avLst>
              </a:prstGeom>
              <a:noFill/>
              <a:ln w="28575" cap="flat" cmpd="sng" algn="ctr">
                <a:solidFill>
                  <a:srgbClr val="DA1831"/>
                </a:solidFill>
                <a:prstDash val="solid"/>
                <a:miter lim="800000"/>
                <a:tailEnd type="triangle"/>
              </a:ln>
              <a:effectLst/>
            </p:spPr>
          </p:cxnSp>
        </p:grpSp>
        <p:sp>
          <p:nvSpPr>
            <p:cNvPr id="22" name="TextBox 44">
              <a:extLst>
                <a:ext uri="{FF2B5EF4-FFF2-40B4-BE49-F238E27FC236}">
                  <a16:creationId xmlns:a16="http://schemas.microsoft.com/office/drawing/2014/main" id="{C3F6C4CC-3AB7-414A-A24E-744D45D7D476}"/>
                </a:ext>
              </a:extLst>
            </p:cNvPr>
            <p:cNvSpPr txBox="1"/>
            <p:nvPr/>
          </p:nvSpPr>
          <p:spPr>
            <a:xfrm>
              <a:off x="360556" y="4549703"/>
              <a:ext cx="798617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Arial" panose="020B0604020202020204"/>
                </a:rPr>
                <a:t>PrEP</a:t>
              </a:r>
              <a:endPara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23" name="TextBox 45">
              <a:extLst>
                <a:ext uri="{FF2B5EF4-FFF2-40B4-BE49-F238E27FC236}">
                  <a16:creationId xmlns:a16="http://schemas.microsoft.com/office/drawing/2014/main" id="{2EB692DD-02F0-4C2B-A965-7B8E7C041038}"/>
                </a:ext>
              </a:extLst>
            </p:cNvPr>
            <p:cNvSpPr txBox="1"/>
            <p:nvPr/>
          </p:nvSpPr>
          <p:spPr>
            <a:xfrm>
              <a:off x="2470787" y="4549703"/>
              <a:ext cx="699230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Arial" panose="020B0604020202020204"/>
                </a:rPr>
                <a:t>PEP</a:t>
              </a:r>
              <a:endParaRPr kumimoji="0" lang="en-GB" sz="2000" b="1" i="0" u="none" strike="noStrike" kern="0" cap="none" spc="0" normalizeH="0" baseline="3000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cxnSp>
          <p:nvCxnSpPr>
            <p:cNvPr id="24" name="Elbow Connector 29">
              <a:extLst>
                <a:ext uri="{FF2B5EF4-FFF2-40B4-BE49-F238E27FC236}">
                  <a16:creationId xmlns:a16="http://schemas.microsoft.com/office/drawing/2014/main" id="{0C38916C-C13A-4A03-BE54-ADF13ECBA567}"/>
                </a:ext>
              </a:extLst>
            </p:cNvPr>
            <p:cNvCxnSpPr/>
            <p:nvPr/>
          </p:nvCxnSpPr>
          <p:spPr>
            <a:xfrm rot="16200000" flipH="1">
              <a:off x="2113089" y="3795101"/>
              <a:ext cx="454076" cy="1055128"/>
            </a:xfrm>
            <a:prstGeom prst="bentConnector3">
              <a:avLst>
                <a:gd name="adj1" fmla="val 50000"/>
              </a:avLst>
            </a:prstGeom>
            <a:noFill/>
            <a:ln w="28575" cap="flat" cmpd="sng" algn="ctr">
              <a:solidFill>
                <a:srgbClr val="DA1831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25" name="Elbow Connector 30">
              <a:extLst>
                <a:ext uri="{FF2B5EF4-FFF2-40B4-BE49-F238E27FC236}">
                  <a16:creationId xmlns:a16="http://schemas.microsoft.com/office/drawing/2014/main" id="{A7E727E6-32EF-4647-804A-AC437F2DA0F5}"/>
                </a:ext>
              </a:extLst>
            </p:cNvPr>
            <p:cNvCxnSpPr/>
            <p:nvPr/>
          </p:nvCxnSpPr>
          <p:spPr>
            <a:xfrm rot="5400000">
              <a:off x="1057960" y="3795100"/>
              <a:ext cx="454076" cy="1055128"/>
            </a:xfrm>
            <a:prstGeom prst="bentConnector3">
              <a:avLst>
                <a:gd name="adj1" fmla="val 50000"/>
              </a:avLst>
            </a:prstGeom>
            <a:noFill/>
            <a:ln w="28575" cap="flat" cmpd="sng" algn="ctr">
              <a:solidFill>
                <a:srgbClr val="DA1831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26" name="Straight Arrow Connector 48">
              <a:extLst>
                <a:ext uri="{FF2B5EF4-FFF2-40B4-BE49-F238E27FC236}">
                  <a16:creationId xmlns:a16="http://schemas.microsoft.com/office/drawing/2014/main" id="{F8E355BA-22DC-47CD-A83A-693A94C215AC}"/>
                </a:ext>
              </a:extLst>
            </p:cNvPr>
            <p:cNvCxnSpPr>
              <a:cxnSpLocks/>
              <a:stCxn id="31" idx="2"/>
            </p:cNvCxnSpPr>
            <p:nvPr/>
          </p:nvCxnSpPr>
          <p:spPr>
            <a:xfrm flipH="1">
              <a:off x="1812560" y="3436687"/>
              <a:ext cx="1" cy="208314"/>
            </a:xfrm>
            <a:prstGeom prst="straightConnector1">
              <a:avLst/>
            </a:prstGeom>
            <a:noFill/>
            <a:ln w="28575" cap="flat" cmpd="sng" algn="ctr">
              <a:solidFill>
                <a:srgbClr val="DA1831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27" name="TextBox 49">
              <a:extLst>
                <a:ext uri="{FF2B5EF4-FFF2-40B4-BE49-F238E27FC236}">
                  <a16:creationId xmlns:a16="http://schemas.microsoft.com/office/drawing/2014/main" id="{11388159-06A3-4208-B605-C648D587C43A}"/>
                </a:ext>
              </a:extLst>
            </p:cNvPr>
            <p:cNvSpPr txBox="1"/>
            <p:nvPr/>
          </p:nvSpPr>
          <p:spPr>
            <a:xfrm>
              <a:off x="-39888" y="3598834"/>
              <a:ext cx="3592196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cs-CZ" sz="2000" b="1" kern="0" dirty="0">
                  <a:solidFill>
                    <a:srgbClr val="595959"/>
                  </a:solidFill>
                  <a:latin typeface="Arial" panose="020B0604020202020204"/>
                </a:rPr>
                <a:t>         </a:t>
              </a:r>
              <a:r>
                <a:rPr lang="cs-CZ" sz="2000" b="1" kern="0" dirty="0" err="1">
                  <a:solidFill>
                    <a:srgbClr val="595959"/>
                  </a:solidFill>
                  <a:latin typeface="Arial" panose="020B0604020202020204"/>
                </a:rPr>
                <a:t>Potential</a:t>
              </a:r>
              <a:r>
                <a:rPr kumimoji="0" lang="en-GB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Arial" panose="020B0604020202020204"/>
                </a:rPr>
                <a:t> </a:t>
              </a:r>
              <a:r>
                <a:rPr kumimoji="0" lang="en-GB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Arial" panose="020B0604020202020204"/>
                </a:rPr>
                <a:t>interven</a:t>
              </a:r>
              <a:r>
                <a:rPr lang="cs-CZ" sz="2000" b="1" kern="0" dirty="0" err="1">
                  <a:solidFill>
                    <a:srgbClr val="595959"/>
                  </a:solidFill>
                  <a:latin typeface="Arial" panose="020B0604020202020204"/>
                </a:rPr>
                <a:t>tions</a:t>
              </a:r>
              <a:endPara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28" name="TextBox 50">
              <a:extLst>
                <a:ext uri="{FF2B5EF4-FFF2-40B4-BE49-F238E27FC236}">
                  <a16:creationId xmlns:a16="http://schemas.microsoft.com/office/drawing/2014/main" id="{12128D79-7798-4F93-9DBB-87861F0D7670}"/>
                </a:ext>
              </a:extLst>
            </p:cNvPr>
            <p:cNvSpPr txBox="1"/>
            <p:nvPr/>
          </p:nvSpPr>
          <p:spPr>
            <a:xfrm>
              <a:off x="6355402" y="5314083"/>
              <a:ext cx="2763898" cy="400110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cs-CZ" sz="2000" b="1" kern="0" dirty="0">
                  <a:solidFill>
                    <a:srgbClr val="595959"/>
                  </a:solidFill>
                  <a:latin typeface="Arial" panose="020B0604020202020204"/>
                </a:rPr>
                <a:t>Long-term </a:t>
              </a:r>
              <a:r>
                <a:rPr lang="cs-CZ" sz="2000" b="1" kern="0" dirty="0" err="1">
                  <a:solidFill>
                    <a:srgbClr val="595959"/>
                  </a:solidFill>
                  <a:latin typeface="Arial" panose="020B0604020202020204"/>
                </a:rPr>
                <a:t>prognosis</a:t>
              </a:r>
              <a:endPara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</p:grpSp>
      <p:sp>
        <p:nvSpPr>
          <p:cNvPr id="33" name="TextBox 55">
            <a:extLst>
              <a:ext uri="{FF2B5EF4-FFF2-40B4-BE49-F238E27FC236}">
                <a16:creationId xmlns:a16="http://schemas.microsoft.com/office/drawing/2014/main" id="{162FCB27-4B11-4649-8FD7-C2F844EAF51E}"/>
              </a:ext>
            </a:extLst>
          </p:cNvPr>
          <p:cNvSpPr txBox="1"/>
          <p:nvPr/>
        </p:nvSpPr>
        <p:spPr>
          <a:xfrm>
            <a:off x="7474624" y="3015066"/>
            <a:ext cx="3084499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1600" b="1" i="1" kern="0" dirty="0" err="1">
                <a:solidFill>
                  <a:srgbClr val="595959"/>
                </a:solidFill>
                <a:latin typeface="Arial" panose="020B0604020202020204"/>
              </a:rPr>
              <a:t>Deferring</a:t>
            </a:r>
            <a:r>
              <a:rPr lang="cs-CZ" sz="1600" b="1" i="1" kern="0" dirty="0">
                <a:solidFill>
                  <a:srgbClr val="595959"/>
                </a:solidFill>
                <a:latin typeface="Arial" panose="020B0604020202020204"/>
              </a:rPr>
              <a:t> to </a:t>
            </a:r>
            <a:r>
              <a:rPr lang="cs-CZ" sz="1600" b="1" i="1" kern="0" dirty="0" err="1">
                <a:solidFill>
                  <a:srgbClr val="595959"/>
                </a:solidFill>
                <a:latin typeface="Arial" panose="020B0604020202020204"/>
              </a:rPr>
              <a:t>specialized</a:t>
            </a:r>
            <a:r>
              <a:rPr lang="cs-CZ" sz="1600" b="1" i="1" kern="0" dirty="0">
                <a:solidFill>
                  <a:srgbClr val="595959"/>
                </a:solidFill>
                <a:latin typeface="Arial" panose="020B0604020202020204"/>
              </a:rPr>
              <a:t> </a:t>
            </a:r>
            <a:r>
              <a:rPr lang="cs-CZ" sz="1600" b="1" i="1" kern="0" dirty="0" err="1">
                <a:solidFill>
                  <a:srgbClr val="595959"/>
                </a:solidFill>
                <a:latin typeface="Arial" panose="020B0604020202020204"/>
              </a:rPr>
              <a:t>clinic</a:t>
            </a:r>
            <a:endParaRPr kumimoji="0" lang="en-GB" sz="1600" b="1" i="1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9120109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pic>
        <p:nvPicPr>
          <p:cNvPr id="335" name="Zástupný symbol pro obsah 4"/>
          <p:cNvPicPr/>
          <p:nvPr/>
        </p:nvPicPr>
        <p:blipFill>
          <a:blip r:embed="rId2"/>
          <a:stretch/>
        </p:blipFill>
        <p:spPr>
          <a:xfrm>
            <a:off x="1238400" y="2096280"/>
            <a:ext cx="9714960" cy="38091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BCA5E2-A6E4-4E78-BDE8-2D9CBCF99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Viral</a:t>
            </a:r>
            <a:r>
              <a:rPr lang="cs-CZ" dirty="0"/>
              <a:t> </a:t>
            </a:r>
            <a:r>
              <a:rPr lang="cs-CZ" dirty="0" err="1"/>
              <a:t>life</a:t>
            </a:r>
            <a:r>
              <a:rPr lang="cs-CZ" dirty="0"/>
              <a:t> </a:t>
            </a:r>
            <a:r>
              <a:rPr lang="cs-CZ" dirty="0" err="1"/>
              <a:t>cycle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026BDB1-74FC-4ACE-AD97-DF226AA991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1" t="7163" r="8862" b="7163"/>
          <a:stretch/>
        </p:blipFill>
        <p:spPr>
          <a:xfrm>
            <a:off x="2902254" y="1093652"/>
            <a:ext cx="6386892" cy="5610435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293C4DA7-89CC-422D-825A-635A9EFF22CC}"/>
              </a:ext>
            </a:extLst>
          </p:cNvPr>
          <p:cNvSpPr txBox="1"/>
          <p:nvPr/>
        </p:nvSpPr>
        <p:spPr>
          <a:xfrm>
            <a:off x="8895522" y="6192078"/>
            <a:ext cx="26863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err="1"/>
              <a:t>Chou</a:t>
            </a:r>
            <a:r>
              <a:rPr lang="cs-CZ" sz="1400" dirty="0"/>
              <a:t> TC et al. </a:t>
            </a:r>
            <a:r>
              <a:rPr lang="cs-CZ" sz="1400" i="1" dirty="0" err="1"/>
              <a:t>Viruses</a:t>
            </a:r>
            <a:r>
              <a:rPr lang="cs-CZ" sz="1400" dirty="0"/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13118767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B20899-4768-49A8-9FD8-BD3C6BA70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20000"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sz="1700" dirty="0"/>
          </a:p>
          <a:p>
            <a:endParaRPr lang="cs-CZ" sz="1700" dirty="0"/>
          </a:p>
          <a:p>
            <a:endParaRPr lang="cs-CZ" sz="1700" dirty="0"/>
          </a:p>
          <a:p>
            <a:endParaRPr lang="cs-CZ" sz="1700" dirty="0"/>
          </a:p>
          <a:p>
            <a:endParaRPr lang="cs-CZ" sz="1700" dirty="0"/>
          </a:p>
          <a:p>
            <a:endParaRPr lang="cs-CZ" sz="1700" dirty="0"/>
          </a:p>
          <a:p>
            <a:endParaRPr lang="cs-CZ" sz="1700" dirty="0"/>
          </a:p>
          <a:p>
            <a:endParaRPr lang="cs-CZ" sz="1700" dirty="0"/>
          </a:p>
          <a:p>
            <a:endParaRPr lang="cs-CZ" sz="1700" dirty="0"/>
          </a:p>
          <a:p>
            <a:endParaRPr lang="cs-CZ" sz="1700" dirty="0"/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766BD33-0A46-4E83-BA3B-3BB2E08990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2877"/>
            <a:ext cx="7498080" cy="42176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BA8D766-C1EC-45DB-A92C-F9F5F950B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0400" y="2477453"/>
            <a:ext cx="7498080" cy="42176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41FF76FC-264B-4F32-94FF-562DF5E1B236}"/>
              </a:ext>
            </a:extLst>
          </p:cNvPr>
          <p:cNvSpPr txBox="1"/>
          <p:nvPr/>
        </p:nvSpPr>
        <p:spPr>
          <a:xfrm>
            <a:off x="8140824" y="365126"/>
            <a:ext cx="247687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u="sng" dirty="0"/>
              <a:t>ARV </a:t>
            </a:r>
            <a:r>
              <a:rPr lang="cs-CZ" sz="3200" u="sng" dirty="0" err="1"/>
              <a:t>is</a:t>
            </a:r>
            <a:r>
              <a:rPr lang="cs-CZ" sz="3200" u="sng" dirty="0"/>
              <a:t>: </a:t>
            </a:r>
          </a:p>
          <a:p>
            <a:r>
              <a:rPr lang="cs-CZ" dirty="0"/>
              <a:t>- </a:t>
            </a:r>
            <a:r>
              <a:rPr lang="cs-CZ" dirty="0" err="1"/>
              <a:t>effective</a:t>
            </a:r>
            <a:endParaRPr lang="cs-CZ" dirty="0"/>
          </a:p>
          <a:p>
            <a:r>
              <a:rPr lang="cs-CZ" dirty="0"/>
              <a:t>- </a:t>
            </a:r>
            <a:r>
              <a:rPr lang="cs-CZ" dirty="0" err="1"/>
              <a:t>safe</a:t>
            </a:r>
            <a:endParaRPr lang="cs-CZ" dirty="0"/>
          </a:p>
          <a:p>
            <a:r>
              <a:rPr lang="cs-CZ" dirty="0"/>
              <a:t>- </a:t>
            </a:r>
            <a:r>
              <a:rPr lang="cs-CZ" dirty="0" err="1"/>
              <a:t>comfortable</a:t>
            </a:r>
            <a:endParaRPr lang="cs-CZ" dirty="0"/>
          </a:p>
          <a:p>
            <a:r>
              <a:rPr lang="cs-CZ" dirty="0"/>
              <a:t>- </a:t>
            </a:r>
            <a:r>
              <a:rPr lang="cs-CZ" dirty="0" err="1"/>
              <a:t>lifelong</a:t>
            </a:r>
            <a:endParaRPr lang="cs-CZ" dirty="0"/>
          </a:p>
          <a:p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888572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4000" dirty="0"/>
              <a:t> </a:t>
            </a:r>
            <a:r>
              <a:rPr lang="cs-CZ" altLang="cs-CZ" dirty="0"/>
              <a:t>„Single Tablet </a:t>
            </a:r>
            <a:r>
              <a:rPr lang="cs-CZ" altLang="cs-CZ" dirty="0" err="1"/>
              <a:t>Regimen</a:t>
            </a:r>
            <a:r>
              <a:rPr lang="cs-CZ" altLang="cs-CZ" dirty="0"/>
              <a:t>“ / Long </a:t>
            </a:r>
            <a:r>
              <a:rPr lang="cs-CZ" altLang="cs-CZ" dirty="0" err="1"/>
              <a:t>Acting</a:t>
            </a:r>
            <a:endParaRPr lang="cs-CZ" altLang="cs-CZ" dirty="0"/>
          </a:p>
        </p:txBody>
      </p:sp>
      <p:pic>
        <p:nvPicPr>
          <p:cNvPr id="35843" name="Picture 3" descr="minulost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4826" y="2276475"/>
            <a:ext cx="4545013" cy="320198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5845" name="Picture 5" descr="str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2285" y="1905794"/>
            <a:ext cx="6132513" cy="394335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6F3CBB90-AA1F-4698-A6E2-B646DB6CB48D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 descr="Every-other-month injectable cabotegravir and rilpivirine suppresses viral  load for two years | aidsmap">
            <a:extLst>
              <a:ext uri="{FF2B5EF4-FFF2-40B4-BE49-F238E27FC236}">
                <a16:creationId xmlns:a16="http://schemas.microsoft.com/office/drawing/2014/main" id="{C46CC8FC-A043-486C-A7A7-4C9F664CC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295" y="2430399"/>
            <a:ext cx="4358259" cy="28274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84781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4000" dirty="0"/>
              <a:t>ARV </a:t>
            </a:r>
            <a:r>
              <a:rPr lang="cs-CZ" altLang="cs-CZ" sz="4000" dirty="0" err="1"/>
              <a:t>therapy</a:t>
            </a:r>
            <a:r>
              <a:rPr lang="cs-CZ" altLang="cs-CZ" sz="4000" dirty="0"/>
              <a:t> </a:t>
            </a:r>
            <a:r>
              <a:rPr lang="cs-CZ" altLang="cs-CZ" sz="4000" dirty="0" err="1"/>
              <a:t>consequences</a:t>
            </a:r>
            <a:endParaRPr lang="cs-CZ" altLang="cs-CZ" sz="4000" dirty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cs-CZ" altLang="cs-CZ" dirty="0">
                <a:solidFill>
                  <a:schemeClr val="accent6">
                    <a:lumMod val="75000"/>
                  </a:schemeClr>
                </a:solidFill>
              </a:rPr>
              <a:t>„</a:t>
            </a:r>
            <a:r>
              <a:rPr lang="cs-CZ" altLang="cs-CZ" dirty="0" err="1">
                <a:solidFill>
                  <a:schemeClr val="accent6">
                    <a:lumMod val="75000"/>
                  </a:schemeClr>
                </a:solidFill>
              </a:rPr>
              <a:t>back</a:t>
            </a:r>
            <a:r>
              <a:rPr lang="cs-CZ" altLang="cs-CZ" dirty="0">
                <a:solidFill>
                  <a:schemeClr val="accent6">
                    <a:lumMod val="75000"/>
                  </a:schemeClr>
                </a:solidFill>
              </a:rPr>
              <a:t> to </a:t>
            </a:r>
            <a:r>
              <a:rPr lang="cs-CZ" altLang="cs-CZ" dirty="0" err="1">
                <a:solidFill>
                  <a:schemeClr val="accent6">
                    <a:lumMod val="75000"/>
                  </a:schemeClr>
                </a:solidFill>
              </a:rPr>
              <a:t>health</a:t>
            </a:r>
            <a:r>
              <a:rPr lang="cs-CZ" altLang="cs-CZ" dirty="0">
                <a:solidFill>
                  <a:schemeClr val="accent6">
                    <a:lumMod val="75000"/>
                  </a:schemeClr>
                </a:solidFill>
              </a:rPr>
              <a:t>“ </a:t>
            </a:r>
          </a:p>
          <a:p>
            <a:r>
              <a:rPr lang="cs-CZ" altLang="cs-CZ" dirty="0" err="1">
                <a:solidFill>
                  <a:schemeClr val="accent6">
                    <a:lumMod val="75000"/>
                  </a:schemeClr>
                </a:solidFill>
              </a:rPr>
              <a:t>extended</a:t>
            </a:r>
            <a:r>
              <a:rPr lang="cs-CZ" altLang="cs-CZ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altLang="cs-CZ" dirty="0" err="1">
                <a:solidFill>
                  <a:schemeClr val="accent6">
                    <a:lumMod val="75000"/>
                  </a:schemeClr>
                </a:solidFill>
              </a:rPr>
              <a:t>life</a:t>
            </a:r>
            <a:r>
              <a:rPr lang="cs-CZ" altLang="cs-CZ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altLang="cs-CZ" dirty="0" err="1">
                <a:solidFill>
                  <a:schemeClr val="accent6">
                    <a:lumMod val="75000"/>
                  </a:schemeClr>
                </a:solidFill>
              </a:rPr>
              <a:t>expectancy</a:t>
            </a:r>
            <a:r>
              <a:rPr lang="cs-CZ" altLang="cs-CZ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r>
              <a:rPr lang="cs-CZ" altLang="cs-CZ" dirty="0" err="1">
                <a:solidFill>
                  <a:schemeClr val="accent6">
                    <a:lumMod val="75000"/>
                  </a:schemeClr>
                </a:solidFill>
              </a:rPr>
              <a:t>improved</a:t>
            </a:r>
            <a:r>
              <a:rPr lang="cs-CZ" altLang="cs-CZ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altLang="cs-CZ" dirty="0" err="1">
                <a:solidFill>
                  <a:schemeClr val="accent6">
                    <a:lumMod val="75000"/>
                  </a:schemeClr>
                </a:solidFill>
              </a:rPr>
              <a:t>QoL</a:t>
            </a:r>
            <a:endParaRPr lang="cs-CZ" altLang="cs-CZ" dirty="0">
              <a:solidFill>
                <a:schemeClr val="accent6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dirty="0" err="1">
                <a:solidFill>
                  <a:schemeClr val="accent6">
                    <a:lumMod val="75000"/>
                  </a:schemeClr>
                </a:solidFill>
              </a:rPr>
              <a:t>transmission</a:t>
            </a:r>
            <a:r>
              <a:rPr lang="cs-CZ" altLang="cs-CZ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altLang="cs-CZ" dirty="0" err="1">
                <a:solidFill>
                  <a:schemeClr val="accent6">
                    <a:lumMod val="75000"/>
                  </a:schemeClr>
                </a:solidFill>
              </a:rPr>
              <a:t>reduction</a:t>
            </a:r>
            <a:endParaRPr lang="cs-CZ" altLang="cs-CZ" dirty="0">
              <a:solidFill>
                <a:schemeClr val="accent6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cs-CZ" altLang="cs-CZ" dirty="0"/>
          </a:p>
          <a:p>
            <a:r>
              <a:rPr lang="cs-CZ" altLang="cs-CZ" dirty="0">
                <a:solidFill>
                  <a:srgbClr val="CC3300"/>
                </a:solidFill>
              </a:rPr>
              <a:t>„</a:t>
            </a:r>
            <a:r>
              <a:rPr lang="cs-CZ" altLang="cs-CZ" dirty="0" err="1">
                <a:solidFill>
                  <a:srgbClr val="CC3300"/>
                </a:solidFill>
              </a:rPr>
              <a:t>addiction</a:t>
            </a:r>
            <a:r>
              <a:rPr lang="cs-CZ" altLang="cs-CZ" dirty="0">
                <a:solidFill>
                  <a:srgbClr val="CC3300"/>
                </a:solidFill>
              </a:rPr>
              <a:t> to </a:t>
            </a:r>
            <a:r>
              <a:rPr lang="cs-CZ" altLang="cs-CZ" dirty="0" err="1">
                <a:solidFill>
                  <a:srgbClr val="CC3300"/>
                </a:solidFill>
              </a:rPr>
              <a:t>therapy</a:t>
            </a:r>
            <a:r>
              <a:rPr lang="cs-CZ" altLang="cs-CZ" dirty="0">
                <a:solidFill>
                  <a:srgbClr val="CC3300"/>
                </a:solidFill>
              </a:rPr>
              <a:t>“</a:t>
            </a:r>
          </a:p>
          <a:p>
            <a:r>
              <a:rPr lang="cs-CZ" altLang="cs-CZ" dirty="0">
                <a:solidFill>
                  <a:srgbClr val="CC3300"/>
                </a:solidFill>
              </a:rPr>
              <a:t>toxicity / </a:t>
            </a:r>
            <a:r>
              <a:rPr lang="cs-CZ" altLang="cs-CZ" dirty="0" err="1">
                <a:solidFill>
                  <a:srgbClr val="CC3300"/>
                </a:solidFill>
              </a:rPr>
              <a:t>tolerability</a:t>
            </a:r>
            <a:r>
              <a:rPr lang="cs-CZ" altLang="cs-CZ" dirty="0">
                <a:solidFill>
                  <a:srgbClr val="CC3300"/>
                </a:solidFill>
              </a:rPr>
              <a:t> </a:t>
            </a:r>
          </a:p>
          <a:p>
            <a:r>
              <a:rPr lang="cs-CZ" altLang="cs-CZ" dirty="0" err="1">
                <a:solidFill>
                  <a:srgbClr val="CC3300"/>
                </a:solidFill>
              </a:rPr>
              <a:t>viral</a:t>
            </a:r>
            <a:r>
              <a:rPr lang="cs-CZ" altLang="cs-CZ" dirty="0">
                <a:solidFill>
                  <a:srgbClr val="CC3300"/>
                </a:solidFill>
              </a:rPr>
              <a:t> </a:t>
            </a:r>
            <a:r>
              <a:rPr lang="cs-CZ" altLang="cs-CZ" dirty="0" err="1">
                <a:solidFill>
                  <a:srgbClr val="CC3300"/>
                </a:solidFill>
              </a:rPr>
              <a:t>resistance</a:t>
            </a:r>
            <a:endParaRPr lang="cs-CZ" altLang="cs-CZ" dirty="0">
              <a:solidFill>
                <a:srgbClr val="CC330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cs-CZ" altLang="cs-CZ" dirty="0"/>
          </a:p>
          <a:p>
            <a:pPr eaLnBrk="1" hangingPunct="1">
              <a:lnSpc>
                <a:spcPct val="90000"/>
              </a:lnSpc>
            </a:pPr>
            <a:endParaRPr lang="cs-CZ" altLang="cs-CZ" dirty="0"/>
          </a:p>
          <a:p>
            <a:pPr eaLnBrk="1" hangingPunct="1">
              <a:lnSpc>
                <a:spcPct val="90000"/>
              </a:lnSpc>
            </a:pPr>
            <a:endParaRPr lang="cs-CZ" altLang="cs-CZ" dirty="0"/>
          </a:p>
          <a:p>
            <a:pPr eaLnBrk="1" hangingPunct="1">
              <a:lnSpc>
                <a:spcPct val="90000"/>
              </a:lnSpc>
            </a:pP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23963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01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  <p:bldP spid="50179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C27785-4444-497C-98EB-21B5F8961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748" y="365126"/>
            <a:ext cx="10577052" cy="1129378"/>
          </a:xfrm>
        </p:spPr>
        <p:txBody>
          <a:bodyPr>
            <a:normAutofit/>
          </a:bodyPr>
          <a:lstStyle/>
          <a:p>
            <a:r>
              <a:rPr lang="cs-CZ" dirty="0"/>
              <a:t>                     </a:t>
            </a:r>
            <a:r>
              <a:rPr lang="cs-CZ" dirty="0" err="1"/>
              <a:t>Therapeutic</a:t>
            </a:r>
            <a:r>
              <a:rPr lang="cs-CZ" dirty="0"/>
              <a:t> </a:t>
            </a:r>
            <a:r>
              <a:rPr lang="cs-CZ" dirty="0" err="1"/>
              <a:t>guidelines</a:t>
            </a:r>
            <a:r>
              <a:rPr lang="cs-CZ" dirty="0"/>
              <a:t>  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403D644-44A8-476A-A7B9-FE5E16B19630}"/>
              </a:ext>
            </a:extLst>
          </p:cNvPr>
          <p:cNvSpPr txBox="1"/>
          <p:nvPr/>
        </p:nvSpPr>
        <p:spPr>
          <a:xfrm>
            <a:off x="870011" y="6411824"/>
            <a:ext cx="104837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https://www.infekce.cz/Standardy/DPHIV19pdf.pdf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082FA21-D209-4C46-BBE9-2A7E6B3951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030" t="25859" r="25985" b="5324"/>
          <a:stretch/>
        </p:blipFill>
        <p:spPr>
          <a:xfrm>
            <a:off x="416530" y="1593417"/>
            <a:ext cx="5606473" cy="47194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50" name="Picture 2" descr="Společnost infekčního lékařství ČLS JEP">
            <a:extLst>
              <a:ext uri="{FF2B5EF4-FFF2-40B4-BE49-F238E27FC236}">
                <a16:creationId xmlns:a16="http://schemas.microsoft.com/office/drawing/2014/main" id="{05CE81BA-A393-493F-BAD7-CA240B95F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95" y="278818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8A934857-ACCA-4D60-BE5C-7ED666EC53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36532" t="19929" r="37661" b="15412"/>
          <a:stretch/>
        </p:blipFill>
        <p:spPr>
          <a:xfrm>
            <a:off x="7295443" y="1494504"/>
            <a:ext cx="3087513" cy="4351338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6490AD46-1926-4C2B-9925-F466C2F5AC72}"/>
              </a:ext>
            </a:extLst>
          </p:cNvPr>
          <p:cNvSpPr txBox="1"/>
          <p:nvPr/>
        </p:nvSpPr>
        <p:spPr>
          <a:xfrm>
            <a:off x="6578353" y="6411824"/>
            <a:ext cx="5415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https://www.eacsociety.org/media/guidelines-11.1_final_09-10.pdf</a:t>
            </a:r>
          </a:p>
        </p:txBody>
      </p:sp>
    </p:spTree>
    <p:extLst>
      <p:ext uri="{BB962C8B-B14F-4D97-AF65-F5344CB8AC3E}">
        <p14:creationId xmlns:p14="http://schemas.microsoft.com/office/powerpoint/2010/main" val="5844668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F6453E-1F59-467A-9431-EA618EA88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Network </a:t>
            </a:r>
            <a:r>
              <a:rPr lang="cs-CZ" dirty="0" err="1"/>
              <a:t>of</a:t>
            </a:r>
            <a:r>
              <a:rPr lang="cs-CZ" dirty="0"/>
              <a:t> HIV </a:t>
            </a:r>
            <a:r>
              <a:rPr lang="cs-CZ" dirty="0" err="1"/>
              <a:t>Clinics</a:t>
            </a:r>
            <a:r>
              <a:rPr lang="cs-CZ" dirty="0"/>
              <a:t> in CZ </a:t>
            </a:r>
            <a:r>
              <a:rPr lang="cs-CZ" sz="2800" dirty="0">
                <a:latin typeface="+mn-lt"/>
              </a:rPr>
              <a:t>(n</a:t>
            </a:r>
            <a:r>
              <a:rPr lang="cs-CZ" sz="28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=11)</a:t>
            </a:r>
            <a:endParaRPr lang="cs-CZ" sz="2800" dirty="0">
              <a:latin typeface="+mn-lt"/>
            </a:endParaRPr>
          </a:p>
        </p:txBody>
      </p:sp>
      <p:pic>
        <p:nvPicPr>
          <p:cNvPr id="9" name="Zástupný obsah 8">
            <a:extLst>
              <a:ext uri="{FF2B5EF4-FFF2-40B4-BE49-F238E27FC236}">
                <a16:creationId xmlns:a16="http://schemas.microsoft.com/office/drawing/2014/main" id="{B21F1B07-6ACF-4862-9A02-DB2AD2CCC8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29" y="2495274"/>
            <a:ext cx="4838605" cy="2967228"/>
          </a:xfrm>
        </p:spPr>
      </p:pic>
      <p:sp>
        <p:nvSpPr>
          <p:cNvPr id="11" name="Veselý obličej 10">
            <a:extLst>
              <a:ext uri="{FF2B5EF4-FFF2-40B4-BE49-F238E27FC236}">
                <a16:creationId xmlns:a16="http://schemas.microsoft.com/office/drawing/2014/main" id="{55E9FC94-0F0C-4514-AF6B-F0AA2FF61480}"/>
              </a:ext>
            </a:extLst>
          </p:cNvPr>
          <p:cNvSpPr/>
          <p:nvPr/>
        </p:nvSpPr>
        <p:spPr>
          <a:xfrm>
            <a:off x="2280863" y="3513763"/>
            <a:ext cx="318499" cy="256854"/>
          </a:xfrm>
          <a:prstGeom prst="smileyFace">
            <a:avLst>
              <a:gd name="adj" fmla="val 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Veselý obličej 11">
            <a:extLst>
              <a:ext uri="{FF2B5EF4-FFF2-40B4-BE49-F238E27FC236}">
                <a16:creationId xmlns:a16="http://schemas.microsoft.com/office/drawing/2014/main" id="{46FE059E-3AAE-4132-B59C-23EC2A233731}"/>
              </a:ext>
            </a:extLst>
          </p:cNvPr>
          <p:cNvSpPr/>
          <p:nvPr/>
        </p:nvSpPr>
        <p:spPr>
          <a:xfrm flipH="1">
            <a:off x="1458929" y="3873357"/>
            <a:ext cx="328771" cy="246580"/>
          </a:xfrm>
          <a:prstGeom prst="smileyFace">
            <a:avLst>
              <a:gd name="adj" fmla="val 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Veselý obličej 12">
            <a:extLst>
              <a:ext uri="{FF2B5EF4-FFF2-40B4-BE49-F238E27FC236}">
                <a16:creationId xmlns:a16="http://schemas.microsoft.com/office/drawing/2014/main" id="{45AEDBB5-892A-4092-AFBF-9F7F3E1F67D9}"/>
              </a:ext>
            </a:extLst>
          </p:cNvPr>
          <p:cNvSpPr/>
          <p:nvPr/>
        </p:nvSpPr>
        <p:spPr>
          <a:xfrm>
            <a:off x="2208945" y="4627986"/>
            <a:ext cx="318499" cy="256853"/>
          </a:xfrm>
          <a:prstGeom prst="smileyFace">
            <a:avLst>
              <a:gd name="adj" fmla="val 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Veselý obličej 13">
            <a:extLst>
              <a:ext uri="{FF2B5EF4-FFF2-40B4-BE49-F238E27FC236}">
                <a16:creationId xmlns:a16="http://schemas.microsoft.com/office/drawing/2014/main" id="{FC568089-DF5D-4E5C-B748-104FEEF76287}"/>
              </a:ext>
            </a:extLst>
          </p:cNvPr>
          <p:cNvSpPr/>
          <p:nvPr/>
        </p:nvSpPr>
        <p:spPr>
          <a:xfrm flipH="1">
            <a:off x="2173991" y="2881805"/>
            <a:ext cx="318498" cy="256853"/>
          </a:xfrm>
          <a:prstGeom prst="smileyFace">
            <a:avLst>
              <a:gd name="adj" fmla="val 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Veselý obličej 14">
            <a:extLst>
              <a:ext uri="{FF2B5EF4-FFF2-40B4-BE49-F238E27FC236}">
                <a16:creationId xmlns:a16="http://schemas.microsoft.com/office/drawing/2014/main" id="{33882628-908A-48C2-8CC4-A6A95DF6D1B7}"/>
              </a:ext>
            </a:extLst>
          </p:cNvPr>
          <p:cNvSpPr/>
          <p:nvPr/>
        </p:nvSpPr>
        <p:spPr>
          <a:xfrm>
            <a:off x="3174716" y="3513763"/>
            <a:ext cx="318500" cy="256854"/>
          </a:xfrm>
          <a:prstGeom prst="smileyFace">
            <a:avLst>
              <a:gd name="adj" fmla="val 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Veselý obličej 15">
            <a:extLst>
              <a:ext uri="{FF2B5EF4-FFF2-40B4-BE49-F238E27FC236}">
                <a16:creationId xmlns:a16="http://schemas.microsoft.com/office/drawing/2014/main" id="{6A598ADF-4C0E-4626-8715-EDB2985FAB8D}"/>
              </a:ext>
            </a:extLst>
          </p:cNvPr>
          <p:cNvSpPr/>
          <p:nvPr/>
        </p:nvSpPr>
        <p:spPr>
          <a:xfrm flipH="1">
            <a:off x="3780890" y="4510355"/>
            <a:ext cx="318500" cy="256853"/>
          </a:xfrm>
          <a:prstGeom prst="smileyFace">
            <a:avLst>
              <a:gd name="adj" fmla="val 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Veselý obličej 16">
            <a:extLst>
              <a:ext uri="{FF2B5EF4-FFF2-40B4-BE49-F238E27FC236}">
                <a16:creationId xmlns:a16="http://schemas.microsoft.com/office/drawing/2014/main" id="{C3420C1E-A8F4-45F8-9234-F162E72470F8}"/>
              </a:ext>
            </a:extLst>
          </p:cNvPr>
          <p:cNvSpPr/>
          <p:nvPr/>
        </p:nvSpPr>
        <p:spPr>
          <a:xfrm flipH="1">
            <a:off x="4972690" y="4119937"/>
            <a:ext cx="328771" cy="246580"/>
          </a:xfrm>
          <a:prstGeom prst="smileyFace">
            <a:avLst>
              <a:gd name="adj" fmla="val 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Veselý obličej 17">
            <a:extLst>
              <a:ext uri="{FF2B5EF4-FFF2-40B4-BE49-F238E27FC236}">
                <a16:creationId xmlns:a16="http://schemas.microsoft.com/office/drawing/2014/main" id="{5144A00B-ABDC-422C-9281-20883C407F38}"/>
              </a:ext>
            </a:extLst>
          </p:cNvPr>
          <p:cNvSpPr/>
          <p:nvPr/>
        </p:nvSpPr>
        <p:spPr>
          <a:xfrm>
            <a:off x="2494568" y="3525188"/>
            <a:ext cx="318500" cy="245429"/>
          </a:xfrm>
          <a:prstGeom prst="smileyFace">
            <a:avLst>
              <a:gd name="adj" fmla="val 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Veselý obličej 18">
            <a:extLst>
              <a:ext uri="{FF2B5EF4-FFF2-40B4-BE49-F238E27FC236}">
                <a16:creationId xmlns:a16="http://schemas.microsoft.com/office/drawing/2014/main" id="{9746F1FA-483B-48F9-BE15-A2F5493D2BA6}"/>
              </a:ext>
            </a:extLst>
          </p:cNvPr>
          <p:cNvSpPr/>
          <p:nvPr/>
        </p:nvSpPr>
        <p:spPr>
          <a:xfrm flipH="1">
            <a:off x="2552571" y="2878212"/>
            <a:ext cx="318498" cy="256853"/>
          </a:xfrm>
          <a:prstGeom prst="smileyFace">
            <a:avLst>
              <a:gd name="adj" fmla="val 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Veselý obličej 20">
            <a:extLst>
              <a:ext uri="{FF2B5EF4-FFF2-40B4-BE49-F238E27FC236}">
                <a16:creationId xmlns:a16="http://schemas.microsoft.com/office/drawing/2014/main" id="{4B47DCA9-6658-470B-ACE3-7DABD02DDE00}"/>
              </a:ext>
            </a:extLst>
          </p:cNvPr>
          <p:cNvSpPr/>
          <p:nvPr/>
        </p:nvSpPr>
        <p:spPr>
          <a:xfrm flipH="1">
            <a:off x="5192734" y="4395440"/>
            <a:ext cx="328771" cy="246580"/>
          </a:xfrm>
          <a:prstGeom prst="smileyFace">
            <a:avLst>
              <a:gd name="adj" fmla="val 4653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39A32CBD-1EF0-4EF2-A999-6A1A2AE605BC}"/>
              </a:ext>
            </a:extLst>
          </p:cNvPr>
          <p:cNvSpPr txBox="1"/>
          <p:nvPr/>
        </p:nvSpPr>
        <p:spPr>
          <a:xfrm>
            <a:off x="7899122" y="2723322"/>
            <a:ext cx="32028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cs-CZ" dirty="0"/>
              <a:t>Praha (Bulovka)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cs-CZ" dirty="0"/>
              <a:t>Brno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cs-CZ" dirty="0"/>
              <a:t>Praha (</a:t>
            </a:r>
            <a:r>
              <a:rPr lang="cs-CZ" dirty="0" err="1"/>
              <a:t>Military</a:t>
            </a:r>
            <a:r>
              <a:rPr lang="cs-CZ" dirty="0"/>
              <a:t> </a:t>
            </a:r>
            <a:r>
              <a:rPr lang="cs-CZ" dirty="0" err="1"/>
              <a:t>Hosp</a:t>
            </a:r>
            <a:r>
              <a:rPr lang="cs-CZ" dirty="0"/>
              <a:t>.)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cs-CZ" dirty="0"/>
              <a:t>Ostrava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cs-CZ" dirty="0"/>
              <a:t>Plzeň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cs-CZ" dirty="0"/>
              <a:t>Ústí n. Labem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cs-CZ" dirty="0"/>
              <a:t>Hradec Králové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cs-CZ" dirty="0"/>
              <a:t>České Budějovice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▪ </a:t>
            </a:r>
            <a:r>
              <a:rPr lang="cs-CZ" dirty="0"/>
              <a:t>Liberec (</a:t>
            </a:r>
            <a:r>
              <a:rPr lang="cs-CZ" dirty="0" err="1"/>
              <a:t>since</a:t>
            </a:r>
            <a:r>
              <a:rPr lang="cs-CZ" dirty="0"/>
              <a:t> 2023)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▪</a:t>
            </a:r>
            <a:r>
              <a:rPr lang="cs-CZ" dirty="0">
                <a:solidFill>
                  <a:srgbClr val="00B050"/>
                </a:solidFill>
              </a:rPr>
              <a:t> Olomouc (</a:t>
            </a:r>
            <a:r>
              <a:rPr lang="cs-CZ" dirty="0" err="1">
                <a:solidFill>
                  <a:srgbClr val="00B050"/>
                </a:solidFill>
              </a:rPr>
              <a:t>since</a:t>
            </a:r>
            <a:r>
              <a:rPr lang="cs-CZ" dirty="0">
                <a:solidFill>
                  <a:srgbClr val="00B050"/>
                </a:solidFill>
              </a:rPr>
              <a:t> 2025)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▪</a:t>
            </a:r>
            <a:r>
              <a:rPr lang="cs-CZ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Karlovy Vary (</a:t>
            </a:r>
            <a:r>
              <a:rPr lang="cs-CZ" dirty="0" err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since</a:t>
            </a:r>
            <a:r>
              <a:rPr lang="cs-CZ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2025)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dirty="0">
              <a:solidFill>
                <a:srgbClr val="00B050"/>
              </a:solidFill>
            </a:endParaRPr>
          </a:p>
        </p:txBody>
      </p:sp>
      <p:sp>
        <p:nvSpPr>
          <p:cNvPr id="20" name="Veselý obličej 19">
            <a:extLst>
              <a:ext uri="{FF2B5EF4-FFF2-40B4-BE49-F238E27FC236}">
                <a16:creationId xmlns:a16="http://schemas.microsoft.com/office/drawing/2014/main" id="{A9F04119-0C76-458F-BDE2-C12B657AE1EB}"/>
              </a:ext>
            </a:extLst>
          </p:cNvPr>
          <p:cNvSpPr/>
          <p:nvPr/>
        </p:nvSpPr>
        <p:spPr>
          <a:xfrm flipH="1">
            <a:off x="1238806" y="3305710"/>
            <a:ext cx="328771" cy="246580"/>
          </a:xfrm>
          <a:prstGeom prst="smileyFace">
            <a:avLst>
              <a:gd name="adj" fmla="val 4653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90239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4346528-78F7-4D43-A4D1-4D7555FE8A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985" t="29452" r="5746" b="21393"/>
          <a:stretch/>
        </p:blipFill>
        <p:spPr>
          <a:xfrm>
            <a:off x="7356143" y="365125"/>
            <a:ext cx="4421875" cy="33709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266" name="Picture 2" descr="https://media.springernature.com/lw685/springer-static/image/art%3A10.1186%2Fs12977-018-0420-7/MediaObjects/12977_2018_420_Fig2_HTML.gif">
            <a:extLst>
              <a:ext uri="{FF2B5EF4-FFF2-40B4-BE49-F238E27FC236}">
                <a16:creationId xmlns:a16="http://schemas.microsoft.com/office/drawing/2014/main" id="{1D8579A4-B4AE-431E-A618-F91770FB449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82" y="2489875"/>
            <a:ext cx="6524625" cy="370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4" descr="https://mail.centrum.cz/download.php?msg_id=00000000f4f500ec3030062ee9a9&amp;idx=1.2&amp;filename=IMG-20230406-WA0001.jpg&amp;r=37.19069991678297">
            <a:extLst>
              <a:ext uri="{FF2B5EF4-FFF2-40B4-BE49-F238E27FC236}">
                <a16:creationId xmlns:a16="http://schemas.microsoft.com/office/drawing/2014/main" id="{DC4C384F-FBC9-4D49-BDDA-EEEA36295F6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https://mail.centrum.cz/download.php?msg_id=00000000f4f500ec3030062ee9a9&amp;idx=1.2&amp;filename=IMG-20230406-WA0001.jpg&amp;r=37.19069991678297">
            <a:extLst>
              <a:ext uri="{FF2B5EF4-FFF2-40B4-BE49-F238E27FC236}">
                <a16:creationId xmlns:a16="http://schemas.microsoft.com/office/drawing/2014/main" id="{EC7B8BD0-FFBE-4FE8-BE72-385E27BFDB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515D50C8-064D-4635-B34B-638E585BA440}"/>
              </a:ext>
            </a:extLst>
          </p:cNvPr>
          <p:cNvSpPr txBox="1">
            <a:spLocks/>
          </p:cNvSpPr>
          <p:nvPr/>
        </p:nvSpPr>
        <p:spPr>
          <a:xfrm>
            <a:off x="619761" y="436880"/>
            <a:ext cx="11572239" cy="1220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err="1"/>
              <a:t>Viral</a:t>
            </a:r>
            <a:r>
              <a:rPr lang="cs-CZ" dirty="0"/>
              <a:t> </a:t>
            </a:r>
            <a:r>
              <a:rPr lang="cs-CZ" dirty="0" err="1"/>
              <a:t>resistance</a:t>
            </a:r>
            <a:r>
              <a:rPr lang="cs-CZ" dirty="0"/>
              <a:t> </a:t>
            </a:r>
          </a:p>
        </p:txBody>
      </p:sp>
      <p:sp>
        <p:nvSpPr>
          <p:cNvPr id="12" name="AutoShape 8" descr="https://mail.centrum.cz/download.php?msg_id=00000000f4f500ec3030062ee9a9&amp;idx=1.2&amp;filename=IMG-20230406-WA0001.jpg&amp;r=37.19069991678297">
            <a:extLst>
              <a:ext uri="{FF2B5EF4-FFF2-40B4-BE49-F238E27FC236}">
                <a16:creationId xmlns:a16="http://schemas.microsoft.com/office/drawing/2014/main" id="{AAA79A56-FA89-437C-A116-767141DF727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399" y="2177955"/>
            <a:ext cx="1194509" cy="1708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130AE24F-1114-4392-802D-8AF9FB4B37E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023" t="19900" r="33507" b="32935"/>
          <a:stretch/>
        </p:blipFill>
        <p:spPr>
          <a:xfrm>
            <a:off x="7835374" y="3886200"/>
            <a:ext cx="3550177" cy="28140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19783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dirty="0"/>
              <a:t>      </a:t>
            </a:r>
            <a:r>
              <a:rPr lang="cs-CZ" dirty="0" err="1"/>
              <a:t>Drug-drug</a:t>
            </a:r>
            <a:r>
              <a:rPr lang="cs-CZ" dirty="0"/>
              <a:t> </a:t>
            </a:r>
            <a:r>
              <a:rPr lang="cs-CZ" dirty="0" err="1"/>
              <a:t>interactions</a:t>
            </a:r>
            <a:r>
              <a:rPr lang="cs-CZ" dirty="0"/>
              <a:t>        </a:t>
            </a:r>
            <a:r>
              <a:rPr lang="cs-CZ" sz="2200" dirty="0"/>
              <a:t>www.hiv-                                             </a:t>
            </a:r>
            <a:br>
              <a:rPr lang="cs-CZ" sz="2200" dirty="0"/>
            </a:br>
            <a:r>
              <a:rPr lang="cs-CZ" sz="2200" dirty="0"/>
              <a:t>                                                                                                   </a:t>
            </a:r>
          </a:p>
        </p:txBody>
      </p:sp>
      <p:pic>
        <p:nvPicPr>
          <p:cNvPr id="10" name="Zástupný symbol pro obsah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50" t="14307" r="50154" b="26956"/>
          <a:stretch/>
        </p:blipFill>
        <p:spPr>
          <a:xfrm>
            <a:off x="2643205" y="1985651"/>
            <a:ext cx="6445971" cy="4531706"/>
          </a:xfrm>
          <a:prstGeom prst="rect">
            <a:avLst/>
          </a:prstGeom>
        </p:spPr>
      </p:pic>
      <p:pic>
        <p:nvPicPr>
          <p:cNvPr id="1026" name="Picture 2" descr="Liverpool University HIV/HEP/Cancer ...">
            <a:extLst>
              <a:ext uri="{FF2B5EF4-FFF2-40B4-BE49-F238E27FC236}">
                <a16:creationId xmlns:a16="http://schemas.microsoft.com/office/drawing/2014/main" id="{1EF81931-33DB-4076-9E67-1804A4D8E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0013" y="261946"/>
            <a:ext cx="3457575" cy="132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87649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">
            <a:extLst>
              <a:ext uri="{FF2B5EF4-FFF2-40B4-BE49-F238E27FC236}">
                <a16:creationId xmlns:a16="http://schemas.microsoft.com/office/drawing/2014/main" id="{3C875A07-08FB-4F04-9F81-65C93CFDEA1E}"/>
              </a:ext>
            </a:extLst>
          </p:cNvPr>
          <p:cNvSpPr txBox="1">
            <a:spLocks/>
          </p:cNvSpPr>
          <p:nvPr/>
        </p:nvSpPr>
        <p:spPr>
          <a:xfrm>
            <a:off x="621304" y="6163294"/>
            <a:ext cx="10926261" cy="59244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28625" indent="-2000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–"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6667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904875" indent="-2381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1152525" indent="-2476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b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lang="en-GB" sz="800" dirty="0">
                <a:solidFill>
                  <a:prstClr val="black">
                    <a:lumMod val="50000"/>
                    <a:lumOff val="50000"/>
                  </a:prstClr>
                </a:solidFill>
              </a:rPr>
              <a:t>1. UNAIDS. Accessed September 15, 2021. http://data.unaids.org/una-docs/jc999-hrviolations_en.pdf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2. Avert. Updated October 10, 2019. Accessed September 21, 2021. https://www.avert.org/professionals/hiv-social-issues/stigma-discrimination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EA6B40B-913A-F54A-AD66-6AFB6F377AC7}"/>
              </a:ext>
            </a:extLst>
          </p:cNvPr>
          <p:cNvGrpSpPr/>
          <p:nvPr/>
        </p:nvGrpSpPr>
        <p:grpSpPr>
          <a:xfrm>
            <a:off x="1118681" y="1357988"/>
            <a:ext cx="10738001" cy="4805306"/>
            <a:chOff x="5865556" y="1174697"/>
            <a:chExt cx="5728599" cy="4615792"/>
          </a:xfrm>
        </p:grpSpPr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BAE0F7BC-D5AE-4C61-AD39-90CED2F988B8}"/>
                </a:ext>
              </a:extLst>
            </p:cNvPr>
            <p:cNvSpPr/>
            <p:nvPr/>
          </p:nvSpPr>
          <p:spPr>
            <a:xfrm>
              <a:off x="7286332" y="3496207"/>
              <a:ext cx="2887047" cy="693294"/>
            </a:xfrm>
            <a:prstGeom prst="roundRect">
              <a:avLst/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Marginalization</a:t>
              </a:r>
              <a:endParaRPr kumimoji="0" lang="en-GB" sz="2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(social, economic, and legal)</a:t>
              </a: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5E50A38A-4C3A-42A7-A6F1-5182CA6614D9}"/>
                </a:ext>
              </a:extLst>
            </p:cNvPr>
            <p:cNvSpPr/>
            <p:nvPr/>
          </p:nvSpPr>
          <p:spPr>
            <a:xfrm>
              <a:off x="7286332" y="1770539"/>
              <a:ext cx="2887047" cy="501550"/>
            </a:xfrm>
            <a:prstGeom prst="roundRect">
              <a:avLst/>
            </a:prstGeom>
            <a:solidFill>
              <a:schemeClr val="tx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Stigma</a:t>
              </a:r>
              <a:endParaRPr kumimoji="0" lang="en-GB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E2308875-7528-4E22-B9C8-21318CA72ACA}"/>
                </a:ext>
              </a:extLst>
            </p:cNvPr>
            <p:cNvSpPr/>
            <p:nvPr/>
          </p:nvSpPr>
          <p:spPr>
            <a:xfrm>
              <a:off x="7263583" y="2589973"/>
              <a:ext cx="1206230" cy="693294"/>
            </a:xfrm>
            <a:prstGeom prst="roundRect">
              <a:avLst/>
            </a:prstGeom>
            <a:solidFill>
              <a:srgbClr val="E7E6E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Harassment and abuse</a:t>
              </a:r>
            </a:p>
          </p:txBody>
        </p:sp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48C770BE-C0BE-487E-A74D-3A10563C8996}"/>
                </a:ext>
              </a:extLst>
            </p:cNvPr>
            <p:cNvSpPr/>
            <p:nvPr/>
          </p:nvSpPr>
          <p:spPr>
            <a:xfrm>
              <a:off x="8944400" y="2589973"/>
              <a:ext cx="1206230" cy="698288"/>
            </a:xfrm>
            <a:prstGeom prst="roundRect">
              <a:avLst/>
            </a:prstGeom>
            <a:solidFill>
              <a:srgbClr val="E7E6E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Discrimination</a:t>
              </a:r>
            </a:p>
          </p:txBody>
        </p:sp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52EE67F4-6613-49EB-8768-9B8920E70419}"/>
                </a:ext>
              </a:extLst>
            </p:cNvPr>
            <p:cNvSpPr/>
            <p:nvPr/>
          </p:nvSpPr>
          <p:spPr>
            <a:xfrm>
              <a:off x="10387925" y="3496207"/>
              <a:ext cx="1206230" cy="693294"/>
            </a:xfrm>
            <a:prstGeom prst="roundRect">
              <a:avLst/>
            </a:prstGeom>
            <a:solidFill>
              <a:srgbClr val="E7E6E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Violence</a:t>
              </a: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EC82E96D-4BC6-4730-A724-33B0C3C6A8D2}"/>
                </a:ext>
              </a:extLst>
            </p:cNvPr>
            <p:cNvSpPr/>
            <p:nvPr/>
          </p:nvSpPr>
          <p:spPr>
            <a:xfrm>
              <a:off x="5865556" y="3496207"/>
              <a:ext cx="1206230" cy="693294"/>
            </a:xfrm>
            <a:prstGeom prst="roundRect">
              <a:avLst/>
            </a:prstGeom>
            <a:solidFill>
              <a:srgbClr val="E7E6E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Poor health services, access/uptake</a:t>
              </a:r>
            </a:p>
          </p:txBody>
        </p:sp>
        <p:sp>
          <p:nvSpPr>
            <p:cNvPr id="67" name="Rectangle: Rounded Corners 66">
              <a:extLst>
                <a:ext uri="{FF2B5EF4-FFF2-40B4-BE49-F238E27FC236}">
                  <a16:creationId xmlns:a16="http://schemas.microsoft.com/office/drawing/2014/main" id="{59FC1AD4-936E-4B12-B99E-0BF2F6E1BD7D}"/>
                </a:ext>
              </a:extLst>
            </p:cNvPr>
            <p:cNvSpPr/>
            <p:nvPr/>
          </p:nvSpPr>
          <p:spPr>
            <a:xfrm>
              <a:off x="6262174" y="4402441"/>
              <a:ext cx="1206230" cy="693294"/>
            </a:xfrm>
            <a:prstGeom prst="roundRect">
              <a:avLst/>
            </a:prstGeom>
            <a:solidFill>
              <a:srgbClr val="E7E6E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Poor social </a:t>
              </a:r>
              <a:br>
                <a:rPr kumimoji="0" lang="en-GB" sz="12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</a:br>
              <a:r>
                <a:rPr kumimoji="0" lang="en-GB" sz="12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or emotional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well-being</a:t>
              </a:r>
            </a:p>
          </p:txBody>
        </p:sp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id="{00DDA4ED-6C54-4D97-8517-AD77ED554631}"/>
                </a:ext>
              </a:extLst>
            </p:cNvPr>
            <p:cNvSpPr/>
            <p:nvPr/>
          </p:nvSpPr>
          <p:spPr>
            <a:xfrm>
              <a:off x="8126740" y="4402441"/>
              <a:ext cx="1206230" cy="693294"/>
            </a:xfrm>
            <a:prstGeom prst="roundRect">
              <a:avLst/>
            </a:prstGeom>
            <a:solidFill>
              <a:srgbClr val="E7E6E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Poverty</a:t>
              </a:r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EF302EB5-9615-40FA-9F12-1E320A5591E3}"/>
                </a:ext>
              </a:extLst>
            </p:cNvPr>
            <p:cNvSpPr/>
            <p:nvPr/>
          </p:nvSpPr>
          <p:spPr>
            <a:xfrm>
              <a:off x="9990991" y="4402441"/>
              <a:ext cx="1206230" cy="693294"/>
            </a:xfrm>
            <a:prstGeom prst="roundRect">
              <a:avLst/>
            </a:prstGeom>
            <a:solidFill>
              <a:srgbClr val="E7E6E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Risky situations </a:t>
              </a:r>
              <a:br>
                <a:rPr kumimoji="0" lang="en-GB" sz="12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</a:br>
              <a:r>
                <a:rPr kumimoji="0" lang="en-GB" sz="12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and </a:t>
              </a:r>
              <a:r>
                <a:rPr kumimoji="0" lang="en-GB" sz="1200" b="1" i="0" u="none" strike="noStrike" kern="0" cap="none" spc="0" normalizeH="0" baseline="0" noProof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behaviors</a:t>
              </a:r>
              <a:endParaRPr kumimoji="0" lang="en-GB" sz="12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cxnSp>
          <p:nvCxnSpPr>
            <p:cNvPr id="70" name="Connector: Elbow 69">
              <a:extLst>
                <a:ext uri="{FF2B5EF4-FFF2-40B4-BE49-F238E27FC236}">
                  <a16:creationId xmlns:a16="http://schemas.microsoft.com/office/drawing/2014/main" id="{E9A75212-A36B-4DBE-BDC9-541C13111796}"/>
                </a:ext>
              </a:extLst>
            </p:cNvPr>
            <p:cNvCxnSpPr>
              <a:cxnSpLocks/>
              <a:stCxn id="62" idx="2"/>
              <a:endCxn id="64" idx="0"/>
            </p:cNvCxnSpPr>
            <p:nvPr/>
          </p:nvCxnSpPr>
          <p:spPr>
            <a:xfrm rot="16200000" flipH="1">
              <a:off x="8979743" y="2022201"/>
              <a:ext cx="317884" cy="817659"/>
            </a:xfrm>
            <a:prstGeom prst="bentConnector3">
              <a:avLst>
                <a:gd name="adj1" fmla="val 50000"/>
              </a:avLst>
            </a:prstGeom>
            <a:noFill/>
            <a:ln w="12700" cap="flat" cmpd="sng" algn="ctr">
              <a:solidFill>
                <a:srgbClr val="595959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71" name="Connector: Elbow 70">
              <a:extLst>
                <a:ext uri="{FF2B5EF4-FFF2-40B4-BE49-F238E27FC236}">
                  <a16:creationId xmlns:a16="http://schemas.microsoft.com/office/drawing/2014/main" id="{4F8A56B5-25FC-4506-A084-80B01058DAE7}"/>
                </a:ext>
              </a:extLst>
            </p:cNvPr>
            <p:cNvCxnSpPr>
              <a:cxnSpLocks/>
              <a:stCxn id="62" idx="2"/>
              <a:endCxn id="63" idx="0"/>
            </p:cNvCxnSpPr>
            <p:nvPr/>
          </p:nvCxnSpPr>
          <p:spPr>
            <a:xfrm rot="5400000">
              <a:off x="8139335" y="1999452"/>
              <a:ext cx="317884" cy="863158"/>
            </a:xfrm>
            <a:prstGeom prst="bentConnector3">
              <a:avLst>
                <a:gd name="adj1" fmla="val 50000"/>
              </a:avLst>
            </a:prstGeom>
            <a:noFill/>
            <a:ln w="12700" cap="flat" cmpd="sng" algn="ctr">
              <a:solidFill>
                <a:srgbClr val="595959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72" name="Connector: Elbow 71">
              <a:extLst>
                <a:ext uri="{FF2B5EF4-FFF2-40B4-BE49-F238E27FC236}">
                  <a16:creationId xmlns:a16="http://schemas.microsoft.com/office/drawing/2014/main" id="{E53E089F-A970-4B1D-9077-66FEE58ADCC9}"/>
                </a:ext>
              </a:extLst>
            </p:cNvPr>
            <p:cNvCxnSpPr>
              <a:cxnSpLocks/>
              <a:stCxn id="62" idx="2"/>
              <a:endCxn id="65" idx="0"/>
            </p:cNvCxnSpPr>
            <p:nvPr/>
          </p:nvCxnSpPr>
          <p:spPr>
            <a:xfrm rot="16200000" flipH="1">
              <a:off x="9248389" y="1753556"/>
              <a:ext cx="1224118" cy="2261184"/>
            </a:xfrm>
            <a:prstGeom prst="bentConnector3">
              <a:avLst>
                <a:gd name="adj1" fmla="val 13429"/>
              </a:avLst>
            </a:prstGeom>
            <a:noFill/>
            <a:ln w="12700" cap="flat" cmpd="sng" algn="ctr">
              <a:solidFill>
                <a:srgbClr val="595959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73" name="Connector: Elbow 72">
              <a:extLst>
                <a:ext uri="{FF2B5EF4-FFF2-40B4-BE49-F238E27FC236}">
                  <a16:creationId xmlns:a16="http://schemas.microsoft.com/office/drawing/2014/main" id="{76EE8B73-C11E-4F51-A02B-062BAFB4DD8B}"/>
                </a:ext>
              </a:extLst>
            </p:cNvPr>
            <p:cNvCxnSpPr>
              <a:cxnSpLocks/>
              <a:stCxn id="62" idx="2"/>
              <a:endCxn id="66" idx="0"/>
            </p:cNvCxnSpPr>
            <p:nvPr/>
          </p:nvCxnSpPr>
          <p:spPr>
            <a:xfrm rot="5400000">
              <a:off x="6987205" y="1753556"/>
              <a:ext cx="1224118" cy="2261185"/>
            </a:xfrm>
            <a:prstGeom prst="bentConnector3">
              <a:avLst>
                <a:gd name="adj1" fmla="val 13429"/>
              </a:avLst>
            </a:prstGeom>
            <a:noFill/>
            <a:ln w="12700" cap="flat" cmpd="sng" algn="ctr">
              <a:solidFill>
                <a:srgbClr val="595959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id="{3F15EFF0-7405-4796-A060-391C844BB83C}"/>
                </a:ext>
              </a:extLst>
            </p:cNvPr>
            <p:cNvSpPr/>
            <p:nvPr/>
          </p:nvSpPr>
          <p:spPr>
            <a:xfrm>
              <a:off x="7286332" y="5353926"/>
              <a:ext cx="2887047" cy="436563"/>
            </a:xfrm>
            <a:prstGeom prst="roundRect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Sickness</a:t>
              </a:r>
              <a:endParaRPr kumimoji="0" lang="en-GB" sz="2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cxnSp>
          <p:nvCxnSpPr>
            <p:cNvPr id="75" name="Connector: Elbow 74">
              <a:extLst>
                <a:ext uri="{FF2B5EF4-FFF2-40B4-BE49-F238E27FC236}">
                  <a16:creationId xmlns:a16="http://schemas.microsoft.com/office/drawing/2014/main" id="{D29C997C-4F34-41EE-B6FB-8A9230D76C77}"/>
                </a:ext>
              </a:extLst>
            </p:cNvPr>
            <p:cNvCxnSpPr>
              <a:cxnSpLocks/>
              <a:stCxn id="67" idx="2"/>
              <a:endCxn id="74" idx="1"/>
            </p:cNvCxnSpPr>
            <p:nvPr/>
          </p:nvCxnSpPr>
          <p:spPr>
            <a:xfrm rot="16200000" flipH="1">
              <a:off x="6837574" y="5123449"/>
              <a:ext cx="476473" cy="421043"/>
            </a:xfrm>
            <a:prstGeom prst="bentConnector2">
              <a:avLst/>
            </a:prstGeom>
            <a:noFill/>
            <a:ln w="12700" cap="flat" cmpd="sng" algn="ctr">
              <a:solidFill>
                <a:srgbClr val="595959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76" name="Connector: Elbow 75">
              <a:extLst>
                <a:ext uri="{FF2B5EF4-FFF2-40B4-BE49-F238E27FC236}">
                  <a16:creationId xmlns:a16="http://schemas.microsoft.com/office/drawing/2014/main" id="{061CD7B3-2D7C-4F30-83B3-C0626DCABCAF}"/>
                </a:ext>
              </a:extLst>
            </p:cNvPr>
            <p:cNvCxnSpPr>
              <a:cxnSpLocks/>
              <a:stCxn id="69" idx="2"/>
              <a:endCxn id="74" idx="3"/>
            </p:cNvCxnSpPr>
            <p:nvPr/>
          </p:nvCxnSpPr>
          <p:spPr>
            <a:xfrm rot="5400000">
              <a:off x="10145507" y="5123608"/>
              <a:ext cx="476473" cy="420727"/>
            </a:xfrm>
            <a:prstGeom prst="bentConnector2">
              <a:avLst/>
            </a:prstGeom>
            <a:noFill/>
            <a:ln w="12700" cap="flat" cmpd="sng" algn="ctr">
              <a:solidFill>
                <a:srgbClr val="595959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77" name="Connector: Elbow 76">
              <a:extLst>
                <a:ext uri="{FF2B5EF4-FFF2-40B4-BE49-F238E27FC236}">
                  <a16:creationId xmlns:a16="http://schemas.microsoft.com/office/drawing/2014/main" id="{86CF765A-59A1-44FA-97FA-B871D1CC2C27}"/>
                </a:ext>
              </a:extLst>
            </p:cNvPr>
            <p:cNvCxnSpPr>
              <a:cxnSpLocks/>
              <a:stCxn id="68" idx="2"/>
              <a:endCxn id="74" idx="0"/>
            </p:cNvCxnSpPr>
            <p:nvPr/>
          </p:nvCxnSpPr>
          <p:spPr>
            <a:xfrm rot="16200000" flipH="1">
              <a:off x="8600760" y="5224829"/>
              <a:ext cx="258191" cy="1"/>
            </a:xfrm>
            <a:prstGeom prst="bentConnector3">
              <a:avLst>
                <a:gd name="adj1" fmla="val 50000"/>
              </a:avLst>
            </a:prstGeom>
            <a:noFill/>
            <a:ln w="12700" cap="flat" cmpd="sng" algn="ctr">
              <a:solidFill>
                <a:srgbClr val="595959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78" name="Straight Arrow Connector 77">
              <a:extLst>
                <a:ext uri="{FF2B5EF4-FFF2-40B4-BE49-F238E27FC236}">
                  <a16:creationId xmlns:a16="http://schemas.microsoft.com/office/drawing/2014/main" id="{9906DD41-C1E7-4E26-8434-5F38A509D762}"/>
                </a:ext>
              </a:extLst>
            </p:cNvPr>
            <p:cNvCxnSpPr>
              <a:stCxn id="67" idx="3"/>
              <a:endCxn id="68" idx="1"/>
            </p:cNvCxnSpPr>
            <p:nvPr/>
          </p:nvCxnSpPr>
          <p:spPr>
            <a:xfrm>
              <a:off x="7468404" y="4749088"/>
              <a:ext cx="658336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595959"/>
              </a:solidFill>
              <a:prstDash val="solid"/>
              <a:miter lim="800000"/>
              <a:headEnd type="triangle"/>
              <a:tailEnd type="triangle"/>
            </a:ln>
            <a:effectLst/>
          </p:spPr>
        </p:cxnSp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ED24D065-0F45-4080-BD45-1ADFC2438197}"/>
                </a:ext>
              </a:extLst>
            </p:cNvPr>
            <p:cNvCxnSpPr>
              <a:cxnSpLocks/>
              <a:stCxn id="69" idx="1"/>
              <a:endCxn id="68" idx="3"/>
            </p:cNvCxnSpPr>
            <p:nvPr/>
          </p:nvCxnSpPr>
          <p:spPr>
            <a:xfrm flipH="1">
              <a:off x="9332970" y="4749088"/>
              <a:ext cx="658021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595959"/>
              </a:solidFill>
              <a:prstDash val="solid"/>
              <a:miter lim="800000"/>
              <a:headEnd type="triangle"/>
              <a:tailEnd type="triangle"/>
            </a:ln>
            <a:effectLst/>
          </p:spPr>
        </p:cxnSp>
        <p:cxnSp>
          <p:nvCxnSpPr>
            <p:cNvPr id="80" name="Connector: Elbow 79">
              <a:extLst>
                <a:ext uri="{FF2B5EF4-FFF2-40B4-BE49-F238E27FC236}">
                  <a16:creationId xmlns:a16="http://schemas.microsoft.com/office/drawing/2014/main" id="{07E5CF9C-72B7-41FD-AE99-80C4703D3E42}"/>
                </a:ext>
              </a:extLst>
            </p:cNvPr>
            <p:cNvCxnSpPr>
              <a:cxnSpLocks/>
              <a:stCxn id="64" idx="2"/>
              <a:endCxn id="61" idx="0"/>
            </p:cNvCxnSpPr>
            <p:nvPr/>
          </p:nvCxnSpPr>
          <p:spPr>
            <a:xfrm rot="5400000">
              <a:off x="9034713" y="2983405"/>
              <a:ext cx="207946" cy="817659"/>
            </a:xfrm>
            <a:prstGeom prst="bentConnector3">
              <a:avLst>
                <a:gd name="adj1" fmla="val 31287"/>
              </a:avLst>
            </a:prstGeom>
            <a:noFill/>
            <a:ln w="12700" cap="flat" cmpd="sng" algn="ctr">
              <a:solidFill>
                <a:srgbClr val="595959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81" name="Connector: Elbow 80">
              <a:extLst>
                <a:ext uri="{FF2B5EF4-FFF2-40B4-BE49-F238E27FC236}">
                  <a16:creationId xmlns:a16="http://schemas.microsoft.com/office/drawing/2014/main" id="{E0A01725-C911-47B9-BE6D-8116DFD81A19}"/>
                </a:ext>
              </a:extLst>
            </p:cNvPr>
            <p:cNvCxnSpPr>
              <a:cxnSpLocks/>
              <a:stCxn id="63" idx="2"/>
              <a:endCxn id="61" idx="0"/>
            </p:cNvCxnSpPr>
            <p:nvPr/>
          </p:nvCxnSpPr>
          <p:spPr>
            <a:xfrm rot="16200000" flipH="1">
              <a:off x="8191807" y="2958158"/>
              <a:ext cx="212940" cy="863158"/>
            </a:xfrm>
            <a:prstGeom prst="bentConnector3">
              <a:avLst>
                <a:gd name="adj1" fmla="val 33329"/>
              </a:avLst>
            </a:prstGeom>
            <a:noFill/>
            <a:ln w="12700" cap="flat" cmpd="sng" algn="ctr">
              <a:solidFill>
                <a:srgbClr val="595959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82" name="Straight Arrow Connector 81">
              <a:extLst>
                <a:ext uri="{FF2B5EF4-FFF2-40B4-BE49-F238E27FC236}">
                  <a16:creationId xmlns:a16="http://schemas.microsoft.com/office/drawing/2014/main" id="{773D2D71-310A-44CE-9786-5B0C7144A59A}"/>
                </a:ext>
              </a:extLst>
            </p:cNvPr>
            <p:cNvCxnSpPr>
              <a:cxnSpLocks/>
              <a:stCxn id="61" idx="1"/>
              <a:endCxn id="66" idx="3"/>
            </p:cNvCxnSpPr>
            <p:nvPr/>
          </p:nvCxnSpPr>
          <p:spPr>
            <a:xfrm flipH="1">
              <a:off x="7071786" y="3842854"/>
              <a:ext cx="214546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595959"/>
              </a:solidFill>
              <a:prstDash val="solid"/>
              <a:miter lim="800000"/>
              <a:headEnd type="triangle" w="med" len="med"/>
              <a:tailEnd type="none" w="med" len="med"/>
            </a:ln>
            <a:effectLst/>
          </p:spPr>
        </p:cxnSp>
        <p:cxnSp>
          <p:nvCxnSpPr>
            <p:cNvPr id="83" name="Straight Arrow Connector 82">
              <a:extLst>
                <a:ext uri="{FF2B5EF4-FFF2-40B4-BE49-F238E27FC236}">
                  <a16:creationId xmlns:a16="http://schemas.microsoft.com/office/drawing/2014/main" id="{1EC6879D-E3B8-42B7-9264-D8B513F82DF1}"/>
                </a:ext>
              </a:extLst>
            </p:cNvPr>
            <p:cNvCxnSpPr>
              <a:cxnSpLocks/>
              <a:stCxn id="61" idx="3"/>
              <a:endCxn id="65" idx="1"/>
            </p:cNvCxnSpPr>
            <p:nvPr/>
          </p:nvCxnSpPr>
          <p:spPr>
            <a:xfrm>
              <a:off x="10173379" y="3842854"/>
              <a:ext cx="214546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595959"/>
              </a:solidFill>
              <a:prstDash val="solid"/>
              <a:miter lim="800000"/>
              <a:headEnd type="triangle" w="med" len="med"/>
              <a:tailEnd type="none" w="med" len="med"/>
            </a:ln>
            <a:effectLst/>
          </p:spPr>
        </p:cxnSp>
        <p:cxnSp>
          <p:nvCxnSpPr>
            <p:cNvPr id="84" name="Connector: Elbow 83">
              <a:extLst>
                <a:ext uri="{FF2B5EF4-FFF2-40B4-BE49-F238E27FC236}">
                  <a16:creationId xmlns:a16="http://schemas.microsoft.com/office/drawing/2014/main" id="{BB4DA587-DBBB-4C9F-9275-B5C71ED8A61E}"/>
                </a:ext>
              </a:extLst>
            </p:cNvPr>
            <p:cNvCxnSpPr>
              <a:cxnSpLocks/>
              <a:stCxn id="66" idx="2"/>
              <a:endCxn id="67" idx="1"/>
            </p:cNvCxnSpPr>
            <p:nvPr/>
          </p:nvCxnSpPr>
          <p:spPr>
            <a:xfrm rot="5400000">
              <a:off x="6085630" y="4366046"/>
              <a:ext cx="559587" cy="206497"/>
            </a:xfrm>
            <a:prstGeom prst="bentConnector4">
              <a:avLst>
                <a:gd name="adj1" fmla="val 19027"/>
                <a:gd name="adj2" fmla="val 210704"/>
              </a:avLst>
            </a:prstGeom>
            <a:noFill/>
            <a:ln w="12700" cap="flat" cmpd="sng" algn="ctr">
              <a:solidFill>
                <a:srgbClr val="595959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85" name="Connector: Elbow 84">
              <a:extLst>
                <a:ext uri="{FF2B5EF4-FFF2-40B4-BE49-F238E27FC236}">
                  <a16:creationId xmlns:a16="http://schemas.microsoft.com/office/drawing/2014/main" id="{1CC8FD03-97D5-4F86-A435-A2CEA075BFD4}"/>
                </a:ext>
              </a:extLst>
            </p:cNvPr>
            <p:cNvCxnSpPr>
              <a:cxnSpLocks/>
              <a:stCxn id="65" idx="2"/>
              <a:endCxn id="69" idx="3"/>
            </p:cNvCxnSpPr>
            <p:nvPr/>
          </p:nvCxnSpPr>
          <p:spPr>
            <a:xfrm rot="16200000" flipH="1">
              <a:off x="10814337" y="4366203"/>
              <a:ext cx="559587" cy="206181"/>
            </a:xfrm>
            <a:prstGeom prst="bentConnector4">
              <a:avLst>
                <a:gd name="adj1" fmla="val 19027"/>
                <a:gd name="adj2" fmla="val 233542"/>
              </a:avLst>
            </a:prstGeom>
            <a:noFill/>
            <a:ln w="12700" cap="flat" cmpd="sng" algn="ctr">
              <a:solidFill>
                <a:srgbClr val="595959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86" name="Straight Arrow Connector 85">
              <a:extLst>
                <a:ext uri="{FF2B5EF4-FFF2-40B4-BE49-F238E27FC236}">
                  <a16:creationId xmlns:a16="http://schemas.microsoft.com/office/drawing/2014/main" id="{88E9A81E-490F-445C-9483-6B12A8474120}"/>
                </a:ext>
              </a:extLst>
            </p:cNvPr>
            <p:cNvCxnSpPr>
              <a:cxnSpLocks/>
              <a:stCxn id="68" idx="0"/>
              <a:endCxn id="61" idx="2"/>
            </p:cNvCxnSpPr>
            <p:nvPr/>
          </p:nvCxnSpPr>
          <p:spPr>
            <a:xfrm flipV="1">
              <a:off x="8729855" y="4189501"/>
              <a:ext cx="1" cy="212940"/>
            </a:xfrm>
            <a:prstGeom prst="straightConnector1">
              <a:avLst/>
            </a:prstGeom>
            <a:noFill/>
            <a:ln w="12700" cap="flat" cmpd="sng" algn="ctr">
              <a:solidFill>
                <a:srgbClr val="595959"/>
              </a:solidFill>
              <a:prstDash val="solid"/>
              <a:miter lim="800000"/>
              <a:headEnd type="triangle" w="med" len="med"/>
              <a:tailEnd type="none" w="med" len="med"/>
            </a:ln>
            <a:effectLst/>
          </p:spPr>
        </p:cxnSp>
        <p:cxnSp>
          <p:nvCxnSpPr>
            <p:cNvPr id="87" name="Connector: Elbow 86">
              <a:extLst>
                <a:ext uri="{FF2B5EF4-FFF2-40B4-BE49-F238E27FC236}">
                  <a16:creationId xmlns:a16="http://schemas.microsoft.com/office/drawing/2014/main" id="{F61FF474-056C-4835-B051-2B2BA659A27F}"/>
                </a:ext>
              </a:extLst>
            </p:cNvPr>
            <p:cNvCxnSpPr>
              <a:cxnSpLocks/>
              <a:stCxn id="61" idx="2"/>
              <a:endCxn id="69" idx="0"/>
            </p:cNvCxnSpPr>
            <p:nvPr/>
          </p:nvCxnSpPr>
          <p:spPr>
            <a:xfrm rot="16200000" flipH="1">
              <a:off x="9555511" y="3363846"/>
              <a:ext cx="212940" cy="1864250"/>
            </a:xfrm>
            <a:prstGeom prst="bentConnector3">
              <a:avLst>
                <a:gd name="adj1" fmla="val 31727"/>
              </a:avLst>
            </a:prstGeom>
            <a:noFill/>
            <a:ln w="12700" cap="flat" cmpd="sng" algn="ctr">
              <a:solidFill>
                <a:srgbClr val="595959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88" name="Connector: Elbow 87">
              <a:extLst>
                <a:ext uri="{FF2B5EF4-FFF2-40B4-BE49-F238E27FC236}">
                  <a16:creationId xmlns:a16="http://schemas.microsoft.com/office/drawing/2014/main" id="{5B4F46C3-3EDC-4B7D-882A-6DAA233CAC07}"/>
                </a:ext>
              </a:extLst>
            </p:cNvPr>
            <p:cNvCxnSpPr>
              <a:cxnSpLocks/>
              <a:stCxn id="61" idx="2"/>
              <a:endCxn id="67" idx="0"/>
            </p:cNvCxnSpPr>
            <p:nvPr/>
          </p:nvCxnSpPr>
          <p:spPr>
            <a:xfrm rot="5400000">
              <a:off x="7691103" y="3363688"/>
              <a:ext cx="212940" cy="1864567"/>
            </a:xfrm>
            <a:prstGeom prst="bentConnector3">
              <a:avLst>
                <a:gd name="adj1" fmla="val 31726"/>
              </a:avLst>
            </a:prstGeom>
            <a:noFill/>
            <a:ln w="12700" cap="flat" cmpd="sng" algn="ctr">
              <a:solidFill>
                <a:srgbClr val="595959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184183B0-7143-412D-85A0-9296A262A588}"/>
                </a:ext>
              </a:extLst>
            </p:cNvPr>
            <p:cNvSpPr/>
            <p:nvPr/>
          </p:nvSpPr>
          <p:spPr>
            <a:xfrm>
              <a:off x="7638218" y="1174697"/>
              <a:ext cx="2186020" cy="384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Stigma</a:t>
              </a:r>
              <a:r>
                <a:rPr lang="cs-CZ" sz="2000" b="1" kern="0" dirty="0">
                  <a:solidFill>
                    <a:prstClr val="black"/>
                  </a:solidFill>
                  <a:latin typeface="Arial"/>
                </a:rPr>
                <a:t> and </a:t>
              </a:r>
              <a:r>
                <a:rPr lang="cs-CZ" sz="2000" b="1" kern="0" dirty="0" err="1">
                  <a:solidFill>
                    <a:prstClr val="black"/>
                  </a:solidFill>
                  <a:latin typeface="Arial"/>
                </a:rPr>
                <a:t>its</a:t>
              </a:r>
              <a:r>
                <a:rPr lang="cs-CZ" sz="2000" b="1" kern="0" dirty="0">
                  <a:solidFill>
                    <a:prstClr val="black"/>
                  </a:solidFill>
                  <a:latin typeface="Arial"/>
                </a:rPr>
                <a:t> </a:t>
              </a:r>
              <a:r>
                <a:rPr lang="cs-CZ" sz="2000" b="1" kern="0" dirty="0" err="1">
                  <a:solidFill>
                    <a:prstClr val="black"/>
                  </a:solidFill>
                  <a:latin typeface="Arial"/>
                </a:rPr>
                <a:t>consequences</a:t>
              </a:r>
              <a:r>
                <a:rPr kumimoji="0" lang="cs-CZ" sz="2000" b="1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1,2</a:t>
              </a:r>
              <a:r>
                <a:rPr kumimoji="0" lang="en-GB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  <p:sp>
        <p:nvSpPr>
          <p:cNvPr id="38" name="Title 3">
            <a:extLst>
              <a:ext uri="{FF2B5EF4-FFF2-40B4-BE49-F238E27FC236}">
                <a16:creationId xmlns:a16="http://schemas.microsoft.com/office/drawing/2014/main" id="{E8B82587-2ACF-3B40-9656-2CF9A3E8D9D7}"/>
              </a:ext>
            </a:extLst>
          </p:cNvPr>
          <p:cNvSpPr txBox="1">
            <a:spLocks/>
          </p:cNvSpPr>
          <p:nvPr/>
        </p:nvSpPr>
        <p:spPr>
          <a:xfrm>
            <a:off x="551932" y="298162"/>
            <a:ext cx="10997516" cy="93728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>
                <a:solidFill>
                  <a:srgbClr val="CC0000"/>
                </a:solidFill>
                <a:latin typeface="Arial"/>
              </a:rPr>
              <a:t> </a:t>
            </a:r>
            <a:r>
              <a:rPr lang="cs-CZ" sz="4400" dirty="0" err="1">
                <a:solidFill>
                  <a:schemeClr val="tx1"/>
                </a:solidFill>
              </a:rPr>
              <a:t>Is</a:t>
            </a:r>
            <a:r>
              <a:rPr lang="cs-CZ" sz="4400" dirty="0">
                <a:solidFill>
                  <a:schemeClr val="tx1"/>
                </a:solidFill>
              </a:rPr>
              <a:t> stigma </a:t>
            </a:r>
            <a:r>
              <a:rPr lang="cs-CZ" sz="4400" dirty="0" err="1">
                <a:solidFill>
                  <a:schemeClr val="tx1"/>
                </a:solidFill>
              </a:rPr>
              <a:t>an</a:t>
            </a:r>
            <a:r>
              <a:rPr lang="cs-CZ" sz="4400" dirty="0">
                <a:solidFill>
                  <a:schemeClr val="tx1"/>
                </a:solidFill>
              </a:rPr>
              <a:t> urgent </a:t>
            </a:r>
            <a:r>
              <a:rPr lang="cs-CZ" sz="4400" dirty="0" err="1">
                <a:solidFill>
                  <a:schemeClr val="tx1"/>
                </a:solidFill>
              </a:rPr>
              <a:t>issue</a:t>
            </a:r>
            <a:r>
              <a:rPr lang="cs-CZ" sz="4400" dirty="0">
                <a:solidFill>
                  <a:schemeClr val="tx1"/>
                </a:solidFill>
              </a:rPr>
              <a:t>?</a:t>
            </a:r>
            <a:r>
              <a:rPr lang="cs-CZ" sz="4400" dirty="0">
                <a:solidFill>
                  <a:schemeClr val="tx1"/>
                </a:solidFill>
                <a:cs typeface="Calibri" panose="020F0502020204030204" pitchFamily="34" charset="0"/>
              </a:rPr>
              <a:t> </a:t>
            </a:r>
            <a:endParaRPr kumimoji="0" lang="en-US" sz="4400" b="0" i="0" u="none" strike="noStrike" kern="1200" cap="none" spc="-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8C1CD0-64C4-43A5-9BD8-039C85A3C0DD}"/>
              </a:ext>
            </a:extLst>
          </p:cNvPr>
          <p:cNvSpPr/>
          <p:nvPr/>
        </p:nvSpPr>
        <p:spPr>
          <a:xfrm>
            <a:off x="11547565" y="6379029"/>
            <a:ext cx="309117" cy="180809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2426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3AD70E-E37B-4113-8321-E8061107D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9F8945F1-CD9A-4E58-A0EF-A250ABCDEC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5037" t="26070" r="4505" b="25402"/>
          <a:stretch/>
        </p:blipFill>
        <p:spPr>
          <a:xfrm>
            <a:off x="1301640" y="1120860"/>
            <a:ext cx="5327250" cy="359429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AD8EDB3-EE10-4E45-B3EF-DB05182A84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936" t="24653" r="44677" b="7527"/>
          <a:stretch/>
        </p:blipFill>
        <p:spPr>
          <a:xfrm>
            <a:off x="7344694" y="1120860"/>
            <a:ext cx="3293302" cy="53720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EFA23849-6219-4CFE-B3FC-D79E7F4307E7}"/>
              </a:ext>
            </a:extLst>
          </p:cNvPr>
          <p:cNvSpPr/>
          <p:nvPr/>
        </p:nvSpPr>
        <p:spPr>
          <a:xfrm>
            <a:off x="7344694" y="1838632"/>
            <a:ext cx="1681319" cy="314633"/>
          </a:xfrm>
          <a:prstGeom prst="rect">
            <a:avLst/>
          </a:prstGeom>
          <a:solidFill>
            <a:srgbClr val="AC20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B885ADE2-0D97-4700-8156-D61F127308C9}"/>
              </a:ext>
            </a:extLst>
          </p:cNvPr>
          <p:cNvSpPr/>
          <p:nvPr/>
        </p:nvSpPr>
        <p:spPr>
          <a:xfrm>
            <a:off x="7344694" y="3429000"/>
            <a:ext cx="383461" cy="314633"/>
          </a:xfrm>
          <a:prstGeom prst="rect">
            <a:avLst/>
          </a:prstGeom>
          <a:solidFill>
            <a:srgbClr val="AC20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98083876-6330-47C2-B868-C2C856994AB2}"/>
              </a:ext>
            </a:extLst>
          </p:cNvPr>
          <p:cNvSpPr/>
          <p:nvPr/>
        </p:nvSpPr>
        <p:spPr>
          <a:xfrm>
            <a:off x="7344694" y="1120861"/>
            <a:ext cx="2654712" cy="462134"/>
          </a:xfrm>
          <a:prstGeom prst="rect">
            <a:avLst/>
          </a:prstGeom>
          <a:solidFill>
            <a:srgbClr val="B521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7DC845D8-41F6-48DB-8A9B-BB7CC0E42644}"/>
              </a:ext>
            </a:extLst>
          </p:cNvPr>
          <p:cNvSpPr/>
          <p:nvPr/>
        </p:nvSpPr>
        <p:spPr>
          <a:xfrm flipV="1">
            <a:off x="7344694" y="6086168"/>
            <a:ext cx="383461" cy="245802"/>
          </a:xfrm>
          <a:prstGeom prst="rect">
            <a:avLst/>
          </a:prstGeom>
          <a:solidFill>
            <a:srgbClr val="911B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457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3AD70E-E37B-4113-8321-E8061107D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9F8945F1-CD9A-4E58-A0EF-A250ABCDEC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5037" t="26070" r="4505" b="25402"/>
          <a:stretch/>
        </p:blipFill>
        <p:spPr>
          <a:xfrm>
            <a:off x="1301640" y="1120860"/>
            <a:ext cx="5327250" cy="359429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AD8EDB3-EE10-4E45-B3EF-DB05182A84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936" t="24653" r="44677" b="7527"/>
          <a:stretch/>
        </p:blipFill>
        <p:spPr>
          <a:xfrm>
            <a:off x="7344694" y="1120860"/>
            <a:ext cx="3293302" cy="53720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EFA23849-6219-4CFE-B3FC-D79E7F4307E7}"/>
              </a:ext>
            </a:extLst>
          </p:cNvPr>
          <p:cNvSpPr/>
          <p:nvPr/>
        </p:nvSpPr>
        <p:spPr>
          <a:xfrm>
            <a:off x="7344694" y="1838632"/>
            <a:ext cx="1681319" cy="314633"/>
          </a:xfrm>
          <a:prstGeom prst="rect">
            <a:avLst/>
          </a:prstGeom>
          <a:solidFill>
            <a:srgbClr val="AC20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B885ADE2-0D97-4700-8156-D61F127308C9}"/>
              </a:ext>
            </a:extLst>
          </p:cNvPr>
          <p:cNvSpPr/>
          <p:nvPr/>
        </p:nvSpPr>
        <p:spPr>
          <a:xfrm>
            <a:off x="7344694" y="3429000"/>
            <a:ext cx="383461" cy="314633"/>
          </a:xfrm>
          <a:prstGeom prst="rect">
            <a:avLst/>
          </a:prstGeom>
          <a:solidFill>
            <a:srgbClr val="AC20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98083876-6330-47C2-B868-C2C856994AB2}"/>
              </a:ext>
            </a:extLst>
          </p:cNvPr>
          <p:cNvSpPr/>
          <p:nvPr/>
        </p:nvSpPr>
        <p:spPr>
          <a:xfrm>
            <a:off x="7344694" y="1120861"/>
            <a:ext cx="2654712" cy="462134"/>
          </a:xfrm>
          <a:prstGeom prst="rect">
            <a:avLst/>
          </a:prstGeom>
          <a:solidFill>
            <a:srgbClr val="B521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7DC845D8-41F6-48DB-8A9B-BB7CC0E42644}"/>
              </a:ext>
            </a:extLst>
          </p:cNvPr>
          <p:cNvSpPr/>
          <p:nvPr/>
        </p:nvSpPr>
        <p:spPr>
          <a:xfrm flipV="1">
            <a:off x="7344694" y="6086168"/>
            <a:ext cx="383461" cy="245802"/>
          </a:xfrm>
          <a:prstGeom prst="rect">
            <a:avLst/>
          </a:prstGeom>
          <a:solidFill>
            <a:srgbClr val="911B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4598D821-E760-4504-8043-47D2436D4F6E}"/>
              </a:ext>
            </a:extLst>
          </p:cNvPr>
          <p:cNvSpPr txBox="1"/>
          <p:nvPr/>
        </p:nvSpPr>
        <p:spPr>
          <a:xfrm>
            <a:off x="2399070" y="4866966"/>
            <a:ext cx="2625213" cy="373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Jan Šibík, </a:t>
            </a:r>
            <a:r>
              <a:rPr lang="cs-CZ" dirty="0" err="1"/>
              <a:t>Odessa</a:t>
            </a:r>
            <a:r>
              <a:rPr lang="cs-CZ" dirty="0"/>
              <a:t> 2004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3467E23-A2F3-4343-B54C-3D8329FB0438}"/>
              </a:ext>
            </a:extLst>
          </p:cNvPr>
          <p:cNvSpPr txBox="1"/>
          <p:nvPr/>
        </p:nvSpPr>
        <p:spPr>
          <a:xfrm>
            <a:off x="7418895" y="6492875"/>
            <a:ext cx="3219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Campaign</a:t>
            </a:r>
            <a:r>
              <a:rPr lang="cs-CZ" dirty="0"/>
              <a:t> in Media, Praha 2022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645B5182-5DE2-45AE-B581-6ABB0410B3B1}"/>
              </a:ext>
            </a:extLst>
          </p:cNvPr>
          <p:cNvSpPr txBox="1"/>
          <p:nvPr/>
        </p:nvSpPr>
        <p:spPr>
          <a:xfrm flipH="1">
            <a:off x="4257872" y="5240593"/>
            <a:ext cx="32933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/>
              <a:t>HIV  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 AIDS</a:t>
            </a:r>
            <a:endParaRPr lang="cs-CZ" sz="4000" dirty="0"/>
          </a:p>
        </p:txBody>
      </p: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0D89EE9A-0296-4DF0-88CD-CF62EC8F0097}"/>
              </a:ext>
            </a:extLst>
          </p:cNvPr>
          <p:cNvCxnSpPr>
            <a:cxnSpLocks/>
          </p:cNvCxnSpPr>
          <p:nvPr/>
        </p:nvCxnSpPr>
        <p:spPr>
          <a:xfrm>
            <a:off x="5307496" y="5387009"/>
            <a:ext cx="268356" cy="41744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4165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dirty="0"/>
              <a:t>Basic </a:t>
            </a:r>
            <a:r>
              <a:rPr lang="cs-CZ" altLang="cs-CZ" dirty="0" err="1"/>
              <a:t>characteristics</a:t>
            </a:r>
            <a:endParaRPr lang="cs-CZ" altLang="cs-CZ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endParaRPr lang="cs-CZ" altLang="cs-CZ" dirty="0"/>
          </a:p>
          <a:p>
            <a:pPr eaLnBrk="1" hangingPunct="1"/>
            <a:r>
              <a:rPr lang="cs-CZ" altLang="cs-CZ" sz="2000" dirty="0" err="1"/>
              <a:t>viral</a:t>
            </a:r>
            <a:r>
              <a:rPr lang="cs-CZ" altLang="cs-CZ" sz="2000" dirty="0"/>
              <a:t> </a:t>
            </a:r>
            <a:r>
              <a:rPr lang="cs-CZ" altLang="cs-CZ" sz="2000" dirty="0" err="1"/>
              <a:t>infection</a:t>
            </a:r>
            <a:r>
              <a:rPr lang="cs-CZ" altLang="cs-CZ" sz="2000" dirty="0"/>
              <a:t> (HIV1, 2)</a:t>
            </a:r>
          </a:p>
          <a:p>
            <a:pPr eaLnBrk="1" hangingPunct="1"/>
            <a:r>
              <a:rPr lang="cs-CZ" altLang="cs-CZ" sz="2400" dirty="0"/>
              <a:t>  </a:t>
            </a:r>
            <a:r>
              <a:rPr lang="cs-CZ" altLang="cs-CZ" sz="2400" dirty="0" err="1"/>
              <a:t>sexual</a:t>
            </a:r>
            <a:r>
              <a:rPr lang="cs-CZ" altLang="cs-CZ" sz="2400" dirty="0"/>
              <a:t> </a:t>
            </a:r>
            <a:r>
              <a:rPr lang="cs-CZ" altLang="cs-CZ" sz="2400" dirty="0" err="1"/>
              <a:t>transmission</a:t>
            </a:r>
            <a:r>
              <a:rPr lang="cs-CZ" altLang="cs-CZ" sz="2400" dirty="0"/>
              <a:t> </a:t>
            </a:r>
            <a:r>
              <a:rPr lang="cs-CZ" altLang="cs-CZ" sz="2400" dirty="0" err="1"/>
              <a:t>dominates</a:t>
            </a:r>
            <a:endParaRPr lang="cs-CZ" altLang="cs-CZ" sz="2400" dirty="0"/>
          </a:p>
          <a:p>
            <a:pPr eaLnBrk="1" hangingPunct="1"/>
            <a:r>
              <a:rPr lang="cs-CZ" altLang="cs-CZ" sz="2400" dirty="0"/>
              <a:t>   </a:t>
            </a:r>
            <a:r>
              <a:rPr lang="cs-CZ" altLang="cs-CZ" dirty="0" err="1"/>
              <a:t>asymptomatic</a:t>
            </a:r>
            <a:r>
              <a:rPr lang="cs-CZ" altLang="cs-CZ" dirty="0"/>
              <a:t> </a:t>
            </a:r>
            <a:r>
              <a:rPr lang="cs-CZ" altLang="cs-CZ" dirty="0" err="1"/>
              <a:t>for</a:t>
            </a:r>
            <a:r>
              <a:rPr lang="cs-CZ" altLang="cs-CZ" dirty="0"/>
              <a:t> (very) long </a:t>
            </a:r>
            <a:r>
              <a:rPr lang="cs-CZ" altLang="cs-CZ" dirty="0" err="1"/>
              <a:t>time</a:t>
            </a:r>
            <a:r>
              <a:rPr lang="cs-CZ" altLang="cs-CZ" dirty="0"/>
              <a:t> </a:t>
            </a:r>
          </a:p>
          <a:p>
            <a:pPr eaLnBrk="1" hangingPunct="1"/>
            <a:r>
              <a:rPr lang="cs-CZ" altLang="cs-CZ" dirty="0"/>
              <a:t>    </a:t>
            </a:r>
            <a:r>
              <a:rPr lang="cs-CZ" altLang="cs-CZ" sz="3200" dirty="0" err="1"/>
              <a:t>uncurable</a:t>
            </a:r>
            <a:endParaRPr lang="cs-CZ" altLang="cs-CZ" sz="3200" dirty="0"/>
          </a:p>
          <a:p>
            <a:pPr eaLnBrk="1" hangingPunct="1"/>
            <a:r>
              <a:rPr lang="cs-CZ" altLang="cs-CZ" dirty="0"/>
              <a:t>     </a:t>
            </a:r>
            <a:r>
              <a:rPr lang="cs-CZ" altLang="cs-CZ" sz="3600" dirty="0" err="1"/>
              <a:t>effectively</a:t>
            </a:r>
            <a:r>
              <a:rPr lang="cs-CZ" altLang="cs-CZ" sz="3600" dirty="0"/>
              <a:t> </a:t>
            </a:r>
            <a:r>
              <a:rPr lang="cs-CZ" altLang="cs-CZ" sz="3600" dirty="0" err="1"/>
              <a:t>treatable</a:t>
            </a:r>
            <a:endParaRPr lang="cs-CZ" altLang="cs-CZ" sz="3600" dirty="0"/>
          </a:p>
          <a:p>
            <a:pPr eaLnBrk="1" hangingPunct="1"/>
            <a:r>
              <a:rPr lang="cs-CZ" altLang="cs-CZ" sz="3600" dirty="0"/>
              <a:t>     </a:t>
            </a:r>
            <a:r>
              <a:rPr lang="cs-CZ" altLang="cs-CZ" sz="4000" dirty="0" err="1"/>
              <a:t>fatal</a:t>
            </a:r>
            <a:r>
              <a:rPr lang="cs-CZ" altLang="cs-CZ" sz="4000" dirty="0"/>
              <a:t> </a:t>
            </a:r>
            <a:r>
              <a:rPr lang="cs-CZ" altLang="cs-CZ" sz="4000" dirty="0" err="1"/>
              <a:t>without</a:t>
            </a:r>
            <a:r>
              <a:rPr lang="cs-CZ" altLang="cs-CZ" sz="4000" dirty="0"/>
              <a:t> </a:t>
            </a:r>
            <a:r>
              <a:rPr lang="cs-CZ" altLang="cs-CZ" sz="4000" dirty="0" err="1"/>
              <a:t>therapy</a:t>
            </a:r>
            <a:endParaRPr lang="cs-CZ" altLang="cs-CZ" sz="4000" dirty="0"/>
          </a:p>
          <a:p>
            <a:pPr eaLnBrk="1" hangingPunct="1"/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5013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DD978E-533F-463F-AAB1-958D94DE2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 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83B8137-E034-4761-AB03-E523BFD8E3C9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r>
              <a:rPr lang="cs-CZ" dirty="0"/>
              <a:t>HIV-1</a:t>
            </a:r>
            <a:r>
              <a:rPr lang="cs-CZ" sz="2400" dirty="0"/>
              <a:t>(1983)                </a:t>
            </a:r>
            <a:r>
              <a:rPr lang="cs-CZ" dirty="0"/>
              <a:t>HIV-2 </a:t>
            </a:r>
            <a:r>
              <a:rPr lang="cs-CZ" sz="2400" dirty="0"/>
              <a:t>(1985)</a:t>
            </a:r>
          </a:p>
        </p:txBody>
      </p:sp>
      <p:pic>
        <p:nvPicPr>
          <p:cNvPr id="5" name="Picture 2" descr="Sooty Mangabey Genome Project | BCM-HGSC">
            <a:extLst>
              <a:ext uri="{FF2B5EF4-FFF2-40B4-BE49-F238E27FC236}">
                <a16:creationId xmlns:a16="http://schemas.microsoft.com/office/drawing/2014/main" id="{A7811175-922E-47AB-AB7B-33AD3F239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037" y="2982332"/>
            <a:ext cx="2486025" cy="1838325"/>
          </a:xfrm>
          <a:prstGeom prst="rect">
            <a:avLst/>
          </a:prstGeom>
          <a:noFill/>
          <a:ln w="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himpanzees Rockhampton Zoo">
            <a:extLst>
              <a:ext uri="{FF2B5EF4-FFF2-40B4-BE49-F238E27FC236}">
                <a16:creationId xmlns:a16="http://schemas.microsoft.com/office/drawing/2014/main" id="{D7EFAE7E-8A1C-4C98-9078-CBFE5464BC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2"/>
          <a:stretch/>
        </p:blipFill>
        <p:spPr bwMode="auto">
          <a:xfrm>
            <a:off x="515313" y="3008402"/>
            <a:ext cx="2486025" cy="1786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097F5E9-325A-4021-A218-952BD114BB4B}"/>
              </a:ext>
            </a:extLst>
          </p:cNvPr>
          <p:cNvSpPr txBox="1"/>
          <p:nvPr/>
        </p:nvSpPr>
        <p:spPr>
          <a:xfrm>
            <a:off x="4572000" y="5760720"/>
            <a:ext cx="6818811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400" dirty="0"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cs-CZ" sz="1200" dirty="0"/>
              <a:t>https://www.pbs.org/wgbh/pages/frontline/aids/virus/tree.html</a:t>
            </a:r>
          </a:p>
          <a:p>
            <a:r>
              <a:rPr lang="cs-CZ" sz="12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https://www.hgsc.bcm.edu/non-human-primates/sooty-mangabey-genome-project</a:t>
            </a:r>
            <a:endParaRPr lang="cs-CZ" sz="1200" dirty="0"/>
          </a:p>
          <a:p>
            <a:r>
              <a:rPr lang="cs-CZ" sz="12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https://www.rockhamptonzoo.com.au/Our-animals/Chimpanzees</a:t>
            </a:r>
            <a:endParaRPr lang="cs-CZ" sz="1200" dirty="0"/>
          </a:p>
          <a:p>
            <a:r>
              <a:rPr lang="cs-CZ" sz="1200" dirty="0" err="1"/>
              <a:t>Junqueira</a:t>
            </a:r>
            <a:r>
              <a:rPr lang="cs-CZ" sz="1200" dirty="0"/>
              <a:t> DM, Virology 2016</a:t>
            </a:r>
          </a:p>
        </p:txBody>
      </p:sp>
      <p:pic>
        <p:nvPicPr>
          <p:cNvPr id="8" name="Zástupný symbol pro obsah 3">
            <a:extLst>
              <a:ext uri="{FF2B5EF4-FFF2-40B4-BE49-F238E27FC236}">
                <a16:creationId xmlns:a16="http://schemas.microsoft.com/office/drawing/2014/main" id="{B0A51F8E-F849-4945-A5FA-71922EAC7F2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8856" t="30105" r="1378" b="23921"/>
          <a:stretch/>
        </p:blipFill>
        <p:spPr>
          <a:xfrm>
            <a:off x="6978308" y="2110901"/>
            <a:ext cx="5017960" cy="3263248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047B7154-67BC-4602-A341-674F824E4CA9}"/>
              </a:ext>
            </a:extLst>
          </p:cNvPr>
          <p:cNvSpPr/>
          <p:nvPr/>
        </p:nvSpPr>
        <p:spPr>
          <a:xfrm>
            <a:off x="7062282" y="4794589"/>
            <a:ext cx="408562" cy="468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Šipka: nahoru 9">
            <a:extLst>
              <a:ext uri="{FF2B5EF4-FFF2-40B4-BE49-F238E27FC236}">
                <a16:creationId xmlns:a16="http://schemas.microsoft.com/office/drawing/2014/main" id="{607FC259-4A66-49D0-8DD8-04922C590580}"/>
              </a:ext>
            </a:extLst>
          </p:cNvPr>
          <p:cNvSpPr/>
          <p:nvPr/>
        </p:nvSpPr>
        <p:spPr>
          <a:xfrm>
            <a:off x="1341783" y="1418400"/>
            <a:ext cx="198782" cy="1245287"/>
          </a:xfrm>
          <a:prstGeom prst="up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Šipka: nahoru 10">
            <a:extLst>
              <a:ext uri="{FF2B5EF4-FFF2-40B4-BE49-F238E27FC236}">
                <a16:creationId xmlns:a16="http://schemas.microsoft.com/office/drawing/2014/main" id="{7D9BE4CE-A81E-4EA2-A1CF-7CD9E6C18915}"/>
              </a:ext>
            </a:extLst>
          </p:cNvPr>
          <p:cNvSpPr/>
          <p:nvPr/>
        </p:nvSpPr>
        <p:spPr>
          <a:xfrm>
            <a:off x="5015571" y="1392104"/>
            <a:ext cx="198782" cy="1245287"/>
          </a:xfrm>
          <a:prstGeom prst="up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4893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dirty="0" err="1"/>
              <a:t>Ways</a:t>
            </a:r>
            <a:r>
              <a:rPr lang="cs-CZ" altLang="cs-CZ" dirty="0"/>
              <a:t> </a:t>
            </a:r>
            <a:r>
              <a:rPr lang="cs-CZ" altLang="cs-CZ" dirty="0" err="1"/>
              <a:t>of</a:t>
            </a:r>
            <a:r>
              <a:rPr lang="cs-CZ" altLang="cs-CZ" dirty="0"/>
              <a:t> </a:t>
            </a:r>
            <a:r>
              <a:rPr lang="cs-CZ" altLang="cs-CZ" dirty="0" err="1"/>
              <a:t>transmission</a:t>
            </a:r>
            <a:r>
              <a:rPr lang="cs-CZ" altLang="cs-CZ" dirty="0"/>
              <a:t> 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700"/>
              </a:spcBef>
            </a:pPr>
            <a:r>
              <a:rPr lang="en-GB" altLang="cs-CZ" dirty="0" err="1"/>
              <a:t>sexu</a:t>
            </a:r>
            <a:r>
              <a:rPr lang="cs-CZ" altLang="cs-CZ" dirty="0"/>
              <a:t>al</a:t>
            </a:r>
            <a:endParaRPr lang="en-GB" altLang="cs-CZ" dirty="0"/>
          </a:p>
          <a:p>
            <a:pPr>
              <a:lnSpc>
                <a:spcPct val="100000"/>
              </a:lnSpc>
              <a:spcBef>
                <a:spcPts val="700"/>
              </a:spcBef>
              <a:buNone/>
            </a:pPr>
            <a:endParaRPr lang="en-GB" altLang="cs-CZ" dirty="0"/>
          </a:p>
          <a:p>
            <a:pPr>
              <a:lnSpc>
                <a:spcPct val="100000"/>
              </a:lnSpc>
              <a:spcBef>
                <a:spcPts val="700"/>
              </a:spcBef>
            </a:pPr>
            <a:r>
              <a:rPr lang="en-GB" altLang="cs-CZ" dirty="0" err="1"/>
              <a:t>parente</a:t>
            </a:r>
            <a:r>
              <a:rPr lang="cs-CZ" altLang="cs-CZ" dirty="0" err="1"/>
              <a:t>ral</a:t>
            </a:r>
            <a:endParaRPr lang="en-GB" altLang="cs-CZ" dirty="0"/>
          </a:p>
          <a:p>
            <a:pPr>
              <a:lnSpc>
                <a:spcPct val="100000"/>
              </a:lnSpc>
              <a:spcBef>
                <a:spcPts val="700"/>
              </a:spcBef>
              <a:buNone/>
            </a:pPr>
            <a:endParaRPr lang="en-GB" altLang="cs-CZ" dirty="0"/>
          </a:p>
          <a:p>
            <a:pPr>
              <a:lnSpc>
                <a:spcPct val="100000"/>
              </a:lnSpc>
              <a:spcBef>
                <a:spcPts val="700"/>
              </a:spcBef>
            </a:pPr>
            <a:r>
              <a:rPr lang="en-GB" altLang="cs-CZ" dirty="0" err="1"/>
              <a:t>verti</a:t>
            </a:r>
            <a:r>
              <a:rPr lang="cs-CZ" altLang="cs-CZ" dirty="0" err="1"/>
              <a:t>cal</a:t>
            </a:r>
            <a:endParaRPr lang="en-GB" altLang="cs-CZ" dirty="0"/>
          </a:p>
          <a:p>
            <a:pPr eaLnBrk="1" hangingPunct="1"/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64369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2" grpId="0"/>
      <p:bldP spid="10240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9D16691C-437F-40C6-A3D1-63A44DC987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sz="4000" dirty="0" err="1"/>
              <a:t>Preventive</a:t>
            </a:r>
            <a:r>
              <a:rPr lang="cs-CZ" altLang="cs-CZ" sz="4000" dirty="0"/>
              <a:t> </a:t>
            </a:r>
            <a:r>
              <a:rPr lang="cs-CZ" altLang="cs-CZ" sz="4000" dirty="0" err="1"/>
              <a:t>intervention</a:t>
            </a:r>
            <a:r>
              <a:rPr lang="cs-CZ" altLang="cs-CZ" sz="4000" dirty="0"/>
              <a:t> /  </a:t>
            </a:r>
            <a:r>
              <a:rPr lang="cs-CZ" altLang="cs-CZ" sz="4000" dirty="0" err="1"/>
              <a:t>vertical</a:t>
            </a:r>
            <a:r>
              <a:rPr lang="cs-CZ" altLang="cs-CZ" sz="4000" dirty="0"/>
              <a:t> </a:t>
            </a:r>
            <a:r>
              <a:rPr lang="cs-CZ" altLang="cs-CZ" sz="4000" dirty="0" err="1"/>
              <a:t>transmission</a:t>
            </a:r>
            <a:endParaRPr lang="cs-CZ" altLang="cs-CZ" sz="4000" dirty="0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BFECEA44-5076-4C31-8EFC-D61083FB334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600201"/>
            <a:ext cx="8002588" cy="4525963"/>
          </a:xfrm>
        </p:spPr>
        <p:txBody>
          <a:bodyPr/>
          <a:lstStyle/>
          <a:p>
            <a:pPr eaLnBrk="1" hangingPunct="1"/>
            <a:endParaRPr lang="cs-CZ" altLang="cs-CZ" sz="2000" b="1" dirty="0"/>
          </a:p>
          <a:p>
            <a:pPr eaLnBrk="1" hangingPunct="1"/>
            <a:r>
              <a:rPr lang="cs-CZ" altLang="cs-CZ" sz="2400" b="1" dirty="0"/>
              <a:t>1, ARV in </a:t>
            </a:r>
            <a:r>
              <a:rPr lang="cs-CZ" altLang="cs-CZ" sz="2400" b="1" dirty="0" err="1"/>
              <a:t>pregnancy</a:t>
            </a:r>
            <a:endParaRPr lang="cs-CZ" altLang="cs-CZ" sz="2000" dirty="0"/>
          </a:p>
          <a:p>
            <a:pPr marL="0" indent="0" eaLnBrk="1" hangingPunct="1">
              <a:buNone/>
            </a:pPr>
            <a:endParaRPr lang="cs-CZ" altLang="cs-CZ" sz="2400" dirty="0"/>
          </a:p>
          <a:p>
            <a:pPr eaLnBrk="1" hangingPunct="1"/>
            <a:r>
              <a:rPr lang="cs-CZ" altLang="cs-CZ" sz="2400" b="1" dirty="0"/>
              <a:t>2, </a:t>
            </a:r>
            <a:r>
              <a:rPr lang="cs-CZ" altLang="cs-CZ" sz="2400" b="1" dirty="0" err="1"/>
              <a:t>elective</a:t>
            </a:r>
            <a:r>
              <a:rPr lang="cs-CZ" altLang="cs-CZ" sz="2400" b="1" dirty="0"/>
              <a:t> </a:t>
            </a:r>
            <a:r>
              <a:rPr lang="cs-CZ" altLang="cs-CZ" sz="2400" b="1" dirty="0" err="1"/>
              <a:t>Cessarian</a:t>
            </a:r>
            <a:r>
              <a:rPr lang="cs-CZ" altLang="cs-CZ" sz="2400" b="1" dirty="0"/>
              <a:t> </a:t>
            </a:r>
            <a:r>
              <a:rPr lang="cs-CZ" altLang="cs-CZ" sz="2400" b="1" dirty="0" err="1"/>
              <a:t>section</a:t>
            </a:r>
            <a:endParaRPr lang="cs-CZ" altLang="cs-CZ" sz="2400" b="1" dirty="0"/>
          </a:p>
          <a:p>
            <a:pPr eaLnBrk="1" hangingPunct="1"/>
            <a:endParaRPr lang="cs-CZ" altLang="cs-CZ" sz="2400" b="1" dirty="0"/>
          </a:p>
          <a:p>
            <a:pPr eaLnBrk="1" hangingPunct="1"/>
            <a:r>
              <a:rPr lang="cs-CZ" altLang="cs-CZ" sz="2400" b="1" dirty="0"/>
              <a:t>3, ARV </a:t>
            </a:r>
            <a:r>
              <a:rPr lang="cs-CZ" altLang="cs-CZ" sz="2400" b="1" dirty="0" err="1"/>
              <a:t>prophylaxis</a:t>
            </a:r>
            <a:r>
              <a:rPr lang="cs-CZ" altLang="cs-CZ" sz="2400" b="1" dirty="0"/>
              <a:t> </a:t>
            </a:r>
            <a:r>
              <a:rPr lang="cs-CZ" altLang="cs-CZ" sz="2400" b="1" dirty="0" err="1"/>
              <a:t>of</a:t>
            </a:r>
            <a:r>
              <a:rPr lang="cs-CZ" altLang="cs-CZ" sz="2400" b="1" dirty="0"/>
              <a:t> </a:t>
            </a:r>
            <a:r>
              <a:rPr lang="cs-CZ" altLang="cs-CZ" sz="2400" b="1" dirty="0" err="1"/>
              <a:t>newborn</a:t>
            </a:r>
            <a:r>
              <a:rPr lang="cs-CZ" altLang="cs-CZ" sz="2400" b="1" dirty="0"/>
              <a:t> </a:t>
            </a:r>
            <a:r>
              <a:rPr lang="cs-CZ" altLang="cs-CZ" sz="2000" dirty="0"/>
              <a:t>(PEP)</a:t>
            </a:r>
          </a:p>
          <a:p>
            <a:pPr eaLnBrk="1" hangingPunct="1"/>
            <a:endParaRPr lang="cs-CZ" altLang="cs-CZ" sz="2400" b="1" dirty="0"/>
          </a:p>
          <a:p>
            <a:pPr eaLnBrk="1" hangingPunct="1"/>
            <a:r>
              <a:rPr lang="cs-CZ" altLang="cs-CZ" sz="2400" b="1" dirty="0"/>
              <a:t>4, no </a:t>
            </a:r>
            <a:r>
              <a:rPr lang="cs-CZ" altLang="cs-CZ" sz="2400" b="1" dirty="0" err="1"/>
              <a:t>breastfeeding</a:t>
            </a:r>
            <a:r>
              <a:rPr lang="cs-CZ" altLang="cs-CZ" sz="2400" b="1" dirty="0"/>
              <a:t> </a:t>
            </a:r>
            <a:r>
              <a:rPr lang="cs-CZ" altLang="cs-CZ" sz="2000" dirty="0"/>
              <a:t>(</a:t>
            </a:r>
            <a:r>
              <a:rPr lang="cs-CZ" altLang="cs-CZ" sz="2000" dirty="0" err="1"/>
              <a:t>breastfeeding</a:t>
            </a:r>
            <a:r>
              <a:rPr lang="cs-CZ" altLang="cs-CZ" sz="2000" dirty="0"/>
              <a:t> </a:t>
            </a:r>
            <a:r>
              <a:rPr lang="cs-CZ" altLang="cs-CZ" sz="2000" dirty="0" err="1"/>
              <a:t>is</a:t>
            </a:r>
            <a:r>
              <a:rPr lang="cs-CZ" altLang="cs-CZ" sz="2000" dirty="0"/>
              <a:t> not </a:t>
            </a:r>
            <a:r>
              <a:rPr lang="cs-CZ" altLang="cs-CZ" sz="2000" dirty="0" err="1"/>
              <a:t>recommended</a:t>
            </a:r>
            <a:r>
              <a:rPr lang="cs-CZ" altLang="cs-CZ" sz="2000" dirty="0"/>
              <a:t>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Testing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crucial</a:t>
            </a:r>
            <a:r>
              <a:rPr lang="cs-CZ" dirty="0"/>
              <a:t> !!!</a:t>
            </a:r>
          </a:p>
        </p:txBody>
      </p:sp>
      <p:pic>
        <p:nvPicPr>
          <p:cNvPr id="8196" name="Picture 4" descr="Anonymous crowd of people walking on city street">
            <a:extLst>
              <a:ext uri="{FF2B5EF4-FFF2-40B4-BE49-F238E27FC236}">
                <a16:creationId xmlns:a16="http://schemas.microsoft.com/office/drawing/2014/main" id="{0D11A624-A043-4F94-A910-E47F7211A2B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696" y="2308921"/>
            <a:ext cx="4602480" cy="306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9CA4EBF8-9B2D-473C-AA6D-424DD0F390B6}"/>
              </a:ext>
            </a:extLst>
          </p:cNvPr>
          <p:cNvSpPr txBox="1"/>
          <p:nvPr/>
        </p:nvSpPr>
        <p:spPr>
          <a:xfrm>
            <a:off x="1524000" y="5938684"/>
            <a:ext cx="99699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https://www.adobe.com/creativecloud/stock.html</a:t>
            </a:r>
            <a:r>
              <a:rPr lang="cs-CZ" sz="1400" dirty="0"/>
              <a:t>                          https://www.verywellhealth.com/hiv-diagnosis-3132731</a:t>
            </a:r>
          </a:p>
        </p:txBody>
      </p:sp>
      <p:pic>
        <p:nvPicPr>
          <p:cNvPr id="1026" name="Picture 2" descr="HIV Tests: Uses, Side Effects, Procedure, Results">
            <a:extLst>
              <a:ext uri="{FF2B5EF4-FFF2-40B4-BE49-F238E27FC236}">
                <a16:creationId xmlns:a16="http://schemas.microsoft.com/office/drawing/2014/main" id="{B44AD93F-0F20-4064-8990-26C997280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825" y="2303878"/>
            <a:ext cx="4572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775926"/>
      </p:ext>
    </p:extLst>
  </p:cSld>
  <p:clrMapOvr>
    <a:masterClrMapping/>
  </p:clrMapOvr>
  <p:extLst mod="1">
    <p:ext uri="{6950BFC3-D8DA-4A85-94F7-54DA5524770B}">
      <p188:commentRel xmlns="" xmlns:p188="http://schemas.microsoft.com/office/powerpoint/2018/8/main" r:id="rId5"/>
    </p:ext>
  </p:extLst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19564</TotalTime>
  <Words>609</Words>
  <Application>Microsoft Office PowerPoint</Application>
  <PresentationFormat>Širokoúhlá obrazovka</PresentationFormat>
  <Paragraphs>161</Paragraphs>
  <Slides>29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Lucida Sans Unicode</vt:lpstr>
      <vt:lpstr>Motiv Office</vt:lpstr>
      <vt:lpstr>               HIV (Excl. Epidemiology and Prevention) </vt:lpstr>
      <vt:lpstr>Potential scenarios</vt:lpstr>
      <vt:lpstr>Prezentace aplikace PowerPoint</vt:lpstr>
      <vt:lpstr>Prezentace aplikace PowerPoint</vt:lpstr>
      <vt:lpstr>Basic characteristics</vt:lpstr>
      <vt:lpstr>   </vt:lpstr>
      <vt:lpstr>Ways of transmission </vt:lpstr>
      <vt:lpstr>Preventive intervention /  vertical transmission</vt:lpstr>
      <vt:lpstr>Testing is crucial !!!</vt:lpstr>
      <vt:lpstr>Major determinants of prognosis</vt:lpstr>
      <vt:lpstr>Laboratory markers  </vt:lpstr>
      <vt:lpstr>Classification systems</vt:lpstr>
      <vt:lpstr>Symptoms of acute HIV infection</vt:lpstr>
      <vt:lpstr>Chronic HIV infection</vt:lpstr>
      <vt:lpstr>Clinical symptoms of HIV</vt:lpstr>
      <vt:lpstr>   AIDS in 2026?</vt:lpstr>
      <vt:lpstr>Incidence / late-presenters / AIDS cases</vt:lpstr>
      <vt:lpstr>Prezentace aplikace PowerPoint</vt:lpstr>
      <vt:lpstr>Basic principles of ARV</vt:lpstr>
      <vt:lpstr>Prezentace aplikace PowerPoint</vt:lpstr>
      <vt:lpstr>Viral life cycle</vt:lpstr>
      <vt:lpstr>Prezentace aplikace PowerPoint</vt:lpstr>
      <vt:lpstr> „Single Tablet Regimen“ / Long Acting</vt:lpstr>
      <vt:lpstr>ARV therapy consequences</vt:lpstr>
      <vt:lpstr>                     Therapeutic guidelines  </vt:lpstr>
      <vt:lpstr>Network of HIV Clinics in CZ (n=11)</vt:lpstr>
      <vt:lpstr>Prezentace aplikace PowerPoint</vt:lpstr>
      <vt:lpstr>      Drug-drug interactions        www.hiv-                                                                                                                                                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Dell</dc:creator>
  <cp:lastModifiedBy>David Jilich</cp:lastModifiedBy>
  <cp:revision>249</cp:revision>
  <dcterms:created xsi:type="dcterms:W3CDTF">2016-05-05T14:46:32Z</dcterms:created>
  <dcterms:modified xsi:type="dcterms:W3CDTF">2026-03-16T19:10:10Z</dcterms:modified>
</cp:coreProperties>
</file>