
<file path=[Content_Types].xml><?xml version="1.0" encoding="utf-8"?>
<Types xmlns="http://schemas.openxmlformats.org/package/2006/content-types">
  <Default Extension="jpeg" ContentType="image/jpeg"/>
  <Default Extension="m4a" ContentType="audio/mp4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0"/>
    <p:restoredTop sz="94650"/>
  </p:normalViewPr>
  <p:slideViewPr>
    <p:cSldViewPr snapToGrid="0" snapToObjects="1">
      <p:cViewPr varScale="1">
        <p:scale>
          <a:sx n="83" d="100"/>
          <a:sy n="83" d="100"/>
        </p:scale>
        <p:origin x="414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3B060CB-422C-D74B-AC6C-BD56A0B23CC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9A952E4-44CC-664B-B931-CD90B1673B7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/>
              <a:t>Kliknutím můžete upravit styl předlohy.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63098AC5-B993-2049-B37E-D1E30883F9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37C99-4980-7647-ABBA-12B1184B6004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E7E0BCD-0115-1C49-8CA1-A697AB6B42A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3B125274-164C-3F45-B4FE-02FAA0B1861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B48C-0796-5946-9379-76BDF696AA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282547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01243BA-FEF9-6542-9200-95E98EBFAAC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1BDB7763-A261-624D-A24E-A257F218095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0959654-CE5A-D84C-9DF5-9C2EFE5BB9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37C99-4980-7647-ABBA-12B1184B6004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7EE449B-9A75-5A45-8E9D-B59460A28E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1A82E295-030D-2140-87E8-41B77032646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B48C-0796-5946-9379-76BDF696AA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2647472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>
            <a:extLst>
              <a:ext uri="{FF2B5EF4-FFF2-40B4-BE49-F238E27FC236}">
                <a16:creationId xmlns:a16="http://schemas.microsoft.com/office/drawing/2014/main" id="{84654057-2A4E-2842-96D3-61D2D1780A3D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svislý text 2">
            <a:extLst>
              <a:ext uri="{FF2B5EF4-FFF2-40B4-BE49-F238E27FC236}">
                <a16:creationId xmlns:a16="http://schemas.microsoft.com/office/drawing/2014/main" id="{65CE3A7B-E87F-7447-8F5A-5824062AB4CD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701336C0-1A4E-F347-9EDA-4D2317877B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37C99-4980-7647-ABBA-12B1184B6004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A028A89B-5D09-3942-B95C-CDF2C674F57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83F1686-85AC-C743-A02C-0932937841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B48C-0796-5946-9379-76BDF696AA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26345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57F18163-F67F-5D40-8ED2-413675B5BE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1ACF5000-6995-D940-B52A-2AA8107CA39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486259DA-0091-E749-BC34-2540FB61F0F8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37C99-4980-7647-ABBA-12B1184B6004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BFD7DDEF-D6EA-9847-B2C9-64E3030FCA3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C151BE32-6A63-0049-B98C-ABBBC2D6480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B48C-0796-5946-9379-76BDF696AA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9180136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oddí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C2D3850-ABC9-684F-A66B-76FDD892870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06ED2EC7-FD26-4E4F-B4C0-6CD696C688CC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47BE59-F12D-654E-A5EF-43FCF26AFD0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37C99-4980-7647-ABBA-12B1184B6004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F069D561-8482-0B48-87D2-FC778DDC6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DFD14578-1CC0-4147-A57F-B1679D22F8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B48C-0796-5946-9379-76BDF696AA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0813448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881565C0-1298-CD44-8251-543AD274F3E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B7E6321-5E71-A146-9D0D-EF4C53299655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4399F902-BA3B-5E44-9878-49ABCAC696E5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DB57B02A-3A8E-E84C-9758-E6354D8781D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37C99-4980-7647-ABBA-12B1184B6004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21FDF194-FBE4-AB4A-9076-3645B310C9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6152F90-5C3C-E842-B4C1-9640C783F7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B48C-0796-5946-9379-76BDF696AA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0237112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696B855C-3CEA-6A42-9B12-FE35EAEAD4B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4EAF5E90-58EE-A247-B9B4-5F2C6ECF54A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4" name="Zástupný obsah 3">
            <a:extLst>
              <a:ext uri="{FF2B5EF4-FFF2-40B4-BE49-F238E27FC236}">
                <a16:creationId xmlns:a16="http://schemas.microsoft.com/office/drawing/2014/main" id="{64FF5357-E63F-D443-90B2-643B536ADC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5" name="Zástupný text 4">
            <a:extLst>
              <a:ext uri="{FF2B5EF4-FFF2-40B4-BE49-F238E27FC236}">
                <a16:creationId xmlns:a16="http://schemas.microsoft.com/office/drawing/2014/main" id="{04C74920-9FFB-4F47-8FF8-BAA7879DA405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6" name="Zástupný obsah 5">
            <a:extLst>
              <a:ext uri="{FF2B5EF4-FFF2-40B4-BE49-F238E27FC236}">
                <a16:creationId xmlns:a16="http://schemas.microsoft.com/office/drawing/2014/main" id="{2128D2B6-807C-1A4D-8F90-EF736B97DB9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7" name="Zástupný symbol pro datum 6">
            <a:extLst>
              <a:ext uri="{FF2B5EF4-FFF2-40B4-BE49-F238E27FC236}">
                <a16:creationId xmlns:a16="http://schemas.microsoft.com/office/drawing/2014/main" id="{7B22C2AA-505A-6142-91BE-C4FFB68589D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37C99-4980-7647-ABBA-12B1184B6004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8" name="Zástupný symbol pro zápatí 7">
            <a:extLst>
              <a:ext uri="{FF2B5EF4-FFF2-40B4-BE49-F238E27FC236}">
                <a16:creationId xmlns:a16="http://schemas.microsoft.com/office/drawing/2014/main" id="{B8E0B2D7-2E24-C14C-BC50-F7856D3C8FA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>
            <a:extLst>
              <a:ext uri="{FF2B5EF4-FFF2-40B4-BE49-F238E27FC236}">
                <a16:creationId xmlns:a16="http://schemas.microsoft.com/office/drawing/2014/main" id="{4F317E08-4547-BC4D-BE32-5EA416114A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B48C-0796-5946-9379-76BDF696AA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039427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Jenom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D5818485-DD53-D246-B4F2-FD62CE676EA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symbol pro datum 2">
            <a:extLst>
              <a:ext uri="{FF2B5EF4-FFF2-40B4-BE49-F238E27FC236}">
                <a16:creationId xmlns:a16="http://schemas.microsoft.com/office/drawing/2014/main" id="{17A94937-7838-304C-9B44-1E1FDD97559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37C99-4980-7647-ABBA-12B1184B6004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4" name="Zástupný symbol pro zápatí 3">
            <a:extLst>
              <a:ext uri="{FF2B5EF4-FFF2-40B4-BE49-F238E27FC236}">
                <a16:creationId xmlns:a16="http://schemas.microsoft.com/office/drawing/2014/main" id="{6CB8D96B-6F1F-1441-B9CC-FB5C7459891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>
            <a:extLst>
              <a:ext uri="{FF2B5EF4-FFF2-40B4-BE49-F238E27FC236}">
                <a16:creationId xmlns:a16="http://schemas.microsoft.com/office/drawing/2014/main" id="{111CA108-006C-164F-A451-E5BD49599B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B48C-0796-5946-9379-76BDF696AA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4627382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>
            <a:extLst>
              <a:ext uri="{FF2B5EF4-FFF2-40B4-BE49-F238E27FC236}">
                <a16:creationId xmlns:a16="http://schemas.microsoft.com/office/drawing/2014/main" id="{00B7A5D1-24C5-C64F-8977-EA71C1F431F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37C99-4980-7647-ABBA-12B1184B6004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3" name="Zástupný symbol pro zápatí 2">
            <a:extLst>
              <a:ext uri="{FF2B5EF4-FFF2-40B4-BE49-F238E27FC236}">
                <a16:creationId xmlns:a16="http://schemas.microsoft.com/office/drawing/2014/main" id="{14FFC245-A7D7-BC4D-8CEA-375918E6EE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>
            <a:extLst>
              <a:ext uri="{FF2B5EF4-FFF2-40B4-BE49-F238E27FC236}">
                <a16:creationId xmlns:a16="http://schemas.microsoft.com/office/drawing/2014/main" id="{00D2407B-1C8B-5E4A-833B-785E623DA12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B48C-0796-5946-9379-76BDF696AA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7106014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E1366327-230F-C44A-8D9B-5C2A49AF8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obsah 2">
            <a:extLst>
              <a:ext uri="{FF2B5EF4-FFF2-40B4-BE49-F238E27FC236}">
                <a16:creationId xmlns:a16="http://schemas.microsoft.com/office/drawing/2014/main" id="{B99E99BE-FC84-C243-8EA4-A6BE94459D6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8F31D85E-22D1-3B48-83CC-D12A19828E7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0F47CDD5-7B2B-4A4D-B824-58873CFEA9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37C99-4980-7647-ABBA-12B1184B6004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8D53C5FC-8487-5D41-AB3E-3BD8541ED6D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15C95E44-862E-A349-A185-1DA5921857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B48C-0796-5946-9379-76BDF696AA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1638880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AD5C989C-37BA-4648-9CB6-728943E09E2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/>
              <a:t>Kliknutím lze upravit styl.</a:t>
            </a:r>
          </a:p>
        </p:txBody>
      </p:sp>
      <p:sp>
        <p:nvSpPr>
          <p:cNvPr id="3" name="Zástupný symbol obrázku 2">
            <a:extLst>
              <a:ext uri="{FF2B5EF4-FFF2-40B4-BE49-F238E27FC236}">
                <a16:creationId xmlns:a16="http://schemas.microsoft.com/office/drawing/2014/main" id="{94E008B6-882C-0648-B244-882E1D632D7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text 3">
            <a:extLst>
              <a:ext uri="{FF2B5EF4-FFF2-40B4-BE49-F238E27FC236}">
                <a16:creationId xmlns:a16="http://schemas.microsoft.com/office/drawing/2014/main" id="{B5C8A5C1-6AA0-5F44-9BD6-1214EF8610FB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/>
              <a:t>Po kliknutí můžete upravovat styly textu v předloze.</a:t>
            </a:r>
          </a:p>
        </p:txBody>
      </p:sp>
      <p:sp>
        <p:nvSpPr>
          <p:cNvPr id="5" name="Zástupný symbol pro datum 4">
            <a:extLst>
              <a:ext uri="{FF2B5EF4-FFF2-40B4-BE49-F238E27FC236}">
                <a16:creationId xmlns:a16="http://schemas.microsoft.com/office/drawing/2014/main" id="{9E3E5C83-BCEE-A44C-800A-5863DC8316D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EF37C99-4980-7647-ABBA-12B1184B6004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6" name="Zástupný symbol pro zápatí 5">
            <a:extLst>
              <a:ext uri="{FF2B5EF4-FFF2-40B4-BE49-F238E27FC236}">
                <a16:creationId xmlns:a16="http://schemas.microsoft.com/office/drawing/2014/main" id="{F01B0B43-127D-BF47-9CFB-18A40CCF81D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>
            <a:extLst>
              <a:ext uri="{FF2B5EF4-FFF2-40B4-BE49-F238E27FC236}">
                <a16:creationId xmlns:a16="http://schemas.microsoft.com/office/drawing/2014/main" id="{9814E51B-AB1D-E04B-9D7B-1EC690C869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5319B48C-0796-5946-9379-76BDF696AA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0100288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nadpis 1">
            <a:extLst>
              <a:ext uri="{FF2B5EF4-FFF2-40B4-BE49-F238E27FC236}">
                <a16:creationId xmlns:a16="http://schemas.microsoft.com/office/drawing/2014/main" id="{535445BA-F38D-744F-B3D2-4C547B9AA7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/>
              <a:t>Kliknutím lze upravit styl.</a:t>
            </a:r>
          </a:p>
        </p:txBody>
      </p:sp>
      <p:sp>
        <p:nvSpPr>
          <p:cNvPr id="3" name="Zástupný text 2">
            <a:extLst>
              <a:ext uri="{FF2B5EF4-FFF2-40B4-BE49-F238E27FC236}">
                <a16:creationId xmlns:a16="http://schemas.microsoft.com/office/drawing/2014/main" id="{82F722E9-3C17-724E-99A2-6C142141405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/>
              <a:t>Po kliknutí můžete upravovat styly textu v předloze.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4" name="Zástupný symbol pro datum 3">
            <a:extLst>
              <a:ext uri="{FF2B5EF4-FFF2-40B4-BE49-F238E27FC236}">
                <a16:creationId xmlns:a16="http://schemas.microsoft.com/office/drawing/2014/main" id="{F95A8B68-C0F1-354C-8F3C-6E1CC632C4D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EF37C99-4980-7647-ABBA-12B1184B6004}" type="datetimeFigureOut">
              <a:rPr lang="cs-CZ" smtClean="0"/>
              <a:t>19.05.2021</a:t>
            </a:fld>
            <a:endParaRPr lang="cs-CZ"/>
          </a:p>
        </p:txBody>
      </p:sp>
      <p:sp>
        <p:nvSpPr>
          <p:cNvPr id="5" name="Zástupný symbol pro zápatí 4">
            <a:extLst>
              <a:ext uri="{FF2B5EF4-FFF2-40B4-BE49-F238E27FC236}">
                <a16:creationId xmlns:a16="http://schemas.microsoft.com/office/drawing/2014/main" id="{22FDCD19-EC79-834B-B32F-8ED13CD8EE50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>
            <a:extLst>
              <a:ext uri="{FF2B5EF4-FFF2-40B4-BE49-F238E27FC236}">
                <a16:creationId xmlns:a16="http://schemas.microsoft.com/office/drawing/2014/main" id="{4F079F73-7F8E-004C-99E7-02149B18D4A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319B48C-0796-5946-9379-76BDF696AA1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0836765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audio" Target="../media/media1.m4a"/><Relationship Id="rId1" Type="http://schemas.microsoft.com/office/2007/relationships/media" Target="../media/media1.m4a"/><Relationship Id="rId5" Type="http://schemas.openxmlformats.org/officeDocument/2006/relationships/image" Target="../media/image2.png"/><Relationship Id="rId4" Type="http://schemas.openxmlformats.org/officeDocument/2006/relationships/image" Target="../media/image1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2.m4a"/><Relationship Id="rId1" Type="http://schemas.microsoft.com/office/2007/relationships/media" Target="../media/media2.m4a"/><Relationship Id="rId5" Type="http://schemas.openxmlformats.org/officeDocument/2006/relationships/image" Target="../media/image2.png"/><Relationship Id="rId4" Type="http://schemas.openxmlformats.org/officeDocument/2006/relationships/image" Target="../media/image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3.m4a"/><Relationship Id="rId1" Type="http://schemas.microsoft.com/office/2007/relationships/media" Target="../media/media3.m4a"/><Relationship Id="rId5" Type="http://schemas.openxmlformats.org/officeDocument/2006/relationships/image" Target="../media/image2.png"/><Relationship Id="rId4" Type="http://schemas.openxmlformats.org/officeDocument/2006/relationships/image" Target="../media/image4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media7.m4a"/><Relationship Id="rId13" Type="http://schemas.microsoft.com/office/2007/relationships/media" Target="../media/media10.m4a"/><Relationship Id="rId18" Type="http://schemas.openxmlformats.org/officeDocument/2006/relationships/audio" Target="../media/media12.m4a"/><Relationship Id="rId3" Type="http://schemas.microsoft.com/office/2007/relationships/media" Target="../media/media5.m4a"/><Relationship Id="rId21" Type="http://schemas.openxmlformats.org/officeDocument/2006/relationships/image" Target="../media/image2.png"/><Relationship Id="rId7" Type="http://schemas.microsoft.com/office/2007/relationships/media" Target="../media/media7.m4a"/><Relationship Id="rId12" Type="http://schemas.openxmlformats.org/officeDocument/2006/relationships/audio" Target="../media/media9.m4a"/><Relationship Id="rId17" Type="http://schemas.microsoft.com/office/2007/relationships/media" Target="../media/media12.m4a"/><Relationship Id="rId2" Type="http://schemas.openxmlformats.org/officeDocument/2006/relationships/audio" Target="../media/media4.m4a"/><Relationship Id="rId16" Type="http://schemas.openxmlformats.org/officeDocument/2006/relationships/audio" Target="../media/media11.m4a"/><Relationship Id="rId20" Type="http://schemas.openxmlformats.org/officeDocument/2006/relationships/image" Target="../media/image5.PNG"/><Relationship Id="rId1" Type="http://schemas.microsoft.com/office/2007/relationships/media" Target="../media/media4.m4a"/><Relationship Id="rId6" Type="http://schemas.openxmlformats.org/officeDocument/2006/relationships/audio" Target="../media/media6.m4a"/><Relationship Id="rId11" Type="http://schemas.microsoft.com/office/2007/relationships/media" Target="../media/media9.m4a"/><Relationship Id="rId5" Type="http://schemas.microsoft.com/office/2007/relationships/media" Target="../media/media6.m4a"/><Relationship Id="rId15" Type="http://schemas.microsoft.com/office/2007/relationships/media" Target="../media/media11.m4a"/><Relationship Id="rId10" Type="http://schemas.openxmlformats.org/officeDocument/2006/relationships/audio" Target="../media/media8.m4a"/><Relationship Id="rId19" Type="http://schemas.openxmlformats.org/officeDocument/2006/relationships/slideLayout" Target="../slideLayouts/slideLayout2.xml"/><Relationship Id="rId4" Type="http://schemas.openxmlformats.org/officeDocument/2006/relationships/audio" Target="../media/media5.m4a"/><Relationship Id="rId9" Type="http://schemas.microsoft.com/office/2007/relationships/media" Target="../media/media8.m4a"/><Relationship Id="rId14" Type="http://schemas.openxmlformats.org/officeDocument/2006/relationships/audio" Target="../media/media10.m4a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6.PNG"/><Relationship Id="rId3" Type="http://schemas.microsoft.com/office/2007/relationships/media" Target="../media/media14.m4a"/><Relationship Id="rId7" Type="http://schemas.openxmlformats.org/officeDocument/2006/relationships/slideLayout" Target="../slideLayouts/slideLayout2.xml"/><Relationship Id="rId2" Type="http://schemas.openxmlformats.org/officeDocument/2006/relationships/audio" Target="../media/media13.m4a"/><Relationship Id="rId1" Type="http://schemas.microsoft.com/office/2007/relationships/media" Target="../media/media13.m4a"/><Relationship Id="rId6" Type="http://schemas.openxmlformats.org/officeDocument/2006/relationships/audio" Target="../media/media15.m4a"/><Relationship Id="rId11" Type="http://schemas.openxmlformats.org/officeDocument/2006/relationships/image" Target="../media/image8.jpeg"/><Relationship Id="rId5" Type="http://schemas.microsoft.com/office/2007/relationships/media" Target="../media/media15.m4a"/><Relationship Id="rId10" Type="http://schemas.openxmlformats.org/officeDocument/2006/relationships/image" Target="../media/image7.png"/><Relationship Id="rId4" Type="http://schemas.openxmlformats.org/officeDocument/2006/relationships/audio" Target="../media/media14.m4a"/><Relationship Id="rId9" Type="http://schemas.openxmlformats.org/officeDocument/2006/relationships/image" Target="../media/image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6.m4a"/><Relationship Id="rId1" Type="http://schemas.microsoft.com/office/2007/relationships/media" Target="../media/media16.m4a"/><Relationship Id="rId5" Type="http://schemas.openxmlformats.org/officeDocument/2006/relationships/image" Target="../media/image2.png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audio" Target="../media/media17.m4a"/><Relationship Id="rId1" Type="http://schemas.microsoft.com/office/2007/relationships/media" Target="../media/media17.m4a"/><Relationship Id="rId5" Type="http://schemas.openxmlformats.org/officeDocument/2006/relationships/image" Target="../media/image2.png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audio" Target="../media/media18.m4a"/><Relationship Id="rId7" Type="http://schemas.openxmlformats.org/officeDocument/2006/relationships/image" Target="../media/image2.png"/><Relationship Id="rId2" Type="http://schemas.microsoft.com/office/2007/relationships/media" Target="../media/media18.m4a"/><Relationship Id="rId1" Type="http://schemas.openxmlformats.org/officeDocument/2006/relationships/video" Target="https://www.youtube.com/embed/NDx711ibD1M?feature=oembed" TargetMode="Externa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0F86B164-766C-BA4C-A594-CE3848B08A47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3" name="Podnadpis 2">
            <a:extLst>
              <a:ext uri="{FF2B5EF4-FFF2-40B4-BE49-F238E27FC236}">
                <a16:creationId xmlns:a16="http://schemas.microsoft.com/office/drawing/2014/main" id="{8AD77EDF-6909-7E49-88CC-70F4D5D580D9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7" name="Obrázek 6">
            <a:extLst>
              <a:ext uri="{FF2B5EF4-FFF2-40B4-BE49-F238E27FC236}">
                <a16:creationId xmlns:a16="http://schemas.microsoft.com/office/drawing/2014/main" id="{47B9B2C8-ED56-2F4D-AE53-3DFAD8A6F33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pic>
        <p:nvPicPr>
          <p:cNvPr id="12" name="Online médium 11" descr="Nahraný zvuk">
            <a:hlinkClick r:id="" action="ppaction://media"/>
            <a:extLst>
              <a:ext uri="{FF2B5EF4-FFF2-40B4-BE49-F238E27FC236}">
                <a16:creationId xmlns:a16="http://schemas.microsoft.com/office/drawing/2014/main" id="{1F42ABA0-B7BE-EF41-A5D3-94EDEBAC5E4C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49274" y="3429000"/>
            <a:ext cx="601884" cy="60188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</p:spTree>
    <p:extLst>
      <p:ext uri="{BB962C8B-B14F-4D97-AF65-F5344CB8AC3E}">
        <p14:creationId xmlns:p14="http://schemas.microsoft.com/office/powerpoint/2010/main" val="685018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9705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BEE8B669-2DD2-1C47-B753-AEDBC52AC9B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51E58DA1-B7BE-1E4A-8905-B10CC3826D4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-12700" y="-7144"/>
            <a:ext cx="12204700" cy="6865144"/>
          </a:xfrm>
        </p:spPr>
      </p:pic>
      <p:pic>
        <p:nvPicPr>
          <p:cNvPr id="8" name="Online médium 7" descr="Nahraný zvuk">
            <a:hlinkClick r:id="" action="ppaction://media"/>
            <a:extLst>
              <a:ext uri="{FF2B5EF4-FFF2-40B4-BE49-F238E27FC236}">
                <a16:creationId xmlns:a16="http://schemas.microsoft.com/office/drawing/2014/main" id="{D82219E3-B88A-804C-92D8-8D34E0C1D9EA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77628" y="88320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090038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7213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75334CD8-726F-B740-98F3-328FB9A607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9" name="Zástupný obsah 8">
            <a:extLst>
              <a:ext uri="{FF2B5EF4-FFF2-40B4-BE49-F238E27FC236}">
                <a16:creationId xmlns:a16="http://schemas.microsoft.com/office/drawing/2014/main" id="{C2FF20A7-85D2-384C-B477-055BFED3424B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-1"/>
            <a:ext cx="12192000" cy="6858001"/>
          </a:xfrm>
        </p:spPr>
      </p:pic>
      <p:pic>
        <p:nvPicPr>
          <p:cNvPr id="12" name="Online médium 11" descr="Nahraný zvuk">
            <a:hlinkClick r:id="" action="ppaction://media"/>
            <a:extLst>
              <a:ext uri="{FF2B5EF4-FFF2-40B4-BE49-F238E27FC236}">
                <a16:creationId xmlns:a16="http://schemas.microsoft.com/office/drawing/2014/main" id="{1E6C11A9-5A7A-4142-8207-1CA94EAD67E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400" y="217199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09795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75186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86192F60-61C6-7140-A51D-582C90810D0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0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6" name="Online médium 5" descr="Nahraný zvuk">
            <a:hlinkClick r:id="" action="ppaction://media"/>
            <a:extLst>
              <a:ext uri="{FF2B5EF4-FFF2-40B4-BE49-F238E27FC236}">
                <a16:creationId xmlns:a16="http://schemas.microsoft.com/office/drawing/2014/main" id="{D9051EA9-DE79-0D4F-B727-A48345676FD1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798084" y="210879"/>
            <a:ext cx="679302" cy="679302"/>
          </a:xfrm>
          <a:prstGeom prst="rect">
            <a:avLst/>
          </a:prstGeom>
        </p:spPr>
      </p:pic>
      <p:pic>
        <p:nvPicPr>
          <p:cNvPr id="8" name="Online médium 7" descr="Nahraný zvuk">
            <a:hlinkClick r:id="" action="ppaction://media"/>
            <a:extLst>
              <a:ext uri="{FF2B5EF4-FFF2-40B4-BE49-F238E27FC236}">
                <a16:creationId xmlns:a16="http://schemas.microsoft.com/office/drawing/2014/main" id="{9568AF14-9FC6-9C4E-BCB1-9E51493FAEAD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796560" y="890181"/>
            <a:ext cx="626140" cy="626140"/>
          </a:xfrm>
          <a:prstGeom prst="rect">
            <a:avLst/>
          </a:prstGeom>
        </p:spPr>
      </p:pic>
      <p:pic>
        <p:nvPicPr>
          <p:cNvPr id="11" name="Online médium 10" descr="Nahraný zvuk">
            <a:hlinkClick r:id="" action="ppaction://media"/>
            <a:extLst>
              <a:ext uri="{FF2B5EF4-FFF2-40B4-BE49-F238E27FC236}">
                <a16:creationId xmlns:a16="http://schemas.microsoft.com/office/drawing/2014/main" id="{F9C98373-A80C-1B47-B9DC-41586007B245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1149498" y="2794589"/>
            <a:ext cx="541079" cy="541079"/>
          </a:xfrm>
          <a:prstGeom prst="rect">
            <a:avLst/>
          </a:prstGeom>
        </p:spPr>
      </p:pic>
      <p:pic>
        <p:nvPicPr>
          <p:cNvPr id="12" name="Online médium 11" descr="Nahraný zvuk">
            <a:hlinkClick r:id="" action="ppaction://media"/>
            <a:extLst>
              <a:ext uri="{FF2B5EF4-FFF2-40B4-BE49-F238E27FC236}">
                <a16:creationId xmlns:a16="http://schemas.microsoft.com/office/drawing/2014/main" id="{7304E56C-B31C-FB49-B3AF-A958E83CB53A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77777" y="3835400"/>
            <a:ext cx="542260" cy="542260"/>
          </a:xfrm>
          <a:prstGeom prst="rect">
            <a:avLst/>
          </a:prstGeom>
        </p:spPr>
      </p:pic>
      <p:pic>
        <p:nvPicPr>
          <p:cNvPr id="14" name="Online médium 13" descr="Nahraný zvuk">
            <a:hlinkClick r:id="" action="ppaction://media"/>
            <a:extLst>
              <a:ext uri="{FF2B5EF4-FFF2-40B4-BE49-F238E27FC236}">
                <a16:creationId xmlns:a16="http://schemas.microsoft.com/office/drawing/2014/main" id="{9E37D068-8B0F-3343-BE38-29287FF2EE89}"/>
              </a:ext>
            </a:extLst>
          </p:cNvPr>
          <p:cNvPicPr>
            <a:picLocks noChangeAspect="1"/>
          </p:cNvPicPr>
          <p:nvPr>
            <a:audioFile r:link="rId10"/>
            <p:extLst>
              <p:ext uri="{DAA4B4D4-6D71-4841-9C94-3DE7FCFB9230}">
                <p14:media xmlns:p14="http://schemas.microsoft.com/office/powerpoint/2010/main" r:embed="rId9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77777" y="4804440"/>
            <a:ext cx="542260" cy="542260"/>
          </a:xfrm>
          <a:prstGeom prst="rect">
            <a:avLst/>
          </a:prstGeom>
        </p:spPr>
      </p:pic>
      <p:pic>
        <p:nvPicPr>
          <p:cNvPr id="16" name="Online médium 15" descr="Nahraný zvuk">
            <a:hlinkClick r:id="" action="ppaction://media"/>
            <a:extLst>
              <a:ext uri="{FF2B5EF4-FFF2-40B4-BE49-F238E27FC236}">
                <a16:creationId xmlns:a16="http://schemas.microsoft.com/office/drawing/2014/main" id="{6E1D1A29-ACF4-6042-8437-04A1C0E11E2E}"/>
              </a:ext>
            </a:extLst>
          </p:cNvPr>
          <p:cNvPicPr>
            <a:picLocks noChangeAspect="1"/>
          </p:cNvPicPr>
          <p:nvPr>
            <a:audioFile r:link="rId12"/>
            <p:extLst>
              <p:ext uri="{DAA4B4D4-6D71-4841-9C94-3DE7FCFB9230}">
                <p14:media xmlns:p14="http://schemas.microsoft.com/office/powerpoint/2010/main" r:embed="rId11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877777" y="5773480"/>
            <a:ext cx="676003" cy="676003"/>
          </a:xfrm>
          <a:prstGeom prst="rect">
            <a:avLst/>
          </a:prstGeom>
        </p:spPr>
      </p:pic>
      <p:pic>
        <p:nvPicPr>
          <p:cNvPr id="18" name="Online médium 17" descr="Nahraný zvuk">
            <a:hlinkClick r:id="" action="ppaction://media"/>
            <a:extLst>
              <a:ext uri="{FF2B5EF4-FFF2-40B4-BE49-F238E27FC236}">
                <a16:creationId xmlns:a16="http://schemas.microsoft.com/office/drawing/2014/main" id="{494AD7CC-F643-DC44-A98B-F888A834B1F8}"/>
              </a:ext>
            </a:extLst>
          </p:cNvPr>
          <p:cNvPicPr>
            <a:picLocks noChangeAspect="1"/>
          </p:cNvPicPr>
          <p:nvPr>
            <a:audioFile r:link="rId14"/>
            <p:extLst>
              <p:ext uri="{DAA4B4D4-6D71-4841-9C94-3DE7FCFB9230}">
                <p14:media xmlns:p14="http://schemas.microsoft.com/office/powerpoint/2010/main" r:embed="rId13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6398266" y="3225601"/>
            <a:ext cx="542260" cy="542260"/>
          </a:xfrm>
          <a:prstGeom prst="rect">
            <a:avLst/>
          </a:prstGeom>
        </p:spPr>
      </p:pic>
      <p:pic>
        <p:nvPicPr>
          <p:cNvPr id="20" name="Online médium 19" descr="Nahraný zvuk">
            <a:hlinkClick r:id="" action="ppaction://media"/>
            <a:extLst>
              <a:ext uri="{FF2B5EF4-FFF2-40B4-BE49-F238E27FC236}">
                <a16:creationId xmlns:a16="http://schemas.microsoft.com/office/drawing/2014/main" id="{70F414C5-2C9B-CB48-ACD6-2D4EC2818C6E}"/>
              </a:ext>
            </a:extLst>
          </p:cNvPr>
          <p:cNvPicPr>
            <a:picLocks noChangeAspect="1"/>
          </p:cNvPicPr>
          <p:nvPr>
            <a:audioFile r:link="rId16"/>
            <p:extLst>
              <p:ext uri="{DAA4B4D4-6D71-4841-9C94-3DE7FCFB9230}">
                <p14:media xmlns:p14="http://schemas.microsoft.com/office/powerpoint/2010/main" r:embed="rId15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6398266" y="4533310"/>
            <a:ext cx="542260" cy="542260"/>
          </a:xfrm>
          <a:prstGeom prst="rect">
            <a:avLst/>
          </a:prstGeom>
        </p:spPr>
      </p:pic>
      <p:pic>
        <p:nvPicPr>
          <p:cNvPr id="22" name="Online médium 21" descr="Nahraný zvuk">
            <a:hlinkClick r:id="" action="ppaction://media"/>
            <a:extLst>
              <a:ext uri="{FF2B5EF4-FFF2-40B4-BE49-F238E27FC236}">
                <a16:creationId xmlns:a16="http://schemas.microsoft.com/office/drawing/2014/main" id="{4D22CF93-5378-D64D-B1B5-2CE86D1736DA}"/>
              </a:ext>
            </a:extLst>
          </p:cNvPr>
          <p:cNvPicPr>
            <a:picLocks noChangeAspect="1"/>
          </p:cNvPicPr>
          <p:nvPr>
            <a:audioFile r:link="rId18"/>
            <p:extLst>
              <p:ext uri="{DAA4B4D4-6D71-4841-9C94-3DE7FCFB9230}">
                <p14:media xmlns:p14="http://schemas.microsoft.com/office/powerpoint/2010/main" r:embed="rId17"/>
              </p:ext>
            </p:extLst>
          </p:nvPr>
        </p:nvPicPr>
        <p:blipFill>
          <a:blip r:embed="rId21"/>
          <a:stretch>
            <a:fillRect/>
          </a:stretch>
        </p:blipFill>
        <p:spPr>
          <a:xfrm>
            <a:off x="6262996" y="562801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511644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4117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29767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56378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8" dur="7163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2" dur="72237" fill="hold"/>
                                        <p:tgtEl>
                                          <p:spTgt spid="1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26" dur="88816" fill="hold"/>
                                        <p:tgtEl>
                                          <p:spTgt spid="1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0" dur="61532" fill="hold"/>
                                        <p:tgtEl>
                                          <p:spTgt spid="1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4" dur="27213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8" dur="18645" fill="hold"/>
                                        <p:tgtEl>
                                          <p:spTgt spid="2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42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  <p:audio>
              <p:cMediaNode vol="80000">
                <p:cTn id="43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4"/>
                </p:tgtEl>
              </p:cMediaNode>
            </p:audio>
            <p:audio>
              <p:cMediaNode vol="80000">
                <p:cTn id="44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6"/>
                </p:tgtEl>
              </p:cMediaNode>
            </p:audio>
            <p:audio>
              <p:cMediaNode vol="80000">
                <p:cTn id="4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8"/>
                </p:tgtEl>
              </p:cMediaNode>
            </p:audio>
            <p:audio>
              <p:cMediaNode vol="80000">
                <p:cTn id="4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4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2"/>
                </p:tgtEl>
              </p:cMediaNode>
            </p:audio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7" name="Zástupný obsah 6" descr="Obsah obrázku text&#10;&#10;Popis byl vytvořen automaticky">
            <a:extLst>
              <a:ext uri="{FF2B5EF4-FFF2-40B4-BE49-F238E27FC236}">
                <a16:creationId xmlns:a16="http://schemas.microsoft.com/office/drawing/2014/main" id="{B437E558-C742-0A4D-B234-BD88C0126778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8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8" name="Online médium 7" descr="Nahraný zvuk">
            <a:hlinkClick r:id="" action="ppaction://media"/>
            <a:extLst>
              <a:ext uri="{FF2B5EF4-FFF2-40B4-BE49-F238E27FC236}">
                <a16:creationId xmlns:a16="http://schemas.microsoft.com/office/drawing/2014/main" id="{33319539-9EA6-984C-900F-C845D5138A76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2709333" y="812799"/>
            <a:ext cx="812800" cy="812800"/>
          </a:xfrm>
          <a:prstGeom prst="rect">
            <a:avLst/>
          </a:prstGeom>
        </p:spPr>
      </p:pic>
      <p:pic>
        <p:nvPicPr>
          <p:cNvPr id="9" name="Obrázek 8">
            <a:extLst>
              <a:ext uri="{FF2B5EF4-FFF2-40B4-BE49-F238E27FC236}">
                <a16:creationId xmlns:a16="http://schemas.microsoft.com/office/drawing/2014/main" id="{278F07BF-63F8-514E-A243-F805D51C9EAC}"/>
              </a:ext>
            </a:extLst>
          </p:cNvPr>
          <p:cNvPicPr>
            <a:picLocks noChangeAspect="1"/>
          </p:cNvPicPr>
          <p:nvPr/>
        </p:nvPicPr>
        <p:blipFill>
          <a:blip r:embed="rId10"/>
          <a:stretch>
            <a:fillRect/>
          </a:stretch>
        </p:blipFill>
        <p:spPr>
          <a:xfrm>
            <a:off x="146077" y="541867"/>
            <a:ext cx="1093758" cy="1083732"/>
          </a:xfrm>
          <a:prstGeom prst="rect">
            <a:avLst/>
          </a:prstGeom>
        </p:spPr>
      </p:pic>
      <p:pic>
        <p:nvPicPr>
          <p:cNvPr id="10" name="Obrázek 9">
            <a:extLst>
              <a:ext uri="{FF2B5EF4-FFF2-40B4-BE49-F238E27FC236}">
                <a16:creationId xmlns:a16="http://schemas.microsoft.com/office/drawing/2014/main" id="{1ADDBF50-3754-9F4D-B925-D72E558797B4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1384388" y="674869"/>
            <a:ext cx="812800" cy="950730"/>
          </a:xfrm>
          <a:prstGeom prst="rect">
            <a:avLst/>
          </a:prstGeom>
        </p:spPr>
      </p:pic>
      <p:pic>
        <p:nvPicPr>
          <p:cNvPr id="11" name="Online médium 10" descr="Nahraný zvuk">
            <a:hlinkClick r:id="" action="ppaction://media"/>
            <a:extLst>
              <a:ext uri="{FF2B5EF4-FFF2-40B4-BE49-F238E27FC236}">
                <a16:creationId xmlns:a16="http://schemas.microsoft.com/office/drawing/2014/main" id="{D85574BF-1F74-104D-8BFF-D0EC9D87C7D5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789334" y="2870199"/>
            <a:ext cx="728133" cy="728133"/>
          </a:xfrm>
          <a:prstGeom prst="rect">
            <a:avLst/>
          </a:prstGeom>
        </p:spPr>
      </p:pic>
      <p:pic>
        <p:nvPicPr>
          <p:cNvPr id="13" name="Online médium 12" descr="Nahraný zvuk">
            <a:hlinkClick r:id="" action="ppaction://media"/>
            <a:extLst>
              <a:ext uri="{FF2B5EF4-FFF2-40B4-BE49-F238E27FC236}">
                <a16:creationId xmlns:a16="http://schemas.microsoft.com/office/drawing/2014/main" id="{4C92E0F4-46F4-B945-9451-8090A9B36F70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9"/>
          <a:stretch>
            <a:fillRect/>
          </a:stretch>
        </p:blipFill>
        <p:spPr>
          <a:xfrm>
            <a:off x="7687734" y="4224867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5450790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874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2461" fill="hold"/>
                                        <p:tgtEl>
                                          <p:spTgt spid="1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128870" fill="hold"/>
                                        <p:tgtEl>
                                          <p:spTgt spid="1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1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  <p:audio>
              <p:cMediaNode vol="80000">
                <p:cTn id="1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1"/>
                </p:tgtEl>
              </p:cMediaNode>
            </p:audio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"/>
                </p:tgtEl>
              </p:cMediaNode>
            </p:audio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>
            <a:extLst>
              <a:ext uri="{FF2B5EF4-FFF2-40B4-BE49-F238E27FC236}">
                <a16:creationId xmlns:a16="http://schemas.microsoft.com/office/drawing/2014/main" id="{117FE508-708C-7E4F-B90D-D68F42A4A1A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cs-CZ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789801E4-6625-044E-9F79-205E86610F9A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0" y="-4763"/>
            <a:ext cx="12200467" cy="6862763"/>
          </a:xfrm>
        </p:spPr>
      </p:pic>
      <p:pic>
        <p:nvPicPr>
          <p:cNvPr id="6" name="Online médium 5" descr="Nahraný zvuk">
            <a:hlinkClick r:id="" action="ppaction://media"/>
            <a:extLst>
              <a:ext uri="{FF2B5EF4-FFF2-40B4-BE49-F238E27FC236}">
                <a16:creationId xmlns:a16="http://schemas.microsoft.com/office/drawing/2014/main" id="{FE69D086-5A79-344B-AA4D-140799631425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5689600" y="-41275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2422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46672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6"/>
                </p:tgtEl>
              </p:cMediaNode>
            </p:audio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D62B1591-4C40-914D-B197-F40C94FE2E99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4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46480988-3BE8-6F40-A4E4-E5F23D2C659D}"/>
              </a:ext>
            </a:extLst>
          </p:cNvPr>
          <p:cNvSpPr txBox="1"/>
          <p:nvPr/>
        </p:nvSpPr>
        <p:spPr>
          <a:xfrm>
            <a:off x="1778002" y="1676399"/>
            <a:ext cx="8906932" cy="53860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 err="1"/>
              <a:t>Cline</a:t>
            </a:r>
            <a:r>
              <a:rPr lang="cs-CZ" sz="1600" dirty="0"/>
              <a:t>, E. (2014). </a:t>
            </a:r>
            <a:r>
              <a:rPr lang="cs-CZ" sz="1600" dirty="0" err="1"/>
              <a:t>Where</a:t>
            </a:r>
            <a:r>
              <a:rPr lang="cs-CZ" sz="1600" dirty="0"/>
              <a:t> </a:t>
            </a:r>
            <a:r>
              <a:rPr lang="cs-CZ" sz="1600" dirty="0" err="1"/>
              <a:t>does</a:t>
            </a:r>
            <a:r>
              <a:rPr lang="cs-CZ" sz="1600" dirty="0"/>
              <a:t> </a:t>
            </a:r>
            <a:r>
              <a:rPr lang="cs-CZ" sz="1600" dirty="0" err="1"/>
              <a:t>discarded</a:t>
            </a:r>
            <a:r>
              <a:rPr lang="cs-CZ" sz="1600" dirty="0"/>
              <a:t> </a:t>
            </a:r>
            <a:r>
              <a:rPr lang="cs-CZ" sz="1600" dirty="0" err="1"/>
              <a:t>clothing</a:t>
            </a:r>
            <a:r>
              <a:rPr lang="cs-CZ" sz="1600" dirty="0"/>
              <a:t> go. </a:t>
            </a:r>
            <a:r>
              <a:rPr lang="cs-CZ" sz="1600" i="1" dirty="0" err="1"/>
              <a:t>The</a:t>
            </a:r>
            <a:r>
              <a:rPr lang="cs-CZ" sz="1600" i="1" dirty="0"/>
              <a:t> </a:t>
            </a:r>
            <a:r>
              <a:rPr lang="cs-CZ" sz="1600" i="1" dirty="0" err="1"/>
              <a:t>Atlantic</a:t>
            </a:r>
            <a:r>
              <a:rPr lang="cs-CZ" sz="1600" dirty="0"/>
              <a:t>.</a:t>
            </a:r>
          </a:p>
          <a:p>
            <a:r>
              <a:rPr lang="cs-CZ" sz="1600" dirty="0"/>
              <a:t> </a:t>
            </a:r>
          </a:p>
          <a:p>
            <a:r>
              <a:rPr lang="cs-CZ" sz="1600" dirty="0"/>
              <a:t> </a:t>
            </a:r>
          </a:p>
          <a:p>
            <a:r>
              <a:rPr lang="cs-CZ" sz="1600" dirty="0" err="1"/>
              <a:t>Devi</a:t>
            </a:r>
            <a:r>
              <a:rPr lang="cs-CZ" sz="1600" dirty="0"/>
              <a:t>, R. P., </a:t>
            </a:r>
            <a:r>
              <a:rPr lang="cs-CZ" sz="1600" dirty="0" err="1"/>
              <a:t>Rathinamoorthy</a:t>
            </a:r>
            <a:r>
              <a:rPr lang="cs-CZ" sz="1600" dirty="0"/>
              <a:t>, R., &amp; </a:t>
            </a:r>
            <a:r>
              <a:rPr lang="cs-CZ" sz="1600" dirty="0" err="1"/>
              <a:t>Moses</a:t>
            </a:r>
            <a:r>
              <a:rPr lang="cs-CZ" sz="1600" dirty="0"/>
              <a:t>, J. J. (2020). </a:t>
            </a:r>
            <a:r>
              <a:rPr lang="cs-CZ" sz="1600" dirty="0" err="1"/>
              <a:t>Analysis</a:t>
            </a:r>
            <a:r>
              <a:rPr lang="cs-CZ" sz="1600" dirty="0"/>
              <a:t> on </a:t>
            </a:r>
            <a:r>
              <a:rPr lang="cs-CZ" sz="1600" dirty="0" err="1"/>
              <a:t>Moisture</a:t>
            </a:r>
            <a:r>
              <a:rPr lang="cs-CZ" sz="1600" dirty="0"/>
              <a:t> Management </a:t>
            </a:r>
            <a:r>
              <a:rPr lang="cs-CZ" sz="1600" dirty="0" err="1"/>
              <a:t>Characteristics</a:t>
            </a:r>
            <a:r>
              <a:rPr lang="cs-CZ" sz="1600" dirty="0"/>
              <a:t> </a:t>
            </a:r>
            <a:r>
              <a:rPr lang="cs-CZ" sz="1600" dirty="0" err="1"/>
              <a:t>of</a:t>
            </a:r>
            <a:r>
              <a:rPr lang="cs-CZ" sz="1600" dirty="0"/>
              <a:t> Enzyme and </a:t>
            </a:r>
            <a:r>
              <a:rPr lang="cs-CZ" sz="1600" dirty="0" err="1"/>
              <a:t>Amino</a:t>
            </a:r>
            <a:r>
              <a:rPr lang="cs-CZ" sz="1600" dirty="0"/>
              <a:t> </a:t>
            </a:r>
            <a:r>
              <a:rPr lang="cs-CZ" sz="1600" dirty="0" err="1"/>
              <a:t>Silicone</a:t>
            </a:r>
            <a:r>
              <a:rPr lang="cs-CZ" sz="1600" dirty="0"/>
              <a:t> </a:t>
            </a:r>
            <a:r>
              <a:rPr lang="cs-CZ" sz="1600" dirty="0" err="1"/>
              <a:t>Treated</a:t>
            </a:r>
            <a:r>
              <a:rPr lang="cs-CZ" sz="1600" dirty="0"/>
              <a:t> </a:t>
            </a:r>
            <a:r>
              <a:rPr lang="cs-CZ" sz="1600" dirty="0" err="1"/>
              <a:t>Jute</a:t>
            </a:r>
            <a:r>
              <a:rPr lang="cs-CZ" sz="1600" dirty="0"/>
              <a:t>/</a:t>
            </a:r>
            <a:r>
              <a:rPr lang="cs-CZ" sz="1600" dirty="0" err="1"/>
              <a:t>Cotton</a:t>
            </a:r>
            <a:r>
              <a:rPr lang="cs-CZ" sz="1600" dirty="0"/>
              <a:t> Union </a:t>
            </a:r>
            <a:r>
              <a:rPr lang="cs-CZ" sz="1600" dirty="0" err="1"/>
              <a:t>Fabric</a:t>
            </a:r>
            <a:r>
              <a:rPr lang="cs-CZ" sz="1600" dirty="0"/>
              <a:t>. </a:t>
            </a:r>
            <a:r>
              <a:rPr lang="cs-CZ" sz="1600" i="1" dirty="0" err="1"/>
              <a:t>Fibers</a:t>
            </a:r>
            <a:r>
              <a:rPr lang="cs-CZ" sz="1600" i="1" dirty="0"/>
              <a:t> and </a:t>
            </a:r>
            <a:r>
              <a:rPr lang="cs-CZ" sz="1600" i="1" dirty="0" err="1"/>
              <a:t>Polymers</a:t>
            </a:r>
            <a:r>
              <a:rPr lang="cs-CZ" sz="1600" dirty="0"/>
              <a:t>, </a:t>
            </a:r>
            <a:r>
              <a:rPr lang="cs-CZ" sz="1600" i="1" dirty="0"/>
              <a:t>21</a:t>
            </a:r>
            <a:r>
              <a:rPr lang="cs-CZ" sz="1600" dirty="0"/>
              <a:t>(10), 2253-2262.</a:t>
            </a:r>
          </a:p>
          <a:p>
            <a:r>
              <a:rPr lang="cs-CZ" sz="1600" dirty="0"/>
              <a:t> </a:t>
            </a:r>
          </a:p>
          <a:p>
            <a:r>
              <a:rPr lang="cs-CZ" sz="1600" dirty="0"/>
              <a:t> </a:t>
            </a:r>
          </a:p>
          <a:p>
            <a:r>
              <a:rPr lang="cs-CZ" sz="1600" dirty="0" err="1"/>
              <a:t>Chequer</a:t>
            </a:r>
            <a:r>
              <a:rPr lang="cs-CZ" sz="1600" dirty="0"/>
              <a:t>, F. M. D. c.; </a:t>
            </a:r>
            <a:r>
              <a:rPr lang="cs-CZ" sz="1600" dirty="0" err="1"/>
              <a:t>Cardoso</a:t>
            </a:r>
            <a:r>
              <a:rPr lang="cs-CZ" sz="1600" dirty="0"/>
              <a:t>, JC; </a:t>
            </a:r>
            <a:r>
              <a:rPr lang="cs-CZ" sz="1600" dirty="0" err="1"/>
              <a:t>Zanoni</a:t>
            </a:r>
            <a:r>
              <a:rPr lang="cs-CZ" sz="1600" dirty="0"/>
              <a:t>, MVB; </a:t>
            </a:r>
            <a:r>
              <a:rPr lang="cs-CZ" sz="1600" dirty="0" err="1"/>
              <a:t>Oliveira</a:t>
            </a:r>
            <a:r>
              <a:rPr lang="cs-CZ" sz="1600" dirty="0"/>
              <a:t>, DP d. </a:t>
            </a:r>
            <a:r>
              <a:rPr lang="cs-CZ" sz="1600" i="1" dirty="0"/>
              <a:t>Textile </a:t>
            </a:r>
            <a:r>
              <a:rPr lang="cs-CZ" sz="1600" i="1" dirty="0" err="1"/>
              <a:t>Dyes</a:t>
            </a:r>
            <a:r>
              <a:rPr lang="cs-CZ" sz="1600" i="1" dirty="0"/>
              <a:t>: </a:t>
            </a:r>
            <a:r>
              <a:rPr lang="cs-CZ" sz="1600" i="1" dirty="0" err="1"/>
              <a:t>Dyeing</a:t>
            </a:r>
            <a:r>
              <a:rPr lang="cs-CZ" sz="1600" i="1" dirty="0"/>
              <a:t> </a:t>
            </a:r>
            <a:r>
              <a:rPr lang="cs-CZ" sz="1600" i="1" dirty="0" err="1"/>
              <a:t>Process</a:t>
            </a:r>
            <a:r>
              <a:rPr lang="cs-CZ" sz="1600" i="1" dirty="0"/>
              <a:t> and </a:t>
            </a:r>
            <a:r>
              <a:rPr lang="cs-CZ" sz="1600" i="1" dirty="0" err="1"/>
              <a:t>Environmental</a:t>
            </a:r>
            <a:r>
              <a:rPr lang="cs-CZ" sz="1600" i="1" dirty="0"/>
              <a:t> </a:t>
            </a:r>
            <a:r>
              <a:rPr lang="cs-CZ" sz="1600" i="1" dirty="0" err="1"/>
              <a:t>Impact</a:t>
            </a:r>
            <a:r>
              <a:rPr lang="cs-CZ" sz="1600" i="1" dirty="0"/>
              <a:t>. In </a:t>
            </a:r>
            <a:r>
              <a:rPr lang="cs-CZ" sz="1600" i="1" dirty="0" err="1"/>
              <a:t>Eco-Friendly</a:t>
            </a:r>
            <a:r>
              <a:rPr lang="cs-CZ" sz="1600" i="1" dirty="0"/>
              <a:t> Textile </a:t>
            </a:r>
            <a:r>
              <a:rPr lang="cs-CZ" sz="1600" i="1" dirty="0" err="1"/>
              <a:t>Dyeing</a:t>
            </a:r>
            <a:r>
              <a:rPr lang="cs-CZ" sz="1600" i="1" dirty="0"/>
              <a:t> and </a:t>
            </a:r>
            <a:r>
              <a:rPr lang="cs-CZ" sz="1600" i="1" dirty="0" err="1"/>
              <a:t>Finishing</a:t>
            </a:r>
            <a:r>
              <a:rPr lang="cs-CZ" sz="1600" dirty="0"/>
              <a:t>, 151-176.</a:t>
            </a:r>
          </a:p>
          <a:p>
            <a:r>
              <a:rPr lang="cs-CZ" sz="1600" dirty="0"/>
              <a:t> </a:t>
            </a:r>
          </a:p>
          <a:p>
            <a:r>
              <a:rPr lang="en-US" sz="1600" dirty="0" err="1"/>
              <a:t>Johnsonová</a:t>
            </a:r>
            <a:r>
              <a:rPr lang="en-US" sz="1600" dirty="0"/>
              <a:t>, B. (2016). </a:t>
            </a:r>
            <a:r>
              <a:rPr lang="en-US" sz="1600" i="1" dirty="0" err="1"/>
              <a:t>Domácnost</a:t>
            </a:r>
            <a:r>
              <a:rPr lang="en-US" sz="1600" i="1" dirty="0"/>
              <a:t> bez </a:t>
            </a:r>
            <a:r>
              <a:rPr lang="en-US" sz="1600" i="1" dirty="0" err="1"/>
              <a:t>obalu</a:t>
            </a:r>
            <a:r>
              <a:rPr lang="en-US" sz="1600" i="1" dirty="0"/>
              <a:t>.</a:t>
            </a:r>
            <a:r>
              <a:rPr lang="en-US" sz="1600" dirty="0"/>
              <a:t> </a:t>
            </a:r>
            <a:endParaRPr lang="cs-CZ" sz="1600" dirty="0"/>
          </a:p>
          <a:p>
            <a:r>
              <a:rPr lang="en-US" sz="1600" dirty="0"/>
              <a:t> </a:t>
            </a:r>
            <a:endParaRPr lang="cs-CZ" sz="1600" dirty="0"/>
          </a:p>
          <a:p>
            <a:r>
              <a:rPr lang="cs-CZ" sz="1600" dirty="0" err="1"/>
              <a:t>Linden</a:t>
            </a:r>
            <a:r>
              <a:rPr lang="cs-CZ" sz="1600" dirty="0"/>
              <a:t>, A. R. (2016). </a:t>
            </a:r>
            <a:r>
              <a:rPr lang="cs-CZ" sz="1600" dirty="0" err="1"/>
              <a:t>An</a:t>
            </a:r>
            <a:r>
              <a:rPr lang="cs-CZ" sz="1600" dirty="0"/>
              <a:t> </a:t>
            </a:r>
            <a:r>
              <a:rPr lang="cs-CZ" sz="1600" dirty="0" err="1"/>
              <a:t>analysis</a:t>
            </a:r>
            <a:r>
              <a:rPr lang="cs-CZ" sz="1600" dirty="0"/>
              <a:t>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fast </a:t>
            </a:r>
            <a:r>
              <a:rPr lang="cs-CZ" sz="1600" dirty="0" err="1"/>
              <a:t>fashion</a:t>
            </a:r>
            <a:r>
              <a:rPr lang="cs-CZ" sz="1600" dirty="0"/>
              <a:t> </a:t>
            </a:r>
            <a:r>
              <a:rPr lang="cs-CZ" sz="1600" dirty="0" err="1"/>
              <a:t>industry</a:t>
            </a:r>
            <a:r>
              <a:rPr lang="cs-CZ" sz="1600" dirty="0"/>
              <a:t>. </a:t>
            </a:r>
            <a:r>
              <a:rPr lang="cs-CZ" sz="1600" i="1" dirty="0"/>
              <a:t>Senior </a:t>
            </a:r>
            <a:r>
              <a:rPr lang="cs-CZ" sz="1600" i="1" dirty="0" err="1"/>
              <a:t>Projects</a:t>
            </a:r>
            <a:r>
              <a:rPr lang="cs-CZ" sz="1600" i="1" dirty="0"/>
              <a:t> </a:t>
            </a:r>
            <a:r>
              <a:rPr lang="cs-CZ" sz="1600" i="1" dirty="0" err="1"/>
              <a:t>Fall</a:t>
            </a:r>
            <a:r>
              <a:rPr lang="cs-CZ" sz="1600" i="1" dirty="0"/>
              <a:t> 2016</a:t>
            </a:r>
            <a:r>
              <a:rPr lang="cs-CZ" sz="1600" dirty="0"/>
              <a:t>, </a:t>
            </a:r>
            <a:r>
              <a:rPr lang="cs-CZ" sz="1600" i="1" dirty="0"/>
              <a:t>30</a:t>
            </a:r>
            <a:r>
              <a:rPr lang="cs-CZ" sz="1600" dirty="0"/>
              <a:t>.</a:t>
            </a:r>
          </a:p>
          <a:p>
            <a:r>
              <a:rPr lang="cs-CZ" sz="1600" dirty="0"/>
              <a:t> </a:t>
            </a:r>
          </a:p>
          <a:p>
            <a:r>
              <a:rPr lang="cs-CZ" sz="1600" dirty="0" err="1"/>
              <a:t>Merk</a:t>
            </a:r>
            <a:r>
              <a:rPr lang="cs-CZ" sz="1600" dirty="0"/>
              <a:t>, J., &amp; </a:t>
            </a:r>
            <a:r>
              <a:rPr lang="cs-CZ" sz="1600" dirty="0" err="1"/>
              <a:t>Zajak</a:t>
            </a:r>
            <a:r>
              <a:rPr lang="cs-CZ" sz="1600" dirty="0"/>
              <a:t>, S. (2019). </a:t>
            </a:r>
            <a:r>
              <a:rPr lang="cs-CZ" sz="1600" dirty="0" err="1"/>
              <a:t>Workers</a:t>
            </a:r>
            <a:r>
              <a:rPr lang="cs-CZ" sz="1600" dirty="0"/>
              <a:t>’ </a:t>
            </a:r>
            <a:r>
              <a:rPr lang="cs-CZ" sz="1600" dirty="0" err="1"/>
              <a:t>participation</a:t>
            </a:r>
            <a:r>
              <a:rPr lang="cs-CZ" sz="1600" dirty="0"/>
              <a:t> and </a:t>
            </a:r>
            <a:r>
              <a:rPr lang="cs-CZ" sz="1600" dirty="0" err="1"/>
              <a:t>transnational</a:t>
            </a:r>
            <a:r>
              <a:rPr lang="cs-CZ" sz="1600" dirty="0"/>
              <a:t> </a:t>
            </a:r>
            <a:r>
              <a:rPr lang="cs-CZ" sz="1600" dirty="0" err="1"/>
              <a:t>social</a:t>
            </a:r>
            <a:r>
              <a:rPr lang="cs-CZ" sz="1600" dirty="0"/>
              <a:t> </a:t>
            </a:r>
            <a:r>
              <a:rPr lang="cs-CZ" sz="1600" dirty="0" err="1"/>
              <a:t>movement</a:t>
            </a:r>
            <a:r>
              <a:rPr lang="cs-CZ" sz="1600" dirty="0"/>
              <a:t> </a:t>
            </a:r>
            <a:r>
              <a:rPr lang="cs-CZ" sz="1600" dirty="0" err="1"/>
              <a:t>interventions</a:t>
            </a:r>
            <a:r>
              <a:rPr lang="cs-CZ" sz="1600" dirty="0"/>
              <a:t> </a:t>
            </a:r>
            <a:r>
              <a:rPr lang="cs-CZ" sz="1600" dirty="0" err="1"/>
              <a:t>at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shop</a:t>
            </a:r>
            <a:r>
              <a:rPr lang="cs-CZ" sz="1600" dirty="0"/>
              <a:t> </a:t>
            </a:r>
            <a:r>
              <a:rPr lang="cs-CZ" sz="1600" dirty="0" err="1"/>
              <a:t>floor</a:t>
            </a:r>
            <a:r>
              <a:rPr lang="cs-CZ" sz="1600" dirty="0"/>
              <a:t>: </a:t>
            </a:r>
            <a:r>
              <a:rPr lang="cs-CZ" sz="1600" dirty="0" err="1"/>
              <a:t>The</a:t>
            </a:r>
            <a:r>
              <a:rPr lang="cs-CZ" sz="1600" dirty="0"/>
              <a:t> urgent appeal </a:t>
            </a:r>
            <a:r>
              <a:rPr lang="cs-CZ" sz="1600" dirty="0" err="1"/>
              <a:t>system</a:t>
            </a:r>
            <a:r>
              <a:rPr lang="cs-CZ" sz="1600" dirty="0"/>
              <a:t> </a:t>
            </a:r>
            <a:r>
              <a:rPr lang="cs-CZ" sz="1600" dirty="0" err="1"/>
              <a:t>of</a:t>
            </a:r>
            <a:r>
              <a:rPr lang="cs-CZ" sz="1600" dirty="0"/>
              <a:t>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clean</a:t>
            </a:r>
            <a:r>
              <a:rPr lang="cs-CZ" sz="1600" dirty="0"/>
              <a:t> </a:t>
            </a:r>
            <a:r>
              <a:rPr lang="cs-CZ" sz="1600" dirty="0" err="1"/>
              <a:t>clothes</a:t>
            </a:r>
            <a:r>
              <a:rPr lang="cs-CZ" sz="1600" dirty="0"/>
              <a:t> </a:t>
            </a:r>
            <a:r>
              <a:rPr lang="cs-CZ" sz="1600" dirty="0" err="1"/>
              <a:t>campaign</a:t>
            </a:r>
            <a:r>
              <a:rPr lang="cs-CZ" sz="1600" dirty="0"/>
              <a:t>. In </a:t>
            </a:r>
            <a:r>
              <a:rPr lang="cs-CZ" sz="1600" i="1" dirty="0" err="1"/>
              <a:t>The</a:t>
            </a:r>
            <a:r>
              <a:rPr lang="cs-CZ" sz="1600" i="1" dirty="0"/>
              <a:t> </a:t>
            </a:r>
            <a:r>
              <a:rPr lang="cs-CZ" sz="1600" i="1" dirty="0" err="1"/>
              <a:t>Palgrave</a:t>
            </a:r>
            <a:r>
              <a:rPr lang="cs-CZ" sz="1600" i="1" dirty="0"/>
              <a:t> Handbook </a:t>
            </a:r>
            <a:r>
              <a:rPr lang="cs-CZ" sz="1600" i="1" dirty="0" err="1"/>
              <a:t>of</a:t>
            </a:r>
            <a:r>
              <a:rPr lang="cs-CZ" sz="1600" i="1" dirty="0"/>
              <a:t> </a:t>
            </a:r>
            <a:r>
              <a:rPr lang="cs-CZ" sz="1600" i="1" dirty="0" err="1"/>
              <a:t>Workers</a:t>
            </a:r>
            <a:r>
              <a:rPr lang="cs-CZ" sz="1600" i="1" dirty="0"/>
              <a:t>’ </a:t>
            </a:r>
            <a:r>
              <a:rPr lang="cs-CZ" sz="1600" i="1" dirty="0" err="1"/>
              <a:t>Participation</a:t>
            </a:r>
            <a:r>
              <a:rPr lang="cs-CZ" sz="1600" i="1" dirty="0"/>
              <a:t> </a:t>
            </a:r>
            <a:r>
              <a:rPr lang="cs-CZ" sz="1600" i="1" dirty="0" err="1"/>
              <a:t>at</a:t>
            </a:r>
            <a:r>
              <a:rPr lang="cs-CZ" sz="1600" i="1" dirty="0"/>
              <a:t> Plant </a:t>
            </a:r>
            <a:r>
              <a:rPr lang="cs-CZ" sz="1600" i="1" dirty="0" err="1"/>
              <a:t>Level</a:t>
            </a:r>
            <a:r>
              <a:rPr lang="cs-CZ" sz="1600" dirty="0"/>
              <a:t> (pp. 221-240). </a:t>
            </a:r>
            <a:r>
              <a:rPr lang="cs-CZ" sz="1600" dirty="0" err="1"/>
              <a:t>Palgrave</a:t>
            </a:r>
            <a:r>
              <a:rPr lang="cs-CZ" sz="1600" dirty="0"/>
              <a:t> </a:t>
            </a:r>
            <a:r>
              <a:rPr lang="cs-CZ" sz="1600" dirty="0" err="1"/>
              <a:t>Macmillan</a:t>
            </a:r>
            <a:r>
              <a:rPr lang="cs-CZ" sz="1600" dirty="0"/>
              <a:t>, New York.</a:t>
            </a:r>
          </a:p>
          <a:p>
            <a:r>
              <a:rPr lang="en-US" sz="1600" dirty="0"/>
              <a:t> </a:t>
            </a:r>
            <a:endParaRPr lang="cs-CZ" sz="1600" dirty="0"/>
          </a:p>
          <a:p>
            <a:r>
              <a:rPr lang="cs-CZ" sz="1600" dirty="0"/>
              <a:t>Morgan A., (2015), </a:t>
            </a:r>
            <a:r>
              <a:rPr lang="cs-CZ" sz="1600" dirty="0" err="1"/>
              <a:t>The</a:t>
            </a:r>
            <a:r>
              <a:rPr lang="cs-CZ" sz="1600" dirty="0"/>
              <a:t> </a:t>
            </a:r>
            <a:r>
              <a:rPr lang="cs-CZ" sz="1600" dirty="0" err="1"/>
              <a:t>true</a:t>
            </a:r>
            <a:r>
              <a:rPr lang="cs-CZ" sz="1600" dirty="0"/>
              <a:t> </a:t>
            </a:r>
            <a:r>
              <a:rPr lang="cs-CZ" sz="1600" dirty="0" err="1"/>
              <a:t>cost</a:t>
            </a:r>
            <a:r>
              <a:rPr lang="cs-CZ" sz="1600" dirty="0"/>
              <a:t>, </a:t>
            </a:r>
            <a:r>
              <a:rPr lang="cs-CZ" sz="1600" dirty="0" err="1"/>
              <a:t>documentary</a:t>
            </a:r>
            <a:r>
              <a:rPr lang="cs-CZ" sz="1600" dirty="0"/>
              <a:t> film, Great </a:t>
            </a:r>
            <a:r>
              <a:rPr lang="cs-CZ" sz="1600" dirty="0" err="1"/>
              <a:t>Britain</a:t>
            </a:r>
            <a:endParaRPr lang="cs-CZ" sz="1600" dirty="0"/>
          </a:p>
          <a:p>
            <a:r>
              <a:rPr lang="en-US" sz="1600" dirty="0"/>
              <a:t> </a:t>
            </a:r>
            <a:endParaRPr lang="cs-CZ" dirty="0"/>
          </a:p>
          <a:p>
            <a:r>
              <a:rPr lang="en-US" dirty="0"/>
              <a:t> </a:t>
            </a:r>
            <a:endParaRPr lang="cs-CZ" dirty="0"/>
          </a:p>
        </p:txBody>
      </p:sp>
      <p:pic>
        <p:nvPicPr>
          <p:cNvPr id="7" name="Online médium 6" descr="Nahraný zvuk">
            <a:hlinkClick r:id="" action="ppaction://media"/>
            <a:extLst>
              <a:ext uri="{FF2B5EF4-FFF2-40B4-BE49-F238E27FC236}">
                <a16:creationId xmlns:a16="http://schemas.microsoft.com/office/drawing/2014/main" id="{F38F34B1-06E2-4C4A-A4C2-3EC00A94F6CB}"/>
              </a:ext>
            </a:extLst>
          </p:cNvPr>
          <p:cNvPicPr>
            <a:picLocks noChangeAspect="1"/>
          </p:cNvPicPr>
          <p:nvPr>
            <a:audi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9313333" y="456558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3819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080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7"/>
                </p:tgtEl>
              </p:cMediaNode>
            </p:audio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Zástupný obsah 4">
            <a:extLst>
              <a:ext uri="{FF2B5EF4-FFF2-40B4-BE49-F238E27FC236}">
                <a16:creationId xmlns:a16="http://schemas.microsoft.com/office/drawing/2014/main" id="{FFC3B7BA-F71B-0A44-BA38-E1B0CC24E7F6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b="19"/>
          <a:stretch/>
        </p:blipFill>
        <p:spPr>
          <a:xfrm>
            <a:off x="-1504" y="1282"/>
            <a:ext cx="12191980" cy="6856718"/>
          </a:xfrm>
          <a:prstGeom prst="rect">
            <a:avLst/>
          </a:prstGeom>
        </p:spPr>
      </p:pic>
      <p:sp>
        <p:nvSpPr>
          <p:cNvPr id="6" name="TextovéPole 5">
            <a:extLst>
              <a:ext uri="{FF2B5EF4-FFF2-40B4-BE49-F238E27FC236}">
                <a16:creationId xmlns:a16="http://schemas.microsoft.com/office/drawing/2014/main" id="{391792A5-DB2B-644F-BF84-0110D6102A58}"/>
              </a:ext>
            </a:extLst>
          </p:cNvPr>
          <p:cNvSpPr txBox="1"/>
          <p:nvPr/>
        </p:nvSpPr>
        <p:spPr>
          <a:xfrm>
            <a:off x="2686050" y="1214438"/>
            <a:ext cx="7472363" cy="547842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600" dirty="0"/>
              <a:t>Ro, C. (2020). </a:t>
            </a:r>
            <a:r>
              <a:rPr lang="cs-CZ" sz="1600" dirty="0" err="1"/>
              <a:t>Can</a:t>
            </a:r>
            <a:r>
              <a:rPr lang="cs-CZ" sz="1600" dirty="0"/>
              <a:t> </a:t>
            </a:r>
            <a:r>
              <a:rPr lang="cs-CZ" sz="1600" dirty="0" err="1"/>
              <a:t>fashion</a:t>
            </a:r>
            <a:r>
              <a:rPr lang="cs-CZ" sz="1600" dirty="0"/>
              <a:t> </a:t>
            </a:r>
            <a:r>
              <a:rPr lang="cs-CZ" sz="1600" dirty="0" err="1"/>
              <a:t>ever</a:t>
            </a:r>
            <a:r>
              <a:rPr lang="cs-CZ" sz="1600" dirty="0"/>
              <a:t> </a:t>
            </a:r>
            <a:r>
              <a:rPr lang="cs-CZ" sz="1600" dirty="0" err="1"/>
              <a:t>be</a:t>
            </a:r>
            <a:r>
              <a:rPr lang="cs-CZ" sz="1600" dirty="0"/>
              <a:t> </a:t>
            </a:r>
            <a:r>
              <a:rPr lang="cs-CZ" sz="1600" dirty="0" err="1"/>
              <a:t>sustainable</a:t>
            </a:r>
            <a:r>
              <a:rPr lang="cs-CZ" sz="1600" dirty="0"/>
              <a:t>. </a:t>
            </a:r>
            <a:r>
              <a:rPr lang="cs-CZ" sz="1600" i="1" dirty="0" err="1"/>
              <a:t>Accessed</a:t>
            </a:r>
            <a:r>
              <a:rPr lang="cs-CZ" sz="1600" i="1" dirty="0"/>
              <a:t> online: https://www. </a:t>
            </a:r>
            <a:r>
              <a:rPr lang="cs-CZ" sz="1600" i="1" dirty="0" err="1"/>
              <a:t>bbc</a:t>
            </a:r>
            <a:r>
              <a:rPr lang="cs-CZ" sz="1600" i="1" dirty="0"/>
              <a:t>. </a:t>
            </a:r>
            <a:r>
              <a:rPr lang="cs-CZ" sz="1600" i="1" dirty="0" err="1"/>
              <a:t>com</a:t>
            </a:r>
            <a:r>
              <a:rPr lang="cs-CZ" sz="1600" i="1" dirty="0"/>
              <a:t>/</a:t>
            </a:r>
            <a:r>
              <a:rPr lang="cs-CZ" sz="1600" i="1" dirty="0" err="1"/>
              <a:t>future</a:t>
            </a:r>
            <a:r>
              <a:rPr lang="cs-CZ" sz="1600" i="1" dirty="0"/>
              <a:t>/</a:t>
            </a:r>
            <a:r>
              <a:rPr lang="cs-CZ" sz="1600" i="1" dirty="0" err="1"/>
              <a:t>article</a:t>
            </a:r>
            <a:r>
              <a:rPr lang="cs-CZ" sz="1600" i="1" dirty="0"/>
              <a:t>/20200310-sustainable-fashion-how-to-buy-clothes-good-forthe-climate. </a:t>
            </a:r>
            <a:r>
              <a:rPr lang="cs-CZ" sz="1600" i="1" dirty="0" err="1"/>
              <a:t>Viewed</a:t>
            </a:r>
            <a:r>
              <a:rPr lang="cs-CZ" sz="1600" i="1" dirty="0"/>
              <a:t> May</a:t>
            </a:r>
            <a:r>
              <a:rPr lang="cs-CZ" sz="1600" dirty="0"/>
              <a:t>, </a:t>
            </a:r>
            <a:r>
              <a:rPr lang="cs-CZ" sz="1600" i="1" dirty="0"/>
              <a:t>17</a:t>
            </a:r>
            <a:r>
              <a:rPr lang="cs-CZ" sz="1600" dirty="0"/>
              <a:t>, 2020.</a:t>
            </a:r>
          </a:p>
          <a:p>
            <a:r>
              <a:rPr lang="cs-CZ" sz="1600" dirty="0"/>
              <a:t> </a:t>
            </a:r>
          </a:p>
          <a:p>
            <a:r>
              <a:rPr lang="cs-CZ" sz="1600" dirty="0" err="1"/>
              <a:t>Ross</a:t>
            </a:r>
            <a:r>
              <a:rPr lang="cs-CZ" sz="1600" dirty="0"/>
              <a:t>, R. J. (2020). </a:t>
            </a:r>
            <a:r>
              <a:rPr lang="cs-CZ" sz="1600" dirty="0" err="1"/>
              <a:t>Clean</a:t>
            </a:r>
            <a:r>
              <a:rPr lang="cs-CZ" sz="1600" dirty="0"/>
              <a:t> </a:t>
            </a:r>
            <a:r>
              <a:rPr lang="cs-CZ" sz="1600" dirty="0" err="1"/>
              <a:t>clothes</a:t>
            </a:r>
            <a:r>
              <a:rPr lang="cs-CZ" sz="1600" dirty="0"/>
              <a:t> </a:t>
            </a:r>
            <a:r>
              <a:rPr lang="cs-CZ" sz="1600" dirty="0" err="1"/>
              <a:t>campaign</a:t>
            </a:r>
            <a:r>
              <a:rPr lang="cs-CZ" sz="1600" dirty="0"/>
              <a:t>. </a:t>
            </a:r>
            <a:r>
              <a:rPr lang="cs-CZ" sz="1600" i="1" dirty="0" err="1"/>
              <a:t>The</a:t>
            </a:r>
            <a:r>
              <a:rPr lang="cs-CZ" sz="1600" i="1" dirty="0"/>
              <a:t> </a:t>
            </a:r>
            <a:r>
              <a:rPr lang="cs-CZ" sz="1600" i="1" dirty="0" err="1"/>
              <a:t>Wiley‐Blackwell</a:t>
            </a:r>
            <a:r>
              <a:rPr lang="cs-CZ" sz="1600" i="1" dirty="0"/>
              <a:t> </a:t>
            </a:r>
            <a:r>
              <a:rPr lang="cs-CZ" sz="1600" i="1" dirty="0" err="1"/>
              <a:t>Encyclopedia</a:t>
            </a:r>
            <a:r>
              <a:rPr lang="cs-CZ" sz="1600" i="1" dirty="0"/>
              <a:t> </a:t>
            </a:r>
            <a:r>
              <a:rPr lang="cs-CZ" sz="1600" i="1" dirty="0" err="1"/>
              <a:t>of</a:t>
            </a:r>
            <a:r>
              <a:rPr lang="cs-CZ" sz="1600" i="1" dirty="0"/>
              <a:t> </a:t>
            </a:r>
            <a:r>
              <a:rPr lang="cs-CZ" sz="1600" i="1" dirty="0" err="1"/>
              <a:t>Globalization</a:t>
            </a:r>
            <a:r>
              <a:rPr lang="cs-CZ" sz="1600" dirty="0"/>
              <a:t>.</a:t>
            </a:r>
          </a:p>
          <a:p>
            <a:r>
              <a:rPr lang="cs-CZ" sz="1600" dirty="0"/>
              <a:t> </a:t>
            </a:r>
          </a:p>
          <a:p>
            <a:r>
              <a:rPr lang="cs-CZ" sz="1600" dirty="0"/>
              <a:t> </a:t>
            </a:r>
          </a:p>
          <a:p>
            <a:r>
              <a:rPr lang="cs-CZ" sz="1600" dirty="0"/>
              <a:t>Schreiberová, L. (2019). Možnosti kontaminace životního prostředí </a:t>
            </a:r>
            <a:r>
              <a:rPr lang="cs-CZ" sz="1600" dirty="0" err="1"/>
              <a:t>nanomateriály</a:t>
            </a:r>
            <a:r>
              <a:rPr lang="cs-CZ" sz="1600" dirty="0"/>
              <a:t> uvolněnými při spalování odpadů.</a:t>
            </a:r>
          </a:p>
          <a:p>
            <a:r>
              <a:rPr lang="cs-CZ" sz="1600" dirty="0"/>
              <a:t> </a:t>
            </a:r>
          </a:p>
          <a:p>
            <a:r>
              <a:rPr lang="cs-CZ" sz="1600" dirty="0"/>
              <a:t> </a:t>
            </a:r>
          </a:p>
          <a:p>
            <a:r>
              <a:rPr lang="cs-CZ" sz="1600" dirty="0"/>
              <a:t> </a:t>
            </a:r>
          </a:p>
          <a:p>
            <a:r>
              <a:rPr lang="cs-CZ" sz="1600" dirty="0" err="1"/>
              <a:t>Sull</a:t>
            </a:r>
            <a:r>
              <a:rPr lang="cs-CZ" sz="1600" dirty="0"/>
              <a:t>, D., &amp; </a:t>
            </a:r>
            <a:r>
              <a:rPr lang="cs-CZ" sz="1600" dirty="0" err="1"/>
              <a:t>Turconi</a:t>
            </a:r>
            <a:r>
              <a:rPr lang="cs-CZ" sz="1600" dirty="0"/>
              <a:t>, S. (2008). Fast </a:t>
            </a:r>
            <a:r>
              <a:rPr lang="cs-CZ" sz="1600" dirty="0" err="1"/>
              <a:t>fashion</a:t>
            </a:r>
            <a:r>
              <a:rPr lang="cs-CZ" sz="1600" dirty="0"/>
              <a:t> </a:t>
            </a:r>
            <a:r>
              <a:rPr lang="cs-CZ" sz="1600" dirty="0" err="1"/>
              <a:t>lessons</a:t>
            </a:r>
            <a:r>
              <a:rPr lang="cs-CZ" sz="1600" dirty="0"/>
              <a:t>. </a:t>
            </a:r>
            <a:r>
              <a:rPr lang="cs-CZ" sz="1600" i="1" dirty="0"/>
              <a:t>Business </a:t>
            </a:r>
            <a:r>
              <a:rPr lang="cs-CZ" sz="1600" i="1" dirty="0" err="1"/>
              <a:t>Strategy</a:t>
            </a:r>
            <a:r>
              <a:rPr lang="cs-CZ" sz="1600" i="1" dirty="0"/>
              <a:t> </a:t>
            </a:r>
            <a:r>
              <a:rPr lang="cs-CZ" sz="1600" i="1" dirty="0" err="1"/>
              <a:t>Review</a:t>
            </a:r>
            <a:r>
              <a:rPr lang="cs-CZ" sz="1600" dirty="0"/>
              <a:t>, </a:t>
            </a:r>
            <a:r>
              <a:rPr lang="cs-CZ" sz="1600" i="1" dirty="0"/>
              <a:t>19</a:t>
            </a:r>
            <a:r>
              <a:rPr lang="cs-CZ" sz="1600" dirty="0"/>
              <a:t>(2), 4-11.</a:t>
            </a:r>
          </a:p>
          <a:p>
            <a:r>
              <a:rPr lang="cs-CZ" sz="1600" dirty="0"/>
              <a:t> </a:t>
            </a:r>
          </a:p>
          <a:p>
            <a:r>
              <a:rPr lang="cs-CZ" sz="1600" dirty="0"/>
              <a:t> </a:t>
            </a:r>
          </a:p>
          <a:p>
            <a:r>
              <a:rPr lang="cs-CZ" sz="1600" dirty="0"/>
              <a:t> </a:t>
            </a:r>
          </a:p>
          <a:p>
            <a:r>
              <a:rPr lang="cs-CZ" sz="1600" dirty="0"/>
              <a:t>Zídková, P. (2020). Dopady" fast </a:t>
            </a:r>
            <a:r>
              <a:rPr lang="cs-CZ" sz="1600" dirty="0" err="1"/>
              <a:t>fashion</a:t>
            </a:r>
            <a:r>
              <a:rPr lang="cs-CZ" sz="1600" dirty="0"/>
              <a:t>" na životní prostředí, Ústav </a:t>
            </a:r>
            <a:r>
              <a:rPr lang="cs-CZ" sz="1600" dirty="0" err="1"/>
              <a:t>enviromentláního</a:t>
            </a:r>
            <a:r>
              <a:rPr lang="cs-CZ" sz="1600" dirty="0"/>
              <a:t> a chemického inženýrství, Univerzita Pardubic</a:t>
            </a:r>
            <a:r>
              <a:rPr lang="cs-CZ" dirty="0"/>
              <a:t>e</a:t>
            </a:r>
          </a:p>
          <a:p>
            <a:r>
              <a:rPr lang="cs-CZ" dirty="0"/>
              <a:t> 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34294952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5" name="Zástupný obsah 4" descr="Obsah obrázku text&#10;&#10;Popis byl vytvořen automaticky">
            <a:extLst>
              <a:ext uri="{FF2B5EF4-FFF2-40B4-BE49-F238E27FC236}">
                <a16:creationId xmlns:a16="http://schemas.microsoft.com/office/drawing/2014/main" id="{10D8A901-11CE-7F4F-AD34-668915784B44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 rotWithShape="1">
          <a:blip r:embed="rId5"/>
          <a:srcRect b="19"/>
          <a:stretch/>
        </p:blipFill>
        <p:spPr>
          <a:xfrm>
            <a:off x="20" y="1282"/>
            <a:ext cx="12191980" cy="6856718"/>
          </a:xfrm>
          <a:prstGeom prst="rect">
            <a:avLst/>
          </a:prstGeom>
        </p:spPr>
      </p:pic>
      <p:pic>
        <p:nvPicPr>
          <p:cNvPr id="6" name="Online médium 5" descr="The True Cost Official Trailer 1 (2015) - Documentary HD">
            <a:hlinkClick r:id="" action="ppaction://media"/>
            <a:extLst>
              <a:ext uri="{FF2B5EF4-FFF2-40B4-BE49-F238E27FC236}">
                <a16:creationId xmlns:a16="http://schemas.microsoft.com/office/drawing/2014/main" id="{60C19466-8118-7842-BD06-C382C4ADA455}"/>
              </a:ext>
            </a:extLst>
          </p:cNvPr>
          <p:cNvPicPr>
            <a:picLocks noRot="1" noChangeAspect="1"/>
          </p:cNvPicPr>
          <p:nvPr>
            <a:videoFile r:link="rId1"/>
          </p:nvPr>
        </p:nvPicPr>
        <p:blipFill>
          <a:blip r:embed="rId6"/>
          <a:stretch>
            <a:fillRect/>
          </a:stretch>
        </p:blipFill>
        <p:spPr>
          <a:xfrm>
            <a:off x="3179762" y="2219627"/>
            <a:ext cx="5832475" cy="3295348"/>
          </a:xfrm>
          <a:prstGeom prst="rect">
            <a:avLst/>
          </a:prstGeom>
        </p:spPr>
      </p:pic>
      <p:sp>
        <p:nvSpPr>
          <p:cNvPr id="7" name="TextovéPole 6">
            <a:extLst>
              <a:ext uri="{FF2B5EF4-FFF2-40B4-BE49-F238E27FC236}">
                <a16:creationId xmlns:a16="http://schemas.microsoft.com/office/drawing/2014/main" id="{54CC4EA9-D72B-004A-8B00-B47491915837}"/>
              </a:ext>
            </a:extLst>
          </p:cNvPr>
          <p:cNvSpPr txBox="1"/>
          <p:nvPr/>
        </p:nvSpPr>
        <p:spPr>
          <a:xfrm>
            <a:off x="3842139" y="5817155"/>
            <a:ext cx="503516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https://</a:t>
            </a:r>
            <a:r>
              <a:rPr lang="cs-CZ" dirty="0" err="1"/>
              <a:t>www.youtube.com</a:t>
            </a:r>
            <a:r>
              <a:rPr lang="cs-CZ" dirty="0"/>
              <a:t>/</a:t>
            </a:r>
            <a:r>
              <a:rPr lang="cs-CZ" dirty="0" err="1"/>
              <a:t>watch?v</a:t>
            </a:r>
            <a:r>
              <a:rPr lang="cs-CZ" dirty="0"/>
              <a:t>=NDx711ibD1M</a:t>
            </a:r>
          </a:p>
        </p:txBody>
      </p:sp>
      <p:pic>
        <p:nvPicPr>
          <p:cNvPr id="8" name="Online médium 7" descr="Nahraný zvuk">
            <a:hlinkClick r:id="" action="ppaction://media"/>
            <a:extLst>
              <a:ext uri="{FF2B5EF4-FFF2-40B4-BE49-F238E27FC236}">
                <a16:creationId xmlns:a16="http://schemas.microsoft.com/office/drawing/2014/main" id="{B8461FBE-E096-D34E-97DA-419E360CE1EC}"/>
              </a:ext>
            </a:extLst>
          </p:cNvPr>
          <p:cNvPicPr>
            <a:picLocks noChangeAspect="1"/>
          </p:cNvPicPr>
          <p:nvPr>
            <a:audioFile r:link="rId3"/>
            <p:extLst>
              <p:ext uri="{DAA4B4D4-6D71-4841-9C94-3DE7FCFB9230}">
                <p14:media xmlns:p14="http://schemas.microsoft.com/office/powerpoint/2010/main" r:embed="rId2"/>
              </p:ext>
            </p:extLst>
          </p:nvPr>
        </p:nvPicPr>
        <p:blipFill>
          <a:blip r:embed="rId7"/>
          <a:stretch>
            <a:fillRect/>
          </a:stretch>
        </p:blipFill>
        <p:spPr>
          <a:xfrm>
            <a:off x="9788556" y="1547434"/>
            <a:ext cx="812800" cy="812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78181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0" dur="36966" fill="hold"/>
                                        <p:tgtEl>
                                          <p:spTgt spid="8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1" fill="hold" display="0">
                  <p:stCondLst>
                    <p:cond delay="indefinite"/>
                  </p:stCondLst>
                </p:cTn>
                <p:tgtEl>
                  <p:spTgt spid="6"/>
                </p:tgtEl>
              </p:cMediaNode>
            </p:video>
            <p:seq concurrent="1" nextAc="seek">
              <p:cTn id="12" restart="whenNotActive" fill="hold" evtFilter="cancelBubble" nodeType="interactiveSeq">
                <p:stCondLst>
                  <p:cond evt="onClick" delay="0">
                    <p:tgtEl>
                      <p:spTgt spid="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3" fill="hold">
                      <p:stCondLst>
                        <p:cond delay="0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6" dur="1" fill="hold"/>
                                        <p:tgtEl>
                                          <p:spTgt spid="6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6"/>
                  </p:tgtEl>
                </p:cond>
              </p:nextCondLst>
            </p:seq>
            <p:audio>
              <p:cMediaNode vol="80000">
                <p:cTn id="17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8"/>
                </p:tgtEl>
              </p:cMediaNode>
            </p:audio>
          </p:childTnLst>
        </p:cTn>
      </p:par>
    </p:tnLst>
  </p:timing>
</p:sld>
</file>

<file path=ppt/theme/theme1.xml><?xml version="1.0" encoding="utf-8"?>
<a:theme xmlns:a="http://schemas.openxmlformats.org/drawingml/2006/main" name="Motiv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365</Words>
  <Application>Microsoft Office PowerPoint</Application>
  <PresentationFormat>Širokoúhlá obrazovka</PresentationFormat>
  <Paragraphs>33</Paragraphs>
  <Slides>9</Slides>
  <Notes>0</Notes>
  <HiddenSlides>0</HiddenSlides>
  <MMClips>19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9</vt:i4>
      </vt:variant>
    </vt:vector>
  </HeadingPairs>
  <TitlesOfParts>
    <vt:vector size="13" baseType="lpstr">
      <vt:lpstr>Arial</vt:lpstr>
      <vt:lpstr>Calibri</vt:lpstr>
      <vt:lpstr>Calibri Light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Microsoft Office User</dc:creator>
  <cp:lastModifiedBy>Čábelková Inna</cp:lastModifiedBy>
  <cp:revision>14</cp:revision>
  <dcterms:created xsi:type="dcterms:W3CDTF">2021-05-15T20:28:11Z</dcterms:created>
  <dcterms:modified xsi:type="dcterms:W3CDTF">2021-05-19T14:22:32Z</dcterms:modified>
</cp:coreProperties>
</file>