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79" r:id="rId3"/>
    <p:sldId id="283" r:id="rId4"/>
    <p:sldId id="284" r:id="rId5"/>
    <p:sldId id="289" r:id="rId6"/>
    <p:sldId id="285" r:id="rId7"/>
    <p:sldId id="286" r:id="rId8"/>
    <p:sldId id="287" r:id="rId9"/>
    <p:sldId id="288" r:id="rId10"/>
    <p:sldId id="290" r:id="rId11"/>
    <p:sldId id="292" r:id="rId12"/>
    <p:sldId id="293" r:id="rId13"/>
    <p:sldId id="297" r:id="rId14"/>
    <p:sldId id="298" r:id="rId15"/>
    <p:sldId id="299" r:id="rId16"/>
    <p:sldId id="300" r:id="rId17"/>
    <p:sldId id="302" r:id="rId18"/>
    <p:sldId id="303" r:id="rId19"/>
    <p:sldId id="301" r:id="rId20"/>
    <p:sldId id="294" r:id="rId21"/>
    <p:sldId id="295" r:id="rId22"/>
    <p:sldId id="296" r:id="rId23"/>
    <p:sldId id="304" r:id="rId24"/>
    <p:sldId id="291" r:id="rId25"/>
    <p:sldId id="282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2545"/>
  </p:normalViewPr>
  <p:slideViewPr>
    <p:cSldViewPr snapToGrid="0" snapToObjects="1">
      <p:cViewPr varScale="1">
        <p:scale>
          <a:sx n="59" d="100"/>
          <a:sy n="59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BD53F-2B41-654D-9901-4BD503218C48}" type="datetimeFigureOut">
              <a:rPr lang="cs-CZ" smtClean="0"/>
              <a:t>14.04.20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84664-B6D7-AA4E-900E-D1978A4206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494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vi-education.de/lern-snacks/geschichte-apps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 mě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84664-B6D7-AA4E-900E-D1978A42063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5393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Neumajer</a:t>
            </a:r>
            <a:r>
              <a:rPr lang="cs-CZ" dirty="0"/>
              <a:t> a kol. (2015, s. 91) mezi hlavní vzdělávací potenciály a přínosy </a:t>
            </a:r>
            <a:r>
              <a:rPr lang="cs-CZ" dirty="0" err="1"/>
              <a:t>tabletů</a:t>
            </a:r>
            <a:r>
              <a:rPr lang="cs-CZ" dirty="0"/>
              <a:t> řadí: • tablety umožňují učení prostřednictvím nástrojů, které jsou pro žáky přirozené a běžné; • tablety mohou podporovat spolupráci mezi žáky; • individualizace učení může být s tablety jednodušší; • tablety je možné začleňovat do výuky množstvím inovativních výukových aktivit; • práce s tablety rozvíjí digitální gramotnost žáků; • tablety mohou zvyšovat zájem rodičů o dění ve škole; • tablety mají potenciál navodit ve školách změny ve výuce. </a:t>
            </a:r>
          </a:p>
          <a:p>
            <a:r>
              <a:rPr lang="cs-CZ" dirty="0" err="1"/>
              <a:t>Neumajer</a:t>
            </a:r>
            <a:r>
              <a:rPr lang="cs-CZ" dirty="0"/>
              <a:t> a kol. (2015, s. 92) současně udává i výčet potenciálních nevýhod a úskalí: • tablety mohou podpořit frontální výuku a umožnit zahlcovat žáky ještě větším množstvím informací; • přílišné používání </a:t>
            </a:r>
            <a:r>
              <a:rPr lang="cs-CZ" dirty="0" err="1"/>
              <a:t>tabletů</a:t>
            </a:r>
            <a:r>
              <a:rPr lang="cs-CZ" dirty="0"/>
              <a:t> může být na úkor rozvíjení sociálních kontaktů ve skutečném světě; • nepromyšlené zapojování </a:t>
            </a:r>
            <a:r>
              <a:rPr lang="cs-CZ" dirty="0" err="1"/>
              <a:t>tabletů</a:t>
            </a:r>
            <a:r>
              <a:rPr lang="cs-CZ" dirty="0"/>
              <a:t> může poškodit sociálně slabší žáky; • nadměrné užívání </a:t>
            </a:r>
            <a:r>
              <a:rPr lang="cs-CZ" dirty="0" err="1"/>
              <a:t>tabletů</a:t>
            </a:r>
            <a:r>
              <a:rPr lang="cs-CZ" dirty="0"/>
              <a:t> může mít zdravotní následky (např. nesprávné držení těla či bolest očí);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84664-B6D7-AA4E-900E-D1978A42063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056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https://ivi-education.de/lern-snacks/geschichte-apps/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84664-B6D7-AA4E-900E-D1978A42063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56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611-9FF4-9645-A11D-A3CECCB69411}" type="datetimeFigureOut">
              <a:rPr lang="cs-CZ" smtClean="0"/>
              <a:t>14.04.20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2C42-2434-8748-B07C-8F72E58F7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9176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611-9FF4-9645-A11D-A3CECCB69411}" type="datetimeFigureOut">
              <a:rPr lang="cs-CZ" smtClean="0"/>
              <a:t>14.04.20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2C42-2434-8748-B07C-8F72E58F7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6646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611-9FF4-9645-A11D-A3CECCB69411}" type="datetimeFigureOut">
              <a:rPr lang="cs-CZ" smtClean="0"/>
              <a:t>14.04.20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2C42-2434-8748-B07C-8F72E58F7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181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611-9FF4-9645-A11D-A3CECCB69411}" type="datetimeFigureOut">
              <a:rPr lang="cs-CZ" smtClean="0"/>
              <a:t>14.04.20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2C42-2434-8748-B07C-8F72E58F7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92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611-9FF4-9645-A11D-A3CECCB69411}" type="datetimeFigureOut">
              <a:rPr lang="cs-CZ" smtClean="0"/>
              <a:t>14.04.20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2C42-2434-8748-B07C-8F72E58F7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3907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611-9FF4-9645-A11D-A3CECCB69411}" type="datetimeFigureOut">
              <a:rPr lang="cs-CZ" smtClean="0"/>
              <a:t>14.04.20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2C42-2434-8748-B07C-8F72E58F7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2807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611-9FF4-9645-A11D-A3CECCB69411}" type="datetimeFigureOut">
              <a:rPr lang="cs-CZ" smtClean="0"/>
              <a:t>14.04.20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2C42-2434-8748-B07C-8F72E58F7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1525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611-9FF4-9645-A11D-A3CECCB69411}" type="datetimeFigureOut">
              <a:rPr lang="cs-CZ" smtClean="0"/>
              <a:t>14.04.20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2C42-2434-8748-B07C-8F72E58F7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445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611-9FF4-9645-A11D-A3CECCB69411}" type="datetimeFigureOut">
              <a:rPr lang="cs-CZ" smtClean="0"/>
              <a:t>14.04.20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2C42-2434-8748-B07C-8F72E58F7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83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611-9FF4-9645-A11D-A3CECCB69411}" type="datetimeFigureOut">
              <a:rPr lang="cs-CZ" smtClean="0"/>
              <a:t>14.04.20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2C42-2434-8748-B07C-8F72E58F7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4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611-9FF4-9645-A11D-A3CECCB69411}" type="datetimeFigureOut">
              <a:rPr lang="cs-CZ" smtClean="0"/>
              <a:t>14.04.20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2C42-2434-8748-B07C-8F72E58F7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114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7F611-9FF4-9645-A11D-A3CECCB69411}" type="datetimeFigureOut">
              <a:rPr lang="cs-CZ" smtClean="0"/>
              <a:t>14.04.20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82C42-2434-8748-B07C-8F72E58F7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86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online.seterra.com/en/vgp/3014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utschkurse.dw.com/KursPlattform/WebObjects/KursPlattform.woa/wa/UAAuthDA/auth?par=G5n9etCPUIqm93qsNXWNH45V0" TargetMode="External"/><Relationship Id="rId2" Type="http://schemas.openxmlformats.org/officeDocument/2006/relationships/hyperlink" Target="https://www.dw.com/en/learn-german/s-24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deutschakademie.de/online-deutschkurs/english/learn-german-for-android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hyperlink" Target="https://socrative.com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it/" TargetMode="External"/><Relationship Id="rId2" Type="http://schemas.openxmlformats.org/officeDocument/2006/relationships/hyperlink" Target="https://kahoo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qr-code-generator.com/a1/?ut_source=google_c&amp;ut_medium=cpc&amp;ut_campaign=allesprachen_topkw&amp;ut_content=qr_phrase&amp;ut_term=qr_p&amp;gclid=Cj0KCQiAmZDxBRDIARIsABnkbYTL6gbx1oPh15z9NG-9rRwMiKK6cvijqwk9fG5oUknWdOggXFTvWokaAnGaEALw_wcB" TargetMode="External"/><Relationship Id="rId3" Type="http://schemas.openxmlformats.org/officeDocument/2006/relationships/hyperlink" Target="https://ivi-education.de/arbeitshefte/" TargetMode="External"/><Relationship Id="rId7" Type="http://schemas.openxmlformats.org/officeDocument/2006/relationships/hyperlink" Target="https://lehrerweb.wien/aktuell/single/news/qr-codes-fuer-den-unterricht-nutzen/" TargetMode="External"/><Relationship Id="rId2" Type="http://schemas.openxmlformats.org/officeDocument/2006/relationships/hyperlink" Target="https://unterricht.schule/fachlicher-inhalt/arbeitsbl%C3%A4tter-mit-qr-cod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ratis.meinunterricht.de/" TargetMode="External"/><Relationship Id="rId5" Type="http://schemas.openxmlformats.org/officeDocument/2006/relationships/hyperlink" Target="https://lehrerfortbildung-bw.de/st_digital/tablet/fortbildungen/tablet2/02-lernstationen/s02-qrcodes/06-docs/02-QR-Codes-Gesamt.doc" TargetMode="External"/><Relationship Id="rId4" Type="http://schemas.openxmlformats.org/officeDocument/2006/relationships/hyperlink" Target="https://schultech.de/arbeitsblaetter-mit-qr-code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terricht.schule/fachlicher-inhalt/arbeitsbl%C3%A4tter-mit-qr-code" TargetMode="External"/><Relationship Id="rId2" Type="http://schemas.openxmlformats.org/officeDocument/2006/relationships/hyperlink" Target="https://www.statnimaturita-nemcina.cz/didakticky-tes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apps.ankiweb.net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3999" y="1687774"/>
            <a:ext cx="9907793" cy="2387600"/>
          </a:xfrm>
        </p:spPr>
        <p:txBody>
          <a:bodyPr>
            <a:normAutofit/>
          </a:bodyPr>
          <a:lstStyle/>
          <a:p>
            <a:br>
              <a:rPr lang="cs-CZ" dirty="0"/>
            </a:br>
            <a:br>
              <a:rPr lang="cs-CZ" sz="4000" dirty="0"/>
            </a:br>
            <a:r>
              <a:rPr lang="cs-CZ" sz="3600" dirty="0"/>
              <a:t>Využití </a:t>
            </a:r>
            <a:r>
              <a:rPr lang="cs-CZ" sz="3600" dirty="0" err="1"/>
              <a:t>tabletů</a:t>
            </a:r>
            <a:r>
              <a:rPr lang="cs-CZ" sz="3600" dirty="0"/>
              <a:t> ve výuce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075374"/>
            <a:ext cx="9144000" cy="1655762"/>
          </a:xfrm>
        </p:spPr>
        <p:txBody>
          <a:bodyPr/>
          <a:lstStyle/>
          <a:p>
            <a:r>
              <a:rPr lang="cs-CZ" dirty="0"/>
              <a:t>Mgr. et Mgr. Tomáš Botlík</a:t>
            </a:r>
          </a:p>
          <a:p>
            <a:r>
              <a:rPr lang="cs-CZ" dirty="0" err="1"/>
              <a:t>botlik.tomas@gmail.com</a:t>
            </a:r>
            <a:endParaRPr lang="cs-CZ" dirty="0"/>
          </a:p>
          <a:p>
            <a:r>
              <a:rPr lang="cs-CZ" i="1" dirty="0"/>
              <a:t>Interaktivní média ve výuce německého jazyka – LS 2019/20</a:t>
            </a:r>
          </a:p>
        </p:txBody>
      </p:sp>
    </p:spTree>
    <p:extLst>
      <p:ext uri="{BB962C8B-B14F-4D97-AF65-F5344CB8AC3E}">
        <p14:creationId xmlns:p14="http://schemas.microsoft.com/office/powerpoint/2010/main" val="439615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92A6A-24C6-FD4F-AB90-99D0E8C4F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využití </a:t>
            </a:r>
            <a:r>
              <a:rPr lang="cs-CZ" dirty="0" err="1"/>
              <a:t>tabletů</a:t>
            </a:r>
            <a:r>
              <a:rPr lang="cs-CZ" dirty="0"/>
              <a:t> v hodinách NJ 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D8D445-46DB-D048-83B2-29C71F546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2785533" cy="3965575"/>
          </a:xfrm>
        </p:spPr>
        <p:txBody>
          <a:bodyPr>
            <a:normAutofit/>
          </a:bodyPr>
          <a:lstStyle/>
          <a:p>
            <a:r>
              <a:rPr lang="cs-CZ" b="1" dirty="0" err="1"/>
              <a:t>Germany</a:t>
            </a:r>
            <a:r>
              <a:rPr lang="cs-CZ" b="1" dirty="0"/>
              <a:t>: </a:t>
            </a:r>
            <a:r>
              <a:rPr lang="cs-CZ" b="1" dirty="0" err="1"/>
              <a:t>States</a:t>
            </a:r>
            <a:r>
              <a:rPr lang="cs-CZ" b="1" dirty="0"/>
              <a:t> (</a:t>
            </a:r>
            <a:r>
              <a:rPr lang="cs-CZ" b="1" dirty="0" err="1"/>
              <a:t>Bundesländer</a:t>
            </a:r>
            <a:r>
              <a:rPr lang="cs-CZ" b="1" dirty="0"/>
              <a:t>) - Map </a:t>
            </a:r>
            <a:r>
              <a:rPr lang="cs-CZ" b="1" dirty="0" err="1"/>
              <a:t>Quiz</a:t>
            </a:r>
            <a:r>
              <a:rPr lang="cs-CZ" b="1" dirty="0"/>
              <a:t> Game</a:t>
            </a:r>
          </a:p>
          <a:p>
            <a:r>
              <a:rPr lang="cs-CZ" dirty="0">
                <a:hlinkClick r:id="rId2"/>
              </a:rPr>
              <a:t>https://online.seterra.com/en/vgp/3014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DF0651E-4755-5D4E-B68D-4574C683D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609" y="1690688"/>
            <a:ext cx="6794191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30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5100EB0-1936-1940-908F-DA7055FA7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20" y="0"/>
            <a:ext cx="9738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96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216045-2B96-D845-A031-BB9FA07F8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Erste</a:t>
            </a:r>
            <a:r>
              <a:rPr lang="cs-CZ" dirty="0"/>
              <a:t> </a:t>
            </a:r>
            <a:r>
              <a:rPr lang="cs-CZ" dirty="0" err="1"/>
              <a:t>Schritte</a:t>
            </a:r>
            <a:r>
              <a:rPr lang="cs-CZ" dirty="0"/>
              <a:t> in </a:t>
            </a:r>
            <a:r>
              <a:rPr lang="cs-CZ" dirty="0" err="1"/>
              <a:t>Deutschland</a:t>
            </a:r>
            <a:br>
              <a:rPr lang="cs-CZ" dirty="0"/>
            </a:br>
            <a:r>
              <a:rPr lang="cs-CZ" dirty="0"/>
              <a:t>(Goethe Institut)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16E37C-B4D1-5E46-A58C-B9008F0EF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31" y="1596042"/>
            <a:ext cx="3081867" cy="51673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3DBC725-5B12-9241-A32E-EB0772B38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167" y="1548721"/>
            <a:ext cx="3011582" cy="535660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2EA0E8F-8BFF-DA44-83C9-B947552EE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218" y="1406753"/>
            <a:ext cx="3011582" cy="535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19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175EFE-F70C-6343-864F-C3052A42D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Deutsche</a:t>
            </a:r>
            <a:r>
              <a:rPr lang="cs-CZ" dirty="0"/>
              <a:t> </a:t>
            </a:r>
            <a:r>
              <a:rPr lang="cs-CZ" dirty="0" err="1"/>
              <a:t>Welle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61B94C-5BB6-064E-A07F-2304FCDA2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127915" cy="4101043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https://www.dw.com/en/learn-german/s-2469</a:t>
            </a:r>
            <a:endParaRPr lang="cs-CZ" dirty="0"/>
          </a:p>
          <a:p>
            <a:r>
              <a:rPr lang="cs-CZ" dirty="0">
                <a:hlinkClick r:id="rId3"/>
              </a:rPr>
              <a:t>https://deutschkurse.dw.com/KursPlattform/WebObjects/KursPlattform.woa/wa/UAAuthDA/auth?par=G5n9etCPUIqm93qsNXWNH45V0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ED1D5D-76BC-9043-AA16-F4978323C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115" y="1825624"/>
            <a:ext cx="7225885" cy="46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A744ED-3558-3C49-9B6E-43B15BD10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Learn</a:t>
            </a:r>
            <a:r>
              <a:rPr lang="cs-CZ" dirty="0"/>
              <a:t> </a:t>
            </a:r>
            <a:r>
              <a:rPr lang="cs-CZ" dirty="0" err="1"/>
              <a:t>German</a:t>
            </a:r>
            <a:r>
              <a:rPr lang="cs-CZ" dirty="0"/>
              <a:t> </a:t>
            </a:r>
            <a:r>
              <a:rPr lang="cs-CZ" dirty="0" err="1"/>
              <a:t>Deutsch</a:t>
            </a:r>
            <a:r>
              <a:rPr lang="cs-CZ" dirty="0"/>
              <a:t> Akademie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A5C13B-A98B-AB47-9BF8-027C90A87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4176"/>
            <a:ext cx="10515600" cy="179826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Placená, ale nabízí podporu k více než patnácti jazykovým učebnicím německého jazyka a velké množství gramatických cvičení, a to v úrovních jazykové pokročilosti A1 až C1</a:t>
            </a:r>
          </a:p>
          <a:p>
            <a:r>
              <a:rPr lang="cs-CZ" dirty="0">
                <a:hlinkClick r:id="rId2"/>
              </a:rPr>
              <a:t>https://www.deutschakademie.de/online-deutschkurs/english/learn-german-for-android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C91959-7520-594D-8C83-70DFFF35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50" y="3452444"/>
            <a:ext cx="9518650" cy="34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2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79E214-7F13-8745-A8D4-BC75DF8A4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Socrative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968E92-996A-E849-A6D0-EA82D985B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52717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Zdarma, pro žáky nevyžaduje registraci</a:t>
            </a:r>
          </a:p>
          <a:p>
            <a:r>
              <a:rPr lang="cs-CZ" dirty="0"/>
              <a:t>Více možností než u </a:t>
            </a:r>
            <a:r>
              <a:rPr lang="cs-CZ" dirty="0" err="1"/>
              <a:t>Kahoot</a:t>
            </a:r>
            <a:endParaRPr lang="cs-CZ" dirty="0"/>
          </a:p>
          <a:p>
            <a:r>
              <a:rPr lang="cs-CZ" dirty="0"/>
              <a:t>Lze využít pro práci z tabletu i mobilního telefonu</a:t>
            </a:r>
          </a:p>
          <a:p>
            <a:r>
              <a:rPr lang="cs-CZ" dirty="0">
                <a:hlinkClick r:id="rId2"/>
              </a:rPr>
              <a:t>https://socrative.com/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A8FAFA-E780-9B48-857A-4633D29B4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0" y="3683000"/>
            <a:ext cx="65024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18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3E8260C-BD19-474C-B0D2-14A767BC2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296" y="2540000"/>
            <a:ext cx="6376704" cy="431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AB9BA8D-182B-E142-B09B-BE86F5928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143"/>
            <a:ext cx="5815296" cy="304106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F0FA774-8947-454F-A3BF-8080BB1F8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5200"/>
            <a:ext cx="5378497" cy="31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64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6E3236-C216-FF47-9DA1-59D23E0E9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Kahoot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FA9A3E-64CE-A24B-93A5-565A405A0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544733" cy="50323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Výhody: žáci ho často znají, jednoduché užití, mnoho hotových aktivit (které lze duplikovat a upravit si), basic verze zdarma</a:t>
            </a:r>
          </a:p>
          <a:p>
            <a:r>
              <a:rPr lang="cs-CZ" dirty="0"/>
              <a:t>Nevýhody: řada cvičení obsahuje chyby, jsou nejednoznačné či velmi jednoduché, občas je nutný opravdu rychlý internet (žáci jsou demotivováni, když musí odpověď klikat několikrát po sobě, případně systém vypadává</a:t>
            </a:r>
            <a:endParaRPr lang="cs-CZ" dirty="0">
              <a:hlinkClick r:id="rId2"/>
            </a:endParaRPr>
          </a:p>
          <a:p>
            <a:r>
              <a:rPr lang="cs-CZ" dirty="0">
                <a:hlinkClick r:id="rId2"/>
              </a:rPr>
              <a:t>https://kahoot.com/</a:t>
            </a:r>
            <a:endParaRPr lang="cs-CZ" dirty="0"/>
          </a:p>
          <a:p>
            <a:r>
              <a:rPr lang="cs-CZ" dirty="0"/>
              <a:t>Hraje se na: </a:t>
            </a:r>
            <a:r>
              <a:rPr lang="cs-CZ" dirty="0">
                <a:hlinkClick r:id="rId3"/>
              </a:rPr>
              <a:t>https://kahoot.it/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1D8E24-7A84-1841-B407-A577915A2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1447800"/>
            <a:ext cx="3810000" cy="21336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5384A49-EDDB-7C43-92EA-3D840E617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4111314"/>
            <a:ext cx="3530600" cy="266942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14E3D3A-9E95-494F-9CA1-99A6992A0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500" y="244474"/>
            <a:ext cx="2324100" cy="165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87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97C0AF-A692-414D-8BBD-F4FF7C171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Pojďme si ho vyzkoušet! </a:t>
            </a:r>
            <a:r>
              <a:rPr lang="cs-CZ" dirty="0">
                <a:sym typeface="Wingdings" pitchFamily="2" charset="2"/>
              </a:rPr>
              <a:t>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02E2C4-1484-C64B-8E32-1C0D2556C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733550"/>
            <a:ext cx="6290185" cy="178858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D96E805-B9F5-954A-B1EC-B3D6F758C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64995"/>
            <a:ext cx="5687369" cy="29421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6D6B04D-C6E8-1D49-A694-E04861D44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3975628"/>
            <a:ext cx="5886450" cy="21209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ECA0374-033F-2940-9F05-8DCF692CF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848" y="690324"/>
            <a:ext cx="4965152" cy="20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4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CA873A-769D-2F49-81A5-5CEB3D2F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Úkol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D60B95D-6D6C-6E4A-9FA8-651BF78AE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Vytvořte pro nás krátkou aktivitu v jedné z následujících aplikací:</a:t>
            </a:r>
          </a:p>
          <a:p>
            <a:r>
              <a:rPr lang="cs-CZ" dirty="0" err="1"/>
              <a:t>Socrative</a:t>
            </a:r>
            <a:r>
              <a:rPr lang="cs-CZ" dirty="0"/>
              <a:t>, </a:t>
            </a:r>
            <a:r>
              <a:rPr lang="cs-CZ" dirty="0" err="1"/>
              <a:t>Quizlet</a:t>
            </a:r>
            <a:r>
              <a:rPr lang="cs-CZ" dirty="0"/>
              <a:t>, </a:t>
            </a:r>
            <a:r>
              <a:rPr lang="cs-CZ" dirty="0" err="1"/>
              <a:t>Kahoot</a:t>
            </a:r>
            <a:endParaRPr lang="cs-CZ" dirty="0"/>
          </a:p>
          <a:p>
            <a:r>
              <a:rPr lang="cs-CZ" dirty="0"/>
              <a:t>Promyslete si cíl aktivity (co se žáci naučí) a pro jakou úroveň je aktivita určená</a:t>
            </a:r>
          </a:p>
        </p:txBody>
      </p:sp>
    </p:spTree>
    <p:extLst>
      <p:ext uri="{BB962C8B-B14F-4D97-AF65-F5344CB8AC3E}">
        <p14:creationId xmlns:p14="http://schemas.microsoft.com/office/powerpoint/2010/main" val="4261388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využívat tablety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27575"/>
          </a:xfrm>
        </p:spPr>
        <p:txBody>
          <a:bodyPr>
            <a:normAutofit/>
          </a:bodyPr>
          <a:lstStyle/>
          <a:p>
            <a:r>
              <a:rPr lang="cs-CZ" dirty="0"/>
              <a:t>Budou je mít všichni k dispozici (vč. Internetu – nebudou si čerpat svůj internet na mobilu)</a:t>
            </a:r>
          </a:p>
          <a:p>
            <a:r>
              <a:rPr lang="cs-CZ" dirty="0"/>
              <a:t>Lze zablokovat či povolit na internetové síti vybrané stránky</a:t>
            </a:r>
          </a:p>
          <a:p>
            <a:r>
              <a:rPr lang="cs-CZ" dirty="0"/>
              <a:t>Dají se stáhnout vlastní aplikace</a:t>
            </a:r>
          </a:p>
          <a:p>
            <a:r>
              <a:rPr lang="cs-CZ" dirty="0"/>
              <a:t>Jednoduché nabíjení (u nabíjecí skříně)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2F47EF-3654-B641-B200-DBC9755A8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509" y="3234395"/>
            <a:ext cx="3039291" cy="34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41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056EE0-59A9-5C48-AC6E-6961002E8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QR kódem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91DD8F-07E9-D740-B703-7D5D0C421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Výhody: ušetří nám to čas na kontrolu, každý žák pracuje dle svého tempa, při občasném zařazení je to pro ně motivační a nové</a:t>
            </a:r>
          </a:p>
          <a:p>
            <a:r>
              <a:rPr lang="cs-CZ" dirty="0"/>
              <a:t>Hotové pracovní listy s řešením, případně využívat QR kódy jako odkazy na webové stránky, kde žáci mohou hledat informaci nebo si ověřit správnost</a:t>
            </a:r>
          </a:p>
          <a:p>
            <a:r>
              <a:rPr lang="cs-CZ" dirty="0"/>
              <a:t>Zdroje:</a:t>
            </a:r>
          </a:p>
          <a:p>
            <a:r>
              <a:rPr lang="cs-CZ" dirty="0">
                <a:hlinkClick r:id="rId2"/>
              </a:rPr>
              <a:t>https://unterricht.schule/fachlicher-inhalt/arbeitsbl%C3%A4tter-mit-qr-code</a:t>
            </a:r>
            <a:endParaRPr lang="cs-CZ" dirty="0"/>
          </a:p>
          <a:p>
            <a:r>
              <a:rPr lang="cs-CZ" dirty="0">
                <a:hlinkClick r:id="rId3"/>
              </a:rPr>
              <a:t>https://ivi-education.de/arbeitshefte/</a:t>
            </a:r>
            <a:endParaRPr lang="cs-CZ" dirty="0"/>
          </a:p>
          <a:p>
            <a:r>
              <a:rPr lang="cs-CZ" dirty="0">
                <a:hlinkClick r:id="rId4"/>
              </a:rPr>
              <a:t>https://schultech.de/arbeitsblaetter-mit-qr-codes/</a:t>
            </a:r>
            <a:endParaRPr lang="cs-CZ" dirty="0"/>
          </a:p>
          <a:p>
            <a:r>
              <a:rPr lang="cs-CZ" i="1" dirty="0">
                <a:hlinkClick r:id="rId5"/>
              </a:rPr>
              <a:t>lehrerfortbildung-bw.de › 02-QR-Codes-Gesamt</a:t>
            </a:r>
            <a:endParaRPr lang="cs-CZ" dirty="0">
              <a:hlinkClick r:id="rId5"/>
            </a:endParaRPr>
          </a:p>
          <a:p>
            <a:r>
              <a:rPr lang="cs-CZ" dirty="0">
                <a:hlinkClick r:id="rId6"/>
              </a:rPr>
              <a:t>https://gratis.meinunterricht.de/</a:t>
            </a:r>
            <a:r>
              <a:rPr lang="cs-CZ" dirty="0"/>
              <a:t> (14 dní zdarma)</a:t>
            </a:r>
          </a:p>
          <a:p>
            <a:r>
              <a:rPr lang="cs-CZ" dirty="0">
                <a:hlinkClick r:id="rId7"/>
              </a:rPr>
              <a:t>https://lehrerweb.wien/aktuell/single/news/qr-codes-fuer-den-unterricht-nutzen/</a:t>
            </a:r>
            <a:r>
              <a:rPr lang="cs-CZ" dirty="0"/>
              <a:t> (jak využít)</a:t>
            </a:r>
          </a:p>
          <a:p>
            <a:r>
              <a:rPr lang="cs-CZ" dirty="0">
                <a:hlinkClick r:id="rId8"/>
              </a:rPr>
              <a:t>https://www.qr-code-generator.com/a1/?ut_source=google_c&amp;ut_medium=cpc&amp;ut_campaign=allesprachen_topkw&amp;ut_content=qr_phrase&amp;ut_term=qr_p&amp;gclid=Cj0KCQiAmZDxBRDIARIsABnkbYTL6gbx1oPh15z9NG-9rRwMiKK6cvijqwk9fG5oUknWdOggXFTvWokaAnGaEALw_wcB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4546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78DB3F2-0484-6049-8C1E-D9F40C941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07236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CFF9F50-F35F-EA4A-90C3-3D44CE573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739" y="0"/>
            <a:ext cx="7364261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18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48A51E-191A-BF43-9A8F-566D63DA0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Nápady na další aktivity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15855F9-DBE3-8D48-B779-30F07E43E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2" y="1690688"/>
            <a:ext cx="9414933" cy="510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9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B62EA-B28C-7D4A-BF8E-5030731F3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Španělština do plavek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2DA634-F711-854D-A03E-7101F2E57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Spanelstika.do.plavek</a:t>
            </a:r>
            <a:r>
              <a:rPr lang="cs-CZ" dirty="0"/>
              <a:t> – IG</a:t>
            </a:r>
          </a:p>
          <a:p>
            <a:r>
              <a:rPr lang="cs-CZ" dirty="0"/>
              <a:t>Tipy na výukové aktivity</a:t>
            </a:r>
          </a:p>
        </p:txBody>
      </p:sp>
    </p:spTree>
    <p:extLst>
      <p:ext uri="{BB962C8B-B14F-4D97-AF65-F5344CB8AC3E}">
        <p14:creationId xmlns:p14="http://schemas.microsoft.com/office/powerpoint/2010/main" val="2289104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8C1AA1-F902-8B46-87BB-7F9B614BD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Domácí úkol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78DAEF-CB50-C547-9355-0C8B57260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Stáhněte si jednu z představovaných aplikací (každý jinou) a vytvořte konkrétní aktivitu, kterou lze využít v hodině NJ.</a:t>
            </a:r>
          </a:p>
          <a:p>
            <a:r>
              <a:rPr lang="cs-CZ" i="1" dirty="0"/>
              <a:t>- uveďte úroveň, pro kterou je aktivita určena</a:t>
            </a:r>
          </a:p>
          <a:p>
            <a:r>
              <a:rPr lang="cs-CZ" i="1" dirty="0"/>
              <a:t>Uveďte cíl výukové aktivity (zkuste využít </a:t>
            </a:r>
            <a:r>
              <a:rPr lang="cs-CZ" i="1" dirty="0" err="1"/>
              <a:t>Bloomovu</a:t>
            </a:r>
            <a:r>
              <a:rPr lang="cs-CZ" i="1" dirty="0"/>
              <a:t> taxonomii)</a:t>
            </a:r>
          </a:p>
        </p:txBody>
      </p:sp>
    </p:spTree>
    <p:extLst>
      <p:ext uri="{BB962C8B-B14F-4D97-AF65-F5344CB8AC3E}">
        <p14:creationId xmlns:p14="http://schemas.microsoft.com/office/powerpoint/2010/main" val="1828894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 rot="19932628">
            <a:off x="3122912" y="2276523"/>
            <a:ext cx="5616388" cy="1369273"/>
          </a:xfrm>
        </p:spPr>
        <p:txBody>
          <a:bodyPr/>
          <a:lstStyle/>
          <a:p>
            <a:r>
              <a:rPr lang="cs-CZ" dirty="0"/>
              <a:t>Děkuji za pozornost </a:t>
            </a:r>
            <a:r>
              <a:rPr lang="cs-CZ" dirty="0">
                <a:sym typeface="Wingdings"/>
              </a:rPr>
              <a:t>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90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FBC3B2-BC68-5C44-B6D6-83B3A4C4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je využít nejjednodušeji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7CB493-FF45-BE49-81D6-A1AD3F83B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Nácvik didaktických testů (</a:t>
            </a:r>
            <a:r>
              <a:rPr lang="cs-CZ" dirty="0">
                <a:hlinkClick r:id="rId2"/>
              </a:rPr>
              <a:t>https://www.statnimaturita-nemcina.cz/didakticky-test</a:t>
            </a:r>
            <a:r>
              <a:rPr lang="cs-CZ" dirty="0"/>
              <a:t>)</a:t>
            </a:r>
          </a:p>
          <a:p>
            <a:r>
              <a:rPr lang="cs-CZ" dirty="0"/>
              <a:t>Pracovní listy s QR kódem (</a:t>
            </a:r>
            <a:r>
              <a:rPr lang="cs-CZ" dirty="0">
                <a:hlinkClick r:id="rId3"/>
              </a:rPr>
              <a:t>https://unterricht.schule/fachlicher-inhalt/arbeitsbl%C3%A4tter-mit-qr-code</a:t>
            </a:r>
            <a:r>
              <a:rPr lang="cs-CZ" dirty="0"/>
              <a:t>)</a:t>
            </a:r>
          </a:p>
          <a:p>
            <a:r>
              <a:rPr lang="cs-CZ" dirty="0" err="1"/>
              <a:t>Youtube</a:t>
            </a:r>
            <a:r>
              <a:rPr lang="cs-CZ" dirty="0"/>
              <a:t> kanály – videa (např. </a:t>
            </a:r>
            <a:r>
              <a:rPr lang="cs-CZ" dirty="0" err="1"/>
              <a:t>Easy</a:t>
            </a:r>
            <a:r>
              <a:rPr lang="cs-CZ" dirty="0"/>
              <a:t> </a:t>
            </a:r>
            <a:r>
              <a:rPr lang="cs-CZ" dirty="0" err="1"/>
              <a:t>German</a:t>
            </a:r>
            <a:r>
              <a:rPr lang="cs-CZ" dirty="0"/>
              <a:t>)</a:t>
            </a:r>
          </a:p>
          <a:p>
            <a:r>
              <a:rPr lang="cs-CZ" dirty="0"/>
              <a:t>Online slovník (naučit žáky používat i </a:t>
            </a:r>
            <a:r>
              <a:rPr lang="cs-CZ" dirty="0" err="1"/>
              <a:t>Duden.de</a:t>
            </a:r>
            <a:r>
              <a:rPr lang="cs-CZ" dirty="0"/>
              <a:t>)</a:t>
            </a:r>
          </a:p>
          <a:p>
            <a:r>
              <a:rPr lang="cs-CZ" dirty="0" err="1"/>
              <a:t>Vygooglit</a:t>
            </a:r>
            <a:r>
              <a:rPr lang="cs-CZ" dirty="0"/>
              <a:t> si obrázek k popisu (nemusí si ho nosit z domova)</a:t>
            </a:r>
          </a:p>
          <a:p>
            <a:r>
              <a:rPr lang="cs-CZ" dirty="0"/>
              <a:t>Vyhledávat si informace k reáliím (např. vyhledejte si 5 informací o karnevalu nebo 5 míst, které by měl člověk v Berlíně navštívit…)</a:t>
            </a:r>
          </a:p>
          <a:p>
            <a:r>
              <a:rPr lang="cs-CZ" i="1" dirty="0"/>
              <a:t>Např. najděte si na </a:t>
            </a:r>
            <a:r>
              <a:rPr lang="cs-CZ" i="1" dirty="0" err="1"/>
              <a:t>tabletech</a:t>
            </a:r>
            <a:r>
              <a:rPr lang="cs-CZ" i="1" dirty="0"/>
              <a:t> 15 důležitých informací o Německu a Rakousku, který by měl každý kdo se učí němčinu vědět a zkuste k tomu nakreslit plakát, případně myšlenkovou mapu v malování (či </a:t>
            </a:r>
            <a:r>
              <a:rPr lang="cs-CZ" i="1"/>
              <a:t>udělat prezentaci)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0732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11B4A9-4696-E04F-A654-A13C2434A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a nevýhody – možnosti a limity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D7CAB2-EC25-DB41-B1B8-27A74ABCB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Jaké výhody a nevýhody má využívání </a:t>
            </a:r>
            <a:r>
              <a:rPr lang="cs-CZ" i="1" dirty="0" err="1"/>
              <a:t>tabletů</a:t>
            </a:r>
            <a:r>
              <a:rPr lang="cs-CZ" i="1" dirty="0"/>
              <a:t> ve výuce?</a:t>
            </a:r>
          </a:p>
        </p:txBody>
      </p:sp>
    </p:spTree>
    <p:extLst>
      <p:ext uri="{BB962C8B-B14F-4D97-AF65-F5344CB8AC3E}">
        <p14:creationId xmlns:p14="http://schemas.microsoft.com/office/powerpoint/2010/main" val="3857805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910CF9C-0EC8-3541-A79D-AD621A398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67"/>
            <a:ext cx="7099300" cy="34417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BAB16CC-241A-444C-B762-B4B841969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2867"/>
            <a:ext cx="73533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74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C2306B-F2EA-5B4D-A45A-30614B61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co si dát pozor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881D6FD-3139-9045-9F14-113221486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Nabíjení</a:t>
            </a:r>
          </a:p>
          <a:p>
            <a:r>
              <a:rPr lang="cs-CZ" dirty="0"/>
              <a:t>Aktualizace </a:t>
            </a:r>
            <a:r>
              <a:rPr lang="cs-CZ" dirty="0" err="1"/>
              <a:t>tabletů</a:t>
            </a:r>
            <a:endParaRPr lang="cs-CZ" dirty="0"/>
          </a:p>
          <a:p>
            <a:r>
              <a:rPr lang="cs-CZ" dirty="0"/>
              <a:t>Operační systém (</a:t>
            </a:r>
            <a:r>
              <a:rPr lang="cs-CZ" dirty="0" err="1"/>
              <a:t>iOS</a:t>
            </a:r>
            <a:r>
              <a:rPr lang="cs-CZ" dirty="0"/>
              <a:t>, Android, Windows)</a:t>
            </a:r>
          </a:p>
          <a:p>
            <a:r>
              <a:rPr lang="cs-CZ" dirty="0"/>
              <a:t>Přenášení, rizika poškození</a:t>
            </a:r>
          </a:p>
          <a:p>
            <a:r>
              <a:rPr lang="cs-CZ" dirty="0"/>
              <a:t>Určení správce </a:t>
            </a:r>
            <a:r>
              <a:rPr lang="cs-CZ" dirty="0" err="1"/>
              <a:t>tabletů</a:t>
            </a:r>
            <a:r>
              <a:rPr lang="cs-CZ" dirty="0"/>
              <a:t>, systém vypůjčení (papír vs. online rezervace)</a:t>
            </a:r>
          </a:p>
          <a:p>
            <a:r>
              <a:rPr lang="cs-CZ" dirty="0"/>
              <a:t>Zaškolení a motivace kolegů</a:t>
            </a:r>
          </a:p>
          <a:p>
            <a:r>
              <a:rPr lang="cs-CZ" dirty="0"/>
              <a:t>Účelnost jejich využití</a:t>
            </a:r>
          </a:p>
          <a:p>
            <a:r>
              <a:rPr lang="cs-CZ" dirty="0"/>
              <a:t>Náklady na provoz</a:t>
            </a:r>
          </a:p>
        </p:txBody>
      </p:sp>
    </p:spTree>
    <p:extLst>
      <p:ext uri="{BB962C8B-B14F-4D97-AF65-F5344CB8AC3E}">
        <p14:creationId xmlns:p14="http://schemas.microsoft.com/office/powerpoint/2010/main" val="3681844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9BC3860-EE8B-F849-B28A-7B3888D61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616"/>
            <a:ext cx="10440310" cy="486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16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22B561-7353-E84E-8ACB-7675778E7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51514" cy="2508704"/>
          </a:xfrm>
        </p:spPr>
        <p:txBody>
          <a:bodyPr/>
          <a:lstStyle/>
          <a:p>
            <a:r>
              <a:rPr lang="cs-CZ" dirty="0"/>
              <a:t>Příklady využití </a:t>
            </a:r>
            <a:r>
              <a:rPr lang="cs-CZ" dirty="0" err="1"/>
              <a:t>tabletů</a:t>
            </a:r>
            <a:r>
              <a:rPr lang="cs-CZ" dirty="0"/>
              <a:t> v hodinách NJ 1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5133A8A-342C-8448-ADB9-FA6C3A897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237" y="132821"/>
            <a:ext cx="6351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76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BF9056-80F2-FE47-A80F-51947EDEF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využití </a:t>
            </a:r>
            <a:r>
              <a:rPr lang="cs-CZ" dirty="0" err="1"/>
              <a:t>tabletů</a:t>
            </a:r>
            <a:r>
              <a:rPr lang="cs-CZ" dirty="0"/>
              <a:t> v hodinách NJ 2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E7EE60-7D8A-7848-91FA-0C67826AA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AnkiDroid</a:t>
            </a:r>
            <a:r>
              <a:rPr lang="cs-CZ" dirty="0"/>
              <a:t> umožňuje velmi účinné učení slovíček pomocí kartiček, které jsou systémem samy nabízeny dle zákonitostí křivky zapomínání. Výukové kartičky mohou být opatřeny textem, obrázkem či zvukem a je možné je jako již hotové balíčky stáhnout nebo si je sám vytvořit. (</a:t>
            </a:r>
            <a:r>
              <a:rPr lang="cs-CZ" dirty="0">
                <a:hlinkClick r:id="rId2"/>
              </a:rPr>
              <a:t>https://apps.ankiweb.net/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Naučte se Německy 6000 slov je  výukovou aplikací pro slovní zásobu německého jazyka.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E1C9AE-BBA7-E34A-895D-9AEB34BAB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919413"/>
            <a:ext cx="57912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157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1048</Words>
  <Application>Microsoft Macintosh PowerPoint</Application>
  <PresentationFormat>Širokoúhlá obrazovka</PresentationFormat>
  <Paragraphs>85</Paragraphs>
  <Slides>25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Motiv Office</vt:lpstr>
      <vt:lpstr>  Využití tabletů ve výuce</vt:lpstr>
      <vt:lpstr>Proč využívat tablety</vt:lpstr>
      <vt:lpstr>Jak je využít nejjednodušeji</vt:lpstr>
      <vt:lpstr>Výhody a nevýhody – možnosti a limity</vt:lpstr>
      <vt:lpstr>Prezentace aplikace PowerPoint</vt:lpstr>
      <vt:lpstr>Na co si dát pozor</vt:lpstr>
      <vt:lpstr>Prezentace aplikace PowerPoint</vt:lpstr>
      <vt:lpstr>Příklady využití tabletů v hodinách NJ 1</vt:lpstr>
      <vt:lpstr>Příklady využití tabletů v hodinách NJ 2</vt:lpstr>
      <vt:lpstr>Příklady využití tabletů v hodinách NJ 3</vt:lpstr>
      <vt:lpstr>Prezentace aplikace PowerPoint</vt:lpstr>
      <vt:lpstr>Erste Schritte in Deutschland (Goethe Institut)</vt:lpstr>
      <vt:lpstr>Deutsche Welle</vt:lpstr>
      <vt:lpstr>Learn German Deutsch Akademie</vt:lpstr>
      <vt:lpstr>Socrative</vt:lpstr>
      <vt:lpstr>Prezentace aplikace PowerPoint</vt:lpstr>
      <vt:lpstr>Kahoot</vt:lpstr>
      <vt:lpstr>Pojďme si ho vyzkoušet! </vt:lpstr>
      <vt:lpstr>Úkol</vt:lpstr>
      <vt:lpstr>Práce s QR kódem</vt:lpstr>
      <vt:lpstr>Prezentace aplikace PowerPoint</vt:lpstr>
      <vt:lpstr>Nápady na další aktivity</vt:lpstr>
      <vt:lpstr>Španělština do plavek</vt:lpstr>
      <vt:lpstr>Domácí úkol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na SmartClass? úvodní inspirativní školení</dc:title>
  <dc:creator>Tomáš Botlík</dc:creator>
  <cp:lastModifiedBy>Tomáš Botlík</cp:lastModifiedBy>
  <cp:revision>75</cp:revision>
  <dcterms:created xsi:type="dcterms:W3CDTF">2018-11-28T15:30:55Z</dcterms:created>
  <dcterms:modified xsi:type="dcterms:W3CDTF">2020-04-14T13:50:42Z</dcterms:modified>
</cp:coreProperties>
</file>