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sldIdLst>
    <p:sldId id="257" r:id="rId3"/>
    <p:sldId id="293" r:id="rId4"/>
    <p:sldId id="298" r:id="rId5"/>
    <p:sldId id="299" r:id="rId6"/>
    <p:sldId id="259" r:id="rId7"/>
    <p:sldId id="267" r:id="rId8"/>
    <p:sldId id="300" r:id="rId9"/>
    <p:sldId id="301" r:id="rId10"/>
    <p:sldId id="30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DFCB0-9CDC-44BA-8532-20AD2B660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63E0F4-3732-4DED-B685-AA5197CCB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ED9AF4-E465-4163-A479-1E8C9D99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C0B33E-9FDA-416C-A88C-A199C9E4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142C27-72D9-4CE1-BDA8-BC4C7933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66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EE011-D7F2-4E4B-9176-DEE6A3B8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2D1F78-2839-4F43-B6EB-8812CAF1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6DFE0E-C20A-441B-B798-D1EC265C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DA6A41-0BA9-45EE-A874-3AA8E14D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A2A120-E15C-45CD-AD4A-BE03E442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0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A5714DB-AE42-49BD-B13C-2CD676972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0FF9B1-AB06-4089-867D-78DCA2652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CEE7F2-D6F6-4CBD-B4D9-EBA907D7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3C243E-178F-46A6-BF59-BA25F9E0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AD118E-CD35-4540-BBEE-F1B6D088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188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2770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156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8052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1208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9081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0679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368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2696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980DF-5E73-410F-A79C-77433302F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8083E-5C04-4EE7-8F66-8D88876E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AAFD2-027B-4401-8EC9-139CEE3A5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EA7FD4-B256-4B11-868D-F9D5A5BE7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A217C-23B4-4AE3-BCAE-33FA97BD9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097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838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2609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819413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54644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84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6486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040D4-B3A4-46EC-9A65-57B90F44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211630-9571-49E3-80FD-E664ECFF9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E7F248-7EDD-4D49-B303-F2C7CA88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8C1064-15FB-452B-9BC2-195434F2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59C5E5-A7E6-450C-B26F-8D657F34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3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3C2A5-804E-4F57-9E82-2C1F4B2D3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80BF86-2F14-42E8-9809-D3464B6A4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D3AC2A-24AD-41C3-87DB-76BD39A88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BCF784-975C-47EC-9ADB-19B478B0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7655EB-DBC6-421A-A1FD-C187321D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8C0591-F67F-4AA4-8938-17845284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AE1C6-29B5-41DF-BB19-D82F11BF4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3E4F3B-0774-43E1-9EA2-73D536F2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C92BE5-C4B2-45BB-A410-7B4C8791D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600E0CD-2E56-4838-AA34-1CD732034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918A7B6-9699-43B9-8436-608903EE9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FB8492-5432-45DA-A9F2-6963C1D2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1AC3B5-C123-4FA0-92CC-A9D3D504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7FAA0BE-2A65-4FB6-AB7A-14814FAD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87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3C569-E367-407E-9A74-8A98827C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EDEBAD9-D4BB-42D4-8569-38970AC0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58BBE3-C2E5-4756-9AA1-2200BD824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5C2E48-18FE-47AF-B55A-99348FF2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2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90F8F69-8B87-4BCC-BD61-A7B3D28CA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0493B8-604F-4D48-A9F5-E74106E3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B8D20D-DFC3-4D34-8A84-3BF2B01DD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28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18DD0-25B9-4EFE-ABAA-3B75F88C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295DC-F9B2-4705-BE92-171EC446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BB1DCD-4563-4DA0-AE69-37D96EB0B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23D35E-B960-4494-B1EF-8AED4FE9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FA70F5-7B51-4FC7-9556-CCA27C07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405D95-098B-498E-BB84-D8F9C6FE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9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1C3B9-3BC2-4504-AA16-A12908CB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405B36-7D65-40D1-A3EF-0346F76B7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F05E6B-E58B-4F34-BDF5-76A4B23FC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868FFA-782D-4827-8E4E-01B917F4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76AD2E-FCF6-434D-B493-61175CB5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31C802-5588-4FF5-A6EF-922B6410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99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474FE4-58CA-4CB8-A819-EC4B9183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194CAC-E5BC-4DCD-BE1C-F4A036C2D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5D56EB-DB0F-4626-B513-7CFF0F741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EC9E-2E4B-4502-AE45-B1DC3A973D70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070C66-344F-4030-97FD-9C584A450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E5D688-9717-4470-9F63-10532C900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503D6-E89C-4851-966C-B55840175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39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142129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BC1F553E-8F66-EB28-8D2E-291DA692C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927" y="191788"/>
            <a:ext cx="4554073" cy="303604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538F291-8043-4761-B23F-609BD9A8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51009" y="0"/>
            <a:ext cx="7888936" cy="6858000"/>
          </a:xfrm>
          <a:solidFill>
            <a:srgbClr val="0000DC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7E08CD-2252-479B-A197-87B37A5AC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6894" y="3561721"/>
            <a:ext cx="4464425" cy="3270960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500" b="1" dirty="0">
                <a:latin typeface="Muni Medium" panose="00000600000000000000" pitchFamily="2" charset="-18"/>
              </a:rPr>
              <a:t>Jan Hruška</a:t>
            </a:r>
            <a:r>
              <a:rPr lang="cs-CZ" sz="1500" b="1" dirty="0">
                <a:latin typeface="Muni Medium" panose="00000600000000000000" pitchFamily="2" charset="-18"/>
              </a:rPr>
              <a:t> </a:t>
            </a:r>
            <a:endParaRPr lang="en-GB" sz="1500" b="1" dirty="0">
              <a:latin typeface="Muni Medium" panose="00000600000000000000" pitchFamily="2" charset="-18"/>
            </a:endParaRPr>
          </a:p>
          <a:p>
            <a:pPr algn="r">
              <a:lnSpc>
                <a:spcPct val="100000"/>
              </a:lnSpc>
            </a:pPr>
            <a:r>
              <a:rPr lang="en-GB" sz="1500" i="1" dirty="0">
                <a:latin typeface="Muni Medium" panose="00000600000000000000" pitchFamily="2" charset="-18"/>
              </a:rPr>
              <a:t>Faculty of Social Studies Masaryk University</a:t>
            </a:r>
          </a:p>
          <a:p>
            <a:pPr algn="r">
              <a:lnSpc>
                <a:spcPct val="100000"/>
              </a:lnSpc>
            </a:pPr>
            <a:endParaRPr lang="cs-CZ" sz="1500" b="1" dirty="0">
              <a:latin typeface="Muni Medium" panose="00000600000000000000" pitchFamily="2" charset="-18"/>
            </a:endParaRPr>
          </a:p>
          <a:p>
            <a:pPr algn="r">
              <a:lnSpc>
                <a:spcPct val="100000"/>
              </a:lnSpc>
            </a:pPr>
            <a:r>
              <a:rPr lang="cs-CZ" sz="1500" b="1" dirty="0">
                <a:latin typeface="Muni Medium" panose="00000600000000000000" pitchFamily="2" charset="-18"/>
              </a:rPr>
              <a:t>Jakub Čapek</a:t>
            </a:r>
          </a:p>
          <a:p>
            <a:pPr algn="r">
              <a:lnSpc>
                <a:spcPct val="100000"/>
              </a:lnSpc>
            </a:pPr>
            <a:r>
              <a:rPr lang="en-GB" sz="1500" i="1" dirty="0">
                <a:latin typeface="Muni Medium" panose="00000600000000000000" pitchFamily="2" charset="-18"/>
              </a:rPr>
              <a:t>Faculty of Social </a:t>
            </a:r>
            <a:r>
              <a:rPr lang="cs-CZ" sz="1500" i="1" dirty="0">
                <a:latin typeface="Muni Medium" panose="00000600000000000000" pitchFamily="2" charset="-18"/>
              </a:rPr>
              <a:t>Science</a:t>
            </a:r>
            <a:r>
              <a:rPr lang="en-US" sz="1500" i="1" dirty="0">
                <a:latin typeface="Muni Medium" panose="00000600000000000000" pitchFamily="2" charset="-18"/>
              </a:rPr>
              <a:t>s</a:t>
            </a:r>
            <a:br>
              <a:rPr lang="en-GB" sz="1500" i="1" dirty="0">
                <a:latin typeface="Muni Medium" panose="00000600000000000000" pitchFamily="2" charset="-18"/>
              </a:rPr>
            </a:br>
            <a:r>
              <a:rPr lang="cs-CZ" sz="1500" i="1" dirty="0">
                <a:latin typeface="Muni Medium" panose="00000600000000000000" pitchFamily="2" charset="-18"/>
              </a:rPr>
              <a:t>Charles university</a:t>
            </a:r>
            <a:endParaRPr lang="en-GB" sz="1500" i="1" dirty="0">
              <a:latin typeface="Muni Medium" panose="00000600000000000000" pitchFamily="2" charset="-18"/>
            </a:endParaRPr>
          </a:p>
          <a:p>
            <a:pPr algn="r">
              <a:lnSpc>
                <a:spcPct val="100000"/>
              </a:lnSpc>
            </a:pPr>
            <a:br>
              <a:rPr lang="en-GB" sz="1500" b="1" dirty="0">
                <a:latin typeface="Muni Medium" panose="00000600000000000000" pitchFamily="2" charset="-18"/>
              </a:rPr>
            </a:br>
            <a:r>
              <a:rPr lang="cs-CZ" sz="1500" b="1" dirty="0">
                <a:latin typeface="Muni Medium" panose="00000600000000000000" pitchFamily="2" charset="-18"/>
              </a:rPr>
              <a:t>6.12.</a:t>
            </a:r>
            <a:r>
              <a:rPr lang="en-GB" sz="1500" b="1" dirty="0">
                <a:latin typeface="Muni Medium" panose="00000600000000000000" pitchFamily="2" charset="-18"/>
              </a:rPr>
              <a:t>2024</a:t>
            </a:r>
            <a:br>
              <a:rPr lang="cs-CZ" sz="1500" b="1" dirty="0">
                <a:latin typeface="Muni Medium" panose="00000600000000000000" pitchFamily="2" charset="-18"/>
              </a:rPr>
            </a:br>
            <a:r>
              <a:rPr lang="en-GB" sz="1500" b="1" dirty="0">
                <a:latin typeface="Muni Medium" panose="00000600000000000000" pitchFamily="2" charset="-18"/>
              </a:rPr>
              <a:t>NEW FRONTIERS</a:t>
            </a:r>
            <a:r>
              <a:rPr lang="cs-CZ" sz="1500" b="1" dirty="0">
                <a:latin typeface="Muni Medium" panose="00000600000000000000" pitchFamily="2" charset="-18"/>
              </a:rPr>
              <a:t> </a:t>
            </a:r>
            <a:r>
              <a:rPr lang="en-GB" sz="1500" b="1" dirty="0">
                <a:latin typeface="Muni Medium" panose="00000600000000000000" pitchFamily="2" charset="-18"/>
              </a:rPr>
              <a:t>IN</a:t>
            </a:r>
            <a:r>
              <a:rPr lang="cs-CZ" sz="1500" b="1" dirty="0">
                <a:latin typeface="Muni Medium" panose="00000600000000000000" pitchFamily="2" charset="-18"/>
              </a:rPr>
              <a:t> </a:t>
            </a:r>
            <a:r>
              <a:rPr lang="en-GB" sz="1500" b="1" dirty="0">
                <a:latin typeface="Muni Medium" panose="00000600000000000000" pitchFamily="2" charset="-18"/>
              </a:rPr>
              <a:t>SOCIAL SCIENCES</a:t>
            </a:r>
            <a:br>
              <a:rPr lang="cs-CZ" sz="1500" b="1" dirty="0">
                <a:latin typeface="Muni Medium" panose="00000600000000000000" pitchFamily="2" charset="-18"/>
              </a:rPr>
            </a:br>
            <a:r>
              <a:rPr lang="cs-CZ" sz="1500" b="1" dirty="0">
                <a:latin typeface="Muni Medium" panose="00000600000000000000" pitchFamily="2" charset="-18"/>
              </a:rPr>
              <a:t>Prague</a:t>
            </a:r>
            <a:endParaRPr lang="en-GB" sz="1500" b="1" dirty="0">
              <a:latin typeface="Muni Medium" panose="00000600000000000000" pitchFamily="2" charset="-18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83D4E2B-1DF6-42F0-90AF-24698E97E0A5}"/>
              </a:ext>
            </a:extLst>
          </p:cNvPr>
          <p:cNvSpPr txBox="1"/>
          <p:nvPr/>
        </p:nvSpPr>
        <p:spPr>
          <a:xfrm>
            <a:off x="8920065" y="3107821"/>
            <a:ext cx="3887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DC"/>
                </a:solidFill>
              </a:rPr>
              <a:t>_____________________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5F47DAD-2A0E-43C0-B106-B88A3071A888}"/>
              </a:ext>
            </a:extLst>
          </p:cNvPr>
          <p:cNvSpPr txBox="1">
            <a:spLocks/>
          </p:cNvSpPr>
          <p:nvPr/>
        </p:nvSpPr>
        <p:spPr>
          <a:xfrm>
            <a:off x="-4" y="1862822"/>
            <a:ext cx="7888936" cy="506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sz="3300" b="1" dirty="0">
                <a:solidFill>
                  <a:schemeClr val="bg1"/>
                </a:solidFill>
                <a:latin typeface="Muni Medium" panose="00000600000000000000" pitchFamily="2" charset="-18"/>
              </a:rPr>
              <a:t>Can Czech senators advocate constituency interests without the formal power to do</a:t>
            </a:r>
            <a:r>
              <a:rPr lang="cs-CZ" sz="3300" b="1" dirty="0">
                <a:solidFill>
                  <a:schemeClr val="bg1"/>
                </a:solidFill>
                <a:latin typeface="Muni Medium" panose="00000600000000000000" pitchFamily="2" charset="-18"/>
              </a:rPr>
              <a:t> so</a:t>
            </a:r>
            <a:endParaRPr lang="en-GB" sz="2500" b="1" dirty="0">
              <a:solidFill>
                <a:schemeClr val="bg1"/>
              </a:solidFill>
              <a:latin typeface="Muni Medium" panose="00000600000000000000" pitchFamily="2" charset="-18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E127102-DF01-4E9A-9253-B3A83C27F422}"/>
              </a:ext>
            </a:extLst>
          </p:cNvPr>
          <p:cNvSpPr txBox="1"/>
          <p:nvPr/>
        </p:nvSpPr>
        <p:spPr>
          <a:xfrm>
            <a:off x="8961" y="6271795"/>
            <a:ext cx="803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This research was supported by the Specific University Research Grant provided by the Ministry of Education, Youth and Sports of the Czech Republic (MUNI/A/1488/2023)</a:t>
            </a:r>
          </a:p>
        </p:txBody>
      </p:sp>
    </p:spTree>
    <p:extLst>
      <p:ext uri="{BB962C8B-B14F-4D97-AF65-F5344CB8AC3E}">
        <p14:creationId xmlns:p14="http://schemas.microsoft.com/office/powerpoint/2010/main" val="321641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42186-9210-1066-FC4E-2D9A41953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1CEB8C-9EE2-9D8E-9CAC-752F8B255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48280"/>
            <a:ext cx="10753200" cy="451576"/>
          </a:xfrm>
        </p:spPr>
        <p:txBody>
          <a:bodyPr/>
          <a:lstStyle/>
          <a:p>
            <a:r>
              <a:rPr lang="en-US" dirty="0"/>
              <a:t>The rationale of the territorial upper chambers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DFA4F7-412C-63B8-F963-5A2496F6B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7508"/>
            <a:ext cx="10753200" cy="4139998"/>
          </a:xfrm>
        </p:spPr>
        <p:txBody>
          <a:bodyPr/>
          <a:lstStyle/>
          <a:p>
            <a:r>
              <a:rPr lang="en-US" sz="2600" dirty="0"/>
              <a:t>Upper chambers as a traditional way how to represent territories</a:t>
            </a:r>
          </a:p>
          <a:p>
            <a:r>
              <a:rPr lang="en-US" sz="2600" dirty="0"/>
              <a:t>Primarily in federations, but also in “regional states” </a:t>
            </a:r>
          </a:p>
          <a:p>
            <a:r>
              <a:rPr lang="en-US" sz="2600" dirty="0"/>
              <a:t>In contrast, not assumed in small, unitary, </a:t>
            </a:r>
            <a:r>
              <a:rPr lang="en-US" sz="2600" dirty="0" err="1"/>
              <a:t>centralised</a:t>
            </a:r>
            <a:r>
              <a:rPr lang="en-US" sz="2600" dirty="0"/>
              <a:t> or homogeneous states (= states without strong territorial identities)</a:t>
            </a:r>
          </a:p>
          <a:p>
            <a:pPr lvl="1"/>
            <a:r>
              <a:rPr lang="en-US" dirty="0"/>
              <a:t>The Czech Republic is exactly this type of country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1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704D9-A1B9-4444-623A-50B959D27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D9AE28-939E-1AD6-A1DA-97DF698C8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584E0F-6684-17E7-A64D-F6BF6B75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48280"/>
            <a:ext cx="10753200" cy="451576"/>
          </a:xfrm>
        </p:spPr>
        <p:txBody>
          <a:bodyPr/>
          <a:lstStyle/>
          <a:p>
            <a:r>
              <a:rPr lang="en-US" dirty="0"/>
              <a:t>Research questions and the case selection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A61642-AD9F-268D-83F1-4DAECBED7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95718"/>
            <a:ext cx="11086518" cy="4361788"/>
          </a:xfrm>
        </p:spPr>
        <p:txBody>
          <a:bodyPr/>
          <a:lstStyle/>
          <a:p>
            <a:r>
              <a:rPr lang="en-US" sz="2400" dirty="0"/>
              <a:t>Indications that the Czech Senate actually serves for territorial representation even though it has no formals powers to do so</a:t>
            </a:r>
          </a:p>
          <a:p>
            <a:r>
              <a:rPr lang="en-US" sz="2400" dirty="0"/>
              <a:t>The Czech Senate as a deviant case → the least likely case study with the potential to complement the existing theory of bicameralism</a:t>
            </a:r>
          </a:p>
          <a:p>
            <a:pPr marL="586350" indent="-514350">
              <a:buFont typeface="+mj-lt"/>
              <a:buAutoNum type="arabicParenR"/>
            </a:pPr>
            <a:r>
              <a:rPr lang="en-US" sz="2400" dirty="0"/>
              <a:t>Can the role of territorial representation actually be performed by the Czech upper chamber</a:t>
            </a:r>
          </a:p>
          <a:p>
            <a:pPr marL="586350" indent="-514350">
              <a:buFont typeface="+mj-lt"/>
              <a:buAutoNum type="arabicParenR"/>
            </a:pPr>
            <a:r>
              <a:rPr lang="en-US" sz="2400" dirty="0"/>
              <a:t>How (with what tools) do the Senate and individual senators perform such a role, given that the Senate does not have constitutional powers in this regard</a:t>
            </a:r>
          </a:p>
        </p:txBody>
      </p:sp>
    </p:spTree>
    <p:extLst>
      <p:ext uri="{BB962C8B-B14F-4D97-AF65-F5344CB8AC3E}">
        <p14:creationId xmlns:p14="http://schemas.microsoft.com/office/powerpoint/2010/main" val="50706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A1BB7-0D05-0074-20F2-6CBF4C544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491CDE-3E24-42A8-7256-DEAD7D244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47B8E-B54C-C3CB-23D8-1BA5A3CCD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880"/>
            <a:ext cx="10753200" cy="451576"/>
          </a:xfrm>
        </p:spPr>
        <p:txBody>
          <a:bodyPr/>
          <a:lstStyle/>
          <a:p>
            <a:r>
              <a:rPr lang="en-GB" sz="3600" dirty="0"/>
              <a:t>How upper chambers may represent territorial interests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FA4CA3-F46F-437C-753D-78E500C5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2067"/>
            <a:ext cx="10753200" cy="4282670"/>
          </a:xfrm>
        </p:spPr>
        <p:txBody>
          <a:bodyPr/>
          <a:lstStyle/>
          <a:p>
            <a:r>
              <a:rPr lang="en-US" sz="2600" dirty="0"/>
              <a:t>Legislative influence </a:t>
            </a:r>
          </a:p>
          <a:p>
            <a:pPr lvl="1"/>
            <a:r>
              <a:rPr lang="en-US" sz="1800" dirty="0"/>
              <a:t>Amendments beneficial to specific territories </a:t>
            </a:r>
          </a:p>
          <a:p>
            <a:r>
              <a:rPr lang="en-US" sz="2600" dirty="0"/>
              <a:t>Powers over territorial legislation</a:t>
            </a:r>
            <a:endParaRPr lang="en-US" sz="1800" dirty="0"/>
          </a:p>
          <a:p>
            <a:r>
              <a:rPr lang="en-US" sz="2600" dirty="0"/>
              <a:t>Influencing the budget</a:t>
            </a:r>
          </a:p>
          <a:p>
            <a:pPr lvl="1"/>
            <a:r>
              <a:rPr lang="en-US" sz="1800" dirty="0"/>
              <a:t>Pork barrel</a:t>
            </a:r>
          </a:p>
          <a:p>
            <a:r>
              <a:rPr lang="en-US" sz="2600" dirty="0"/>
              <a:t>Debates and committees</a:t>
            </a:r>
          </a:p>
          <a:p>
            <a:pPr lvl="1"/>
            <a:r>
              <a:rPr lang="en-US" sz="1800" dirty="0"/>
              <a:t>Specialized committees bring more attention to the regional interests </a:t>
            </a:r>
          </a:p>
          <a:p>
            <a:r>
              <a:rPr lang="en-US" sz="2600" dirty="0"/>
              <a:t>Informal tools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76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7166CB-3FE8-4BD8-A039-85661200C3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C0841B-E70F-4395-B11C-DDEF4368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880"/>
            <a:ext cx="10753200" cy="451576"/>
          </a:xfrm>
        </p:spPr>
        <p:txBody>
          <a:bodyPr/>
          <a:lstStyle/>
          <a:p>
            <a:r>
              <a:rPr lang="en-GB" sz="3600" dirty="0"/>
              <a:t>The Czech Senate and its potential role(s)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DA17AB-ACCC-4693-8E77-DB5C15A64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2067"/>
            <a:ext cx="10753200" cy="4282670"/>
          </a:xfrm>
        </p:spPr>
        <p:txBody>
          <a:bodyPr/>
          <a:lstStyle/>
          <a:p>
            <a:r>
              <a:rPr lang="en-GB" sz="2400" dirty="0"/>
              <a:t>Stabilising and revising role </a:t>
            </a:r>
          </a:p>
          <a:p>
            <a:r>
              <a:rPr lang="en-US" sz="2400"/>
              <a:t>Senate constituencies do not always correspond to territorial units</a:t>
            </a:r>
            <a:endParaRPr lang="en-GB" sz="2400" dirty="0"/>
          </a:p>
          <a:p>
            <a:r>
              <a:rPr lang="en-GB" sz="2400" dirty="0"/>
              <a:t>The Czech Senate has no formally established powers to represent the interests of regional groups</a:t>
            </a:r>
          </a:p>
          <a:p>
            <a:r>
              <a:rPr lang="en-US" sz="2400" dirty="0"/>
              <a:t>Senators often engage in solving individual or local problems (role of regional patron)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38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7CEB5F-B10C-A368-CE6C-4565640A7A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E3FED5-8C74-8C84-7116-5E55D7B2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and data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358270-8C52-9DCF-4D21-57EACBC56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Elite interviewing with 14 senators (diversity of the senators – stratified sampling – interviewing till the point of saturation)</a:t>
            </a:r>
          </a:p>
          <a:p>
            <a:r>
              <a:rPr lang="en-US" sz="2600" dirty="0"/>
              <a:t>Content analysis of semi-structured interviews</a:t>
            </a:r>
          </a:p>
          <a:p>
            <a:r>
              <a:rPr lang="en-US" sz="2600" dirty="0"/>
              <a:t>April – July 2023</a:t>
            </a:r>
          </a:p>
          <a:p>
            <a:r>
              <a:rPr lang="en-US" sz="2600" dirty="0"/>
              <a:t>Each interview lasted around 30 minutes, in person interviews</a:t>
            </a:r>
          </a:p>
          <a:p>
            <a:r>
              <a:rPr lang="en-US" sz="2600" dirty="0"/>
              <a:t>Abductive research logic</a:t>
            </a:r>
          </a:p>
        </p:txBody>
      </p:sp>
    </p:spTree>
    <p:extLst>
      <p:ext uri="{BB962C8B-B14F-4D97-AF65-F5344CB8AC3E}">
        <p14:creationId xmlns:p14="http://schemas.microsoft.com/office/powerpoint/2010/main" val="180451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9DE7E-8134-CFB6-2C4A-C8D6CD2BF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0F0CAC-DB08-4171-B8AD-615497F746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C6C35D-87F9-1D40-0BD5-643465B3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do they do 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D1F95A-9000-A7BD-6148-9440375C4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Territorial representation is one of the potential roles</a:t>
            </a:r>
          </a:p>
          <a:p>
            <a:pPr lvl="1"/>
            <a:r>
              <a:rPr lang="en-US" sz="1800" dirty="0"/>
              <a:t>For some the reason being a senators</a:t>
            </a:r>
          </a:p>
          <a:p>
            <a:pPr lvl="1"/>
            <a:r>
              <a:rPr lang="en-US" sz="1800" dirty="0"/>
              <a:t>For some only pragmatic activity</a:t>
            </a:r>
          </a:p>
          <a:p>
            <a:r>
              <a:rPr lang="en-US" sz="2600" dirty="0"/>
              <a:t>Critics of advocacy of territorial interests exist as well</a:t>
            </a:r>
          </a:p>
          <a:p>
            <a:r>
              <a:rPr lang="en-US" sz="2600" dirty="0"/>
              <a:t>Influence of nature of the constituency (urban vs. rural)</a:t>
            </a:r>
          </a:p>
          <a:p>
            <a:r>
              <a:rPr lang="en-US" sz="2600" dirty="0"/>
              <a:t>Influence of distance from Prague?</a:t>
            </a:r>
          </a:p>
        </p:txBody>
      </p:sp>
    </p:spTree>
    <p:extLst>
      <p:ext uri="{BB962C8B-B14F-4D97-AF65-F5344CB8AC3E}">
        <p14:creationId xmlns:p14="http://schemas.microsoft.com/office/powerpoint/2010/main" val="139060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CB0DF-6DD8-1405-F3E5-5FBC03EE4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D730A2-8A60-1751-67FC-78DC6C9D09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63F072-64D4-B05B-F025-6F2559EF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how do they do 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5697D1-1720-D0CD-3743-10F36C5B1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Influence and authority in informal processes → lobbing the state authorities, but also communicate within their own constituencies</a:t>
            </a:r>
          </a:p>
          <a:p>
            <a:r>
              <a:rPr lang="en-US" sz="2600" dirty="0"/>
              <a:t>Agenda setting</a:t>
            </a:r>
          </a:p>
          <a:p>
            <a:r>
              <a:rPr lang="en-US" sz="2600" dirty="0"/>
              <a:t>Using formal powers as well: legislation</a:t>
            </a:r>
          </a:p>
          <a:p>
            <a:pPr marL="666900" lvl="1" indent="-342900">
              <a:buFont typeface="+mj-lt"/>
              <a:buAutoNum type="arabicParenR"/>
            </a:pPr>
            <a:r>
              <a:rPr lang="en-US" sz="1800" dirty="0"/>
              <a:t>Situation in the constituency as a inspiration</a:t>
            </a:r>
          </a:p>
          <a:p>
            <a:pPr marL="666900" lvl="1" indent="-342900">
              <a:buFont typeface="+mj-lt"/>
              <a:buAutoNum type="arabicParenR"/>
            </a:pPr>
            <a:r>
              <a:rPr lang="en-US" sz="1800" dirty="0"/>
              <a:t>Amending the annexes of the bills</a:t>
            </a:r>
          </a:p>
          <a:p>
            <a:r>
              <a:rPr lang="en-US" sz="2600" dirty="0"/>
              <a:t>Range of issues senators advocate – often engaged in micro-management (e.g., legal clinics)</a:t>
            </a:r>
          </a:p>
        </p:txBody>
      </p:sp>
    </p:spTree>
    <p:extLst>
      <p:ext uri="{BB962C8B-B14F-4D97-AF65-F5344CB8AC3E}">
        <p14:creationId xmlns:p14="http://schemas.microsoft.com/office/powerpoint/2010/main" val="79030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EF220-E485-1071-2D24-E4247A20F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1DF977-718A-268E-7F73-B18E0ACF2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F818C1-49B5-904F-3106-2AB65C74A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discussion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E44E2B-6DA0-D4C4-10F3-386D3C1DB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The findings broaden the existing theory of bicameralism, which had linked territorial upper chambers predominantly with federations or regional states</a:t>
            </a:r>
          </a:p>
          <a:p>
            <a:r>
              <a:rPr lang="en-US" sz="2600" dirty="0"/>
              <a:t>Positive perception of territorial representation</a:t>
            </a:r>
          </a:p>
          <a:p>
            <a:r>
              <a:rPr lang="en-US" sz="2600" dirty="0"/>
              <a:t>Importance not to rely only on powers and legal anchoring</a:t>
            </a:r>
          </a:p>
          <a:p>
            <a:r>
              <a:rPr lang="en-US" sz="2600" dirty="0"/>
              <a:t>Problem of practices not aligning with statutes</a:t>
            </a:r>
          </a:p>
          <a:p>
            <a:r>
              <a:rPr lang="en-US" sz="2600" dirty="0"/>
              <a:t>Problem of uneven representation across the country</a:t>
            </a:r>
          </a:p>
        </p:txBody>
      </p:sp>
    </p:spTree>
    <p:extLst>
      <p:ext uri="{BB962C8B-B14F-4D97-AF65-F5344CB8AC3E}">
        <p14:creationId xmlns:p14="http://schemas.microsoft.com/office/powerpoint/2010/main" val="36844885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44590</TotalTime>
  <Words>542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Muni Medium</vt:lpstr>
      <vt:lpstr>Tahoma</vt:lpstr>
      <vt:lpstr>Wingdings</vt:lpstr>
      <vt:lpstr>Motiv Office</vt:lpstr>
      <vt:lpstr>Prezentace_MU_CZ</vt:lpstr>
      <vt:lpstr>PowerPoint Presentation</vt:lpstr>
      <vt:lpstr>The rationale of the territorial upper chambers</vt:lpstr>
      <vt:lpstr>Research questions and the case selection</vt:lpstr>
      <vt:lpstr>How upper chambers may represent territorial interests</vt:lpstr>
      <vt:lpstr>The Czech Senate and its potential role(s)</vt:lpstr>
      <vt:lpstr>Methods and data</vt:lpstr>
      <vt:lpstr>Results – do they do it?</vt:lpstr>
      <vt:lpstr>Results – how do they do it?</vt:lpstr>
      <vt:lpstr>Conclusion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Hruška</dc:creator>
  <cp:lastModifiedBy>Jakub Čapek</cp:lastModifiedBy>
  <cp:revision>246</cp:revision>
  <dcterms:created xsi:type="dcterms:W3CDTF">2021-01-27T16:11:41Z</dcterms:created>
  <dcterms:modified xsi:type="dcterms:W3CDTF">2024-12-06T08:22:19Z</dcterms:modified>
</cp:coreProperties>
</file>