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57" r:id="rId4"/>
    <p:sldId id="258" r:id="rId5"/>
    <p:sldId id="263" r:id="rId6"/>
    <p:sldId id="260" r:id="rId7"/>
    <p:sldId id="265" r:id="rId8"/>
    <p:sldId id="266" r:id="rId9"/>
    <p:sldId id="268" r:id="rId10"/>
    <p:sldId id="261" r:id="rId11"/>
    <p:sldId id="259" r:id="rId12"/>
    <p:sldId id="262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iMW8Yy2PSo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Будущая профессия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16DF6B5-6D70-7715-0316-AAEF55F3204D}"/>
              </a:ext>
            </a:extLst>
          </p:cNvPr>
          <p:cNvSpPr txBox="1"/>
          <p:nvPr/>
        </p:nvSpPr>
        <p:spPr>
          <a:xfrm>
            <a:off x="2660072" y="786188"/>
            <a:ext cx="5708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 проходит рабочий день говорящих?</a:t>
            </a:r>
            <a:endParaRPr lang="cs-CZ" sz="2000" b="1" dirty="0"/>
          </a:p>
        </p:txBody>
      </p:sp>
      <p:pic>
        <p:nvPicPr>
          <p:cNvPr id="3" name="84__20Working_20day">
            <a:hlinkClick r:id="" action="ppaction://media"/>
            <a:extLst>
              <a:ext uri="{FF2B5EF4-FFF2-40B4-BE49-F238E27FC236}">
                <a16:creationId xmlns:a16="http://schemas.microsoft.com/office/drawing/2014/main" id="{30AC9800-26E3-878B-3AB4-5843185BD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13108" y="1682577"/>
            <a:ext cx="850034" cy="8500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73B7CAA-B1DD-5CDA-DA6B-C3A54BA0992D}"/>
              </a:ext>
            </a:extLst>
          </p:cNvPr>
          <p:cNvSpPr txBox="1"/>
          <p:nvPr/>
        </p:nvSpPr>
        <p:spPr>
          <a:xfrm>
            <a:off x="2726574" y="3028890"/>
            <a:ext cx="6738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Что мы узнали о новом месте работы девушки?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у нового места плюсы / минусы?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Что ей посоветовала подруга?</a:t>
            </a:r>
            <a:endParaRPr lang="cs-CZ" sz="2000" b="1" dirty="0"/>
          </a:p>
        </p:txBody>
      </p:sp>
      <p:pic>
        <p:nvPicPr>
          <p:cNvPr id="5" name="196__20Financial_20Information">
            <a:hlinkClick r:id="" action="ppaction://media"/>
            <a:extLst>
              <a:ext uri="{FF2B5EF4-FFF2-40B4-BE49-F238E27FC236}">
                <a16:creationId xmlns:a16="http://schemas.microsoft.com/office/drawing/2014/main" id="{F1956595-382C-D140-478C-9CF4B9161C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90121" y="4375203"/>
            <a:ext cx="828440" cy="82844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E97EFF0-89F4-2844-33A5-0790AF9A9D11}"/>
              </a:ext>
            </a:extLst>
          </p:cNvPr>
          <p:cNvSpPr txBox="1"/>
          <p:nvPr/>
        </p:nvSpPr>
        <p:spPr>
          <a:xfrm>
            <a:off x="190125" y="228191"/>
            <a:ext cx="6096000" cy="39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52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D4A1D0C-8657-6066-94D9-5411B20D2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771" y="2132790"/>
            <a:ext cx="6400663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работа делает людей счастливыми?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технологии меняют профессии будущего?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труднее: найти работу или хорошо работать?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85651" y="259323"/>
            <a:ext cx="11820698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“Будущая профессия” </a:t>
            </a:r>
          </a:p>
          <a:p>
            <a:pPr>
              <a:buNone/>
            </a:pPr>
            <a:r>
              <a:rPr lang="ru-RU" sz="2000" dirty="0">
                <a:hlinkClick r:id="rId2"/>
              </a:rPr>
              <a:t>Тема 5. МОЯ ПРОФЕССИЯ || Давайте говорить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/>
              <a:t>Профессии:</a:t>
            </a:r>
            <a:br>
              <a:rPr lang="ru-RU" sz="2000" dirty="0"/>
            </a:br>
            <a:r>
              <a:rPr lang="ru-RU" sz="2000" dirty="0"/>
              <a:t>программист, писатель, музыкант, пианист, учитель, ветеринар, микробиолог, врач, инженер, дизайнер, журналист, водитель, продавец, повар, студент, рабочий, домохозяйка</a:t>
            </a:r>
          </a:p>
          <a:p>
            <a:r>
              <a:rPr lang="ru-RU" sz="2000" b="1" dirty="0"/>
              <a:t>Места работы:</a:t>
            </a:r>
            <a:br>
              <a:rPr lang="ru-RU" sz="2000" dirty="0"/>
            </a:br>
            <a:r>
              <a:rPr lang="ru-RU" sz="2000" dirty="0"/>
              <a:t>офис, школа, университет, больница, лаборатория, компания, театр, фабрика, магазин, ферма</a:t>
            </a:r>
          </a:p>
          <a:p>
            <a:r>
              <a:rPr lang="ru-RU" sz="2000" b="1" dirty="0"/>
              <a:t>Действия:</a:t>
            </a:r>
            <a:br>
              <a:rPr lang="ru-RU" sz="2000" dirty="0"/>
            </a:br>
            <a:r>
              <a:rPr lang="ru-RU" sz="2000" dirty="0"/>
              <a:t>работать, учиться, помогать, лечить, писать, создавать, играть (на инструменте), преподавать, объяснять, исследовать, ухаживать, проводить эксперимент, мечтать, выбирать, получать опыт</a:t>
            </a:r>
          </a:p>
          <a:p>
            <a:r>
              <a:rPr lang="ru-RU" sz="2000" b="1" dirty="0"/>
              <a:t>Инструменты и предметы:</a:t>
            </a:r>
            <a:br>
              <a:rPr lang="ru-RU" sz="2000" dirty="0"/>
            </a:br>
            <a:r>
              <a:rPr lang="ru-RU" sz="2000" dirty="0"/>
              <a:t>компьютер, микроскоп, книга, музыкальный инструмент, тетрадь, лекарство, животное (оно, конечно, не предмет:), лабораторный халат, гитара, арфа, барабаны</a:t>
            </a:r>
          </a:p>
          <a:p>
            <a:r>
              <a:rPr lang="ru-RU" sz="2000" b="1" dirty="0"/>
              <a:t>Прилагательные:</a:t>
            </a:r>
            <a:br>
              <a:rPr lang="ru-RU" sz="2000" dirty="0"/>
            </a:br>
            <a:r>
              <a:rPr lang="ru-RU" sz="2000" dirty="0"/>
              <a:t>интересный, творческий, трудный, важный, полезный, престижный, популярный, спокойный, весёлый, серьёзный</a:t>
            </a:r>
          </a:p>
          <a:p>
            <a:r>
              <a:rPr lang="ru-RU" sz="2000" b="1" dirty="0"/>
              <a:t>Понятия:</a:t>
            </a:r>
            <a:br>
              <a:rPr lang="ru-RU" sz="2000" dirty="0"/>
            </a:br>
            <a:r>
              <a:rPr lang="ru-RU" sz="2000" dirty="0"/>
              <a:t>профессия, работа, зарплата, специальность, опыт, знание, умение, талант, мечта, успех, будущее, карьера, стажировка, конкурс, результат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94E97F9-DBF9-F1A9-21D8-C5DD34845FFE}"/>
              </a:ext>
            </a:extLst>
          </p:cNvPr>
          <p:cNvSpPr txBox="1"/>
          <p:nvPr/>
        </p:nvSpPr>
        <p:spPr>
          <a:xfrm>
            <a:off x="332510" y="175153"/>
            <a:ext cx="11055927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Moje sestra studuje na univerzitě, protože chce být lékařkou.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Programátoři dnes vydělávají hodně peněz a mohou pracovat z domova.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Můj bratr je velmi zručný, proto pracuje jako automechanik.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Prodavači v tomto obchodě jsou vždy velmi milí a ochotní.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Moje kamarádka miluje vaření, a tak pracuje jako kuchařka v luxusní restauraci.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Učitelé na naší škole vysvětlují gramatiku velmi srozumitelně.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Chtěl bych být novinářem, abych mohl psát zajímavé články o cestování.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Číšník nám přinesl jídelní lístek a doporučil dnešní specialitu.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Moje maminka je účetní a pracuje ve velké mezinárodní firmě.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Řidiči kamionů tráví hodně času na cestách po celé Evropě.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Hasiči a policisté mají velmi nebezpečné, ale důležité povolání.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Moje budoucí profese bude souviset s moderními technologiemi.</a:t>
            </a:r>
            <a:endParaRPr lang="ru-RU" sz="20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 mě je důležité najít zajímavou a dobře placenou práci.</a:t>
            </a:r>
          </a:p>
        </p:txBody>
      </p:sp>
    </p:spTree>
    <p:extLst>
      <p:ext uri="{BB962C8B-B14F-4D97-AF65-F5344CB8AC3E}">
        <p14:creationId xmlns:p14="http://schemas.microsoft.com/office/powerpoint/2010/main" val="73365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F4B3183-23D9-D501-99E3-077598B816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2"/>
          <a:stretch>
            <a:fillRect/>
          </a:stretch>
        </p:blipFill>
        <p:spPr>
          <a:xfrm>
            <a:off x="0" y="266843"/>
            <a:ext cx="7364549" cy="500859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2A8573E-6811-5674-AA11-1D8E36F6C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997" y="3721331"/>
            <a:ext cx="4705004" cy="313666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15799FD-B4C6-8FF9-DA7B-7C969C536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996" y="0"/>
            <a:ext cx="4705004" cy="313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2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B2F7BD2-96B8-B576-C160-B4B25415C02C}"/>
              </a:ext>
            </a:extLst>
          </p:cNvPr>
          <p:cNvSpPr txBox="1"/>
          <p:nvPr/>
        </p:nvSpPr>
        <p:spPr>
          <a:xfrm>
            <a:off x="9615054" y="1075112"/>
            <a:ext cx="2094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Кто кем собирается стать?</a:t>
            </a:r>
            <a:endParaRPr lang="cs-CZ" sz="2400" b="1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1716BA22-9F86-759E-07B0-547E91B237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97" t="15676" r="20978" b="42900"/>
          <a:stretch>
            <a:fillRect/>
          </a:stretch>
        </p:blipFill>
        <p:spPr>
          <a:xfrm>
            <a:off x="127460" y="3228642"/>
            <a:ext cx="8955580" cy="349774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6378160-75F4-167A-854E-096BD6FEC8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054" t="50000" r="24086" b="13131"/>
          <a:stretch>
            <a:fillRect/>
          </a:stretch>
        </p:blipFill>
        <p:spPr>
          <a:xfrm>
            <a:off x="176199" y="131617"/>
            <a:ext cx="8779379" cy="315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2097416-65EC-130A-4E51-17B8203AC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1" y="517194"/>
            <a:ext cx="11560235" cy="603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быть счастливым не работая?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Кем ты хочешь стать в будущем? Почему? А кем ты хотел стать в детском саду?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профессия тебе кажется интересной? Чем занимается человек этой профессии?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профессия у твоих родителей или друзей? Они довольны своим выбором? </a:t>
            </a:r>
            <a:r>
              <a:rPr lang="ru-RU" sz="2000" b="1" dirty="0">
                <a:latin typeface="Arial" panose="020B0604020202020204" pitchFamily="34" charset="0"/>
              </a:rPr>
              <a:t>Почему?</a:t>
            </a:r>
            <a:endParaRPr kumimoji="0" lang="ru-RU" sz="2000" b="1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работа трудная, а какая лёгкая? Существует ли вообще легкая работа?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нужно, чтобы быть хорошим специалистом?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Какую профессию ты никогда не выбрал(а) бы?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ты умеешь делать хорошо сейчас?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Хорошо ли, когда хобби превращается в профессию?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Где бы ты хотел(а) работать: в офисе, в школе, в лаборатории или на улице?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для тебя важнее в работе: деньги или интерес?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8A32930-089F-83E3-221E-3407B9EE1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" y="2187218"/>
            <a:ext cx="6176454" cy="46541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7FA95C7-F39C-B30A-6908-2A5FE1FEE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482" y="0"/>
            <a:ext cx="6176454" cy="570807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9F144F4-E2F7-52AE-872D-4C83595BE34B}"/>
              </a:ext>
            </a:extLst>
          </p:cNvPr>
          <p:cNvSpPr txBox="1"/>
          <p:nvPr/>
        </p:nvSpPr>
        <p:spPr>
          <a:xfrm>
            <a:off x="144086" y="260466"/>
            <a:ext cx="60985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Кто они по профессии?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Где  и как они работают?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они делают на работе?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Они хорошо зарабатывают?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Вы бы хотели попробовать поработать маляром…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08800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B433E25-EA86-0F07-6E3F-ED2A723C4AB1}"/>
              </a:ext>
            </a:extLst>
          </p:cNvPr>
          <p:cNvSpPr txBox="1"/>
          <p:nvPr/>
        </p:nvSpPr>
        <p:spPr>
          <a:xfrm>
            <a:off x="321426" y="505122"/>
            <a:ext cx="7287490" cy="5847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Алексей: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Привет, Маша! Слушай, мы заканчиваем университет через год, ты уже определилась, кем будешь работать?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Маша: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Привет! Да, я решила пойти в IT, хочу быть IT-менеджером. Мне нравится общаться с людьми и организовывать процессы.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Алексей: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Интересно. А я до сих пор сомневаюсь. Думаю о маркетинге, но боюсь, что конкуренция слишком высокая.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Маша: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Ну, сейчас везде конкуренция. Главное — это навыки и желание учиться. Ты же хорошо разбираешься в соцсетях, может, SMM-специалистом?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Алексей: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Возможно. Но мне бы хотелось что-то более творческое. Надеюсь, после стажировки всё станет понятнее.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Маша: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Кстати, стажировка — это отличный шанс попробовать профессию в реальности. Удачи тебе!</a:t>
            </a:r>
            <a:br>
              <a:rPr lang="ru-RU" sz="2200" dirty="0"/>
            </a:br>
            <a:r>
              <a:rPr lang="ru-RU" sz="2200" b="1" i="0" dirty="0">
                <a:solidFill>
                  <a:srgbClr val="0A0A0A"/>
                </a:solidFill>
                <a:effectLst/>
                <a:latin typeface="Google Sans"/>
              </a:rPr>
              <a:t>Алексей:</a:t>
            </a:r>
            <a:r>
              <a:rPr lang="ru-RU" sz="2200" b="0" i="0" dirty="0">
                <a:solidFill>
                  <a:srgbClr val="0A0A0A"/>
                </a:solidFill>
                <a:effectLst/>
                <a:latin typeface="Google Sans"/>
              </a:rPr>
              <a:t> Спасибо, и тебе!</a:t>
            </a:r>
            <a:endParaRPr lang="cs-CZ" sz="22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8DDAD33-7B43-AFE9-E6FA-3D80EA31CD91}"/>
              </a:ext>
            </a:extLst>
          </p:cNvPr>
          <p:cNvSpPr txBox="1"/>
          <p:nvPr/>
        </p:nvSpPr>
        <p:spPr>
          <a:xfrm>
            <a:off x="7919258" y="725978"/>
            <a:ext cx="4039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/>
              <a:t>Создайте диалоги по примеру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EBC03930-81D1-3289-7C37-7CD541430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47709"/>
              </p:ext>
            </p:extLst>
          </p:nvPr>
        </p:nvGraphicFramePr>
        <p:xfrm>
          <a:off x="238298" y="238372"/>
          <a:ext cx="11532525" cy="6417355"/>
        </p:xfrm>
        <a:graphic>
          <a:graphicData uri="http://schemas.openxmlformats.org/drawingml/2006/table">
            <a:tbl>
              <a:tblPr firstRow="1" firstCol="1" bandRow="1"/>
              <a:tblGrid>
                <a:gridCol w="3844175">
                  <a:extLst>
                    <a:ext uri="{9D8B030D-6E8A-4147-A177-3AD203B41FA5}">
                      <a16:colId xmlns:a16="http://schemas.microsoft.com/office/drawing/2014/main" val="2943393941"/>
                    </a:ext>
                  </a:extLst>
                </a:gridCol>
                <a:gridCol w="3844175">
                  <a:extLst>
                    <a:ext uri="{9D8B030D-6E8A-4147-A177-3AD203B41FA5}">
                      <a16:colId xmlns:a16="http://schemas.microsoft.com/office/drawing/2014/main" val="3440292402"/>
                    </a:ext>
                  </a:extLst>
                </a:gridCol>
                <a:gridCol w="3844175">
                  <a:extLst>
                    <a:ext uri="{9D8B030D-6E8A-4147-A177-3AD203B41FA5}">
                      <a16:colId xmlns:a16="http://schemas.microsoft.com/office/drawing/2014/main" val="911523964"/>
                    </a:ext>
                  </a:extLst>
                </a:gridCol>
              </a:tblGrid>
              <a:tr h="336211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Профессия 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Плюсы</a:t>
                      </a:r>
                      <a:endParaRPr lang="cs-C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636978"/>
                  </a:ext>
                </a:extLst>
              </a:tr>
              <a:tr h="846639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IT-специалист / Программист</a:t>
                      </a:r>
                      <a:endParaRPr lang="cs-C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з/п, свободный/гибридный график, работа из любой точки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Малоподвижный образ жизни, высокая нагрузка на глаза, дедлайны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842355"/>
                  </a:ext>
                </a:extLst>
              </a:tr>
              <a:tr h="846639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доход, спасение жизней, престиж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Огромная ответственность, опасность заражения, ненормированный день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812010"/>
                  </a:ext>
                </a:extLst>
              </a:tr>
              <a:tr h="1077295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Гибкий график, простота трудоустройства</a:t>
                      </a:r>
                      <a:endParaRPr lang="cs-C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 нагрузки, зависимость от погоды/транспорта, невысокая з/п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684382"/>
                  </a:ext>
                </a:extLst>
              </a:tr>
              <a:tr h="615983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Творческая работа, перспективы роста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Стресс, работа с клиентами, дедлайны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979400"/>
                  </a:ext>
                </a:extLst>
              </a:tr>
              <a:tr h="615983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Высокие доходы, работа в престижных фирмах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Кропотливая работа с цифрами, высокая ответственность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058062"/>
                  </a:ext>
                </a:extLst>
              </a:tr>
              <a:tr h="615983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пакет, «белая» з/п, стабильность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по сменам, риск травматизма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967925"/>
                  </a:ext>
                </a:extLst>
              </a:tr>
              <a:tr h="615983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Свободный график, самовыражение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Нестабильный доход, самостоятельный поиск клиентов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1887109"/>
                  </a:ext>
                </a:extLst>
              </a:tr>
              <a:tr h="846639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Длинный отпуск, работа с детьми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Низкие зарплаты (в гос. школах), стресс, большой объем документации</a:t>
                      </a:r>
                      <a:endParaRPr lang="cs-C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364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628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5D6091D-829A-5069-32CF-5C472FCAD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430878"/>
              </p:ext>
            </p:extLst>
          </p:nvPr>
        </p:nvGraphicFramePr>
        <p:xfrm>
          <a:off x="310343" y="288248"/>
          <a:ext cx="11316390" cy="5790910"/>
        </p:xfrm>
        <a:graphic>
          <a:graphicData uri="http://schemas.openxmlformats.org/drawingml/2006/table">
            <a:tbl>
              <a:tblPr firstRow="1" firstCol="1" bandRow="1"/>
              <a:tblGrid>
                <a:gridCol w="3772130">
                  <a:extLst>
                    <a:ext uri="{9D8B030D-6E8A-4147-A177-3AD203B41FA5}">
                      <a16:colId xmlns:a16="http://schemas.microsoft.com/office/drawing/2014/main" val="3240287984"/>
                    </a:ext>
                  </a:extLst>
                </a:gridCol>
                <a:gridCol w="3772130">
                  <a:extLst>
                    <a:ext uri="{9D8B030D-6E8A-4147-A177-3AD203B41FA5}">
                      <a16:colId xmlns:a16="http://schemas.microsoft.com/office/drawing/2014/main" val="368713800"/>
                    </a:ext>
                  </a:extLst>
                </a:gridCol>
                <a:gridCol w="3772130">
                  <a:extLst>
                    <a:ext uri="{9D8B030D-6E8A-4147-A177-3AD203B41FA5}">
                      <a16:colId xmlns:a16="http://schemas.microsoft.com/office/drawing/2014/main" val="2382924341"/>
                    </a:ext>
                  </a:extLst>
                </a:gridCol>
              </a:tblGrid>
              <a:tr h="211052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Профессия 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Плюсы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972" marB="459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5483418"/>
                  </a:ext>
                </a:extLst>
              </a:tr>
              <a:tr h="647791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IT-специалист / Программист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з/п, свободный/гибридный график, работа из любой точки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Малоподвижный образ жизни, высокая нагрузка на глаза, дедлайны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875619"/>
                  </a:ext>
                </a:extLst>
              </a:tr>
              <a:tr h="51753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Врач-хирург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доход, спасение жизней, престиж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Огромная ответственность, опасность заражения, ненормированный день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658443"/>
                  </a:ext>
                </a:extLst>
              </a:tr>
              <a:tr h="647791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Курьер / Мерчандайзер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Гибкий график, простота трудоустройства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 нагрузки, зависимость от погоды/транспорта, невысокая з/п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4129732"/>
                  </a:ext>
                </a:extLst>
              </a:tr>
              <a:tr h="387280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Маркетолог / Рекламщик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Творческая работа, перспективы роста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Стресс, работа с клиентами, дедлайны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876549"/>
                  </a:ext>
                </a:extLst>
              </a:tr>
              <a:tr h="51753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Финансовый аналитик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Высокие доходы, работа в престижных фирмах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Кропотливая работа с цифрами, высокая ответственность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015903"/>
                  </a:ext>
                </a:extLst>
              </a:tr>
              <a:tr h="387280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Инженер-производственник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пакет, «белая» з/п, стабильность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по сменам, риск травматизма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476837"/>
                  </a:ext>
                </a:extLst>
              </a:tr>
              <a:tr h="51753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Фрилансер (видеооператор)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Свободный график, самовыражение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Нестабильный доход, самостоятельный поиск клиентов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305607"/>
                  </a:ext>
                </a:extLst>
              </a:tr>
              <a:tr h="51753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b="1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Длинный отпуск, работа с детьми</a:t>
                      </a:r>
                      <a:endParaRPr lang="cs-CZ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1945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Низкие зарплаты (в гос. школах), стресс, большой объем документации</a:t>
                      </a:r>
                      <a:endParaRPr lang="cs-C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8959" marB="6895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936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53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F10287F-3905-4F09-9641-715E8B43DC3F}"/>
              </a:ext>
            </a:extLst>
          </p:cNvPr>
          <p:cNvSpPr txBox="1"/>
          <p:nvPr/>
        </p:nvSpPr>
        <p:spPr>
          <a:xfrm>
            <a:off x="947650" y="1025238"/>
            <a:ext cx="108453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Какая профессия, по вашему мнению, является</a:t>
            </a:r>
            <a:endParaRPr lang="cs-CZ" sz="2000" b="1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САМОЙ ИНТЕРЕСНОЙ,</a:t>
            </a:r>
            <a:r>
              <a:rPr lang="cs-CZ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САМОЙ СКУЧНОЙ, САМОЙ ПРЕСТИЖНОЙ, САМОЙ ВАЖНОЙ, САМОЙ БЕСПО</a:t>
            </a:r>
            <a:r>
              <a:rPr lang="bg-BG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ЛЕЗНОЙ?</a:t>
            </a:r>
            <a:endParaRPr lang="cs-CZ" sz="2000" b="1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AutoNum type="arabicParenR"/>
            </a:pP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1. Пожарный, 2. спасатель, 3. учитель, 4. предприниматель, 5. программист,</a:t>
            </a: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6. врач, 7. корректор, 8. редактор, 9. художник, 10. дизайнер, 11. преподаватель,</a:t>
            </a: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12. психиатр, 13. историк, 14. философ, 15. спортсмен, 16. архитектор, 17. водитель,</a:t>
            </a: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18. пекарь, 19. официант, 20. продавец, 21. переводчик, 22. психолог, 23. политик,</a:t>
            </a: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24. юрист, 25. журналист, 26. экономист, 27. бухгалтер, 28. адвокат.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4328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1169</Words>
  <Application>Microsoft Office PowerPoint</Application>
  <PresentationFormat>Širokoúhlá obrazovka</PresentationFormat>
  <Paragraphs>117</Paragraphs>
  <Slides>13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Google Sans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12</cp:revision>
  <dcterms:created xsi:type="dcterms:W3CDTF">2026-01-21T15:50:39Z</dcterms:created>
  <dcterms:modified xsi:type="dcterms:W3CDTF">2026-02-02T14:19:36Z</dcterms:modified>
</cp:coreProperties>
</file>