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</p:sldIdLst>
  <p:sldSz cy="5143500" cx="9144000"/>
  <p:notesSz cx="6858000" cy="9144000"/>
  <p:embeddedFontLst>
    <p:embeddedFont>
      <p:font typeface="Average"/>
      <p:regular r:id="rId11"/>
    </p:embeddedFont>
    <p:embeddedFont>
      <p:font typeface="Oswald"/>
      <p:regular r:id="rId12"/>
      <p:bold r:id="rId13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Average-regular.fntdata"/><Relationship Id="rId10" Type="http://schemas.openxmlformats.org/officeDocument/2006/relationships/slide" Target="slides/slide6.xml"/><Relationship Id="rId13" Type="http://schemas.openxmlformats.org/officeDocument/2006/relationships/font" Target="fonts/Oswald-bold.fntdata"/><Relationship Id="rId12" Type="http://schemas.openxmlformats.org/officeDocument/2006/relationships/font" Target="fonts/Oswald-regular.fntdata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Shape 5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Shape 6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Shape 6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Shape 7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Shape 8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Shape 8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Shape 10"/>
          <p:cNvGrpSpPr/>
          <p:nvPr/>
        </p:nvGrpSpPr>
        <p:grpSpPr>
          <a:xfrm>
            <a:off x="4350279" y="2855377"/>
            <a:ext cx="443589" cy="105632"/>
            <a:chOff x="4137525" y="2915950"/>
            <a:chExt cx="869100" cy="207000"/>
          </a:xfrm>
        </p:grpSpPr>
        <p:sp>
          <p:nvSpPr>
            <p:cNvPr id="11" name="Shape 11"/>
            <p:cNvSpPr/>
            <p:nvPr/>
          </p:nvSpPr>
          <p:spPr>
            <a:xfrm>
              <a:off x="446857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" name="Shape 12"/>
            <p:cNvSpPr/>
            <p:nvPr/>
          </p:nvSpPr>
          <p:spPr>
            <a:xfrm>
              <a:off x="479962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" name="Shape 13"/>
            <p:cNvSpPr/>
            <p:nvPr/>
          </p:nvSpPr>
          <p:spPr>
            <a:xfrm>
              <a:off x="413752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4" name="Shape 14"/>
          <p:cNvSpPr txBox="1"/>
          <p:nvPr>
            <p:ph type="ctrTitle"/>
          </p:nvPr>
        </p:nvSpPr>
        <p:spPr>
          <a:xfrm>
            <a:off x="671258" y="990800"/>
            <a:ext cx="7801500" cy="17301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15" name="Shape 15"/>
          <p:cNvSpPr txBox="1"/>
          <p:nvPr>
            <p:ph idx="1" type="subTitle"/>
          </p:nvPr>
        </p:nvSpPr>
        <p:spPr>
          <a:xfrm>
            <a:off x="671250" y="3174876"/>
            <a:ext cx="78015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16" name="Shape 16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/>
          <p:nvPr>
            <p:ph type="title"/>
          </p:nvPr>
        </p:nvSpPr>
        <p:spPr>
          <a:xfrm>
            <a:off x="311700" y="1255275"/>
            <a:ext cx="8520600" cy="18906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/>
        </p:txBody>
      </p:sp>
      <p:sp>
        <p:nvSpPr>
          <p:cNvPr id="51" name="Shape 51"/>
          <p:cNvSpPr txBox="1"/>
          <p:nvPr>
            <p:ph idx="1" type="body"/>
          </p:nvPr>
        </p:nvSpPr>
        <p:spPr>
          <a:xfrm>
            <a:off x="311700" y="32284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2" name="Shape 52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/>
          <p:nvPr>
            <p:ph type="title"/>
          </p:nvPr>
        </p:nvSpPr>
        <p:spPr>
          <a:xfrm>
            <a:off x="671250" y="2141250"/>
            <a:ext cx="7852200" cy="8610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9" name="Shape 19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3" name="Shape 23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6" name="Shape 26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7" name="Shape 27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8" name="Shape 28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31" name="Shape 31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4" name="Shape 34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5" name="Shape 35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bg>
      <p:bgPr>
        <a:solidFill>
          <a:schemeClr val="lt2"/>
        </a:solidFill>
      </p:bgPr>
    </p:bg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/>
          <p:nvPr>
            <p:ph type="title"/>
          </p:nvPr>
        </p:nvSpPr>
        <p:spPr>
          <a:xfrm>
            <a:off x="490250" y="526350"/>
            <a:ext cx="62271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8" name="Shape 38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/>
          <p:nvPr/>
        </p:nvSpPr>
        <p:spPr>
          <a:xfrm>
            <a:off x="4572000" y="0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41" name="Shape 41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2" name="Shape 42"/>
          <p:cNvSpPr txBox="1"/>
          <p:nvPr>
            <p:ph type="title"/>
          </p:nvPr>
        </p:nvSpPr>
        <p:spPr>
          <a:xfrm>
            <a:off x="265500" y="1081400"/>
            <a:ext cx="4045200" cy="17103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43" name="Shape 43"/>
          <p:cNvSpPr txBox="1"/>
          <p:nvPr>
            <p:ph idx="1" type="subTitle"/>
          </p:nvPr>
        </p:nvSpPr>
        <p:spPr>
          <a:xfrm>
            <a:off x="265500" y="2845201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44" name="Shape 44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5" name="Shape 45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Oswald"/>
              <a:buNone/>
              <a:defRPr sz="21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1pPr>
          </a:lstStyle>
          <a:p/>
        </p:txBody>
      </p:sp>
      <p:sp>
        <p:nvSpPr>
          <p:cNvPr id="48" name="Shape 48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late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Average"/>
              <a:buChar char="●"/>
              <a:defRPr sz="18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○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■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●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○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■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●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○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accent3"/>
              </a:buClr>
              <a:buSzPts val="1400"/>
              <a:buFont typeface="Average"/>
              <a:buChar char="■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1pPr>
            <a:lvl2pPr lvl="1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2pPr>
            <a:lvl3pPr lvl="2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3pPr>
            <a:lvl4pPr lvl="3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4pPr>
            <a:lvl5pPr lvl="4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5pPr>
            <a:lvl6pPr lvl="5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6pPr>
            <a:lvl7pPr lvl="6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7pPr>
            <a:lvl8pPr lvl="7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8pPr>
            <a:lvl9pPr lvl="8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/>
          <p:nvPr>
            <p:ph type="ctrTitle"/>
          </p:nvPr>
        </p:nvSpPr>
        <p:spPr>
          <a:xfrm>
            <a:off x="671258" y="990800"/>
            <a:ext cx="7801500" cy="1730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b="1" lang="cs" sz="3600">
                <a:solidFill>
                  <a:srgbClr val="FFFFFF"/>
                </a:solidFill>
              </a:rPr>
              <a:t>Using Narrative in Social Research</a:t>
            </a:r>
            <a:endParaRPr b="1" sz="3600">
              <a:solidFill>
                <a:srgbClr val="FFFFFF"/>
              </a:solidFill>
            </a:endParaRPr>
          </a:p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3600">
              <a:solidFill>
                <a:srgbClr val="FFFFFF"/>
              </a:solidFill>
            </a:endParaRPr>
          </a:p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cs" sz="2800">
                <a:solidFill>
                  <a:srgbClr val="FFFFFF"/>
                </a:solidFill>
              </a:rPr>
              <a:t>The ethical and political implications of using narrative in research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60" name="Shape 60"/>
          <p:cNvSpPr txBox="1"/>
          <p:nvPr>
            <p:ph idx="1" type="subTitle"/>
          </p:nvPr>
        </p:nvSpPr>
        <p:spPr>
          <a:xfrm>
            <a:off x="671250" y="3174876"/>
            <a:ext cx="78015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cs">
                <a:solidFill>
                  <a:srgbClr val="FFFFFF"/>
                </a:solidFill>
              </a:rPr>
              <a:t>Jane Elliott</a:t>
            </a:r>
            <a:endParaRPr>
              <a:solidFill>
                <a:srgbClr val="FFFFFF"/>
              </a:solidFill>
            </a:endParaRPr>
          </a:p>
          <a:p>
            <a:pPr indent="0" lvl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Důvody výzkumu</a:t>
            </a:r>
            <a:endParaRPr/>
          </a:p>
        </p:txBody>
      </p:sp>
      <p:sp>
        <p:nvSpPr>
          <p:cNvPr id="66" name="Shape 66"/>
          <p:cNvSpPr txBox="1"/>
          <p:nvPr>
            <p:ph idx="1" type="body"/>
          </p:nvPr>
        </p:nvSpPr>
        <p:spPr>
          <a:xfrm>
            <a:off x="311700" y="1473450"/>
            <a:ext cx="8520600" cy="309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Char char="●"/>
            </a:pPr>
            <a:r>
              <a:rPr lang="cs">
                <a:solidFill>
                  <a:srgbClr val="FFFFFF"/>
                </a:solidFill>
              </a:rPr>
              <a:t>Každý výzkum, který zahrnuje účast lidských subjektů, vyžaduje posouzení o možném dopadu tohoto výzkumu na zúčastněné osoby</a:t>
            </a:r>
            <a:endParaRPr>
              <a:solidFill>
                <a:srgbClr val="FFFFFF"/>
              </a:solidFill>
            </a:endParaRPr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Char char="●"/>
            </a:pPr>
            <a:r>
              <a:rPr lang="cs">
                <a:solidFill>
                  <a:srgbClr val="FFFFFF"/>
                </a:solidFill>
              </a:rPr>
              <a:t>Pomoci nám mohou etické pokyny, kodexy a další dokumenty</a:t>
            </a:r>
            <a:endParaRPr>
              <a:solidFill>
                <a:srgbClr val="FFFFFF"/>
              </a:solidFill>
            </a:endParaRPr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Char char="●"/>
            </a:pPr>
            <a:r>
              <a:rPr lang="cs">
                <a:solidFill>
                  <a:srgbClr val="FFFFFF"/>
                </a:solidFill>
              </a:rPr>
              <a:t>Britská psychologická společnost má prohlášení o etické praxi a Psychologická asociace spojených států a Americká sociologická asociace má soubor etických zásad a kodexu chování</a:t>
            </a:r>
            <a:endParaRPr>
              <a:solidFill>
                <a:srgbClr val="FFFFFF"/>
              </a:solidFill>
            </a:endParaRPr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Char char="●"/>
            </a:pPr>
            <a:r>
              <a:rPr lang="cs">
                <a:solidFill>
                  <a:srgbClr val="FFFFFF"/>
                </a:solidFill>
              </a:rPr>
              <a:t>Specifické otázky, jakou je například užití příběhu ve výzkumu, však dosud nebyly dostatečně diskutovány</a:t>
            </a:r>
            <a:endParaRPr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 txBox="1"/>
          <p:nvPr>
            <p:ph type="title"/>
          </p:nvPr>
        </p:nvSpPr>
        <p:spPr>
          <a:xfrm flipH="1" rot="10800000">
            <a:off x="311700" y="433925"/>
            <a:ext cx="8520600" cy="1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2" name="Shape 72"/>
          <p:cNvSpPr txBox="1"/>
          <p:nvPr>
            <p:ph idx="1" type="body"/>
          </p:nvPr>
        </p:nvSpPr>
        <p:spPr>
          <a:xfrm>
            <a:off x="311700" y="1473450"/>
            <a:ext cx="8520600" cy="309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Char char="●"/>
            </a:pPr>
            <a:r>
              <a:rPr lang="cs">
                <a:solidFill>
                  <a:schemeClr val="dk1"/>
                </a:solidFill>
              </a:rPr>
              <a:t>Tato kapitola se tedy zabývá právě etickou stránkou užití příběhu ve výzkumu a to především vztahu mezi výzkumníkem a výzkumnými subjekty, nebo dopady výzkumného procesu na osoby, které se na výzkumu podílejí</a:t>
            </a:r>
            <a:endParaRPr>
              <a:solidFill>
                <a:srgbClr val="FFFFFF"/>
              </a:solidFill>
            </a:endParaRPr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Char char="●"/>
            </a:pPr>
            <a:r>
              <a:rPr lang="cs">
                <a:solidFill>
                  <a:srgbClr val="FFFFFF"/>
                </a:solidFill>
              </a:rPr>
              <a:t>citace Britské sociologické asociace (BSA): ‘’Sociologové provádějící výzkumy, vstupují do osobních vztahů s těmi, které studují.’’ - celkem zřejmá, ale zásadní věc</a:t>
            </a:r>
            <a:endParaRPr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Téma kapitoly</a:t>
            </a:r>
            <a:endParaRPr/>
          </a:p>
        </p:txBody>
      </p:sp>
      <p:sp>
        <p:nvSpPr>
          <p:cNvPr id="78" name="Shape 7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Char char="●"/>
            </a:pPr>
            <a:r>
              <a:rPr lang="cs">
                <a:solidFill>
                  <a:srgbClr val="FFFFFF"/>
                </a:solidFill>
              </a:rPr>
              <a:t>V první části se řeší etické důsledky užívání příběhu ve výkumu a druhá část politickými aspekty této problematiky</a:t>
            </a:r>
            <a:endParaRPr>
              <a:solidFill>
                <a:srgbClr val="FFFFFF"/>
              </a:solidFill>
            </a:endParaRPr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Char char="●"/>
            </a:pPr>
            <a:r>
              <a:rPr lang="cs">
                <a:solidFill>
                  <a:srgbClr val="FFFFFF"/>
                </a:solidFill>
              </a:rPr>
              <a:t>V kapitole je zmíněno, že kritické body, kdy je třeba zvažovat etickou stránku věci, mohou nastat kdykoliv během celého procesu výzkumu (od sběru dat, až po analýzu dat)</a:t>
            </a:r>
            <a:endParaRPr>
              <a:solidFill>
                <a:srgbClr val="FFFFFF"/>
              </a:solidFill>
            </a:endParaRPr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Char char="●"/>
            </a:pPr>
            <a:r>
              <a:rPr lang="cs">
                <a:solidFill>
                  <a:srgbClr val="FFFFFF"/>
                </a:solidFill>
              </a:rPr>
              <a:t>nejdříve se soustředí se na proces sběru dat formou vyprávění (interakce mezi respondentem a výzkumníkem)</a:t>
            </a:r>
            <a:endParaRPr>
              <a:solidFill>
                <a:srgbClr val="FFFFFF"/>
              </a:solidFill>
            </a:endParaRPr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Char char="●"/>
            </a:pPr>
            <a:r>
              <a:rPr lang="cs">
                <a:solidFill>
                  <a:srgbClr val="FFFFFF"/>
                </a:solidFill>
              </a:rPr>
              <a:t>potom se zaobírá důsledky volby metody sběru dat </a:t>
            </a:r>
            <a:r>
              <a:rPr lang="cs">
                <a:solidFill>
                  <a:schemeClr val="dk1"/>
                </a:solidFill>
              </a:rPr>
              <a:t>vyprávění</a:t>
            </a:r>
            <a:endParaRPr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 txBox="1"/>
          <p:nvPr>
            <p:ph type="title"/>
          </p:nvPr>
        </p:nvSpPr>
        <p:spPr>
          <a:xfrm>
            <a:off x="311700" y="42695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Poznatky získané z textu</a:t>
            </a:r>
            <a:endParaRPr/>
          </a:p>
        </p:txBody>
      </p:sp>
      <p:sp>
        <p:nvSpPr>
          <p:cNvPr id="84" name="Shape 84"/>
          <p:cNvSpPr txBox="1"/>
          <p:nvPr>
            <p:ph idx="1" type="body"/>
          </p:nvPr>
        </p:nvSpPr>
        <p:spPr>
          <a:xfrm>
            <a:off x="311700" y="1464400"/>
            <a:ext cx="8520600" cy="3104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Char char="●"/>
            </a:pPr>
            <a:r>
              <a:rPr lang="cs">
                <a:solidFill>
                  <a:srgbClr val="FFFFFF"/>
                </a:solidFill>
              </a:rPr>
              <a:t>výzkumy (80. léta - Graham, Kleinman, Milshler) potvrdily, že narativní výzkumný rozhovor se vzdaluje od strukturovaných plánů a metod a někteří výzkumníci upozornili na vykořisťovací metodu tohoto výzkumu (mnoho dostáváme, málo dáváme)</a:t>
            </a:r>
            <a:endParaRPr>
              <a:solidFill>
                <a:srgbClr val="FFFFFF"/>
              </a:solidFill>
            </a:endParaRPr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Char char="●"/>
            </a:pPr>
            <a:r>
              <a:rPr lang="cs">
                <a:solidFill>
                  <a:srgbClr val="FFFFFF"/>
                </a:solidFill>
              </a:rPr>
              <a:t>na druhou stranu vyprávění dává informátorům větší volnost v tom, co doopravdy chtějí sdělit (narozdíl od dotazníků) a možnost podílet se na výzkumném procesu jako aktivní subjekt</a:t>
            </a:r>
            <a:endParaRPr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Zajímavosti</a:t>
            </a:r>
            <a:endParaRPr/>
          </a:p>
        </p:txBody>
      </p:sp>
      <p:sp>
        <p:nvSpPr>
          <p:cNvPr id="90" name="Shape 9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Char char="●"/>
            </a:pPr>
            <a:r>
              <a:rPr lang="cs">
                <a:solidFill>
                  <a:srgbClr val="FFFFFF"/>
                </a:solidFill>
              </a:rPr>
              <a:t>Graham byl výzkumníkem, který se po pokusných rozhovorech se ženami snažil bránit respondenty před vykořisťováním od výzkumníka, protože mu připadalo, že se velmi snadno otevřou a sdělují osobní informace</a:t>
            </a:r>
            <a:endParaRPr>
              <a:solidFill>
                <a:srgbClr val="FFFFFF"/>
              </a:solidFill>
            </a:endParaRPr>
          </a:p>
          <a:p>
            <a:pPr indent="-342900" lvl="0" marL="45720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Char char="●"/>
            </a:pPr>
            <a:r>
              <a:rPr lang="cs">
                <a:solidFill>
                  <a:srgbClr val="FFFFFF"/>
                </a:solidFill>
              </a:rPr>
              <a:t>Podle BSA někteří účastníci výzkumu mohou získat pozitivní a vítanou zkušenost, naopak pro jiné může být znepokojující, protože je nutí přemýšlet o oblastech života, které do nynějška nevnímali</a:t>
            </a:r>
            <a:endParaRPr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late">
  <a:themeElements>
    <a:clrScheme name="Slate">
      <a:dk1>
        <a:srgbClr val="FFFFFF"/>
      </a:dk1>
      <a:lt1>
        <a:srgbClr val="37474F"/>
      </a:lt1>
      <a:dk2>
        <a:srgbClr val="9E9E9E"/>
      </a:dk2>
      <a:lt2>
        <a:srgbClr val="E0E0E0"/>
      </a:lt2>
      <a:accent1>
        <a:srgbClr val="616161"/>
      </a:accent1>
      <a:accent2>
        <a:srgbClr val="78909C"/>
      </a:accent2>
      <a:accent3>
        <a:srgbClr val="CACACA"/>
      </a:accent3>
      <a:accent4>
        <a:srgbClr val="64FFDA"/>
      </a:accent4>
      <a:accent5>
        <a:srgbClr val="FFD966"/>
      </a:accent5>
      <a:accent6>
        <a:srgbClr val="F5F5F5"/>
      </a:accent6>
      <a:hlink>
        <a:srgbClr val="FFD966"/>
      </a:hlink>
      <a:folHlink>
        <a:srgbClr val="FFD966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