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7" r:id="rId3"/>
    <p:sldId id="268" r:id="rId4"/>
    <p:sldId id="258" r:id="rId5"/>
    <p:sldId id="269" r:id="rId6"/>
    <p:sldId id="270" r:id="rId7"/>
    <p:sldId id="301" r:id="rId8"/>
    <p:sldId id="302" r:id="rId9"/>
    <p:sldId id="273" r:id="rId10"/>
    <p:sldId id="303" r:id="rId11"/>
    <p:sldId id="305" r:id="rId12"/>
    <p:sldId id="304" r:id="rId13"/>
    <p:sldId id="298" r:id="rId14"/>
    <p:sldId id="276" r:id="rId15"/>
    <p:sldId id="261" r:id="rId16"/>
    <p:sldId id="260" r:id="rId17"/>
    <p:sldId id="272" r:id="rId18"/>
    <p:sldId id="277" r:id="rId19"/>
    <p:sldId id="279" r:id="rId20"/>
    <p:sldId id="280" r:id="rId21"/>
    <p:sldId id="264" r:id="rId22"/>
    <p:sldId id="265" r:id="rId23"/>
    <p:sldId id="299" r:id="rId24"/>
    <p:sldId id="300" r:id="rId25"/>
    <p:sldId id="281" r:id="rId26"/>
    <p:sldId id="282" r:id="rId27"/>
    <p:sldId id="284" r:id="rId28"/>
    <p:sldId id="285" r:id="rId29"/>
    <p:sldId id="289" r:id="rId30"/>
    <p:sldId id="287" r:id="rId31"/>
    <p:sldId id="288" r:id="rId32"/>
  </p:sldIdLst>
  <p:sldSz cx="9144000" cy="6858000" type="screen4x3"/>
  <p:notesSz cx="6858000" cy="9144000"/>
  <p:custDataLst>
    <p:tags r:id="rId34"/>
  </p:custDataLst>
  <p:defaultTex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5pPr>
    <a:lvl6pPr marL="2286000" algn="l" defTabSz="914400" rtl="0" eaLnBrk="1" latinLnBrk="0" hangingPunct="1">
      <a:defRPr b="1" kern="1200">
        <a:solidFill>
          <a:schemeClr val="tx1"/>
        </a:solidFill>
        <a:latin typeface="Arial" panose="020B0604020202020204" pitchFamily="34" charset="0"/>
        <a:ea typeface="+mn-ea"/>
        <a:cs typeface="+mn-cs"/>
      </a:defRPr>
    </a:lvl6pPr>
    <a:lvl7pPr marL="2743200" algn="l" defTabSz="914400" rtl="0" eaLnBrk="1" latinLnBrk="0" hangingPunct="1">
      <a:defRPr b="1" kern="1200">
        <a:solidFill>
          <a:schemeClr val="tx1"/>
        </a:solidFill>
        <a:latin typeface="Arial" panose="020B0604020202020204" pitchFamily="34" charset="0"/>
        <a:ea typeface="+mn-ea"/>
        <a:cs typeface="+mn-cs"/>
      </a:defRPr>
    </a:lvl7pPr>
    <a:lvl8pPr marL="3200400" algn="l" defTabSz="914400" rtl="0" eaLnBrk="1" latinLnBrk="0" hangingPunct="1">
      <a:defRPr b="1" kern="1200">
        <a:solidFill>
          <a:schemeClr val="tx1"/>
        </a:solidFill>
        <a:latin typeface="Arial" panose="020B0604020202020204" pitchFamily="34" charset="0"/>
        <a:ea typeface="+mn-ea"/>
        <a:cs typeface="+mn-cs"/>
      </a:defRPr>
    </a:lvl8pPr>
    <a:lvl9pPr marL="3657600" algn="l" defTabSz="914400" rtl="0" eaLnBrk="1" latinLnBrk="0" hangingPunct="1">
      <a:defRPr b="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CC"/>
    <a:srgbClr val="99FFCC"/>
    <a:srgbClr val="99FF66"/>
    <a:srgbClr val="FDEA9B"/>
    <a:srgbClr val="0000CC"/>
    <a:srgbClr val="62B6DC"/>
    <a:srgbClr val="71A3CD"/>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9652" autoAdjust="0"/>
  </p:normalViewPr>
  <p:slideViewPr>
    <p:cSldViewPr>
      <p:cViewPr varScale="1">
        <p:scale>
          <a:sx n="131" d="100"/>
          <a:sy n="131" d="100"/>
        </p:scale>
        <p:origin x="1026" y="114"/>
      </p:cViewPr>
      <p:guideLst>
        <p:guide orient="horz" pos="2160"/>
        <p:guide pos="2880"/>
      </p:guideLst>
    </p:cSldViewPr>
  </p:slideViewPr>
  <p:notesTextViewPr>
    <p:cViewPr>
      <p:scale>
        <a:sx n="100" d="100"/>
        <a:sy n="100" d="100"/>
      </p:scale>
      <p:origin x="0" y="0"/>
    </p:cViewPr>
  </p:notesTextViewPr>
  <p:notesViewPr>
    <p:cSldViewPr>
      <p:cViewPr>
        <p:scale>
          <a:sx n="100" d="100"/>
          <a:sy n="100" d="100"/>
        </p:scale>
        <p:origin x="-1548"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7A645E97-87E0-4348-8638-D892B0C20EBA}"/>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latin typeface="Arial" charset="0"/>
              </a:defRPr>
            </a:lvl1pPr>
          </a:lstStyle>
          <a:p>
            <a:pPr>
              <a:defRPr/>
            </a:pPr>
            <a:endParaRPr lang="en-US"/>
          </a:p>
        </p:txBody>
      </p:sp>
      <p:sp>
        <p:nvSpPr>
          <p:cNvPr id="3075" name="Rectangle 3">
            <a:extLst>
              <a:ext uri="{FF2B5EF4-FFF2-40B4-BE49-F238E27FC236}">
                <a16:creationId xmlns:a16="http://schemas.microsoft.com/office/drawing/2014/main" id="{3DAA341D-B195-4EE1-9FA6-5384BF68DCB1}"/>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latin typeface="Arial" charset="0"/>
              </a:defRPr>
            </a:lvl1pPr>
          </a:lstStyle>
          <a:p>
            <a:pPr>
              <a:defRPr/>
            </a:pPr>
            <a:endParaRPr lang="en-US"/>
          </a:p>
        </p:txBody>
      </p:sp>
      <p:sp>
        <p:nvSpPr>
          <p:cNvPr id="2052" name="Rectangle 4">
            <a:extLst>
              <a:ext uri="{FF2B5EF4-FFF2-40B4-BE49-F238E27FC236}">
                <a16:creationId xmlns:a16="http://schemas.microsoft.com/office/drawing/2014/main" id="{6308E15D-52EC-42FD-AD3F-0A42C417B888}"/>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6F9934C2-7303-41F6-99E3-43A097F9B4B6}"/>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a:extLst>
              <a:ext uri="{FF2B5EF4-FFF2-40B4-BE49-F238E27FC236}">
                <a16:creationId xmlns:a16="http://schemas.microsoft.com/office/drawing/2014/main" id="{BF4FCD1A-09BB-4580-9F57-74C1D9A454F4}"/>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latin typeface="Arial" charset="0"/>
              </a:defRPr>
            </a:lvl1pPr>
          </a:lstStyle>
          <a:p>
            <a:pPr>
              <a:defRPr/>
            </a:pPr>
            <a:endParaRPr lang="en-US"/>
          </a:p>
        </p:txBody>
      </p:sp>
      <p:sp>
        <p:nvSpPr>
          <p:cNvPr id="3079" name="Rectangle 7">
            <a:extLst>
              <a:ext uri="{FF2B5EF4-FFF2-40B4-BE49-F238E27FC236}">
                <a16:creationId xmlns:a16="http://schemas.microsoft.com/office/drawing/2014/main" id="{83D26879-90B5-4896-9AAC-3D8EC19A9F8C}"/>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lvl1pPr>
          </a:lstStyle>
          <a:p>
            <a:pPr>
              <a:defRPr/>
            </a:pPr>
            <a:fld id="{8FCCE4B7-1394-4BBA-A3BA-580047E3E697}" type="slidenum">
              <a:rPr lang="en-US" altLang="cs-CZ"/>
              <a:pPr>
                <a:defRPr/>
              </a:pPr>
              <a:t>‹#›</a:t>
            </a:fld>
            <a:endParaRPr lang="en-US" alt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44B33C9F-FF88-4FC5-9F60-A6E80E132FB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6EE8DEA-5236-4E9A-98BC-3F4C3C7B8AFC}" type="slidenum">
              <a:rPr lang="en-US" altLang="cs-CZ" smtClean="0"/>
              <a:pPr>
                <a:spcBef>
                  <a:spcPct val="0"/>
                </a:spcBef>
              </a:pPr>
              <a:t>1</a:t>
            </a:fld>
            <a:endParaRPr lang="en-US" altLang="cs-CZ"/>
          </a:p>
        </p:txBody>
      </p:sp>
      <p:sp>
        <p:nvSpPr>
          <p:cNvPr id="4099" name="Rectangle 2">
            <a:extLst>
              <a:ext uri="{FF2B5EF4-FFF2-40B4-BE49-F238E27FC236}">
                <a16:creationId xmlns:a16="http://schemas.microsoft.com/office/drawing/2014/main" id="{AD736ECC-903A-484E-8E85-677BC8615AD2}"/>
              </a:ext>
            </a:extLst>
          </p:cNvPr>
          <p:cNvSpPr>
            <a:spLocks noGrp="1" noRot="1" noChangeAspect="1" noChangeArrowheads="1" noTextEdit="1"/>
          </p:cNvSpPr>
          <p:nvPr>
            <p:ph type="sldImg"/>
          </p:nvPr>
        </p:nvSpPr>
        <p:spPr>
          <a:ln/>
        </p:spPr>
      </p:sp>
      <p:sp>
        <p:nvSpPr>
          <p:cNvPr id="45060" name="Rectangle 3">
            <a:extLst>
              <a:ext uri="{FF2B5EF4-FFF2-40B4-BE49-F238E27FC236}">
                <a16:creationId xmlns:a16="http://schemas.microsoft.com/office/drawing/2014/main" id="{FDAA48D2-A4EC-449D-9B5A-28DBD7C20060}"/>
              </a:ext>
            </a:extLst>
          </p:cNvPr>
          <p:cNvSpPr>
            <a:spLocks noGrp="1" noChangeArrowheads="1"/>
          </p:cNvSpPr>
          <p:nvPr>
            <p:ph type="body" idx="1"/>
          </p:nvPr>
        </p:nvSpPr>
        <p:spPr>
          <a:ln/>
        </p:spPr>
        <p:txBody>
          <a:bodyPr/>
          <a:lstStyle/>
          <a:p>
            <a:pPr eaLnBrk="1" hangingPunct="1">
              <a:defRPr/>
            </a:pPr>
            <a:r>
              <a:rPr lang="en-US" dirty="0">
                <a:latin typeface="+mn-lt"/>
              </a:rPr>
              <a:t>Both the elasticity coefficient and the total revenue test for measuring price elasticity of demand are presented in the chapter.  The text attempts to sharpen students’ ability to estimate price elasticity by discussing its major determinants.  The chapter reviews a number of applications and presents empirical estimates for a variety of products.  Cross- and income </a:t>
            </a:r>
            <a:r>
              <a:rPr lang="en-US" dirty="0" err="1">
                <a:latin typeface="+mn-lt"/>
              </a:rPr>
              <a:t>elasticities</a:t>
            </a:r>
            <a:r>
              <a:rPr lang="en-US" dirty="0">
                <a:latin typeface="+mn-lt"/>
              </a:rPr>
              <a:t> of demand and price elasticity of supply are also addressed.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51687286-D976-490F-BE8D-045E302B1E1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5AF978F-5F9F-41AE-93E0-8655E61E66B4}" type="slidenum">
              <a:rPr lang="en-US" altLang="cs-CZ" smtClean="0"/>
              <a:pPr>
                <a:spcBef>
                  <a:spcPct val="0"/>
                </a:spcBef>
              </a:pPr>
              <a:t>10</a:t>
            </a:fld>
            <a:endParaRPr lang="en-US" altLang="cs-CZ"/>
          </a:p>
        </p:txBody>
      </p:sp>
      <p:sp>
        <p:nvSpPr>
          <p:cNvPr id="22531" name="Rectangle 2">
            <a:extLst>
              <a:ext uri="{FF2B5EF4-FFF2-40B4-BE49-F238E27FC236}">
                <a16:creationId xmlns:a16="http://schemas.microsoft.com/office/drawing/2014/main" id="{FA8997E2-1C26-4113-942A-C1B809DCD5FD}"/>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CEDC061C-3033-44D8-92FB-DA7449A89B6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cs-CZ">
                <a:latin typeface="Calibri" panose="020F0502020204030204" pitchFamily="34" charset="0"/>
                <a:ea typeface="MS PGothic" panose="020B0600070205080204" pitchFamily="34" charset="-128"/>
              </a:rPr>
              <a:t>A lower price and elastic demand means that total revenue will rise.  Blue gain (extra total revenue from extra sales) exceeds orange loss (the loss in total revenue from the higher price).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865855BE-171B-4E07-B05A-A4C4F9F3C4E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3F212D6-9606-494B-BA26-CB64A898E404}" type="slidenum">
              <a:rPr lang="en-US" altLang="cs-CZ" smtClean="0"/>
              <a:pPr>
                <a:spcBef>
                  <a:spcPct val="0"/>
                </a:spcBef>
              </a:pPr>
              <a:t>11</a:t>
            </a:fld>
            <a:endParaRPr lang="en-US" altLang="cs-CZ"/>
          </a:p>
        </p:txBody>
      </p:sp>
      <p:sp>
        <p:nvSpPr>
          <p:cNvPr id="24579" name="Rectangle 2">
            <a:extLst>
              <a:ext uri="{FF2B5EF4-FFF2-40B4-BE49-F238E27FC236}">
                <a16:creationId xmlns:a16="http://schemas.microsoft.com/office/drawing/2014/main" id="{2B4B6B6A-31A6-4AEA-AFE8-59C52F6C891E}"/>
              </a:ext>
            </a:extLst>
          </p:cNvPr>
          <p:cNvSpPr>
            <a:spLocks noGrp="1" noRot="1" noChangeAspect="1" noChangeArrowheads="1" noTextEdit="1"/>
          </p:cNvSpPr>
          <p:nvPr>
            <p:ph type="sldImg"/>
          </p:nvPr>
        </p:nvSpPr>
        <p:spPr>
          <a:ln/>
        </p:spPr>
      </p:sp>
      <p:sp>
        <p:nvSpPr>
          <p:cNvPr id="24580" name="Rectangle 3">
            <a:extLst>
              <a:ext uri="{FF2B5EF4-FFF2-40B4-BE49-F238E27FC236}">
                <a16:creationId xmlns:a16="http://schemas.microsoft.com/office/drawing/2014/main" id="{2C90E883-7076-45D5-A0F7-563A1730CDC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cs-CZ">
                <a:latin typeface="Calibri" panose="020F0502020204030204" pitchFamily="34" charset="0"/>
                <a:ea typeface="MS PGothic" panose="020B0600070205080204" pitchFamily="34" charset="-128"/>
              </a:rPr>
              <a:t>A lower price and inelastic demand means that total revenue will fall.  Blue gain (extra total revenue from extra sales) is less than the orange loss (the loss in total revenue from the higher price).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681F5DE6-9A13-4580-93B4-3BFE6203352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85BC5C1-8577-497A-B6ED-C9658E607081}" type="slidenum">
              <a:rPr lang="en-US" altLang="cs-CZ" smtClean="0"/>
              <a:pPr>
                <a:spcBef>
                  <a:spcPct val="0"/>
                </a:spcBef>
              </a:pPr>
              <a:t>12</a:t>
            </a:fld>
            <a:endParaRPr lang="en-US" altLang="cs-CZ"/>
          </a:p>
        </p:txBody>
      </p:sp>
      <p:sp>
        <p:nvSpPr>
          <p:cNvPr id="26627" name="Rectangle 2">
            <a:extLst>
              <a:ext uri="{FF2B5EF4-FFF2-40B4-BE49-F238E27FC236}">
                <a16:creationId xmlns:a16="http://schemas.microsoft.com/office/drawing/2014/main" id="{4ECF77C2-AF19-4CDC-9124-49E3F361C17F}"/>
              </a:ext>
            </a:extLst>
          </p:cNvPr>
          <p:cNvSpPr>
            <a:spLocks noGrp="1" noRot="1" noChangeAspect="1" noChangeArrowheads="1" noTextEdit="1"/>
          </p:cNvSpPr>
          <p:nvPr>
            <p:ph type="sldImg"/>
          </p:nvPr>
        </p:nvSpPr>
        <p:spPr>
          <a:ln/>
        </p:spPr>
      </p:sp>
      <p:sp>
        <p:nvSpPr>
          <p:cNvPr id="46084" name="Rectangle 3">
            <a:extLst>
              <a:ext uri="{FF2B5EF4-FFF2-40B4-BE49-F238E27FC236}">
                <a16:creationId xmlns:a16="http://schemas.microsoft.com/office/drawing/2014/main" id="{D95052FB-80D6-4B9E-8AF6-280F25A053D5}"/>
              </a:ext>
            </a:extLst>
          </p:cNvPr>
          <p:cNvSpPr>
            <a:spLocks noGrp="1" noChangeArrowheads="1"/>
          </p:cNvSpPr>
          <p:nvPr>
            <p:ph type="body" idx="1"/>
          </p:nvPr>
        </p:nvSpPr>
        <p:spPr>
          <a:ln/>
        </p:spPr>
        <p:txBody>
          <a:bodyPr/>
          <a:lstStyle/>
          <a:p>
            <a:pPr eaLnBrk="1" hangingPunct="1">
              <a:spcBef>
                <a:spcPct val="0"/>
              </a:spcBef>
              <a:defRPr/>
            </a:pPr>
            <a:r>
              <a:rPr lang="en-US" dirty="0">
                <a:latin typeface="+mn-lt"/>
                <a:ea typeface="ＭＳ Ｐゴシック" pitchFamily="23" charset="-128"/>
              </a:rPr>
              <a:t>A lower price and unit-elastic demand, means that total revenue is unchanged.  Blue gain (extra total revenue from extra sales) is exactly equal to the orange loss (the loss in total revenue from the higher price).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2A4762B2-6B54-43F0-8316-BEFBAA74E16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39E13C8-5332-4F95-9C4E-0A5812A66BAB}" type="slidenum">
              <a:rPr lang="en-US" altLang="cs-CZ" smtClean="0"/>
              <a:pPr>
                <a:spcBef>
                  <a:spcPct val="0"/>
                </a:spcBef>
              </a:pPr>
              <a:t>13</a:t>
            </a:fld>
            <a:endParaRPr lang="en-US" altLang="cs-CZ"/>
          </a:p>
        </p:txBody>
      </p:sp>
      <p:sp>
        <p:nvSpPr>
          <p:cNvPr id="28675" name="Rectangle 2">
            <a:extLst>
              <a:ext uri="{FF2B5EF4-FFF2-40B4-BE49-F238E27FC236}">
                <a16:creationId xmlns:a16="http://schemas.microsoft.com/office/drawing/2014/main" id="{A9CFB91C-C0A1-4CCC-AACB-4749EA2F13B8}"/>
              </a:ext>
            </a:extLst>
          </p:cNvPr>
          <p:cNvSpPr>
            <a:spLocks noGrp="1" noRot="1" noChangeAspect="1" noChangeArrowheads="1" noTextEdit="1"/>
          </p:cNvSpPr>
          <p:nvPr>
            <p:ph type="sldImg"/>
          </p:nvPr>
        </p:nvSpPr>
        <p:spPr>
          <a:ln/>
        </p:spPr>
      </p:sp>
      <p:sp>
        <p:nvSpPr>
          <p:cNvPr id="56324" name="Rectangle 3">
            <a:extLst>
              <a:ext uri="{FF2B5EF4-FFF2-40B4-BE49-F238E27FC236}">
                <a16:creationId xmlns:a16="http://schemas.microsoft.com/office/drawing/2014/main" id="{5EF2F4AE-C6E2-48CD-8218-6DA7CD29483D}"/>
              </a:ext>
            </a:extLst>
          </p:cNvPr>
          <p:cNvSpPr>
            <a:spLocks noGrp="1" noChangeArrowheads="1"/>
          </p:cNvSpPr>
          <p:nvPr>
            <p:ph type="body" idx="1"/>
          </p:nvPr>
        </p:nvSpPr>
        <p:spPr>
          <a:ln/>
        </p:spPr>
        <p:txBody>
          <a:bodyPr/>
          <a:lstStyle/>
          <a:p>
            <a:pPr eaLnBrk="1" hangingPunct="1">
              <a:defRPr/>
            </a:pPr>
            <a:r>
              <a:rPr lang="en-US" dirty="0">
                <a:latin typeface="+mn-lt"/>
              </a:rPr>
              <a:t>Notice that in the high price region, demand for movie tickets is elastic and revenues increase as price falls. Midway demand for movie tickets is unit elastic and revenues stay the same as price falls. In the low price region, </a:t>
            </a:r>
            <a:r>
              <a:rPr lang="en-US" dirty="0" err="1">
                <a:latin typeface="+mn-lt"/>
              </a:rPr>
              <a:t>elasticities</a:t>
            </a:r>
            <a:r>
              <a:rPr lang="en-US" dirty="0">
                <a:latin typeface="+mn-lt"/>
              </a:rPr>
              <a:t> of demand are inelastic and revenues fall as the price falls.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BC7D550F-DCF6-4D05-9CD1-F6043506C63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BA0C625-4E09-406A-8676-BADBDA55EACB}" type="slidenum">
              <a:rPr lang="en-US" altLang="cs-CZ" smtClean="0"/>
              <a:pPr>
                <a:spcBef>
                  <a:spcPct val="0"/>
                </a:spcBef>
              </a:pPr>
              <a:t>14</a:t>
            </a:fld>
            <a:endParaRPr lang="en-US" altLang="cs-CZ"/>
          </a:p>
        </p:txBody>
      </p:sp>
      <p:sp>
        <p:nvSpPr>
          <p:cNvPr id="30723" name="Rectangle 2">
            <a:extLst>
              <a:ext uri="{FF2B5EF4-FFF2-40B4-BE49-F238E27FC236}">
                <a16:creationId xmlns:a16="http://schemas.microsoft.com/office/drawing/2014/main" id="{670018CA-15C2-4FB5-B595-D7BE1F414875}"/>
              </a:ext>
            </a:extLst>
          </p:cNvPr>
          <p:cNvSpPr>
            <a:spLocks noGrp="1" noRot="1" noChangeAspect="1" noChangeArrowheads="1" noTextEdit="1"/>
          </p:cNvSpPr>
          <p:nvPr>
            <p:ph type="sldImg"/>
          </p:nvPr>
        </p:nvSpPr>
        <p:spPr>
          <a:ln/>
        </p:spPr>
      </p:sp>
      <p:sp>
        <p:nvSpPr>
          <p:cNvPr id="55300" name="Rectangle 3">
            <a:extLst>
              <a:ext uri="{FF2B5EF4-FFF2-40B4-BE49-F238E27FC236}">
                <a16:creationId xmlns:a16="http://schemas.microsoft.com/office/drawing/2014/main" id="{8CC7BC50-835F-41BA-B8F6-D2332BD13CED}"/>
              </a:ext>
            </a:extLst>
          </p:cNvPr>
          <p:cNvSpPr>
            <a:spLocks noGrp="1" noChangeArrowheads="1"/>
          </p:cNvSpPr>
          <p:nvPr>
            <p:ph type="body" idx="1"/>
          </p:nvPr>
        </p:nvSpPr>
        <p:spPr>
          <a:ln/>
        </p:spPr>
        <p:txBody>
          <a:bodyPr/>
          <a:lstStyle/>
          <a:p>
            <a:pPr>
              <a:defRPr/>
            </a:pPr>
            <a:r>
              <a:rPr lang="en-US" dirty="0">
                <a:latin typeface="+mn-lt"/>
              </a:rPr>
              <a:t>This graph shows the relationship between price elasticity of demand for movie tickets and total revenue. Demand curve D in (a) is based on Table 4.1 and is marked to show that the hypothetical weekly demand for movie tickets is elastic at higher price ranges and inelastic at lower price ranges. The total-revenue curve, TR, in (b) is derived from demand curve D. When price falls and TR increases, demand is elastic; when price falls and TR is unchanged, demand is unit elastic; and when price falls and TR declines, demand is inelastic.</a:t>
            </a:r>
          </a:p>
          <a:p>
            <a:pPr>
              <a:defRPr/>
            </a:pPr>
            <a:endParaRPr lang="en-US" dirty="0">
              <a:latin typeface="+mn-lt"/>
            </a:endParaRPr>
          </a:p>
          <a:p>
            <a:pPr>
              <a:defRPr/>
            </a:pPr>
            <a:r>
              <a:rPr lang="en-US" dirty="0">
                <a:latin typeface="+mn-lt"/>
              </a:rPr>
              <a:t>You can see from the graph that elasticity changes along a demand curve.  Demand tends to be more elastic in the upper-left portion of demand and more inelastic in the lower-right portion of demand.</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6F798D62-EB60-431C-875E-58E5057BDBE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D94285A-29A8-4FD3-9229-D8789D5CE2F3}" type="slidenum">
              <a:rPr lang="en-US" altLang="cs-CZ" smtClean="0"/>
              <a:pPr>
                <a:spcBef>
                  <a:spcPct val="0"/>
                </a:spcBef>
              </a:pPr>
              <a:t>15</a:t>
            </a:fld>
            <a:endParaRPr lang="en-US" altLang="cs-CZ"/>
          </a:p>
        </p:txBody>
      </p:sp>
      <p:sp>
        <p:nvSpPr>
          <p:cNvPr id="32771" name="Rectangle 2">
            <a:extLst>
              <a:ext uri="{FF2B5EF4-FFF2-40B4-BE49-F238E27FC236}">
                <a16:creationId xmlns:a16="http://schemas.microsoft.com/office/drawing/2014/main" id="{9E758887-B187-4474-9D4B-44AB31261DCE}"/>
              </a:ext>
            </a:extLst>
          </p:cNvPr>
          <p:cNvSpPr>
            <a:spLocks noGrp="1" noRot="1" noChangeAspect="1" noChangeArrowheads="1" noTextEdit="1"/>
          </p:cNvSpPr>
          <p:nvPr>
            <p:ph type="sldImg"/>
          </p:nvPr>
        </p:nvSpPr>
        <p:spPr>
          <a:ln/>
        </p:spPr>
      </p:sp>
      <p:sp>
        <p:nvSpPr>
          <p:cNvPr id="57348" name="Rectangle 3">
            <a:extLst>
              <a:ext uri="{FF2B5EF4-FFF2-40B4-BE49-F238E27FC236}">
                <a16:creationId xmlns:a16="http://schemas.microsoft.com/office/drawing/2014/main" id="{C94236E6-9E06-49C7-A64E-F428A330EFA4}"/>
              </a:ext>
            </a:extLst>
          </p:cNvPr>
          <p:cNvSpPr>
            <a:spLocks noGrp="1" noChangeArrowheads="1"/>
          </p:cNvSpPr>
          <p:nvPr>
            <p:ph type="body" idx="1"/>
          </p:nvPr>
        </p:nvSpPr>
        <p:spPr>
          <a:ln/>
        </p:spPr>
        <p:txBody>
          <a:bodyPr/>
          <a:lstStyle/>
          <a:p>
            <a:pPr eaLnBrk="1" hangingPunct="1">
              <a:defRPr/>
            </a:pPr>
            <a:r>
              <a:rPr lang="en-US" dirty="0">
                <a:latin typeface="+mn-lt"/>
              </a:rPr>
              <a:t>This is a summary of the rules and concepts related to the elasticity of demand.  This is an excellent table to study and help you prepare for the test.  It’s a great summary of all of the different pieces to consider with elasticity and get an idea of how they fit together and change.</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72EAC7DE-3CDD-4B53-BD3D-477B743D254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8B272F6-09C4-4CD5-8821-D68FA45B4C0B}" type="slidenum">
              <a:rPr lang="en-US" altLang="cs-CZ" smtClean="0"/>
              <a:pPr>
                <a:spcBef>
                  <a:spcPct val="0"/>
                </a:spcBef>
              </a:pPr>
              <a:t>16</a:t>
            </a:fld>
            <a:endParaRPr lang="en-US" altLang="cs-CZ"/>
          </a:p>
        </p:txBody>
      </p:sp>
      <p:sp>
        <p:nvSpPr>
          <p:cNvPr id="34819" name="Rectangle 2">
            <a:extLst>
              <a:ext uri="{FF2B5EF4-FFF2-40B4-BE49-F238E27FC236}">
                <a16:creationId xmlns:a16="http://schemas.microsoft.com/office/drawing/2014/main" id="{6DC4D5D2-EBF4-4569-A1FC-406CC0D0B457}"/>
              </a:ext>
            </a:extLst>
          </p:cNvPr>
          <p:cNvSpPr>
            <a:spLocks noGrp="1" noRot="1" noChangeAspect="1" noChangeArrowheads="1" noTextEdit="1"/>
          </p:cNvSpPr>
          <p:nvPr>
            <p:ph type="sldImg"/>
          </p:nvPr>
        </p:nvSpPr>
        <p:spPr>
          <a:ln/>
        </p:spPr>
      </p:sp>
      <p:sp>
        <p:nvSpPr>
          <p:cNvPr id="34820" name="Rectangle 3">
            <a:extLst>
              <a:ext uri="{FF2B5EF4-FFF2-40B4-BE49-F238E27FC236}">
                <a16:creationId xmlns:a16="http://schemas.microsoft.com/office/drawing/2014/main" id="{DD3EC74D-C3BA-4239-A52B-C170C6F2D85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Clr>
                <a:srgbClr val="3399FF"/>
              </a:buClr>
              <a:buSzPct val="125000"/>
            </a:pPr>
            <a:r>
              <a:rPr lang="en-US" altLang="cs-CZ">
                <a:latin typeface="Calibri" panose="020F0502020204030204" pitchFamily="34" charset="0"/>
              </a:rPr>
              <a:t>With more substitutes available, consumers have more alternative options, so when there is a change in price, there is a greater percentage change in quantity demanded, making the demand more elastic.  The broader the definition of the market, the more elastic the demand.  With a more narrow definition of the market, demand is more inelastic.</a:t>
            </a:r>
          </a:p>
          <a:p>
            <a:pPr eaLnBrk="1" hangingPunct="1">
              <a:buClr>
                <a:srgbClr val="3399FF"/>
              </a:buClr>
              <a:buSzPct val="125000"/>
            </a:pPr>
            <a:endParaRPr lang="en-US" altLang="cs-CZ">
              <a:latin typeface="Calibri" panose="020F0502020204030204" pitchFamily="34" charset="0"/>
            </a:endParaRPr>
          </a:p>
          <a:p>
            <a:pPr eaLnBrk="1" hangingPunct="1">
              <a:buClr>
                <a:srgbClr val="3399FF"/>
              </a:buClr>
              <a:buSzPct val="125000"/>
            </a:pPr>
            <a:r>
              <a:rPr lang="en-US" altLang="cs-CZ">
                <a:latin typeface="Calibri" panose="020F0502020204030204" pitchFamily="34" charset="0"/>
              </a:rPr>
              <a:t>The greater the proportion of income needed to buy the good the more elastic the demand.  Consumers will be more sensitive to changes in prices because the price change can result in thousands of dollars difference.</a:t>
            </a:r>
          </a:p>
          <a:p>
            <a:pPr eaLnBrk="1" hangingPunct="1">
              <a:buClr>
                <a:srgbClr val="3399FF"/>
              </a:buClr>
              <a:buSzPct val="125000"/>
            </a:pPr>
            <a:endParaRPr lang="en-US" altLang="cs-CZ">
              <a:latin typeface="Calibri" panose="020F0502020204030204" pitchFamily="34" charset="0"/>
            </a:endParaRPr>
          </a:p>
          <a:p>
            <a:pPr eaLnBrk="1" hangingPunct="1">
              <a:buClr>
                <a:srgbClr val="3399FF"/>
              </a:buClr>
              <a:buSzPct val="125000"/>
            </a:pPr>
            <a:r>
              <a:rPr lang="en-US" altLang="cs-CZ">
                <a:latin typeface="Calibri" panose="020F0502020204030204" pitchFamily="34" charset="0"/>
              </a:rPr>
              <a:t>Since luxuries are goods that consumers can go without, they will change the amount they purchase by a greater amount even if the price changes by a small amount. </a:t>
            </a:r>
          </a:p>
          <a:p>
            <a:pPr eaLnBrk="1" hangingPunct="1">
              <a:buClr>
                <a:srgbClr val="3399FF"/>
              </a:buClr>
              <a:buSzPct val="125000"/>
            </a:pPr>
            <a:endParaRPr lang="en-US" altLang="cs-CZ">
              <a:latin typeface="Calibri" panose="020F0502020204030204" pitchFamily="34" charset="0"/>
            </a:endParaRPr>
          </a:p>
          <a:p>
            <a:pPr eaLnBrk="1" hangingPunct="1">
              <a:buClr>
                <a:srgbClr val="3399FF"/>
              </a:buClr>
              <a:buSzPct val="125000"/>
            </a:pPr>
            <a:r>
              <a:rPr lang="en-US" altLang="cs-CZ">
                <a:latin typeface="Calibri" panose="020F0502020204030204" pitchFamily="34" charset="0"/>
              </a:rPr>
              <a:t>It takes time to alter the amount being purchased, so the more time available, the more elastic the demand.  A person doing their Christmas shopping on Christmas Eve has a very inelastic demand because he/she doesn’t have the time to look around for alternative purchases.</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1525C4D7-728E-44F4-8A07-929C928612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E951692-4B7D-4F63-873D-D6E94FCE46D8}" type="slidenum">
              <a:rPr lang="en-US" altLang="cs-CZ" smtClean="0"/>
              <a:pPr>
                <a:spcBef>
                  <a:spcPct val="0"/>
                </a:spcBef>
              </a:pPr>
              <a:t>17</a:t>
            </a:fld>
            <a:endParaRPr lang="en-US" altLang="cs-CZ"/>
          </a:p>
        </p:txBody>
      </p:sp>
      <p:sp>
        <p:nvSpPr>
          <p:cNvPr id="36867" name="Rectangle 2">
            <a:extLst>
              <a:ext uri="{FF2B5EF4-FFF2-40B4-BE49-F238E27FC236}">
                <a16:creationId xmlns:a16="http://schemas.microsoft.com/office/drawing/2014/main" id="{B7D3C58D-5233-4122-B2A0-F37118307301}"/>
              </a:ext>
            </a:extLst>
          </p:cNvPr>
          <p:cNvSpPr>
            <a:spLocks noGrp="1" noRot="1" noChangeAspect="1" noChangeArrowheads="1" noTextEdit="1"/>
          </p:cNvSpPr>
          <p:nvPr>
            <p:ph type="sldImg"/>
          </p:nvPr>
        </p:nvSpPr>
        <p:spPr>
          <a:ln/>
        </p:spPr>
      </p:sp>
      <p:sp>
        <p:nvSpPr>
          <p:cNvPr id="59396" name="Rectangle 3">
            <a:extLst>
              <a:ext uri="{FF2B5EF4-FFF2-40B4-BE49-F238E27FC236}">
                <a16:creationId xmlns:a16="http://schemas.microsoft.com/office/drawing/2014/main" id="{A83EDD6A-584F-48DA-BD7F-7FAF9C311C7B}"/>
              </a:ext>
            </a:extLst>
          </p:cNvPr>
          <p:cNvSpPr>
            <a:spLocks noGrp="1" noChangeArrowheads="1"/>
          </p:cNvSpPr>
          <p:nvPr>
            <p:ph type="body" idx="1"/>
          </p:nvPr>
        </p:nvSpPr>
        <p:spPr>
          <a:ln/>
        </p:spPr>
        <p:txBody>
          <a:bodyPr/>
          <a:lstStyle/>
          <a:p>
            <a:pPr eaLnBrk="1" hangingPunct="1">
              <a:defRPr/>
            </a:pPr>
            <a:r>
              <a:rPr lang="en-US" dirty="0">
                <a:latin typeface="+mn-lt"/>
              </a:rPr>
              <a:t>Some of the </a:t>
            </a:r>
            <a:r>
              <a:rPr lang="en-US" dirty="0" err="1">
                <a:latin typeface="+mn-lt"/>
              </a:rPr>
              <a:t>elasticities</a:t>
            </a:r>
            <a:r>
              <a:rPr lang="en-US" dirty="0">
                <a:latin typeface="+mn-lt"/>
              </a:rPr>
              <a:t> of the goods in this table are surprising.  Use the determinants of demand to discuss why major league baseball tickets are not only inelastic, but they are more inelastic than gasoline.  What makes newspapers, movies, and beer inelastic?</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D015CC0B-67BE-4AB2-92F0-427FBCD4959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B28B9A6-DD74-4B54-8FE9-14D3268EE762}" type="slidenum">
              <a:rPr lang="en-US" altLang="cs-CZ" smtClean="0"/>
              <a:pPr>
                <a:spcBef>
                  <a:spcPct val="0"/>
                </a:spcBef>
              </a:pPr>
              <a:t>18</a:t>
            </a:fld>
            <a:endParaRPr lang="en-US" altLang="cs-CZ"/>
          </a:p>
        </p:txBody>
      </p:sp>
      <p:sp>
        <p:nvSpPr>
          <p:cNvPr id="38915" name="Rectangle 2">
            <a:extLst>
              <a:ext uri="{FF2B5EF4-FFF2-40B4-BE49-F238E27FC236}">
                <a16:creationId xmlns:a16="http://schemas.microsoft.com/office/drawing/2014/main" id="{612CFC1C-3281-48B4-A493-4BA61DD2A6FD}"/>
              </a:ext>
            </a:extLst>
          </p:cNvPr>
          <p:cNvSpPr>
            <a:spLocks noGrp="1" noRot="1" noChangeAspect="1" noChangeArrowheads="1" noTextEdit="1"/>
          </p:cNvSpPr>
          <p:nvPr>
            <p:ph type="sldImg"/>
          </p:nvPr>
        </p:nvSpPr>
        <p:spPr>
          <a:ln/>
        </p:spPr>
      </p:sp>
      <p:sp>
        <p:nvSpPr>
          <p:cNvPr id="38916" name="Rectangle 3">
            <a:extLst>
              <a:ext uri="{FF2B5EF4-FFF2-40B4-BE49-F238E27FC236}">
                <a16:creationId xmlns:a16="http://schemas.microsoft.com/office/drawing/2014/main" id="{49BEEFA0-A769-4D44-80E2-4A5229D15D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cs-CZ">
                <a:latin typeface="Calibri" panose="020F0502020204030204" pitchFamily="34" charset="0"/>
              </a:rPr>
              <a:t>Large crop yields mean that the supply of crops increases and shifts to the right.  When this occurs the equilibrium price falls.  Since demand is inelastic, the lower price actually leads to lower revenue for farmers.  Farmers are worse off when there is a large crop yield.</a:t>
            </a:r>
          </a:p>
          <a:p>
            <a:pPr eaLnBrk="1" hangingPunct="1"/>
            <a:endParaRPr lang="en-US" altLang="cs-CZ">
              <a:latin typeface="Calibri" panose="020F0502020204030204" pitchFamily="34" charset="0"/>
            </a:endParaRPr>
          </a:p>
          <a:p>
            <a:pPr eaLnBrk="1" hangingPunct="1"/>
            <a:r>
              <a:rPr lang="en-US" altLang="cs-CZ">
                <a:latin typeface="Calibri" panose="020F0502020204030204" pitchFamily="34" charset="0"/>
              </a:rPr>
              <a:t>When government wants to impose taxes on goods, it is important for them to understand the elasticity of demand for the good.  If they place a tax on a good with an inelastic demand, the higher price won’t decrease the quantity purchased by much, thereby increasing the amount of tax revenue that government collects.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0059845A-487A-4B23-B9AB-B535233AB88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76AF82D-8BAC-42F8-AC30-94FE3CA639A6}" type="slidenum">
              <a:rPr lang="en-US" altLang="cs-CZ" smtClean="0"/>
              <a:pPr>
                <a:spcBef>
                  <a:spcPct val="0"/>
                </a:spcBef>
              </a:pPr>
              <a:t>19</a:t>
            </a:fld>
            <a:endParaRPr lang="en-US" altLang="cs-CZ"/>
          </a:p>
        </p:txBody>
      </p:sp>
      <p:sp>
        <p:nvSpPr>
          <p:cNvPr id="40963" name="Rectangle 2">
            <a:extLst>
              <a:ext uri="{FF2B5EF4-FFF2-40B4-BE49-F238E27FC236}">
                <a16:creationId xmlns:a16="http://schemas.microsoft.com/office/drawing/2014/main" id="{C0F24531-B75B-4218-A27E-C7E920D21212}"/>
              </a:ext>
            </a:extLst>
          </p:cNvPr>
          <p:cNvSpPr>
            <a:spLocks noGrp="1" noRot="1" noChangeAspect="1" noChangeArrowheads="1" noTextEdit="1"/>
          </p:cNvSpPr>
          <p:nvPr>
            <p:ph type="sldImg"/>
          </p:nvPr>
        </p:nvSpPr>
        <p:spPr>
          <a:ln/>
        </p:spPr>
      </p:sp>
      <p:sp>
        <p:nvSpPr>
          <p:cNvPr id="40964" name="Rectangle 3">
            <a:extLst>
              <a:ext uri="{FF2B5EF4-FFF2-40B4-BE49-F238E27FC236}">
                <a16:creationId xmlns:a16="http://schemas.microsoft.com/office/drawing/2014/main" id="{5803B7B5-7FF4-4CD2-99CC-BB255ACB5BF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cs-CZ">
                <a:latin typeface="Calibri" panose="020F0502020204030204" pitchFamily="34" charset="0"/>
              </a:rPr>
              <a:t>We know that at higher prices firms are willing and able to produce more, whereas at lower prices firms are willing and able to produce less.  Price elasticity of supply measures how sensitive firms are to price changes.  This means that even for small changes in price, firms will greatly alter the quantity being produced.  On the other hand, when supply is inelastic, this means that the firm is unresponsive to price changes and therefore will not change the amount being produced by much, even when the change in price is large.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FA9FCCA3-80BA-49FE-9430-0DD5E5A8757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F4DD4EA-BD24-454A-A6D4-73C4F2EB6D23}" type="slidenum">
              <a:rPr lang="en-US" altLang="cs-CZ" smtClean="0"/>
              <a:pPr>
                <a:spcBef>
                  <a:spcPct val="0"/>
                </a:spcBef>
              </a:pPr>
              <a:t>2</a:t>
            </a:fld>
            <a:endParaRPr lang="en-US" altLang="cs-CZ"/>
          </a:p>
        </p:txBody>
      </p:sp>
      <p:sp>
        <p:nvSpPr>
          <p:cNvPr id="6147" name="Rectangle 2">
            <a:extLst>
              <a:ext uri="{FF2B5EF4-FFF2-40B4-BE49-F238E27FC236}">
                <a16:creationId xmlns:a16="http://schemas.microsoft.com/office/drawing/2014/main" id="{522C1B33-65B2-44BD-A002-5DD7A62D19A2}"/>
              </a:ext>
            </a:extLst>
          </p:cNvPr>
          <p:cNvSpPr>
            <a:spLocks noGrp="1" noRot="1" noChangeAspect="1" noChangeArrowheads="1" noTextEdit="1"/>
          </p:cNvSpPr>
          <p:nvPr>
            <p:ph type="sldImg"/>
          </p:nvPr>
        </p:nvSpPr>
        <p:spPr>
          <a:ln/>
        </p:spPr>
      </p:sp>
      <p:sp>
        <p:nvSpPr>
          <p:cNvPr id="46084" name="Rectangle 3">
            <a:extLst>
              <a:ext uri="{FF2B5EF4-FFF2-40B4-BE49-F238E27FC236}">
                <a16:creationId xmlns:a16="http://schemas.microsoft.com/office/drawing/2014/main" id="{1B1834A2-784F-469A-8F66-2765FF804229}"/>
              </a:ext>
            </a:extLst>
          </p:cNvPr>
          <p:cNvSpPr>
            <a:spLocks noGrp="1" noChangeArrowheads="1"/>
          </p:cNvSpPr>
          <p:nvPr>
            <p:ph type="body" idx="1"/>
          </p:nvPr>
        </p:nvSpPr>
        <p:spPr>
          <a:ln/>
        </p:spPr>
        <p:txBody>
          <a:bodyPr/>
          <a:lstStyle/>
          <a:p>
            <a:pPr>
              <a:defRPr/>
            </a:pPr>
            <a:r>
              <a:rPr lang="en-US" dirty="0">
                <a:latin typeface="+mn-lt"/>
              </a:rPr>
              <a:t>Law of demand tells us that consumers will respond to a price decrease by buying more of a product (other things remaining constant), but it does not tell us how much more.  The degree of responsiveness or sensitivity of consumers to a change in price is measured by the concept of price elasticity of demand.</a:t>
            </a:r>
          </a:p>
          <a:p>
            <a:pPr>
              <a:defRPr/>
            </a:pPr>
            <a:endParaRPr lang="en-US" dirty="0">
              <a:latin typeface="+mn-lt"/>
            </a:endParaRPr>
          </a:p>
          <a:p>
            <a:pPr>
              <a:defRPr/>
            </a:pPr>
            <a:r>
              <a:rPr lang="en-US" dirty="0">
                <a:latin typeface="+mn-lt"/>
              </a:rPr>
              <a:t>If demand is elastic, there is a large change in quantity demanded even when price changes by a small amount.  When demand is inelastic, there is a very small change in quantity demanded even when there is a large change in price.</a:t>
            </a:r>
          </a:p>
          <a:p>
            <a:pPr eaLnBrk="1" hangingPunct="1">
              <a:defRPr/>
            </a:pPr>
            <a:endParaRPr lang="en-US" dirty="0">
              <a:latin typeface="+mn-lt"/>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7625D69E-D09B-417F-83F9-8DC95683E06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D20A0A5-CCD9-45D8-9916-8FDA95BC12A5}" type="slidenum">
              <a:rPr lang="en-US" altLang="cs-CZ" smtClean="0"/>
              <a:pPr>
                <a:spcBef>
                  <a:spcPct val="0"/>
                </a:spcBef>
              </a:pPr>
              <a:t>20</a:t>
            </a:fld>
            <a:endParaRPr lang="en-US" altLang="cs-CZ"/>
          </a:p>
        </p:txBody>
      </p:sp>
      <p:sp>
        <p:nvSpPr>
          <p:cNvPr id="43011" name="Rectangle 2">
            <a:extLst>
              <a:ext uri="{FF2B5EF4-FFF2-40B4-BE49-F238E27FC236}">
                <a16:creationId xmlns:a16="http://schemas.microsoft.com/office/drawing/2014/main" id="{5E6FC2C8-C778-4C44-A7DF-8BEE4AA387D4}"/>
              </a:ext>
            </a:extLst>
          </p:cNvPr>
          <p:cNvSpPr>
            <a:spLocks noGrp="1" noRot="1" noChangeAspect="1" noChangeArrowheads="1" noTextEdit="1"/>
          </p:cNvSpPr>
          <p:nvPr>
            <p:ph type="sldImg"/>
          </p:nvPr>
        </p:nvSpPr>
        <p:spPr>
          <a:ln/>
        </p:spPr>
      </p:sp>
      <p:sp>
        <p:nvSpPr>
          <p:cNvPr id="62468" name="Rectangle 3">
            <a:extLst>
              <a:ext uri="{FF2B5EF4-FFF2-40B4-BE49-F238E27FC236}">
                <a16:creationId xmlns:a16="http://schemas.microsoft.com/office/drawing/2014/main" id="{C9854859-F25C-4786-8CF9-C0D6534E74DB}"/>
              </a:ext>
            </a:extLst>
          </p:cNvPr>
          <p:cNvSpPr>
            <a:spLocks noGrp="1" noChangeArrowheads="1"/>
          </p:cNvSpPr>
          <p:nvPr>
            <p:ph type="body" idx="1"/>
          </p:nvPr>
        </p:nvSpPr>
        <p:spPr>
          <a:ln/>
        </p:spPr>
        <p:txBody>
          <a:bodyPr/>
          <a:lstStyle/>
          <a:p>
            <a:pPr eaLnBrk="1" hangingPunct="1">
              <a:defRPr/>
            </a:pPr>
            <a:r>
              <a:rPr lang="en-US" dirty="0">
                <a:latin typeface="+mn-lt"/>
              </a:rPr>
              <a:t>We use percentages so it doesn’t matter which unit of measure we are using.  The concept of price elasticity also applies to supply.  The elasticity formula is the same as that for demand, but we must substitute the word “supplied” for the word “demanded” everywhere in the formula.  Just like with price elasticity of demand, we will compute the price elasticity of supply using the midpoint formula.</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a:extLst>
              <a:ext uri="{FF2B5EF4-FFF2-40B4-BE49-F238E27FC236}">
                <a16:creationId xmlns:a16="http://schemas.microsoft.com/office/drawing/2014/main" id="{C679551D-DDC7-4EC8-AACF-582354C2DA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F237AE7-FE42-4A93-BE0A-6925A39477B1}" type="slidenum">
              <a:rPr lang="en-US" altLang="cs-CZ" smtClean="0"/>
              <a:pPr>
                <a:spcBef>
                  <a:spcPct val="0"/>
                </a:spcBef>
              </a:pPr>
              <a:t>21</a:t>
            </a:fld>
            <a:endParaRPr lang="en-US" altLang="cs-CZ"/>
          </a:p>
        </p:txBody>
      </p:sp>
      <p:sp>
        <p:nvSpPr>
          <p:cNvPr id="45059" name="Rectangle 2">
            <a:extLst>
              <a:ext uri="{FF2B5EF4-FFF2-40B4-BE49-F238E27FC236}">
                <a16:creationId xmlns:a16="http://schemas.microsoft.com/office/drawing/2014/main" id="{D8FC6A37-1C96-4358-A451-3E359CE4B960}"/>
              </a:ext>
            </a:extLst>
          </p:cNvPr>
          <p:cNvSpPr>
            <a:spLocks noGrp="1" noRot="1" noChangeAspect="1" noChangeArrowheads="1" noTextEdit="1"/>
          </p:cNvSpPr>
          <p:nvPr>
            <p:ph type="sldImg"/>
          </p:nvPr>
        </p:nvSpPr>
        <p:spPr>
          <a:ln/>
        </p:spPr>
      </p:sp>
      <p:sp>
        <p:nvSpPr>
          <p:cNvPr id="65540" name="Rectangle 3">
            <a:extLst>
              <a:ext uri="{FF2B5EF4-FFF2-40B4-BE49-F238E27FC236}">
                <a16:creationId xmlns:a16="http://schemas.microsoft.com/office/drawing/2014/main" id="{6D59C2BD-5920-4218-9F3C-072C10DCB6C0}"/>
              </a:ext>
            </a:extLst>
          </p:cNvPr>
          <p:cNvSpPr>
            <a:spLocks noGrp="1" noChangeArrowheads="1"/>
          </p:cNvSpPr>
          <p:nvPr>
            <p:ph type="body" idx="1"/>
          </p:nvPr>
        </p:nvSpPr>
        <p:spPr>
          <a:ln/>
        </p:spPr>
        <p:txBody>
          <a:bodyPr/>
          <a:lstStyle/>
          <a:p>
            <a:pPr lvl="1" eaLnBrk="1" hangingPunct="1">
              <a:buClr>
                <a:srgbClr val="3399FF"/>
              </a:buClr>
              <a:buSzPct val="125000"/>
              <a:defRPr/>
            </a:pPr>
            <a:r>
              <a:rPr lang="en-US" dirty="0">
                <a:latin typeface="+mn-lt"/>
              </a:rPr>
              <a:t>The ease of shifting resources between alternative uses is very important in price elasticity of supply because it will determine how much flexibility a producer has to adjust his/her output to a change in the price. The degree of flexibility, and therefore the time period, will be different in different industries.</a:t>
            </a:r>
          </a:p>
          <a:p>
            <a:pPr lvl="1" eaLnBrk="1" hangingPunct="1">
              <a:buClr>
                <a:srgbClr val="3399FF"/>
              </a:buClr>
              <a:buSzPct val="125000"/>
              <a:defRPr/>
            </a:pPr>
            <a:r>
              <a:rPr lang="en-US" dirty="0">
                <a:latin typeface="+mn-lt"/>
              </a:rPr>
              <a:t> </a:t>
            </a:r>
          </a:p>
          <a:p>
            <a:pPr lvl="1" eaLnBrk="1" hangingPunct="1">
              <a:buClr>
                <a:srgbClr val="3399FF"/>
              </a:buClr>
              <a:buSzPct val="125000"/>
              <a:defRPr/>
            </a:pPr>
            <a:r>
              <a:rPr lang="en-US" dirty="0">
                <a:latin typeface="+mn-lt"/>
              </a:rPr>
              <a:t>The market period means that there is no time to adjust output in response to a price change.  Some industries may not have a market period.</a:t>
            </a:r>
          </a:p>
          <a:p>
            <a:pPr lvl="1" eaLnBrk="1" hangingPunct="1">
              <a:buClr>
                <a:srgbClr val="3399FF"/>
              </a:buClr>
              <a:buSzPct val="125000"/>
              <a:defRPr/>
            </a:pPr>
            <a:endParaRPr lang="en-US" dirty="0">
              <a:latin typeface="+mn-lt"/>
            </a:endParaRPr>
          </a:p>
          <a:p>
            <a:pPr lvl="1" eaLnBrk="1" hangingPunct="1">
              <a:buClr>
                <a:srgbClr val="3399FF"/>
              </a:buClr>
              <a:buSzPct val="125000"/>
              <a:defRPr/>
            </a:pPr>
            <a:r>
              <a:rPr lang="en-US" dirty="0">
                <a:latin typeface="+mn-lt"/>
              </a:rPr>
              <a:t>The short run means that there is enough time to adjust output by increasing or decreasing the variable inputs but not the fixed inputs.</a:t>
            </a:r>
          </a:p>
          <a:p>
            <a:pPr lvl="1" eaLnBrk="1" hangingPunct="1">
              <a:buClr>
                <a:srgbClr val="3399FF"/>
              </a:buClr>
              <a:buSzPct val="125000"/>
              <a:defRPr/>
            </a:pPr>
            <a:endParaRPr lang="en-US" dirty="0">
              <a:latin typeface="+mn-lt"/>
            </a:endParaRPr>
          </a:p>
          <a:p>
            <a:pPr lvl="1" eaLnBrk="1" hangingPunct="1">
              <a:buClr>
                <a:srgbClr val="3399FF"/>
              </a:buClr>
              <a:buSzPct val="125000"/>
              <a:defRPr/>
            </a:pPr>
            <a:r>
              <a:rPr lang="en-US" dirty="0">
                <a:latin typeface="+mn-lt"/>
              </a:rPr>
              <a:t>The long run means that there is enough time to adjust output by increasing or decreasing all inputs.</a:t>
            </a:r>
          </a:p>
          <a:p>
            <a:pPr eaLnBrk="1" hangingPunct="1">
              <a:defRPr/>
            </a:pPr>
            <a:endParaRPr lang="en-US" dirty="0">
              <a:latin typeface="+mn-lt"/>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a:extLst>
              <a:ext uri="{FF2B5EF4-FFF2-40B4-BE49-F238E27FC236}">
                <a16:creationId xmlns:a16="http://schemas.microsoft.com/office/drawing/2014/main" id="{B4C35346-2A9F-4FAF-8BD2-E7741E76F48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3EEA854-3077-48E6-9478-684A52231F15}" type="slidenum">
              <a:rPr lang="en-US" altLang="cs-CZ" smtClean="0"/>
              <a:pPr>
                <a:spcBef>
                  <a:spcPct val="0"/>
                </a:spcBef>
              </a:pPr>
              <a:t>22</a:t>
            </a:fld>
            <a:endParaRPr lang="en-US" altLang="cs-CZ"/>
          </a:p>
        </p:txBody>
      </p:sp>
      <p:sp>
        <p:nvSpPr>
          <p:cNvPr id="47107" name="Rectangle 2">
            <a:extLst>
              <a:ext uri="{FF2B5EF4-FFF2-40B4-BE49-F238E27FC236}">
                <a16:creationId xmlns:a16="http://schemas.microsoft.com/office/drawing/2014/main" id="{94EC9145-F95E-4C05-B06B-4EE6944469DE}"/>
              </a:ext>
            </a:extLst>
          </p:cNvPr>
          <p:cNvSpPr>
            <a:spLocks noGrp="1" noRot="1" noChangeAspect="1" noChangeArrowheads="1" noTextEdit="1"/>
          </p:cNvSpPr>
          <p:nvPr>
            <p:ph type="sldImg"/>
          </p:nvPr>
        </p:nvSpPr>
        <p:spPr>
          <a:ln/>
        </p:spPr>
      </p:sp>
      <p:sp>
        <p:nvSpPr>
          <p:cNvPr id="47108" name="Rectangle 3">
            <a:extLst>
              <a:ext uri="{FF2B5EF4-FFF2-40B4-BE49-F238E27FC236}">
                <a16:creationId xmlns:a16="http://schemas.microsoft.com/office/drawing/2014/main" id="{AE86E75A-5EEE-4777-ABB5-42C2372D1A5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cs-CZ">
                <a:latin typeface="Calibri" panose="020F0502020204030204" pitchFamily="34" charset="0"/>
              </a:rPr>
              <a:t>There is no time to adjust to a price change, making the supply perfectly inelastic.  With a perfectly inelastic supply, the increase in demand does not change the quantity at all.</a:t>
            </a:r>
          </a:p>
          <a:p>
            <a:pPr eaLnBrk="1" hangingPunct="1"/>
            <a:endParaRPr lang="en-US" altLang="cs-CZ">
              <a:latin typeface="Calibri" panose="020F0502020204030204" pitchFamily="34" charset="0"/>
            </a:endParaRPr>
          </a:p>
          <a:p>
            <a:pPr marL="0" lvl="1" eaLnBrk="1" hangingPunct="1"/>
            <a:r>
              <a:rPr lang="en-US" altLang="cs-CZ">
                <a:latin typeface="Calibri" panose="020F0502020204030204" pitchFamily="34" charset="0"/>
              </a:rPr>
              <a:t>If we look at the case of the tomato farmer, we can see that on market day he or she loads the truck and goes to the market where upon arriving discovers the price is much higher (lower) than anticipated. The farmer cannot increase (decrease) the amount supplied, this is the market period.</a:t>
            </a:r>
          </a:p>
          <a:p>
            <a:pPr eaLnBrk="1" hangingPunct="1"/>
            <a:endParaRPr lang="en-US" altLang="cs-CZ">
              <a:latin typeface="Calibri" panose="020F0502020204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F22CFACC-4253-4129-B2D9-005D0646BC2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B1296BA-744A-41A7-91F1-B28FA30E992E}" type="slidenum">
              <a:rPr lang="en-US" altLang="cs-CZ" smtClean="0"/>
              <a:pPr>
                <a:spcBef>
                  <a:spcPct val="0"/>
                </a:spcBef>
              </a:pPr>
              <a:t>23</a:t>
            </a:fld>
            <a:endParaRPr lang="en-US" altLang="cs-CZ"/>
          </a:p>
        </p:txBody>
      </p:sp>
      <p:sp>
        <p:nvSpPr>
          <p:cNvPr id="49155" name="Rectangle 2">
            <a:extLst>
              <a:ext uri="{FF2B5EF4-FFF2-40B4-BE49-F238E27FC236}">
                <a16:creationId xmlns:a16="http://schemas.microsoft.com/office/drawing/2014/main" id="{490D602E-AAE8-473C-928B-F64C0D8DDC62}"/>
              </a:ext>
            </a:extLst>
          </p:cNvPr>
          <p:cNvSpPr>
            <a:spLocks noGrp="1" noRot="1" noChangeAspect="1" noChangeArrowheads="1" noTextEdit="1"/>
          </p:cNvSpPr>
          <p:nvPr>
            <p:ph type="sldImg"/>
          </p:nvPr>
        </p:nvSpPr>
        <p:spPr>
          <a:ln/>
        </p:spPr>
      </p:sp>
      <p:sp>
        <p:nvSpPr>
          <p:cNvPr id="49156" name="Rectangle 3">
            <a:extLst>
              <a:ext uri="{FF2B5EF4-FFF2-40B4-BE49-F238E27FC236}">
                <a16:creationId xmlns:a16="http://schemas.microsoft.com/office/drawing/2014/main" id="{C55496E4-DCC5-4753-B3BD-E743EC0DB9D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eaLnBrk="1" hangingPunct="1">
              <a:buClr>
                <a:srgbClr val="3399FF"/>
              </a:buClr>
              <a:buSzPct val="125000"/>
            </a:pPr>
            <a:r>
              <a:rPr lang="en-US" altLang="cs-CZ">
                <a:latin typeface="Calibri" panose="020F0502020204030204" pitchFamily="34" charset="0"/>
              </a:rPr>
              <a:t>In the short run there is enough time to adjust output by increasing or decreasing the variable inputs but not the fixed inputs.  Supply is more elastic than in the market period, thereby resulting in a smaller increase in price but also an increase in quantity.</a:t>
            </a:r>
          </a:p>
          <a:p>
            <a:pPr lvl="1" eaLnBrk="1" hangingPunct="1">
              <a:buClr>
                <a:srgbClr val="3399FF"/>
              </a:buClr>
              <a:buSzPct val="125000"/>
            </a:pPr>
            <a:endParaRPr lang="en-US" altLang="cs-CZ">
              <a:latin typeface="Calibri" panose="020F0502020204030204" pitchFamily="34" charset="0"/>
            </a:endParaRPr>
          </a:p>
          <a:p>
            <a:pPr lvl="1" eaLnBrk="1" hangingPunct="1">
              <a:buClr>
                <a:srgbClr val="3399FF"/>
              </a:buClr>
              <a:buSzPct val="125000"/>
            </a:pPr>
            <a:r>
              <a:rPr lang="en-US" altLang="cs-CZ">
                <a:latin typeface="Calibri" panose="020F0502020204030204" pitchFamily="34" charset="0"/>
              </a:rPr>
              <a:t>In the short run, the tomato farmer can increase (decrease) the supply somewhat by increasing (decreasing) the variable inputs like labor, fertilizer, irrigation, etc. However, the tomato farmer cannot increase (decrease) the size of the farm in this time period because farm size is fixed.</a:t>
            </a:r>
          </a:p>
          <a:p>
            <a:pPr lvl="1" eaLnBrk="1" hangingPunct="1">
              <a:buClr>
                <a:srgbClr val="3399FF"/>
              </a:buClr>
              <a:buSzPct val="125000"/>
            </a:pPr>
            <a:endParaRPr lang="en-US" altLang="cs-CZ">
              <a:latin typeface="Calibri" panose="020F050202020403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a:extLst>
              <a:ext uri="{FF2B5EF4-FFF2-40B4-BE49-F238E27FC236}">
                <a16:creationId xmlns:a16="http://schemas.microsoft.com/office/drawing/2014/main" id="{39FD8963-08EB-46EA-BC47-7D0DF7EB044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5A9B687-7E89-4BC2-A12B-7C748C982485}" type="slidenum">
              <a:rPr lang="en-US" altLang="cs-CZ" smtClean="0"/>
              <a:pPr>
                <a:spcBef>
                  <a:spcPct val="0"/>
                </a:spcBef>
              </a:pPr>
              <a:t>24</a:t>
            </a:fld>
            <a:endParaRPr lang="en-US" altLang="cs-CZ"/>
          </a:p>
        </p:txBody>
      </p:sp>
      <p:sp>
        <p:nvSpPr>
          <p:cNvPr id="51203" name="Rectangle 2">
            <a:extLst>
              <a:ext uri="{FF2B5EF4-FFF2-40B4-BE49-F238E27FC236}">
                <a16:creationId xmlns:a16="http://schemas.microsoft.com/office/drawing/2014/main" id="{443DCAC7-0EAA-4A7A-B886-732F03127FD5}"/>
              </a:ext>
            </a:extLst>
          </p:cNvPr>
          <p:cNvSpPr>
            <a:spLocks noGrp="1" noRot="1" noChangeAspect="1" noChangeArrowheads="1" noTextEdit="1"/>
          </p:cNvSpPr>
          <p:nvPr>
            <p:ph type="sldImg"/>
          </p:nvPr>
        </p:nvSpPr>
        <p:spPr>
          <a:ln/>
        </p:spPr>
      </p:sp>
      <p:sp>
        <p:nvSpPr>
          <p:cNvPr id="68612" name="Rectangle 3">
            <a:extLst>
              <a:ext uri="{FF2B5EF4-FFF2-40B4-BE49-F238E27FC236}">
                <a16:creationId xmlns:a16="http://schemas.microsoft.com/office/drawing/2014/main" id="{A61CD6D8-16A9-4664-B3C5-21065B30D429}"/>
              </a:ext>
            </a:extLst>
          </p:cNvPr>
          <p:cNvSpPr>
            <a:spLocks noGrp="1" noChangeArrowheads="1"/>
          </p:cNvSpPr>
          <p:nvPr>
            <p:ph type="body" idx="1"/>
          </p:nvPr>
        </p:nvSpPr>
        <p:spPr>
          <a:ln/>
        </p:spPr>
        <p:txBody>
          <a:bodyPr/>
          <a:lstStyle/>
          <a:p>
            <a:pPr marL="0" lvl="1" eaLnBrk="1" hangingPunct="1">
              <a:defRPr/>
            </a:pPr>
            <a:r>
              <a:rPr lang="en-US" dirty="0">
                <a:latin typeface="+mn-lt"/>
              </a:rPr>
              <a:t>In the long run there is enough time to adjust output by increasing or decreasing all inputs since all inputs are variable by this time.  This means that supply will be even more elastic and with the same increase in demand, there is an even greater increase in the quantity than in the short run, but a smaller increase in price.</a:t>
            </a:r>
          </a:p>
          <a:p>
            <a:pPr marL="0" lvl="1" eaLnBrk="1" hangingPunct="1">
              <a:defRPr/>
            </a:pPr>
            <a:endParaRPr lang="en-US" dirty="0">
              <a:latin typeface="+mn-lt"/>
            </a:endParaRPr>
          </a:p>
          <a:p>
            <a:pPr marL="0" lvl="1" eaLnBrk="1" hangingPunct="1">
              <a:defRPr/>
            </a:pPr>
            <a:r>
              <a:rPr lang="en-US" dirty="0">
                <a:latin typeface="+mn-lt"/>
              </a:rPr>
              <a:t>In the long run all inputs are variable even the farm size. The tomato farmer can expand (reduce) the size of the farm in regards to long run price increases.</a:t>
            </a:r>
          </a:p>
          <a:p>
            <a:pPr marL="0" lvl="1" eaLnBrk="1" hangingPunct="1">
              <a:defRPr/>
            </a:pPr>
            <a:endParaRPr lang="en-US" dirty="0">
              <a:latin typeface="+mn-lt"/>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3F94723F-5ED3-4965-8F72-E3F5D12EEF2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7D5B124-CB89-4331-951F-CD93AE4750AB}" type="slidenum">
              <a:rPr lang="en-US" altLang="cs-CZ" smtClean="0"/>
              <a:pPr>
                <a:spcBef>
                  <a:spcPct val="0"/>
                </a:spcBef>
              </a:pPr>
              <a:t>25</a:t>
            </a:fld>
            <a:endParaRPr lang="en-US" altLang="cs-CZ"/>
          </a:p>
        </p:txBody>
      </p:sp>
      <p:sp>
        <p:nvSpPr>
          <p:cNvPr id="53251" name="Rectangle 2">
            <a:extLst>
              <a:ext uri="{FF2B5EF4-FFF2-40B4-BE49-F238E27FC236}">
                <a16:creationId xmlns:a16="http://schemas.microsoft.com/office/drawing/2014/main" id="{83D452FE-97C1-4BA6-A40E-A243590575F2}"/>
              </a:ext>
            </a:extLst>
          </p:cNvPr>
          <p:cNvSpPr>
            <a:spLocks noGrp="1" noRot="1" noChangeAspect="1" noChangeArrowheads="1" noTextEdit="1"/>
          </p:cNvSpPr>
          <p:nvPr>
            <p:ph type="sldImg"/>
          </p:nvPr>
        </p:nvSpPr>
        <p:spPr>
          <a:ln/>
        </p:spPr>
      </p:sp>
      <p:sp>
        <p:nvSpPr>
          <p:cNvPr id="53252" name="Rectangle 3">
            <a:extLst>
              <a:ext uri="{FF2B5EF4-FFF2-40B4-BE49-F238E27FC236}">
                <a16:creationId xmlns:a16="http://schemas.microsoft.com/office/drawing/2014/main" id="{EFBE446A-5ECB-4049-89A2-BB57093B5B5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cs-CZ">
                <a:latin typeface="Calibri" panose="020F0502020204030204" pitchFamily="34" charset="0"/>
              </a:rPr>
              <a:t>Antiques and other non-reproducible commodities have an inelastic supply, sometimes the supply is perfectly inelastic. This makes their prices highly susceptible to fluctuations in demand.  The more inelastic the supply, the greater the changes in price when demand changes.</a:t>
            </a:r>
          </a:p>
          <a:p>
            <a:pPr eaLnBrk="1" hangingPunct="1"/>
            <a:endParaRPr lang="en-US" altLang="cs-CZ">
              <a:latin typeface="Calibri" panose="020F0502020204030204" pitchFamily="34" charset="0"/>
            </a:endParaRPr>
          </a:p>
          <a:p>
            <a:pPr eaLnBrk="1" hangingPunct="1"/>
            <a:r>
              <a:rPr lang="en-US" altLang="cs-CZ">
                <a:latin typeface="Calibri" panose="020F0502020204030204" pitchFamily="34" charset="0"/>
              </a:rPr>
              <a:t>Reproductions, on the other hand, have a much more elastic supply so the prices tend to remain lower even when there is an increase in demand.</a:t>
            </a:r>
          </a:p>
          <a:p>
            <a:pPr eaLnBrk="1" hangingPunct="1"/>
            <a:endParaRPr lang="en-US" altLang="cs-CZ">
              <a:latin typeface="Calibri" panose="020F0502020204030204" pitchFamily="34" charset="0"/>
            </a:endParaRPr>
          </a:p>
          <a:p>
            <a:pPr eaLnBrk="1" hangingPunct="1"/>
            <a:r>
              <a:rPr lang="en-US" altLang="cs-CZ">
                <a:latin typeface="Calibri" panose="020F0502020204030204" pitchFamily="34" charset="0"/>
              </a:rPr>
              <a:t>Gold prices are volatile because the supply of gold is highly inelastic, and unstable demand from speculation causes prices to fluctuate significantly.</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a:extLst>
              <a:ext uri="{FF2B5EF4-FFF2-40B4-BE49-F238E27FC236}">
                <a16:creationId xmlns:a16="http://schemas.microsoft.com/office/drawing/2014/main" id="{22793539-8F4F-4210-AAFC-8C414513CB4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83BFBA3-BF7D-4F67-ACC4-FCCB97BAA224}" type="slidenum">
              <a:rPr lang="en-US" altLang="cs-CZ" smtClean="0"/>
              <a:pPr>
                <a:spcBef>
                  <a:spcPct val="0"/>
                </a:spcBef>
              </a:pPr>
              <a:t>26</a:t>
            </a:fld>
            <a:endParaRPr lang="en-US" altLang="cs-CZ"/>
          </a:p>
        </p:txBody>
      </p:sp>
      <p:sp>
        <p:nvSpPr>
          <p:cNvPr id="55299" name="Rectangle 2">
            <a:extLst>
              <a:ext uri="{FF2B5EF4-FFF2-40B4-BE49-F238E27FC236}">
                <a16:creationId xmlns:a16="http://schemas.microsoft.com/office/drawing/2014/main" id="{788D72DF-1B6C-451B-8207-8AA893DDB7F2}"/>
              </a:ext>
            </a:extLst>
          </p:cNvPr>
          <p:cNvSpPr>
            <a:spLocks noGrp="1" noRot="1" noChangeAspect="1" noChangeArrowheads="1" noTextEdit="1"/>
          </p:cNvSpPr>
          <p:nvPr>
            <p:ph type="sldImg"/>
          </p:nvPr>
        </p:nvSpPr>
        <p:spPr>
          <a:ln/>
        </p:spPr>
      </p:sp>
      <p:sp>
        <p:nvSpPr>
          <p:cNvPr id="71684" name="Rectangle 3">
            <a:extLst>
              <a:ext uri="{FF2B5EF4-FFF2-40B4-BE49-F238E27FC236}">
                <a16:creationId xmlns:a16="http://schemas.microsoft.com/office/drawing/2014/main" id="{82AF2E89-9EA0-4620-B853-576621602E1D}"/>
              </a:ext>
            </a:extLst>
          </p:cNvPr>
          <p:cNvSpPr>
            <a:spLocks noGrp="1" noChangeArrowheads="1"/>
          </p:cNvSpPr>
          <p:nvPr>
            <p:ph type="body" idx="1"/>
          </p:nvPr>
        </p:nvSpPr>
        <p:spPr>
          <a:ln/>
        </p:spPr>
        <p:txBody>
          <a:bodyPr/>
          <a:lstStyle/>
          <a:p>
            <a:pPr eaLnBrk="1" hangingPunct="1">
              <a:defRPr/>
            </a:pPr>
            <a:r>
              <a:rPr lang="en-US" dirty="0">
                <a:latin typeface="+mn-lt"/>
              </a:rPr>
              <a:t>We know that if the price of Pepsi increases it not only impacts the quantity of Pepsi that is purchased, but it also impacts the quantity of related goods that are purchased.  Cross elasticity of demand refers to the effect of a change in a product’s price on the quantity demanded for another product.  If the goods are substitutes, they will have a positive cross elasticity of demand since the change in the price of one good and the change in the demand for its substitute move in the same direction.  If the goods are complements, they will have a negative cross elasticity of demand since the change in the price of one good and the demand for its complement move in opposite directions. </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BD068359-6530-4053-ACB0-AF58A2CDB22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F370AC6-9D45-42D5-891D-51D59A74EBA8}" type="slidenum">
              <a:rPr lang="en-US" altLang="cs-CZ" smtClean="0"/>
              <a:pPr>
                <a:spcBef>
                  <a:spcPct val="0"/>
                </a:spcBef>
              </a:pPr>
              <a:t>27</a:t>
            </a:fld>
            <a:endParaRPr lang="en-US" altLang="cs-CZ"/>
          </a:p>
        </p:txBody>
      </p:sp>
      <p:sp>
        <p:nvSpPr>
          <p:cNvPr id="57347" name="Rectangle 2">
            <a:extLst>
              <a:ext uri="{FF2B5EF4-FFF2-40B4-BE49-F238E27FC236}">
                <a16:creationId xmlns:a16="http://schemas.microsoft.com/office/drawing/2014/main" id="{E681A7B5-2685-477E-AEB8-BEA4F81BB844}"/>
              </a:ext>
            </a:extLst>
          </p:cNvPr>
          <p:cNvSpPr>
            <a:spLocks noGrp="1" noRot="1" noChangeAspect="1" noChangeArrowheads="1" noTextEdit="1"/>
          </p:cNvSpPr>
          <p:nvPr>
            <p:ph type="sldImg"/>
          </p:nvPr>
        </p:nvSpPr>
        <p:spPr>
          <a:ln/>
        </p:spPr>
      </p:sp>
      <p:sp>
        <p:nvSpPr>
          <p:cNvPr id="57348" name="Rectangle 3">
            <a:extLst>
              <a:ext uri="{FF2B5EF4-FFF2-40B4-BE49-F238E27FC236}">
                <a16:creationId xmlns:a16="http://schemas.microsoft.com/office/drawing/2014/main" id="{3032D222-879B-4F2A-BAC0-A7A7F493E93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cs-CZ">
                <a:latin typeface="Calibri" panose="020F0502020204030204" pitchFamily="34" charset="0"/>
              </a:rPr>
              <a:t>Companies can use cross-price elasticity to determine whether raising the price of one of their products will affect sales of another of their products.</a:t>
            </a:r>
          </a:p>
          <a:p>
            <a:pPr eaLnBrk="1" hangingPunct="1"/>
            <a:r>
              <a:rPr lang="en-US" altLang="cs-CZ">
                <a:latin typeface="Calibri" panose="020F0502020204030204" pitchFamily="34" charset="0"/>
              </a:rPr>
              <a:t>Government can use it to determine whether to allow a proposed merger of two companies or not. If there is a high cross-price elasticity between the two companies’ products the government will likely not allow the merger.</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23F49CEA-4972-42E3-8E45-C87A6092B0A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A8F5DD3-AEAB-4D24-9630-BB307C83E7B9}" type="slidenum">
              <a:rPr lang="en-US" altLang="cs-CZ" smtClean="0"/>
              <a:pPr>
                <a:spcBef>
                  <a:spcPct val="0"/>
                </a:spcBef>
              </a:pPr>
              <a:t>28</a:t>
            </a:fld>
            <a:endParaRPr lang="en-US" altLang="cs-CZ"/>
          </a:p>
        </p:txBody>
      </p:sp>
      <p:sp>
        <p:nvSpPr>
          <p:cNvPr id="59395" name="Rectangle 2">
            <a:extLst>
              <a:ext uri="{FF2B5EF4-FFF2-40B4-BE49-F238E27FC236}">
                <a16:creationId xmlns:a16="http://schemas.microsoft.com/office/drawing/2014/main" id="{CE5823F2-7694-4953-83CA-9CF329AB11C2}"/>
              </a:ext>
            </a:extLst>
          </p:cNvPr>
          <p:cNvSpPr>
            <a:spLocks noGrp="1" noRot="1" noChangeAspect="1" noChangeArrowheads="1" noTextEdit="1"/>
          </p:cNvSpPr>
          <p:nvPr>
            <p:ph type="sldImg"/>
          </p:nvPr>
        </p:nvSpPr>
        <p:spPr>
          <a:ln/>
        </p:spPr>
      </p:sp>
      <p:sp>
        <p:nvSpPr>
          <p:cNvPr id="59396" name="Rectangle 3">
            <a:extLst>
              <a:ext uri="{FF2B5EF4-FFF2-40B4-BE49-F238E27FC236}">
                <a16:creationId xmlns:a16="http://schemas.microsoft.com/office/drawing/2014/main" id="{5D4C1268-3908-49ED-8F1C-F82238F115F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a:latin typeface="Calibri" panose="020F0502020204030204" pitchFamily="34" charset="0"/>
              </a:rPr>
              <a:t>Income elasticity of demand refers to the percentage change in quantity demanded that results from some percentage change in consumer income.</a:t>
            </a:r>
          </a:p>
          <a:p>
            <a:endParaRPr lang="en-US" altLang="cs-CZ">
              <a:latin typeface="Calibri" panose="020F0502020204030204" pitchFamily="34" charset="0"/>
            </a:endParaRPr>
          </a:p>
          <a:p>
            <a:r>
              <a:rPr lang="en-US" altLang="cs-CZ">
                <a:latin typeface="Calibri" panose="020F0502020204030204" pitchFamily="34" charset="0"/>
              </a:rPr>
              <a:t>A positive income elasticity indicates a normal or superior good.</a:t>
            </a:r>
          </a:p>
          <a:p>
            <a:endParaRPr lang="en-US" altLang="cs-CZ">
              <a:latin typeface="Calibri" panose="020F0502020204030204" pitchFamily="34" charset="0"/>
            </a:endParaRPr>
          </a:p>
          <a:p>
            <a:r>
              <a:rPr lang="en-US" altLang="cs-CZ">
                <a:latin typeface="Calibri" panose="020F0502020204030204" pitchFamily="34" charset="0"/>
              </a:rPr>
              <a:t>A negative income elasticity indicates an inferior good.</a:t>
            </a:r>
          </a:p>
          <a:p>
            <a:endParaRPr lang="en-US" altLang="cs-CZ">
              <a:latin typeface="Calibri" panose="020F0502020204030204" pitchFamily="34" charset="0"/>
            </a:endParaRPr>
          </a:p>
          <a:p>
            <a:r>
              <a:rPr lang="en-US" altLang="cs-CZ">
                <a:latin typeface="Calibri" panose="020F0502020204030204" pitchFamily="34" charset="0"/>
              </a:rPr>
              <a:t>Those industries that are income elastic will expand at a higher rate as the economy grows.</a:t>
            </a:r>
          </a:p>
          <a:p>
            <a:pPr eaLnBrk="1" hangingPunct="1"/>
            <a:endParaRPr lang="en-US" altLang="cs-CZ">
              <a:latin typeface="Arial" panose="020B060402020202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FDCE0049-8D2A-4194-B559-3FA3DDA74AA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8641D92-C190-4E28-8FFD-4042ED8150F2}" type="slidenum">
              <a:rPr lang="en-US" altLang="cs-CZ" smtClean="0"/>
              <a:pPr>
                <a:spcBef>
                  <a:spcPct val="0"/>
                </a:spcBef>
              </a:pPr>
              <a:t>29</a:t>
            </a:fld>
            <a:endParaRPr lang="en-US" altLang="cs-CZ"/>
          </a:p>
        </p:txBody>
      </p:sp>
      <p:sp>
        <p:nvSpPr>
          <p:cNvPr id="61443" name="Rectangle 2">
            <a:extLst>
              <a:ext uri="{FF2B5EF4-FFF2-40B4-BE49-F238E27FC236}">
                <a16:creationId xmlns:a16="http://schemas.microsoft.com/office/drawing/2014/main" id="{0BFAAD3C-48AA-4D76-8F47-53CA3845C31F}"/>
              </a:ext>
            </a:extLst>
          </p:cNvPr>
          <p:cNvSpPr>
            <a:spLocks noGrp="1" noRot="1" noChangeAspect="1" noChangeArrowheads="1" noTextEdit="1"/>
          </p:cNvSpPr>
          <p:nvPr>
            <p:ph type="sldImg"/>
          </p:nvPr>
        </p:nvSpPr>
        <p:spPr>
          <a:ln/>
        </p:spPr>
      </p:sp>
      <p:sp>
        <p:nvSpPr>
          <p:cNvPr id="79876" name="Rectangle 3">
            <a:extLst>
              <a:ext uri="{FF2B5EF4-FFF2-40B4-BE49-F238E27FC236}">
                <a16:creationId xmlns:a16="http://schemas.microsoft.com/office/drawing/2014/main" id="{57414FB4-FB85-44D7-A83C-8094D457EEBC}"/>
              </a:ext>
            </a:extLst>
          </p:cNvPr>
          <p:cNvSpPr>
            <a:spLocks noGrp="1" noChangeArrowheads="1"/>
          </p:cNvSpPr>
          <p:nvPr>
            <p:ph type="body" idx="1"/>
          </p:nvPr>
        </p:nvSpPr>
        <p:spPr>
          <a:ln/>
        </p:spPr>
        <p:txBody>
          <a:bodyPr/>
          <a:lstStyle/>
          <a:p>
            <a:pPr eaLnBrk="1" hangingPunct="1">
              <a:defRPr/>
            </a:pPr>
            <a:r>
              <a:rPr lang="en-US" dirty="0">
                <a:latin typeface="+mn-lt"/>
              </a:rPr>
              <a:t>Income elasticity helps us understand which products and industries will be most affected when household incomes fall during economic downturns.</a:t>
            </a:r>
          </a:p>
          <a:p>
            <a:pPr eaLnBrk="1" hangingPunct="1">
              <a:defRPr/>
            </a:pP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6ACDA397-DB2A-478A-A71F-E68834C8626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908EDA1-729B-4B31-A88C-2E1382E695F6}" type="slidenum">
              <a:rPr lang="en-US" altLang="cs-CZ" smtClean="0"/>
              <a:pPr>
                <a:spcBef>
                  <a:spcPct val="0"/>
                </a:spcBef>
              </a:pPr>
              <a:t>3</a:t>
            </a:fld>
            <a:endParaRPr lang="en-US" altLang="cs-CZ"/>
          </a:p>
        </p:txBody>
      </p:sp>
      <p:sp>
        <p:nvSpPr>
          <p:cNvPr id="8195" name="Rectangle 2">
            <a:extLst>
              <a:ext uri="{FF2B5EF4-FFF2-40B4-BE49-F238E27FC236}">
                <a16:creationId xmlns:a16="http://schemas.microsoft.com/office/drawing/2014/main" id="{920C5B5E-4584-46B7-B65F-2B451A6E43E5}"/>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7EE0ED71-E7D5-4D5E-8C50-0C1C228E95A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cs-CZ">
                <a:latin typeface="Calibri" panose="020F0502020204030204" pitchFamily="34" charset="0"/>
              </a:rPr>
              <a:t>Quantitative measure of elasticity, E</a:t>
            </a:r>
            <a:r>
              <a:rPr lang="en-US" altLang="cs-CZ" baseline="-25000">
                <a:latin typeface="Calibri" panose="020F0502020204030204" pitchFamily="34" charset="0"/>
              </a:rPr>
              <a:t>d</a:t>
            </a:r>
            <a:r>
              <a:rPr lang="en-US" altLang="cs-CZ">
                <a:latin typeface="Calibri" panose="020F0502020204030204" pitchFamily="34" charset="0"/>
              </a:rPr>
              <a:t> = percentage change in quantity/ percentage change in price.</a:t>
            </a:r>
          </a:p>
          <a:p>
            <a:pPr eaLnBrk="1" hangingPunct="1"/>
            <a:endParaRPr lang="en-US" altLang="cs-CZ">
              <a:latin typeface="Arial" panose="020B060402020202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a:extLst>
              <a:ext uri="{FF2B5EF4-FFF2-40B4-BE49-F238E27FC236}">
                <a16:creationId xmlns:a16="http://schemas.microsoft.com/office/drawing/2014/main" id="{E7E62487-0E46-491E-A59C-22EC4B1734F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C5C97E3-E2A3-4B3C-A666-6E4F2EEF78AE}" type="slidenum">
              <a:rPr lang="en-US" altLang="cs-CZ" smtClean="0"/>
              <a:pPr>
                <a:spcBef>
                  <a:spcPct val="0"/>
                </a:spcBef>
              </a:pPr>
              <a:t>30</a:t>
            </a:fld>
            <a:endParaRPr lang="en-US" altLang="cs-CZ"/>
          </a:p>
        </p:txBody>
      </p:sp>
      <p:sp>
        <p:nvSpPr>
          <p:cNvPr id="63491" name="Rectangle 2">
            <a:extLst>
              <a:ext uri="{FF2B5EF4-FFF2-40B4-BE49-F238E27FC236}">
                <a16:creationId xmlns:a16="http://schemas.microsoft.com/office/drawing/2014/main" id="{242E1F53-61E0-4B27-9F49-130C9551C2F7}"/>
              </a:ext>
            </a:extLst>
          </p:cNvPr>
          <p:cNvSpPr>
            <a:spLocks noGrp="1" noRot="1" noChangeAspect="1" noChangeArrowheads="1" noTextEdit="1"/>
          </p:cNvSpPr>
          <p:nvPr>
            <p:ph type="sldImg"/>
          </p:nvPr>
        </p:nvSpPr>
        <p:spPr>
          <a:ln/>
        </p:spPr>
      </p:sp>
      <p:sp>
        <p:nvSpPr>
          <p:cNvPr id="64516" name="Rectangle 3">
            <a:extLst>
              <a:ext uri="{FF2B5EF4-FFF2-40B4-BE49-F238E27FC236}">
                <a16:creationId xmlns:a16="http://schemas.microsoft.com/office/drawing/2014/main" id="{7CF9EBFE-8037-4149-BCA1-03FBD2CA99D5}"/>
              </a:ext>
            </a:extLst>
          </p:cNvPr>
          <p:cNvSpPr>
            <a:spLocks noGrp="1" noChangeArrowheads="1"/>
          </p:cNvSpPr>
          <p:nvPr>
            <p:ph type="body" idx="1"/>
          </p:nvPr>
        </p:nvSpPr>
        <p:spPr>
          <a:ln/>
        </p:spPr>
        <p:txBody>
          <a:bodyPr/>
          <a:lstStyle/>
          <a:p>
            <a:pPr eaLnBrk="1" hangingPunct="1">
              <a:defRPr/>
            </a:pPr>
            <a:r>
              <a:rPr lang="en-US" dirty="0">
                <a:latin typeface="+mn-lt"/>
              </a:rPr>
              <a:t>This is an excellent table that summarizes many of the characteristics of cross-price elasticity and income elasticity.  It is a great table to study when you are getting ready for the test.</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a:extLst>
              <a:ext uri="{FF2B5EF4-FFF2-40B4-BE49-F238E27FC236}">
                <a16:creationId xmlns:a16="http://schemas.microsoft.com/office/drawing/2014/main" id="{37DA7655-82F7-4125-A0A1-8995D5A7B5F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7D617CA-547F-46E9-949A-FC1D3030FD97}" type="slidenum">
              <a:rPr lang="en-US" altLang="cs-CZ" smtClean="0"/>
              <a:pPr>
                <a:spcBef>
                  <a:spcPct val="0"/>
                </a:spcBef>
              </a:pPr>
              <a:t>31</a:t>
            </a:fld>
            <a:endParaRPr lang="en-US" altLang="cs-CZ"/>
          </a:p>
        </p:txBody>
      </p:sp>
      <p:sp>
        <p:nvSpPr>
          <p:cNvPr id="65539" name="Rectangle 2">
            <a:extLst>
              <a:ext uri="{FF2B5EF4-FFF2-40B4-BE49-F238E27FC236}">
                <a16:creationId xmlns:a16="http://schemas.microsoft.com/office/drawing/2014/main" id="{EDFB4E7A-1AB5-4EE9-A3F3-D8D170C23DAC}"/>
              </a:ext>
            </a:extLst>
          </p:cNvPr>
          <p:cNvSpPr>
            <a:spLocks noGrp="1" noRot="1" noChangeAspect="1" noChangeArrowheads="1" noTextEdit="1"/>
          </p:cNvSpPr>
          <p:nvPr>
            <p:ph type="sldImg"/>
          </p:nvPr>
        </p:nvSpPr>
        <p:spPr>
          <a:ln/>
        </p:spPr>
      </p:sp>
      <p:sp>
        <p:nvSpPr>
          <p:cNvPr id="65540" name="Rectangle 3">
            <a:extLst>
              <a:ext uri="{FF2B5EF4-FFF2-40B4-BE49-F238E27FC236}">
                <a16:creationId xmlns:a16="http://schemas.microsoft.com/office/drawing/2014/main" id="{B8F32C36-482D-4A1A-BCCD-C1B5FBEA220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a:latin typeface="Calibri" panose="020F0502020204030204" pitchFamily="34" charset="0"/>
              </a:rPr>
              <a:t>Some firms have “market power” or “pricing power” that allows them to set their product at prices that are in their best interests. For some goods and services, firms may find it advantageous to determine differences in price elasticity of demand and then charge different prices to different buyers. </a:t>
            </a:r>
          </a:p>
          <a:p>
            <a:endParaRPr lang="en-US" altLang="cs-CZ">
              <a:latin typeface="Calibri" panose="020F0502020204030204" pitchFamily="34" charset="0"/>
            </a:endParaRPr>
          </a:p>
          <a:p>
            <a:r>
              <a:rPr lang="en-US" altLang="cs-CZ">
                <a:latin typeface="Calibri" panose="020F0502020204030204" pitchFamily="34" charset="0"/>
              </a:rPr>
              <a:t>Business air travelers have a more inelastic demand for air travel, so they are charged higher prices since they will stay pay it.  Families are sensitive to prices, so firms will charge lower prices for children as a result of the more elastic demand.</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4D53E526-5F22-4602-9580-1BA34FADC30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91B22AA-9871-4215-B32A-69DE1141EE63}" type="slidenum">
              <a:rPr lang="en-US" altLang="cs-CZ" smtClean="0"/>
              <a:pPr>
                <a:spcBef>
                  <a:spcPct val="0"/>
                </a:spcBef>
              </a:pPr>
              <a:t>4</a:t>
            </a:fld>
            <a:endParaRPr lang="en-US" altLang="cs-CZ"/>
          </a:p>
        </p:txBody>
      </p:sp>
      <p:sp>
        <p:nvSpPr>
          <p:cNvPr id="10243" name="Rectangle 2">
            <a:extLst>
              <a:ext uri="{FF2B5EF4-FFF2-40B4-BE49-F238E27FC236}">
                <a16:creationId xmlns:a16="http://schemas.microsoft.com/office/drawing/2014/main" id="{10D90E5F-3A04-4BCA-A23B-0E27CCC405B2}"/>
              </a:ext>
            </a:extLst>
          </p:cNvPr>
          <p:cNvSpPr>
            <a:spLocks noGrp="1" noRot="1" noChangeAspect="1" noChangeArrowheads="1" noTextEdit="1"/>
          </p:cNvSpPr>
          <p:nvPr>
            <p:ph type="sldImg"/>
          </p:nvPr>
        </p:nvSpPr>
        <p:spPr>
          <a:ln/>
        </p:spPr>
      </p:sp>
      <p:sp>
        <p:nvSpPr>
          <p:cNvPr id="48132" name="Rectangle 3">
            <a:extLst>
              <a:ext uri="{FF2B5EF4-FFF2-40B4-BE49-F238E27FC236}">
                <a16:creationId xmlns:a16="http://schemas.microsoft.com/office/drawing/2014/main" id="{64E35728-0FC8-4C48-9CF0-164DCA986483}"/>
              </a:ext>
            </a:extLst>
          </p:cNvPr>
          <p:cNvSpPr>
            <a:spLocks noGrp="1" noChangeArrowheads="1"/>
          </p:cNvSpPr>
          <p:nvPr>
            <p:ph type="body" idx="1"/>
          </p:nvPr>
        </p:nvSpPr>
        <p:spPr>
          <a:ln/>
        </p:spPr>
        <p:txBody>
          <a:bodyPr/>
          <a:lstStyle/>
          <a:p>
            <a:pPr eaLnBrk="1" hangingPunct="1">
              <a:defRPr/>
            </a:pPr>
            <a:r>
              <a:rPr lang="en-US" dirty="0">
                <a:latin typeface="+mn-lt"/>
              </a:rPr>
              <a:t>Using traditional calculations, the measured elasticity over a given range of prices is sensitive to whether one starts at the higher price and goes down, or the lower price and goes up.  The midpoint formula calculates the average elasticity over a range of prices to alleviate that problem.</a:t>
            </a:r>
          </a:p>
          <a:p>
            <a:pPr eaLnBrk="1" hangingPunct="1">
              <a:defRPr/>
            </a:pPr>
            <a:endParaRPr lang="en-US" dirty="0">
              <a:latin typeface="+mn-lt"/>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73BD7F87-7C37-4F39-8902-96548ACEC85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BB71E25-999B-4824-B532-119E5E6B059F}" type="slidenum">
              <a:rPr lang="en-US" altLang="cs-CZ" smtClean="0"/>
              <a:pPr>
                <a:spcBef>
                  <a:spcPct val="0"/>
                </a:spcBef>
              </a:pPr>
              <a:t>5</a:t>
            </a:fld>
            <a:endParaRPr lang="en-US" altLang="cs-CZ"/>
          </a:p>
        </p:txBody>
      </p:sp>
      <p:sp>
        <p:nvSpPr>
          <p:cNvPr id="12291" name="Rectangle 2">
            <a:extLst>
              <a:ext uri="{FF2B5EF4-FFF2-40B4-BE49-F238E27FC236}">
                <a16:creationId xmlns:a16="http://schemas.microsoft.com/office/drawing/2014/main" id="{2E629A82-CC69-49BB-B6D3-DBDD922FA5CD}"/>
              </a:ext>
            </a:extLst>
          </p:cNvPr>
          <p:cNvSpPr>
            <a:spLocks noGrp="1" noRot="1" noChangeAspect="1" noChangeArrowheads="1" noTextEdit="1"/>
          </p:cNvSpPr>
          <p:nvPr>
            <p:ph type="sldImg"/>
          </p:nvPr>
        </p:nvSpPr>
        <p:spPr>
          <a:ln/>
        </p:spPr>
      </p:sp>
      <p:sp>
        <p:nvSpPr>
          <p:cNvPr id="49156" name="Rectangle 3">
            <a:extLst>
              <a:ext uri="{FF2B5EF4-FFF2-40B4-BE49-F238E27FC236}">
                <a16:creationId xmlns:a16="http://schemas.microsoft.com/office/drawing/2014/main" id="{80C58EA6-4058-4C69-A158-DDB8B5EC0A9F}"/>
              </a:ext>
            </a:extLst>
          </p:cNvPr>
          <p:cNvSpPr>
            <a:spLocks noGrp="1" noChangeArrowheads="1"/>
          </p:cNvSpPr>
          <p:nvPr>
            <p:ph type="body" idx="1"/>
          </p:nvPr>
        </p:nvSpPr>
        <p:spPr>
          <a:ln/>
        </p:spPr>
        <p:txBody>
          <a:bodyPr/>
          <a:lstStyle/>
          <a:p>
            <a:pPr>
              <a:defRPr/>
            </a:pPr>
            <a:r>
              <a:rPr lang="en-US" dirty="0">
                <a:latin typeface="+mn-lt"/>
              </a:rPr>
              <a:t>Absolute changes depend on the choice of units.  For example, a change in the price of a $10,000 car by $1 is very different than a change in the price a of $1 can of beer by $1.  The auto’s price is rising by a fraction of a percent while the beer’s price is rising 100 percent.</a:t>
            </a:r>
          </a:p>
          <a:p>
            <a:pPr>
              <a:defRPr/>
            </a:pPr>
            <a:endParaRPr lang="en-US" dirty="0">
              <a:latin typeface="+mn-lt"/>
            </a:endParaRPr>
          </a:p>
          <a:p>
            <a:pPr>
              <a:defRPr/>
            </a:pPr>
            <a:r>
              <a:rPr lang="en-US" dirty="0">
                <a:latin typeface="+mn-lt"/>
              </a:rPr>
              <a:t>Percentages also make it possible to compare </a:t>
            </a:r>
            <a:r>
              <a:rPr lang="en-US" dirty="0" err="1">
                <a:latin typeface="+mn-lt"/>
              </a:rPr>
              <a:t>elasticities</a:t>
            </a:r>
            <a:r>
              <a:rPr lang="en-US" dirty="0">
                <a:latin typeface="+mn-lt"/>
              </a:rPr>
              <a:t> of demand for different products.  </a:t>
            </a:r>
          </a:p>
          <a:p>
            <a:pPr>
              <a:defRPr/>
            </a:pPr>
            <a:endParaRPr lang="en-US" dirty="0">
              <a:latin typeface="+mn-lt"/>
            </a:endParaRPr>
          </a:p>
          <a:p>
            <a:pPr>
              <a:defRPr/>
            </a:pPr>
            <a:r>
              <a:rPr lang="en-US" dirty="0">
                <a:latin typeface="+mn-lt"/>
              </a:rPr>
              <a:t>Because of the inverse relationship between price and quantity demanded, the actual elasticity of demand will be a negative number.  However, we ignore the minus sign and use absolute value.  This makes it less confusing to interpret the elasticity coefficient.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37869B25-9C54-434C-8B13-3CDC35ADD1B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5DE28EC-46D6-4934-AB9F-819080D53C20}" type="slidenum">
              <a:rPr lang="en-US" altLang="cs-CZ" smtClean="0"/>
              <a:pPr>
                <a:spcBef>
                  <a:spcPct val="0"/>
                </a:spcBef>
              </a:pPr>
              <a:t>6</a:t>
            </a:fld>
            <a:endParaRPr lang="en-US" altLang="cs-CZ"/>
          </a:p>
        </p:txBody>
      </p:sp>
      <p:sp>
        <p:nvSpPr>
          <p:cNvPr id="14339" name="Rectangle 2">
            <a:extLst>
              <a:ext uri="{FF2B5EF4-FFF2-40B4-BE49-F238E27FC236}">
                <a16:creationId xmlns:a16="http://schemas.microsoft.com/office/drawing/2014/main" id="{2421168A-D097-41CC-910D-382841BD00AE}"/>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DE56375D-D19D-4F48-A30C-681D630A3BE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cs-CZ">
                <a:latin typeface="Calibri" panose="020F0502020204030204" pitchFamily="34" charset="0"/>
              </a:rPr>
              <a:t>When the elasticity coefficient is greater than 1, it means that the percentage change in quantity demanded is greater than the percentage change in price (based on the formula), indicating that consumers are sensitive to the change in price, so demand is elastic.</a:t>
            </a:r>
          </a:p>
          <a:p>
            <a:pPr eaLnBrk="1" hangingPunct="1"/>
            <a:endParaRPr lang="en-US" altLang="cs-CZ">
              <a:latin typeface="Calibri" panose="020F0502020204030204" pitchFamily="34" charset="0"/>
            </a:endParaRPr>
          </a:p>
          <a:p>
            <a:pPr eaLnBrk="1" hangingPunct="1"/>
            <a:r>
              <a:rPr lang="en-US" altLang="cs-CZ">
                <a:latin typeface="Calibri" panose="020F0502020204030204" pitchFamily="34" charset="0"/>
              </a:rPr>
              <a:t>When the elasticity coefficient is less than 1, the percentage change in quantity demanded is less than the percentage change in price (based on the formula), indicating that consumers are not very sensitive to price changes.</a:t>
            </a:r>
          </a:p>
          <a:p>
            <a:pPr eaLnBrk="1" hangingPunct="1"/>
            <a:endParaRPr lang="en-US" altLang="cs-CZ">
              <a:latin typeface="Calibri" panose="020F0502020204030204" pitchFamily="34" charset="0"/>
            </a:endParaRPr>
          </a:p>
          <a:p>
            <a:pPr eaLnBrk="1" hangingPunct="1"/>
            <a:r>
              <a:rPr lang="en-US" altLang="cs-CZ">
                <a:latin typeface="Calibri" panose="020F0502020204030204" pitchFamily="34" charset="0"/>
              </a:rPr>
              <a:t>When the elasticity coefficient equals 1, this is a special case called unit elasticity.  This means that the percentage change in price and the percentage change in quantity are exactly equal.</a:t>
            </a:r>
          </a:p>
          <a:p>
            <a:pPr eaLnBrk="1" hangingPunct="1"/>
            <a:endParaRPr lang="en-US" altLang="cs-CZ">
              <a:latin typeface="Calibri" panose="020F0502020204030204" pitchFamily="34" charset="0"/>
            </a:endParaRPr>
          </a:p>
          <a:p>
            <a:pPr eaLnBrk="1" hangingPunct="1"/>
            <a:r>
              <a:rPr lang="en-US" altLang="cs-CZ">
                <a:latin typeface="Calibri" panose="020F0502020204030204" pitchFamily="34" charset="0"/>
              </a:rPr>
              <a:t>Perfectly inelastic demand  means that consumers will buy exactly the same amount no matter how high or low the price.  Perfectly elastic demand means that nothing will be purchased if there is any deviation from the current price.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E6275FC3-4C7E-4CA4-BB7E-ADAFB2A08B4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F96C440-7C95-445E-BF33-427155650C30}" type="slidenum">
              <a:rPr lang="en-US" altLang="cs-CZ" smtClean="0"/>
              <a:pPr>
                <a:spcBef>
                  <a:spcPct val="0"/>
                </a:spcBef>
              </a:pPr>
              <a:t>7</a:t>
            </a:fld>
            <a:endParaRPr lang="en-US" altLang="cs-CZ"/>
          </a:p>
        </p:txBody>
      </p:sp>
      <p:sp>
        <p:nvSpPr>
          <p:cNvPr id="16387" name="Rectangle 2">
            <a:extLst>
              <a:ext uri="{FF2B5EF4-FFF2-40B4-BE49-F238E27FC236}">
                <a16:creationId xmlns:a16="http://schemas.microsoft.com/office/drawing/2014/main" id="{0E62BE4E-8602-48FD-BFA7-91B9BCF4F193}"/>
              </a:ext>
            </a:extLst>
          </p:cNvPr>
          <p:cNvSpPr>
            <a:spLocks noGrp="1" noRot="1" noChangeAspect="1" noChangeArrowheads="1" noTextEdit="1"/>
          </p:cNvSpPr>
          <p:nvPr>
            <p:ph type="sldImg"/>
          </p:nvPr>
        </p:nvSpPr>
        <p:spPr>
          <a:ln/>
        </p:spPr>
      </p:sp>
      <p:sp>
        <p:nvSpPr>
          <p:cNvPr id="52228" name="Rectangle 3">
            <a:extLst>
              <a:ext uri="{FF2B5EF4-FFF2-40B4-BE49-F238E27FC236}">
                <a16:creationId xmlns:a16="http://schemas.microsoft.com/office/drawing/2014/main" id="{AC0660AC-688D-4396-83B4-3B8033573555}"/>
              </a:ext>
            </a:extLst>
          </p:cNvPr>
          <p:cNvSpPr>
            <a:spLocks noGrp="1" noChangeArrowheads="1"/>
          </p:cNvSpPr>
          <p:nvPr>
            <p:ph type="body" idx="1"/>
          </p:nvPr>
        </p:nvSpPr>
        <p:spPr>
          <a:ln/>
        </p:spPr>
        <p:txBody>
          <a:bodyPr/>
          <a:lstStyle/>
          <a:p>
            <a:pPr eaLnBrk="1" hangingPunct="1">
              <a:defRPr/>
            </a:pPr>
            <a:r>
              <a:rPr lang="en-US" dirty="0">
                <a:latin typeface="+mn-lt"/>
              </a:rPr>
              <a:t>This extreme situation is called perfectly inelastic demand and it is very rare.  The demand curve would be vertical and graphs as a line parallel to the vertical axis.  The elasticity coefficient is 0.  An example of a perfectly inelastic demand might be a diabetic’s demand for insulin.</a:t>
            </a:r>
          </a:p>
          <a:p>
            <a:pPr eaLnBrk="1" hangingPunct="1">
              <a:defRPr/>
            </a:pPr>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3F77B635-682E-4BCC-982F-EFAE1F2BE6A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898714A-C9B6-4A74-A534-E72FB20A38DD}" type="slidenum">
              <a:rPr lang="en-US" altLang="cs-CZ" smtClean="0"/>
              <a:pPr>
                <a:spcBef>
                  <a:spcPct val="0"/>
                </a:spcBef>
              </a:pPr>
              <a:t>8</a:t>
            </a:fld>
            <a:endParaRPr lang="en-US" altLang="cs-CZ"/>
          </a:p>
        </p:txBody>
      </p:sp>
      <p:sp>
        <p:nvSpPr>
          <p:cNvPr id="18435" name="Rectangle 2">
            <a:extLst>
              <a:ext uri="{FF2B5EF4-FFF2-40B4-BE49-F238E27FC236}">
                <a16:creationId xmlns:a16="http://schemas.microsoft.com/office/drawing/2014/main" id="{7A2F5F07-68BE-4E20-B29E-7D3449F7EA7B}"/>
              </a:ext>
            </a:extLst>
          </p:cNvPr>
          <p:cNvSpPr>
            <a:spLocks noGrp="1" noRot="1" noChangeAspect="1" noChangeArrowheads="1" noTextEdit="1"/>
          </p:cNvSpPr>
          <p:nvPr>
            <p:ph type="sldImg"/>
          </p:nvPr>
        </p:nvSpPr>
        <p:spPr>
          <a:ln/>
        </p:spPr>
      </p:sp>
      <p:sp>
        <p:nvSpPr>
          <p:cNvPr id="54276" name="Rectangle 3">
            <a:extLst>
              <a:ext uri="{FF2B5EF4-FFF2-40B4-BE49-F238E27FC236}">
                <a16:creationId xmlns:a16="http://schemas.microsoft.com/office/drawing/2014/main" id="{D9E1C224-828E-45EF-8931-015F271B5EE5}"/>
              </a:ext>
            </a:extLst>
          </p:cNvPr>
          <p:cNvSpPr>
            <a:spLocks noGrp="1" noChangeArrowheads="1"/>
          </p:cNvSpPr>
          <p:nvPr>
            <p:ph type="body" idx="1"/>
          </p:nvPr>
        </p:nvSpPr>
        <p:spPr>
          <a:ln/>
        </p:spPr>
        <p:txBody>
          <a:bodyPr/>
          <a:lstStyle/>
          <a:p>
            <a:pPr eaLnBrk="1" hangingPunct="1">
              <a:defRPr/>
            </a:pPr>
            <a:r>
              <a:rPr lang="en-US" dirty="0">
                <a:latin typeface="+mn-lt"/>
              </a:rPr>
              <a:t>This extreme situation, in which a small price reduction would cause buyers to increase their purchases from zero to all that it is possible to obtain, is perfectly elastic demand, and the demand curve would be horizontal.  The elasticity coefficient is infinite.  An example of a perfectly elastic demand is a firm’s demand curve in a purely competitive industry who is unable to change the price.</a:t>
            </a:r>
          </a:p>
          <a:p>
            <a:pPr eaLnBrk="1" hangingPunct="1">
              <a:defRPr/>
            </a:pP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D7F8C993-A458-4248-ADB0-4EB013D5F4E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D4F03F7-0423-4955-A741-1F5D7EB31F2F}" type="slidenum">
              <a:rPr lang="en-US" altLang="cs-CZ" smtClean="0"/>
              <a:pPr>
                <a:spcBef>
                  <a:spcPct val="0"/>
                </a:spcBef>
              </a:pPr>
              <a:t>9</a:t>
            </a:fld>
            <a:endParaRPr lang="en-US" altLang="cs-CZ"/>
          </a:p>
        </p:txBody>
      </p:sp>
      <p:sp>
        <p:nvSpPr>
          <p:cNvPr id="20483" name="Rectangle 2">
            <a:extLst>
              <a:ext uri="{FF2B5EF4-FFF2-40B4-BE49-F238E27FC236}">
                <a16:creationId xmlns:a16="http://schemas.microsoft.com/office/drawing/2014/main" id="{F49CC808-4D79-403D-AD8B-1F5E60D17CB8}"/>
              </a:ext>
            </a:extLst>
          </p:cNvPr>
          <p:cNvSpPr>
            <a:spLocks noGrp="1" noRot="1" noChangeAspect="1" noChangeArrowheads="1" noTextEdit="1"/>
          </p:cNvSpPr>
          <p:nvPr>
            <p:ph type="sldImg"/>
          </p:nvPr>
        </p:nvSpPr>
        <p:spPr>
          <a:ln/>
        </p:spPr>
      </p:sp>
      <p:sp>
        <p:nvSpPr>
          <p:cNvPr id="55300" name="Rectangle 3">
            <a:extLst>
              <a:ext uri="{FF2B5EF4-FFF2-40B4-BE49-F238E27FC236}">
                <a16:creationId xmlns:a16="http://schemas.microsoft.com/office/drawing/2014/main" id="{04BD02A4-3B37-45E8-9B14-BD3EB4E6B6E4}"/>
              </a:ext>
            </a:extLst>
          </p:cNvPr>
          <p:cNvSpPr>
            <a:spLocks noGrp="1" noChangeArrowheads="1"/>
          </p:cNvSpPr>
          <p:nvPr>
            <p:ph type="body" idx="1"/>
          </p:nvPr>
        </p:nvSpPr>
        <p:spPr>
          <a:ln/>
        </p:spPr>
        <p:txBody>
          <a:bodyPr/>
          <a:lstStyle/>
          <a:p>
            <a:pPr eaLnBrk="1" hangingPunct="1">
              <a:defRPr/>
            </a:pPr>
            <a:r>
              <a:rPr lang="en-US" dirty="0">
                <a:latin typeface="+mn-lt"/>
              </a:rPr>
              <a:t>Total-revenue test is the easiest way to judge whether demand is elastic or inelastic.  This test can be used in place of the elasticity formula, unless there is a need to determine the elasticity coefficient.  The total revenue test is important to understand the relationship between price elasticity and total revenue.</a:t>
            </a:r>
          </a:p>
          <a:p>
            <a:pPr eaLnBrk="1" hangingPunct="1">
              <a:defRPr/>
            </a:pPr>
            <a:endParaRPr lang="en-US" dirty="0">
              <a:latin typeface="+mn-lt"/>
            </a:endParaRPr>
          </a:p>
          <a:p>
            <a:pPr eaLnBrk="1" hangingPunct="1">
              <a:defRPr/>
            </a:pPr>
            <a:r>
              <a:rPr lang="en-US" dirty="0">
                <a:latin typeface="+mn-lt"/>
              </a:rPr>
              <a:t>Demand is inelastic if a decrease in price results in a fall in total revenue, or an increase in price results in a rise in total revenue. </a:t>
            </a:r>
          </a:p>
          <a:p>
            <a:pPr eaLnBrk="1" hangingPunct="1">
              <a:defRPr/>
            </a:pPr>
            <a:endParaRPr lang="en-US" dirty="0">
              <a:latin typeface="+mn-lt"/>
            </a:endParaRPr>
          </a:p>
          <a:p>
            <a:pPr eaLnBrk="1" hangingPunct="1">
              <a:defRPr/>
            </a:pPr>
            <a:r>
              <a:rPr lang="en-US" dirty="0">
                <a:latin typeface="+mn-lt"/>
              </a:rPr>
              <a:t>Demand is elastic if a decrease in price results in a rise in total revenue, or if an increase in price results in a decline in total revenue.</a:t>
            </a:r>
          </a:p>
          <a:p>
            <a:pPr eaLnBrk="1" hangingPunct="1">
              <a:defRPr/>
            </a:pPr>
            <a:endParaRPr lang="en-US" dirty="0">
              <a:latin typeface="+mn-lt"/>
            </a:endParaRPr>
          </a:p>
          <a:p>
            <a:pPr eaLnBrk="1" hangingPunct="1">
              <a:defRPr/>
            </a:pPr>
            <a:r>
              <a:rPr lang="en-US" dirty="0">
                <a:latin typeface="+mn-lt"/>
              </a:rPr>
              <a:t>Demand is unit elastic if total revenue does not change when the price changes.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2802693A-D65F-4188-939B-7530811E73B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0D9B959D-E9B8-4C33-AA0E-FC98AA0A423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42E0DAC7-11BC-47ED-AD7E-91EDD7E073F5}"/>
              </a:ext>
            </a:extLst>
          </p:cNvPr>
          <p:cNvSpPr>
            <a:spLocks noGrp="1" noChangeArrowheads="1"/>
          </p:cNvSpPr>
          <p:nvPr>
            <p:ph type="sldNum" sz="quarter" idx="12"/>
          </p:nvPr>
        </p:nvSpPr>
        <p:spPr>
          <a:ln/>
        </p:spPr>
        <p:txBody>
          <a:bodyPr/>
          <a:lstStyle>
            <a:lvl1pPr>
              <a:defRPr/>
            </a:lvl1pPr>
          </a:lstStyle>
          <a:p>
            <a:pPr>
              <a:defRPr/>
            </a:pPr>
            <a:fld id="{79C30C8C-91B1-4EF7-92F0-51FE6E483627}" type="slidenum">
              <a:rPr lang="en-US" altLang="cs-CZ"/>
              <a:pPr>
                <a:defRPr/>
              </a:pPr>
              <a:t>‹#›</a:t>
            </a:fld>
            <a:endParaRPr lang="en-US" altLang="cs-CZ"/>
          </a:p>
        </p:txBody>
      </p:sp>
    </p:spTree>
    <p:extLst>
      <p:ext uri="{BB962C8B-B14F-4D97-AF65-F5344CB8AC3E}">
        <p14:creationId xmlns:p14="http://schemas.microsoft.com/office/powerpoint/2010/main" val="2588135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3A189B2-BBA9-42D5-8E96-FFE54F1D9D2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DC0F627-109C-4A20-A1CC-6A42FA9F464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40B24A8-8424-4C8E-86D0-30A85EF98EEA}"/>
              </a:ext>
            </a:extLst>
          </p:cNvPr>
          <p:cNvSpPr>
            <a:spLocks noGrp="1" noChangeArrowheads="1"/>
          </p:cNvSpPr>
          <p:nvPr>
            <p:ph type="sldNum" sz="quarter" idx="12"/>
          </p:nvPr>
        </p:nvSpPr>
        <p:spPr>
          <a:ln/>
        </p:spPr>
        <p:txBody>
          <a:bodyPr/>
          <a:lstStyle>
            <a:lvl1pPr>
              <a:defRPr/>
            </a:lvl1pPr>
          </a:lstStyle>
          <a:p>
            <a:pPr>
              <a:defRPr/>
            </a:pPr>
            <a:fld id="{FC92E445-D625-4EA8-8E36-CEA735A8A0E2}" type="slidenum">
              <a:rPr lang="en-US" altLang="cs-CZ"/>
              <a:pPr>
                <a:defRPr/>
              </a:pPr>
              <a:t>‹#›</a:t>
            </a:fld>
            <a:endParaRPr lang="en-US" altLang="cs-CZ"/>
          </a:p>
        </p:txBody>
      </p:sp>
    </p:spTree>
    <p:extLst>
      <p:ext uri="{BB962C8B-B14F-4D97-AF65-F5344CB8AC3E}">
        <p14:creationId xmlns:p14="http://schemas.microsoft.com/office/powerpoint/2010/main" val="1474369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BC02CFC-43AF-471A-90FA-058F88C95D7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8C6427D-B287-423F-8189-D6E67C01F5D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9646615-671E-41FD-B814-6F5A02A99C13}"/>
              </a:ext>
            </a:extLst>
          </p:cNvPr>
          <p:cNvSpPr>
            <a:spLocks noGrp="1" noChangeArrowheads="1"/>
          </p:cNvSpPr>
          <p:nvPr>
            <p:ph type="sldNum" sz="quarter" idx="12"/>
          </p:nvPr>
        </p:nvSpPr>
        <p:spPr>
          <a:ln/>
        </p:spPr>
        <p:txBody>
          <a:bodyPr/>
          <a:lstStyle>
            <a:lvl1pPr>
              <a:defRPr/>
            </a:lvl1pPr>
          </a:lstStyle>
          <a:p>
            <a:pPr>
              <a:defRPr/>
            </a:pPr>
            <a:fld id="{D9193B0A-A334-468A-AEC9-E08A66D6C256}" type="slidenum">
              <a:rPr lang="en-US" altLang="cs-CZ"/>
              <a:pPr>
                <a:defRPr/>
              </a:pPr>
              <a:t>‹#›</a:t>
            </a:fld>
            <a:endParaRPr lang="en-US" altLang="cs-CZ"/>
          </a:p>
        </p:txBody>
      </p:sp>
    </p:spTree>
    <p:extLst>
      <p:ext uri="{BB962C8B-B14F-4D97-AF65-F5344CB8AC3E}">
        <p14:creationId xmlns:p14="http://schemas.microsoft.com/office/powerpoint/2010/main" val="3821482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C121CA1-6C0A-4A6A-9791-FF643784F29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713539F-1EC3-44C5-857F-373AFC82489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4F2247E-FBA9-4C02-8B47-CD30C44319ED}"/>
              </a:ext>
            </a:extLst>
          </p:cNvPr>
          <p:cNvSpPr>
            <a:spLocks noGrp="1" noChangeArrowheads="1"/>
          </p:cNvSpPr>
          <p:nvPr>
            <p:ph type="sldNum" sz="quarter" idx="12"/>
          </p:nvPr>
        </p:nvSpPr>
        <p:spPr>
          <a:ln/>
        </p:spPr>
        <p:txBody>
          <a:bodyPr/>
          <a:lstStyle>
            <a:lvl1pPr>
              <a:defRPr/>
            </a:lvl1pPr>
          </a:lstStyle>
          <a:p>
            <a:pPr>
              <a:defRPr/>
            </a:pPr>
            <a:fld id="{6494A549-7562-4FD6-B40B-C6DF3FAD54AD}" type="slidenum">
              <a:rPr lang="en-US" altLang="cs-CZ"/>
              <a:pPr>
                <a:defRPr/>
              </a:pPr>
              <a:t>‹#›</a:t>
            </a:fld>
            <a:endParaRPr lang="en-US" altLang="cs-CZ"/>
          </a:p>
        </p:txBody>
      </p:sp>
    </p:spTree>
    <p:extLst>
      <p:ext uri="{BB962C8B-B14F-4D97-AF65-F5344CB8AC3E}">
        <p14:creationId xmlns:p14="http://schemas.microsoft.com/office/powerpoint/2010/main" val="315497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72DC8B57-69C5-4206-9AF7-192DC3736BC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A7773C2-FA10-4EE0-8299-5678F4D2859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DBC6825-8A87-4C43-B834-3E4D608B6261}"/>
              </a:ext>
            </a:extLst>
          </p:cNvPr>
          <p:cNvSpPr>
            <a:spLocks noGrp="1" noChangeArrowheads="1"/>
          </p:cNvSpPr>
          <p:nvPr>
            <p:ph type="sldNum" sz="quarter" idx="12"/>
          </p:nvPr>
        </p:nvSpPr>
        <p:spPr>
          <a:ln/>
        </p:spPr>
        <p:txBody>
          <a:bodyPr/>
          <a:lstStyle>
            <a:lvl1pPr>
              <a:defRPr/>
            </a:lvl1pPr>
          </a:lstStyle>
          <a:p>
            <a:pPr>
              <a:defRPr/>
            </a:pPr>
            <a:fld id="{41B9023C-C8DA-46F6-9F62-587AAD773A5C}" type="slidenum">
              <a:rPr lang="en-US" altLang="cs-CZ"/>
              <a:pPr>
                <a:defRPr/>
              </a:pPr>
              <a:t>‹#›</a:t>
            </a:fld>
            <a:endParaRPr lang="en-US" altLang="cs-CZ"/>
          </a:p>
        </p:txBody>
      </p:sp>
    </p:spTree>
    <p:extLst>
      <p:ext uri="{BB962C8B-B14F-4D97-AF65-F5344CB8AC3E}">
        <p14:creationId xmlns:p14="http://schemas.microsoft.com/office/powerpoint/2010/main" val="3303817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C5DF1C40-ADAE-4A9F-BFF7-53A1B1C191F2}"/>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FFE9F2C8-CC55-48B5-A2CA-6880E21D3B0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D2DA8CC8-E51A-4ABE-92F6-8C7CF3EE996A}"/>
              </a:ext>
            </a:extLst>
          </p:cNvPr>
          <p:cNvSpPr>
            <a:spLocks noGrp="1" noChangeArrowheads="1"/>
          </p:cNvSpPr>
          <p:nvPr>
            <p:ph type="sldNum" sz="quarter" idx="12"/>
          </p:nvPr>
        </p:nvSpPr>
        <p:spPr>
          <a:ln/>
        </p:spPr>
        <p:txBody>
          <a:bodyPr/>
          <a:lstStyle>
            <a:lvl1pPr>
              <a:defRPr/>
            </a:lvl1pPr>
          </a:lstStyle>
          <a:p>
            <a:pPr>
              <a:defRPr/>
            </a:pPr>
            <a:fld id="{2128E640-5E55-47B1-9E54-67B53C5B70E9}" type="slidenum">
              <a:rPr lang="en-US" altLang="cs-CZ"/>
              <a:pPr>
                <a:defRPr/>
              </a:pPr>
              <a:t>‹#›</a:t>
            </a:fld>
            <a:endParaRPr lang="en-US" altLang="cs-CZ"/>
          </a:p>
        </p:txBody>
      </p:sp>
    </p:spTree>
    <p:extLst>
      <p:ext uri="{BB962C8B-B14F-4D97-AF65-F5344CB8AC3E}">
        <p14:creationId xmlns:p14="http://schemas.microsoft.com/office/powerpoint/2010/main" val="3408769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510C64E4-0B72-44B5-B94E-4C3FF03071D3}"/>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60BF1837-FCF6-43E4-AFEB-D88809EFCEC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3D08775D-461E-4242-8D2E-A7A5DF760291}"/>
              </a:ext>
            </a:extLst>
          </p:cNvPr>
          <p:cNvSpPr>
            <a:spLocks noGrp="1" noChangeArrowheads="1"/>
          </p:cNvSpPr>
          <p:nvPr>
            <p:ph type="sldNum" sz="quarter" idx="12"/>
          </p:nvPr>
        </p:nvSpPr>
        <p:spPr>
          <a:ln/>
        </p:spPr>
        <p:txBody>
          <a:bodyPr/>
          <a:lstStyle>
            <a:lvl1pPr>
              <a:defRPr/>
            </a:lvl1pPr>
          </a:lstStyle>
          <a:p>
            <a:pPr>
              <a:defRPr/>
            </a:pPr>
            <a:fld id="{C44F2FC2-9382-41FB-9DBF-2E3FEC22B773}" type="slidenum">
              <a:rPr lang="en-US" altLang="cs-CZ"/>
              <a:pPr>
                <a:defRPr/>
              </a:pPr>
              <a:t>‹#›</a:t>
            </a:fld>
            <a:endParaRPr lang="en-US" altLang="cs-CZ"/>
          </a:p>
        </p:txBody>
      </p:sp>
    </p:spTree>
    <p:extLst>
      <p:ext uri="{BB962C8B-B14F-4D97-AF65-F5344CB8AC3E}">
        <p14:creationId xmlns:p14="http://schemas.microsoft.com/office/powerpoint/2010/main" val="1032864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EC6D0A9-4D2D-48DB-A320-C5D48C28C888}"/>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A766B1AE-2B83-4248-B85B-6AD4FEE95BA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B7CB0B43-4FA5-4783-9D4C-F025F74C26C5}"/>
              </a:ext>
            </a:extLst>
          </p:cNvPr>
          <p:cNvSpPr>
            <a:spLocks noGrp="1" noChangeArrowheads="1"/>
          </p:cNvSpPr>
          <p:nvPr>
            <p:ph type="sldNum" sz="quarter" idx="12"/>
          </p:nvPr>
        </p:nvSpPr>
        <p:spPr>
          <a:ln/>
        </p:spPr>
        <p:txBody>
          <a:bodyPr/>
          <a:lstStyle>
            <a:lvl1pPr>
              <a:defRPr/>
            </a:lvl1pPr>
          </a:lstStyle>
          <a:p>
            <a:pPr>
              <a:defRPr/>
            </a:pPr>
            <a:fld id="{E0876918-D6D5-45AA-87A6-D4043762BBE9}" type="slidenum">
              <a:rPr lang="en-US" altLang="cs-CZ"/>
              <a:pPr>
                <a:defRPr/>
              </a:pPr>
              <a:t>‹#›</a:t>
            </a:fld>
            <a:endParaRPr lang="en-US" altLang="cs-CZ"/>
          </a:p>
        </p:txBody>
      </p:sp>
    </p:spTree>
    <p:extLst>
      <p:ext uri="{BB962C8B-B14F-4D97-AF65-F5344CB8AC3E}">
        <p14:creationId xmlns:p14="http://schemas.microsoft.com/office/powerpoint/2010/main" val="3308921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E490D60-3D57-4904-82DC-9C1BAA23C520}"/>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01A54AE0-0266-4C56-A7A9-8E49FB09C8B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9DB5E8CC-9F7F-4918-9D24-85A308A35164}"/>
              </a:ext>
            </a:extLst>
          </p:cNvPr>
          <p:cNvSpPr>
            <a:spLocks noGrp="1" noChangeArrowheads="1"/>
          </p:cNvSpPr>
          <p:nvPr>
            <p:ph type="sldNum" sz="quarter" idx="12"/>
          </p:nvPr>
        </p:nvSpPr>
        <p:spPr>
          <a:ln/>
        </p:spPr>
        <p:txBody>
          <a:bodyPr/>
          <a:lstStyle>
            <a:lvl1pPr>
              <a:defRPr/>
            </a:lvl1pPr>
          </a:lstStyle>
          <a:p>
            <a:pPr>
              <a:defRPr/>
            </a:pPr>
            <a:fld id="{640024D8-7EA7-4F68-A5E4-E3C17F8C7C38}" type="slidenum">
              <a:rPr lang="en-US" altLang="cs-CZ"/>
              <a:pPr>
                <a:defRPr/>
              </a:pPr>
              <a:t>‹#›</a:t>
            </a:fld>
            <a:endParaRPr lang="en-US" altLang="cs-CZ"/>
          </a:p>
        </p:txBody>
      </p:sp>
    </p:spTree>
    <p:extLst>
      <p:ext uri="{BB962C8B-B14F-4D97-AF65-F5344CB8AC3E}">
        <p14:creationId xmlns:p14="http://schemas.microsoft.com/office/powerpoint/2010/main" val="3999363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734A5FC7-83CA-41A3-A26C-04D58E4C3E6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09BFD0EB-DC0A-4DF8-920A-8073D67513C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6A4B6190-AFBE-48B0-B694-821E3AFE52D3}"/>
              </a:ext>
            </a:extLst>
          </p:cNvPr>
          <p:cNvSpPr>
            <a:spLocks noGrp="1" noChangeArrowheads="1"/>
          </p:cNvSpPr>
          <p:nvPr>
            <p:ph type="sldNum" sz="quarter" idx="12"/>
          </p:nvPr>
        </p:nvSpPr>
        <p:spPr>
          <a:ln/>
        </p:spPr>
        <p:txBody>
          <a:bodyPr/>
          <a:lstStyle>
            <a:lvl1pPr>
              <a:defRPr/>
            </a:lvl1pPr>
          </a:lstStyle>
          <a:p>
            <a:pPr>
              <a:defRPr/>
            </a:pPr>
            <a:fld id="{06832942-088A-4A09-9F79-BC8EB34DD0F1}" type="slidenum">
              <a:rPr lang="en-US" altLang="cs-CZ"/>
              <a:pPr>
                <a:defRPr/>
              </a:pPr>
              <a:t>‹#›</a:t>
            </a:fld>
            <a:endParaRPr lang="en-US" altLang="cs-CZ"/>
          </a:p>
        </p:txBody>
      </p:sp>
    </p:spTree>
    <p:extLst>
      <p:ext uri="{BB962C8B-B14F-4D97-AF65-F5344CB8AC3E}">
        <p14:creationId xmlns:p14="http://schemas.microsoft.com/office/powerpoint/2010/main" val="190711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1F37DEE8-1085-4EAD-8E99-453E94A09F3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EC659EB-CE53-4891-8DEC-DCB84C0C29B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218C4BE7-F462-4B3B-A86F-A345925D3FA3}"/>
              </a:ext>
            </a:extLst>
          </p:cNvPr>
          <p:cNvSpPr>
            <a:spLocks noGrp="1" noChangeArrowheads="1"/>
          </p:cNvSpPr>
          <p:nvPr>
            <p:ph type="sldNum" sz="quarter" idx="12"/>
          </p:nvPr>
        </p:nvSpPr>
        <p:spPr>
          <a:ln/>
        </p:spPr>
        <p:txBody>
          <a:bodyPr/>
          <a:lstStyle>
            <a:lvl1pPr>
              <a:defRPr/>
            </a:lvl1pPr>
          </a:lstStyle>
          <a:p>
            <a:pPr>
              <a:defRPr/>
            </a:pPr>
            <a:fld id="{C11C70F5-4608-4A2E-A551-3D576D3AD2E9}" type="slidenum">
              <a:rPr lang="en-US" altLang="cs-CZ"/>
              <a:pPr>
                <a:defRPr/>
              </a:pPr>
              <a:t>‹#›</a:t>
            </a:fld>
            <a:endParaRPr lang="en-US" altLang="cs-CZ"/>
          </a:p>
        </p:txBody>
      </p:sp>
    </p:spTree>
    <p:extLst>
      <p:ext uri="{BB962C8B-B14F-4D97-AF65-F5344CB8AC3E}">
        <p14:creationId xmlns:p14="http://schemas.microsoft.com/office/powerpoint/2010/main" val="1487716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0CA22D-DDD4-4016-889F-D5EB3A2FDB51}"/>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cs-CZ"/>
              <a:t>Click to edit Master title style</a:t>
            </a:r>
          </a:p>
        </p:txBody>
      </p:sp>
      <p:sp>
        <p:nvSpPr>
          <p:cNvPr id="1027" name="Rectangle 3">
            <a:extLst>
              <a:ext uri="{FF2B5EF4-FFF2-40B4-BE49-F238E27FC236}">
                <a16:creationId xmlns:a16="http://schemas.microsoft.com/office/drawing/2014/main" id="{947E6B4C-6A0A-455B-92A8-4A6997C1B76C}"/>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cs-CZ"/>
              <a:t>Click to edit Master text styles</a:t>
            </a:r>
          </a:p>
          <a:p>
            <a:pPr lvl="1"/>
            <a:r>
              <a:rPr lang="en-US" altLang="cs-CZ"/>
              <a:t>Second level</a:t>
            </a:r>
          </a:p>
          <a:p>
            <a:pPr lvl="2"/>
            <a:r>
              <a:rPr lang="en-US" altLang="cs-CZ"/>
              <a:t>Third level</a:t>
            </a:r>
          </a:p>
          <a:p>
            <a:pPr lvl="3"/>
            <a:r>
              <a:rPr lang="en-US" altLang="cs-CZ"/>
              <a:t>Fourth level</a:t>
            </a:r>
          </a:p>
          <a:p>
            <a:pPr lvl="4"/>
            <a:r>
              <a:rPr lang="en-US" altLang="cs-CZ"/>
              <a:t>Fifth level</a:t>
            </a:r>
          </a:p>
        </p:txBody>
      </p:sp>
      <p:sp>
        <p:nvSpPr>
          <p:cNvPr id="1028" name="Rectangle 4">
            <a:extLst>
              <a:ext uri="{FF2B5EF4-FFF2-40B4-BE49-F238E27FC236}">
                <a16:creationId xmlns:a16="http://schemas.microsoft.com/office/drawing/2014/main" id="{2C8A1D54-F30B-43CA-BF96-24E827AA2215}"/>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b="0">
                <a:latin typeface="Arial" charset="0"/>
              </a:defRPr>
            </a:lvl1pPr>
          </a:lstStyle>
          <a:p>
            <a:pPr>
              <a:defRPr/>
            </a:pPr>
            <a:endParaRPr lang="en-US"/>
          </a:p>
        </p:txBody>
      </p:sp>
      <p:sp>
        <p:nvSpPr>
          <p:cNvPr id="1029" name="Rectangle 5">
            <a:extLst>
              <a:ext uri="{FF2B5EF4-FFF2-40B4-BE49-F238E27FC236}">
                <a16:creationId xmlns:a16="http://schemas.microsoft.com/office/drawing/2014/main" id="{B1185EF1-A23B-45FB-A700-D0409D543CD1}"/>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b="0">
                <a:latin typeface="Arial" charset="0"/>
              </a:defRPr>
            </a:lvl1pPr>
          </a:lstStyle>
          <a:p>
            <a:pPr>
              <a:defRPr/>
            </a:pPr>
            <a:endParaRPr lang="en-US"/>
          </a:p>
        </p:txBody>
      </p:sp>
      <p:sp>
        <p:nvSpPr>
          <p:cNvPr id="1030" name="Rectangle 6">
            <a:extLst>
              <a:ext uri="{FF2B5EF4-FFF2-40B4-BE49-F238E27FC236}">
                <a16:creationId xmlns:a16="http://schemas.microsoft.com/office/drawing/2014/main" id="{C2E85E22-7390-472A-A5F1-A6F91D43FBF1}"/>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b="0"/>
            </a:lvl1pPr>
          </a:lstStyle>
          <a:p>
            <a:pPr>
              <a:defRPr/>
            </a:pPr>
            <a:fld id="{E80FB4A6-4FA9-4787-8DB4-A4A8C4311016}" type="slidenum">
              <a:rPr lang="en-US" altLang="cs-CZ"/>
              <a:pPr>
                <a:defRPr/>
              </a:pPr>
              <a:t>‹#›</a:t>
            </a:fld>
            <a:endParaRPr lang="en-US"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g9aDizJpd_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0589C"/>
        </a:solidFill>
        <a:effectLst/>
      </p:bgPr>
    </p:bg>
    <p:spTree>
      <p:nvGrpSpPr>
        <p:cNvPr id="1" name=""/>
        <p:cNvGrpSpPr/>
        <p:nvPr/>
      </p:nvGrpSpPr>
      <p:grpSpPr>
        <a:xfrm>
          <a:off x="0" y="0"/>
          <a:ext cx="0" cy="0"/>
          <a:chOff x="0" y="0"/>
          <a:chExt cx="0" cy="0"/>
        </a:xfrm>
      </p:grpSpPr>
      <p:pic>
        <p:nvPicPr>
          <p:cNvPr id="3074" name="Picture 4">
            <a:extLst>
              <a:ext uri="{FF2B5EF4-FFF2-40B4-BE49-F238E27FC236}">
                <a16:creationId xmlns:a16="http://schemas.microsoft.com/office/drawing/2014/main" id="{2CF377F6-87FD-4A6E-903F-8B6A8D3650C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0"/>
            <a:ext cx="23082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8">
            <a:extLst>
              <a:ext uri="{FF2B5EF4-FFF2-40B4-BE49-F238E27FC236}">
                <a16:creationId xmlns:a16="http://schemas.microsoft.com/office/drawing/2014/main" id="{65606002-A46C-429F-BB51-EFB0F6D51D31}"/>
              </a:ext>
            </a:extLst>
          </p:cNvPr>
          <p:cNvSpPr>
            <a:spLocks noChangeArrowheads="1"/>
          </p:cNvSpPr>
          <p:nvPr/>
        </p:nvSpPr>
        <p:spPr bwMode="auto">
          <a:xfrm>
            <a:off x="0" y="2438400"/>
            <a:ext cx="9144000" cy="914400"/>
          </a:xfrm>
          <a:prstGeom prst="rect">
            <a:avLst/>
          </a:prstGeom>
          <a:solidFill>
            <a:srgbClr val="52289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0">
              <a:latin typeface="Tw Cen MT" panose="020B0602020104020603" pitchFamily="34" charset="-18"/>
            </a:endParaRPr>
          </a:p>
        </p:txBody>
      </p:sp>
      <p:sp>
        <p:nvSpPr>
          <p:cNvPr id="3076" name="Rectangle 2">
            <a:extLst>
              <a:ext uri="{FF2B5EF4-FFF2-40B4-BE49-F238E27FC236}">
                <a16:creationId xmlns:a16="http://schemas.microsoft.com/office/drawing/2014/main" id="{32544C21-F0B7-485C-895D-872746F6569B}"/>
              </a:ext>
            </a:extLst>
          </p:cNvPr>
          <p:cNvSpPr>
            <a:spLocks noGrp="1" noChangeArrowheads="1"/>
          </p:cNvSpPr>
          <p:nvPr>
            <p:ph type="ctrTitle"/>
          </p:nvPr>
        </p:nvSpPr>
        <p:spPr>
          <a:xfrm>
            <a:off x="2667000" y="2514600"/>
            <a:ext cx="6096000" cy="838200"/>
          </a:xfrm>
        </p:spPr>
        <p:txBody>
          <a:bodyPr/>
          <a:lstStyle/>
          <a:p>
            <a:pPr algn="r" eaLnBrk="1" hangingPunct="1"/>
            <a:r>
              <a:rPr lang="en-US" altLang="cs-CZ" sz="3600">
                <a:solidFill>
                  <a:schemeClr val="bg1"/>
                </a:solidFill>
                <a:latin typeface="Tahoma" panose="020B0604030504040204" pitchFamily="34" charset="0"/>
              </a:rPr>
              <a:t>Elasticity</a:t>
            </a:r>
          </a:p>
        </p:txBody>
      </p:sp>
      <p:sp>
        <p:nvSpPr>
          <p:cNvPr id="3077" name="Text Box 5">
            <a:extLst>
              <a:ext uri="{FF2B5EF4-FFF2-40B4-BE49-F238E27FC236}">
                <a16:creationId xmlns:a16="http://schemas.microsoft.com/office/drawing/2014/main" id="{177E95A5-ACAB-45F6-8AD4-EEA767107351}"/>
              </a:ext>
            </a:extLst>
          </p:cNvPr>
          <p:cNvSpPr txBox="1">
            <a:spLocks noChangeArrowheads="1"/>
          </p:cNvSpPr>
          <p:nvPr/>
        </p:nvSpPr>
        <p:spPr bwMode="auto">
          <a:xfrm>
            <a:off x="228600" y="1447800"/>
            <a:ext cx="914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4400" b="0">
                <a:solidFill>
                  <a:schemeClr val="bg1"/>
                </a:solidFill>
              </a:rPr>
              <a:t>04</a:t>
            </a:r>
          </a:p>
        </p:txBody>
      </p:sp>
      <p:sp>
        <p:nvSpPr>
          <p:cNvPr id="198673" name="Text Box 2065">
            <a:extLst>
              <a:ext uri="{FF2B5EF4-FFF2-40B4-BE49-F238E27FC236}">
                <a16:creationId xmlns:a16="http://schemas.microsoft.com/office/drawing/2014/main" id="{FB6BF42E-D642-4E57-A9F7-EC115C4C07BB}"/>
              </a:ext>
            </a:extLst>
          </p:cNvPr>
          <p:cNvSpPr txBox="1">
            <a:spLocks noChangeArrowheads="1"/>
          </p:cNvSpPr>
          <p:nvPr/>
        </p:nvSpPr>
        <p:spPr bwMode="auto">
          <a:xfrm>
            <a:off x="15875" y="6156325"/>
            <a:ext cx="1812925" cy="244475"/>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en-US" altLang="cs-CZ" sz="1000" i="1">
                <a:solidFill>
                  <a:schemeClr val="bg1"/>
                </a:solidFill>
                <a:latin typeface="Times New Roman" panose="02020603050405020304" pitchFamily="18" charset="0"/>
                <a:ea typeface="ＭＳ Ｐゴシック" panose="020B0600070205080204" pitchFamily="34" charset="-128"/>
              </a:rPr>
              <a:t>McGraw-Hill/Irwin</a:t>
            </a:r>
            <a:endParaRPr lang="en-US" altLang="cs-CZ" sz="1000" i="1">
              <a:solidFill>
                <a:schemeClr val="bg1"/>
              </a:solidFill>
              <a:effectLst>
                <a:outerShdw blurRad="38100" dist="38100" dir="2700000" algn="tl">
                  <a:srgbClr val="000000"/>
                </a:outerShdw>
              </a:effectLst>
              <a:latin typeface="Times New Roman" panose="02020603050405020304" pitchFamily="18" charset="0"/>
              <a:ea typeface="ＭＳ Ｐゴシック" panose="020B0600070205080204" pitchFamily="34" charset="-128"/>
            </a:endParaRPr>
          </a:p>
        </p:txBody>
      </p:sp>
      <p:sp>
        <p:nvSpPr>
          <p:cNvPr id="198674" name="Text Box 2066">
            <a:extLst>
              <a:ext uri="{FF2B5EF4-FFF2-40B4-BE49-F238E27FC236}">
                <a16:creationId xmlns:a16="http://schemas.microsoft.com/office/drawing/2014/main" id="{FA68B894-1BB5-4742-9B9B-3C3F2B623096}"/>
              </a:ext>
            </a:extLst>
          </p:cNvPr>
          <p:cNvSpPr txBox="1">
            <a:spLocks noChangeArrowheads="1"/>
          </p:cNvSpPr>
          <p:nvPr/>
        </p:nvSpPr>
        <p:spPr bwMode="auto">
          <a:xfrm>
            <a:off x="3336925" y="6096000"/>
            <a:ext cx="5730875" cy="244475"/>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defRPr/>
            </a:pPr>
            <a:r>
              <a:rPr lang="en-US" altLang="cs-CZ" sz="1000" i="1">
                <a:solidFill>
                  <a:schemeClr val="bg1"/>
                </a:solidFill>
                <a:latin typeface="Times New Roman" panose="02020603050405020304" pitchFamily="18" charset="0"/>
                <a:ea typeface="ＭＳ Ｐゴシック" panose="020B0600070205080204" pitchFamily="34" charset="-128"/>
              </a:rPr>
              <a:t>        Copyright © 2012 by The McGraw-Hill Companies, Inc. All rights reserved.</a:t>
            </a:r>
            <a:endParaRPr lang="en-US" altLang="cs-CZ" sz="1000" i="1">
              <a:solidFill>
                <a:schemeClr val="bg1"/>
              </a:solidFill>
              <a:effectLst>
                <a:outerShdw blurRad="38100" dist="38100" dir="2700000" algn="tl">
                  <a:srgbClr val="000000"/>
                </a:outerShdw>
              </a:effectLst>
              <a:latin typeface="Times New Roman" panose="02020603050405020304" pitchFamily="18" charset="0"/>
              <a:ea typeface="ＭＳ Ｐゴシック" panose="020B0600070205080204" pitchFamily="34"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descr="gridlines.png">
            <a:extLst>
              <a:ext uri="{FF2B5EF4-FFF2-40B4-BE49-F238E27FC236}">
                <a16:creationId xmlns:a16="http://schemas.microsoft.com/office/drawing/2014/main" id="{B9695ED6-8711-47B6-88AD-B4FF4E2B3D2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2460625"/>
            <a:ext cx="4343400" cy="310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7" name="Rectangle 5">
            <a:extLst>
              <a:ext uri="{FF2B5EF4-FFF2-40B4-BE49-F238E27FC236}">
                <a16:creationId xmlns:a16="http://schemas.microsoft.com/office/drawing/2014/main" id="{D76DF1F6-C751-4729-A4A4-99CCCDA3148B}"/>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a:latin typeface="Dotum" panose="020B0600000101010101" pitchFamily="34" charset="-127"/>
            </a:endParaRPr>
          </a:p>
        </p:txBody>
      </p:sp>
      <p:sp>
        <p:nvSpPr>
          <p:cNvPr id="21508" name="Rectangle 2">
            <a:extLst>
              <a:ext uri="{FF2B5EF4-FFF2-40B4-BE49-F238E27FC236}">
                <a16:creationId xmlns:a16="http://schemas.microsoft.com/office/drawing/2014/main" id="{F28CEE7D-FE19-4754-B1C9-8157BDBC4A8E}"/>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Total Revenue Test</a:t>
            </a:r>
          </a:p>
        </p:txBody>
      </p:sp>
      <p:sp>
        <p:nvSpPr>
          <p:cNvPr id="21509" name="Rectangle 4">
            <a:extLst>
              <a:ext uri="{FF2B5EF4-FFF2-40B4-BE49-F238E27FC236}">
                <a16:creationId xmlns:a16="http://schemas.microsoft.com/office/drawing/2014/main" id="{FF88F267-A2BC-4A7F-97AA-9AF52A3446E9}"/>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21510" name="Rectangle 5">
            <a:extLst>
              <a:ext uri="{FF2B5EF4-FFF2-40B4-BE49-F238E27FC236}">
                <a16:creationId xmlns:a16="http://schemas.microsoft.com/office/drawing/2014/main" id="{BAEB9B80-3F06-434A-A1FF-A06D16E4D069}"/>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a:solidFill>
                  <a:srgbClr val="FFFFFF"/>
                </a:solidFill>
              </a:rPr>
              <a:t>LO2</a:t>
            </a:r>
          </a:p>
        </p:txBody>
      </p:sp>
      <p:grpSp>
        <p:nvGrpSpPr>
          <p:cNvPr id="2" name="Group 18">
            <a:extLst>
              <a:ext uri="{FF2B5EF4-FFF2-40B4-BE49-F238E27FC236}">
                <a16:creationId xmlns:a16="http://schemas.microsoft.com/office/drawing/2014/main" id="{8C5659F3-2BF0-4557-9CB1-AC8A1D211E08}"/>
              </a:ext>
            </a:extLst>
          </p:cNvPr>
          <p:cNvGrpSpPr>
            <a:grpSpLocks/>
          </p:cNvGrpSpPr>
          <p:nvPr/>
        </p:nvGrpSpPr>
        <p:grpSpPr bwMode="auto">
          <a:xfrm>
            <a:off x="1981200" y="2295525"/>
            <a:ext cx="5011738" cy="3495675"/>
            <a:chOff x="1643" y="1873"/>
            <a:chExt cx="3157" cy="2202"/>
          </a:xfrm>
        </p:grpSpPr>
        <p:sp>
          <p:nvSpPr>
            <p:cNvPr id="21522" name="Rectangle 5">
              <a:extLst>
                <a:ext uri="{FF2B5EF4-FFF2-40B4-BE49-F238E27FC236}">
                  <a16:creationId xmlns:a16="http://schemas.microsoft.com/office/drawing/2014/main" id="{9479D96F-BE59-4E03-AB8A-526888348FD1}"/>
                </a:ext>
              </a:extLst>
            </p:cNvPr>
            <p:cNvSpPr>
              <a:spLocks noChangeArrowheads="1"/>
            </p:cNvSpPr>
            <p:nvPr/>
          </p:nvSpPr>
          <p:spPr bwMode="auto">
            <a:xfrm>
              <a:off x="1891" y="1998"/>
              <a:ext cx="2704" cy="18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21523" name="Text Box 6">
              <a:extLst>
                <a:ext uri="{FF2B5EF4-FFF2-40B4-BE49-F238E27FC236}">
                  <a16:creationId xmlns:a16="http://schemas.microsoft.com/office/drawing/2014/main" id="{4DE0C244-3F16-4D76-A4CB-22635E601DE1}"/>
                </a:ext>
              </a:extLst>
            </p:cNvPr>
            <p:cNvSpPr txBox="1">
              <a:spLocks noChangeArrowheads="1"/>
            </p:cNvSpPr>
            <p:nvPr/>
          </p:nvSpPr>
          <p:spPr bwMode="auto">
            <a:xfrm>
              <a:off x="1643" y="2058"/>
              <a:ext cx="258" cy="1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lnSpc>
                  <a:spcPct val="175000"/>
                </a:lnSpc>
                <a:spcBef>
                  <a:spcPct val="0"/>
                </a:spcBef>
                <a:buFontTx/>
                <a:buNone/>
              </a:pPr>
              <a:r>
                <a:rPr lang="en-US" altLang="cs-CZ" sz="1600"/>
                <a:t>$3</a:t>
              </a:r>
            </a:p>
            <a:p>
              <a:pPr algn="r" eaLnBrk="1" hangingPunct="1">
                <a:lnSpc>
                  <a:spcPct val="175000"/>
                </a:lnSpc>
                <a:spcBef>
                  <a:spcPct val="0"/>
                </a:spcBef>
                <a:buFontTx/>
                <a:buNone/>
              </a:pPr>
              <a:endParaRPr lang="en-US" altLang="cs-CZ" sz="1600"/>
            </a:p>
            <a:p>
              <a:pPr algn="r" eaLnBrk="1" hangingPunct="1">
                <a:lnSpc>
                  <a:spcPct val="175000"/>
                </a:lnSpc>
                <a:spcBef>
                  <a:spcPct val="0"/>
                </a:spcBef>
                <a:buFontTx/>
                <a:buNone/>
              </a:pPr>
              <a:r>
                <a:rPr lang="en-US" altLang="cs-CZ" sz="1600"/>
                <a:t>2</a:t>
              </a:r>
            </a:p>
            <a:p>
              <a:pPr algn="r" eaLnBrk="1" hangingPunct="1">
                <a:lnSpc>
                  <a:spcPct val="175000"/>
                </a:lnSpc>
                <a:spcBef>
                  <a:spcPct val="0"/>
                </a:spcBef>
                <a:buFontTx/>
                <a:buNone/>
              </a:pPr>
              <a:endParaRPr lang="en-US" altLang="cs-CZ" sz="1600"/>
            </a:p>
            <a:p>
              <a:pPr algn="r" eaLnBrk="1" hangingPunct="1">
                <a:lnSpc>
                  <a:spcPct val="175000"/>
                </a:lnSpc>
                <a:spcBef>
                  <a:spcPct val="0"/>
                </a:spcBef>
                <a:buFontTx/>
                <a:buNone/>
              </a:pPr>
              <a:r>
                <a:rPr lang="en-US" altLang="cs-CZ" sz="1600"/>
                <a:t>1</a:t>
              </a:r>
            </a:p>
            <a:p>
              <a:pPr algn="r" eaLnBrk="1" hangingPunct="1">
                <a:lnSpc>
                  <a:spcPct val="175000"/>
                </a:lnSpc>
                <a:spcBef>
                  <a:spcPct val="0"/>
                </a:spcBef>
                <a:buFontTx/>
                <a:buNone/>
              </a:pPr>
              <a:endParaRPr lang="en-US" altLang="cs-CZ" sz="1600"/>
            </a:p>
          </p:txBody>
        </p:sp>
        <p:sp>
          <p:nvSpPr>
            <p:cNvPr id="21524" name="Text Box 8">
              <a:extLst>
                <a:ext uri="{FF2B5EF4-FFF2-40B4-BE49-F238E27FC236}">
                  <a16:creationId xmlns:a16="http://schemas.microsoft.com/office/drawing/2014/main" id="{795335BA-0A12-4044-AFF0-F5C3917A28FA}"/>
                </a:ext>
              </a:extLst>
            </p:cNvPr>
            <p:cNvSpPr txBox="1">
              <a:spLocks noChangeArrowheads="1"/>
            </p:cNvSpPr>
            <p:nvPr/>
          </p:nvSpPr>
          <p:spPr bwMode="auto">
            <a:xfrm>
              <a:off x="1798" y="3844"/>
              <a:ext cx="243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a:t>0          10          20          30          40</a:t>
              </a:r>
            </a:p>
          </p:txBody>
        </p:sp>
        <p:sp>
          <p:nvSpPr>
            <p:cNvPr id="21525" name="Text Box 15">
              <a:extLst>
                <a:ext uri="{FF2B5EF4-FFF2-40B4-BE49-F238E27FC236}">
                  <a16:creationId xmlns:a16="http://schemas.microsoft.com/office/drawing/2014/main" id="{E115E74A-5929-4CD1-B4C2-205D25B745B4}"/>
                </a:ext>
              </a:extLst>
            </p:cNvPr>
            <p:cNvSpPr txBox="1">
              <a:spLocks noChangeArrowheads="1"/>
            </p:cNvSpPr>
            <p:nvPr/>
          </p:nvSpPr>
          <p:spPr bwMode="auto">
            <a:xfrm>
              <a:off x="4572" y="3792"/>
              <a:ext cx="22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a:t>Q</a:t>
              </a:r>
            </a:p>
          </p:txBody>
        </p:sp>
        <p:sp>
          <p:nvSpPr>
            <p:cNvPr id="21526" name="Text Box 16">
              <a:extLst>
                <a:ext uri="{FF2B5EF4-FFF2-40B4-BE49-F238E27FC236}">
                  <a16:creationId xmlns:a16="http://schemas.microsoft.com/office/drawing/2014/main" id="{19550CE9-EFC7-410F-82B2-8651E14B0513}"/>
                </a:ext>
              </a:extLst>
            </p:cNvPr>
            <p:cNvSpPr txBox="1">
              <a:spLocks noChangeArrowheads="1"/>
            </p:cNvSpPr>
            <p:nvPr/>
          </p:nvSpPr>
          <p:spPr bwMode="auto">
            <a:xfrm>
              <a:off x="1651" y="1873"/>
              <a:ext cx="21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a:t>P</a:t>
              </a:r>
            </a:p>
          </p:txBody>
        </p:sp>
      </p:grpSp>
      <p:sp>
        <p:nvSpPr>
          <p:cNvPr id="39" name="Rectangle 9">
            <a:extLst>
              <a:ext uri="{FF2B5EF4-FFF2-40B4-BE49-F238E27FC236}">
                <a16:creationId xmlns:a16="http://schemas.microsoft.com/office/drawing/2014/main" id="{7FB1A97C-3742-48CB-8C4B-B6C03952D61C}"/>
              </a:ext>
            </a:extLst>
          </p:cNvPr>
          <p:cNvSpPr>
            <a:spLocks noChangeArrowheads="1"/>
          </p:cNvSpPr>
          <p:nvPr/>
        </p:nvSpPr>
        <p:spPr bwMode="auto">
          <a:xfrm>
            <a:off x="2374900" y="3773488"/>
            <a:ext cx="892175" cy="1700212"/>
          </a:xfrm>
          <a:prstGeom prst="rect">
            <a:avLst/>
          </a:prstGeom>
          <a:solidFill>
            <a:srgbClr val="FDEA9B"/>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40" name="Rectangle 10">
            <a:extLst>
              <a:ext uri="{FF2B5EF4-FFF2-40B4-BE49-F238E27FC236}">
                <a16:creationId xmlns:a16="http://schemas.microsoft.com/office/drawing/2014/main" id="{2B78F2F6-6BB3-4A31-BFE7-7B6721B14EE7}"/>
              </a:ext>
            </a:extLst>
          </p:cNvPr>
          <p:cNvSpPr>
            <a:spLocks noChangeArrowheads="1"/>
          </p:cNvSpPr>
          <p:nvPr/>
        </p:nvSpPr>
        <p:spPr bwMode="auto">
          <a:xfrm>
            <a:off x="2374900" y="4602163"/>
            <a:ext cx="3516313" cy="871537"/>
          </a:xfrm>
          <a:prstGeom prst="rect">
            <a:avLst/>
          </a:prstGeom>
          <a:solidFill>
            <a:srgbClr val="62B6DC">
              <a:alpha val="49803"/>
            </a:srgbClr>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41" name="Line 11">
            <a:extLst>
              <a:ext uri="{FF2B5EF4-FFF2-40B4-BE49-F238E27FC236}">
                <a16:creationId xmlns:a16="http://schemas.microsoft.com/office/drawing/2014/main" id="{A116E5DD-E555-44D5-A1AE-F9A2C66EB592}"/>
              </a:ext>
            </a:extLst>
          </p:cNvPr>
          <p:cNvSpPr>
            <a:spLocks noChangeShapeType="1"/>
          </p:cNvSpPr>
          <p:nvPr/>
        </p:nvSpPr>
        <p:spPr bwMode="auto">
          <a:xfrm>
            <a:off x="2708275" y="3581400"/>
            <a:ext cx="3560763" cy="1119188"/>
          </a:xfrm>
          <a:prstGeom prst="line">
            <a:avLst/>
          </a:prstGeom>
          <a:noFill/>
          <a:ln w="57150">
            <a:solidFill>
              <a:srgbClr val="6699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2" name="Text Box 12">
            <a:extLst>
              <a:ext uri="{FF2B5EF4-FFF2-40B4-BE49-F238E27FC236}">
                <a16:creationId xmlns:a16="http://schemas.microsoft.com/office/drawing/2014/main" id="{0F68CAE3-6DD8-4277-8BB9-50D51F53150F}"/>
              </a:ext>
            </a:extLst>
          </p:cNvPr>
          <p:cNvSpPr txBox="1">
            <a:spLocks noChangeArrowheads="1"/>
          </p:cNvSpPr>
          <p:nvPr/>
        </p:nvSpPr>
        <p:spPr bwMode="auto">
          <a:xfrm>
            <a:off x="3182938" y="3411538"/>
            <a:ext cx="311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a:t>a</a:t>
            </a:r>
          </a:p>
        </p:txBody>
      </p:sp>
      <p:sp>
        <p:nvSpPr>
          <p:cNvPr id="43" name="Text Box 13">
            <a:extLst>
              <a:ext uri="{FF2B5EF4-FFF2-40B4-BE49-F238E27FC236}">
                <a16:creationId xmlns:a16="http://schemas.microsoft.com/office/drawing/2014/main" id="{D9DF871B-0C94-4B5C-AEA4-3E74D335A71D}"/>
              </a:ext>
            </a:extLst>
          </p:cNvPr>
          <p:cNvSpPr txBox="1">
            <a:spLocks noChangeArrowheads="1"/>
          </p:cNvSpPr>
          <p:nvPr/>
        </p:nvSpPr>
        <p:spPr bwMode="auto">
          <a:xfrm>
            <a:off x="5834063" y="4197350"/>
            <a:ext cx="323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a:t>b</a:t>
            </a:r>
          </a:p>
        </p:txBody>
      </p:sp>
      <p:sp>
        <p:nvSpPr>
          <p:cNvPr id="44" name="Text Box 14">
            <a:extLst>
              <a:ext uri="{FF2B5EF4-FFF2-40B4-BE49-F238E27FC236}">
                <a16:creationId xmlns:a16="http://schemas.microsoft.com/office/drawing/2014/main" id="{14611F21-A083-4DEA-BC5D-563E3FEF926C}"/>
              </a:ext>
            </a:extLst>
          </p:cNvPr>
          <p:cNvSpPr txBox="1">
            <a:spLocks noChangeArrowheads="1"/>
          </p:cNvSpPr>
          <p:nvPr/>
        </p:nvSpPr>
        <p:spPr bwMode="auto">
          <a:xfrm>
            <a:off x="6219825" y="4516438"/>
            <a:ext cx="43338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a:t>D</a:t>
            </a:r>
            <a:r>
              <a:rPr lang="en-US" altLang="cs-CZ" sz="1800" baseline="-25000"/>
              <a:t>1</a:t>
            </a:r>
          </a:p>
        </p:txBody>
      </p:sp>
      <p:sp>
        <p:nvSpPr>
          <p:cNvPr id="45" name="Oval 19">
            <a:extLst>
              <a:ext uri="{FF2B5EF4-FFF2-40B4-BE49-F238E27FC236}">
                <a16:creationId xmlns:a16="http://schemas.microsoft.com/office/drawing/2014/main" id="{07C9A785-53B4-482A-94A9-3782DFA028D8}"/>
              </a:ext>
            </a:extLst>
          </p:cNvPr>
          <p:cNvSpPr>
            <a:spLocks noChangeArrowheads="1"/>
          </p:cNvSpPr>
          <p:nvPr/>
        </p:nvSpPr>
        <p:spPr bwMode="auto">
          <a:xfrm>
            <a:off x="3198813" y="3694113"/>
            <a:ext cx="133350" cy="133350"/>
          </a:xfrm>
          <a:prstGeom prst="ellipse">
            <a:avLst/>
          </a:prstGeom>
          <a:solidFill>
            <a:schemeClr val="bg1"/>
          </a:solidFill>
          <a:ln w="19050">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46" name="Oval 20">
            <a:extLst>
              <a:ext uri="{FF2B5EF4-FFF2-40B4-BE49-F238E27FC236}">
                <a16:creationId xmlns:a16="http://schemas.microsoft.com/office/drawing/2014/main" id="{284C4725-FF3A-44F2-826B-9F7752850727}"/>
              </a:ext>
            </a:extLst>
          </p:cNvPr>
          <p:cNvSpPr>
            <a:spLocks noChangeArrowheads="1"/>
          </p:cNvSpPr>
          <p:nvPr/>
        </p:nvSpPr>
        <p:spPr bwMode="auto">
          <a:xfrm>
            <a:off x="5829300" y="4524375"/>
            <a:ext cx="133350" cy="133350"/>
          </a:xfrm>
          <a:prstGeom prst="ellipse">
            <a:avLst/>
          </a:prstGeom>
          <a:solidFill>
            <a:schemeClr val="bg1"/>
          </a:solidFill>
          <a:ln w="19050">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21520" name="TextBox 47">
            <a:extLst>
              <a:ext uri="{FF2B5EF4-FFF2-40B4-BE49-F238E27FC236}">
                <a16:creationId xmlns:a16="http://schemas.microsoft.com/office/drawing/2014/main" id="{CC3AD7D8-7E1A-4E6C-B2D4-F5402E89B321}"/>
              </a:ext>
            </a:extLst>
          </p:cNvPr>
          <p:cNvSpPr txBox="1">
            <a:spLocks noChangeArrowheads="1"/>
          </p:cNvSpPr>
          <p:nvPr/>
        </p:nvSpPr>
        <p:spPr bwMode="auto">
          <a:xfrm>
            <a:off x="914400" y="1066800"/>
            <a:ext cx="70294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
                <a:srgbClr val="3399FF"/>
              </a:buClr>
              <a:buSzPct val="125000"/>
            </a:pPr>
            <a:r>
              <a:rPr lang="en-US" altLang="cs-CZ" sz="3600" b="0"/>
              <a:t> Lower price and elastic demand</a:t>
            </a:r>
          </a:p>
          <a:p>
            <a:pPr eaLnBrk="1" hangingPunct="1">
              <a:spcBef>
                <a:spcPct val="0"/>
              </a:spcBef>
              <a:buClr>
                <a:srgbClr val="3399FF"/>
              </a:buClr>
              <a:buSzPct val="125000"/>
            </a:pPr>
            <a:r>
              <a:rPr lang="en-US" altLang="cs-CZ" sz="3600" b="0"/>
              <a:t> Blue gain exceeds orange loss</a:t>
            </a:r>
          </a:p>
        </p:txBody>
      </p:sp>
      <p:sp>
        <p:nvSpPr>
          <p:cNvPr id="21521" name="Text Box 11">
            <a:extLst>
              <a:ext uri="{FF2B5EF4-FFF2-40B4-BE49-F238E27FC236}">
                <a16:creationId xmlns:a16="http://schemas.microsoft.com/office/drawing/2014/main" id="{FAC70E2D-D4E3-463C-9AFE-94E283214289}"/>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0">
                <a:solidFill>
                  <a:schemeClr val="bg1"/>
                </a:solidFill>
                <a:cs typeface="Arial" panose="020B0604020202020204" pitchFamily="34" charset="0"/>
              </a:rPr>
              <a:t>4-</a:t>
            </a:r>
            <a:fld id="{66847B03-BDD3-4519-87B0-6E7D8371B6B2}" type="slidenum">
              <a:rPr lang="en-US" altLang="cs-CZ" sz="1400" b="0">
                <a:solidFill>
                  <a:schemeClr val="bg1"/>
                </a:solidFill>
                <a:cs typeface="Arial" panose="020B0604020202020204" pitchFamily="34" charset="0"/>
              </a:rPr>
              <a:pPr eaLnBrk="1" hangingPunct="1">
                <a:spcBef>
                  <a:spcPct val="0"/>
                </a:spcBef>
                <a:buFontTx/>
                <a:buNone/>
              </a:pPr>
              <a:t>10</a:t>
            </a:fld>
            <a:endParaRPr lang="en-US" altLang="cs-CZ" sz="1400" b="0">
              <a:solidFill>
                <a:schemeClr val="bg1"/>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47"/>
                                        </p:tgtEl>
                                        <p:attrNameLst>
                                          <p:attrName>style.visibility</p:attrName>
                                        </p:attrNameLst>
                                      </p:cBhvr>
                                      <p:to>
                                        <p:strVal val="visible"/>
                                      </p:to>
                                    </p:set>
                                    <p:anim calcmode="lin" valueType="num">
                                      <p:cBhvr>
                                        <p:cTn id="11" dur="1000" fill="hold"/>
                                        <p:tgtEl>
                                          <p:spTgt spid="47"/>
                                        </p:tgtEl>
                                        <p:attrNameLst>
                                          <p:attrName>ppt_w</p:attrName>
                                        </p:attrNameLst>
                                      </p:cBhvr>
                                      <p:tavLst>
                                        <p:tav tm="0">
                                          <p:val>
                                            <p:fltVal val="0"/>
                                          </p:val>
                                        </p:tav>
                                        <p:tav tm="100000">
                                          <p:val>
                                            <p:strVal val="#ppt_w"/>
                                          </p:val>
                                        </p:tav>
                                      </p:tavLst>
                                    </p:anim>
                                    <p:anim calcmode="lin" valueType="num">
                                      <p:cBhvr>
                                        <p:cTn id="12" dur="1000" fill="hold"/>
                                        <p:tgtEl>
                                          <p:spTgt spid="47"/>
                                        </p:tgtEl>
                                        <p:attrNameLst>
                                          <p:attrName>ppt_h</p:attrName>
                                        </p:attrNameLst>
                                      </p:cBhvr>
                                      <p:tavLst>
                                        <p:tav tm="0">
                                          <p:val>
                                            <p:fltVal val="0"/>
                                          </p:val>
                                        </p:tav>
                                        <p:tav tm="100000">
                                          <p:val>
                                            <p:strVal val="#ppt_h"/>
                                          </p:val>
                                        </p:tav>
                                      </p:tavLst>
                                    </p:anim>
                                  </p:childTnLst>
                                </p:cTn>
                              </p:par>
                            </p:childTnLst>
                          </p:cTn>
                        </p:par>
                        <p:par>
                          <p:cTn id="13" fill="hold" nodeType="afterGroup">
                            <p:stCondLst>
                              <p:cond delay="1000"/>
                            </p:stCondLst>
                            <p:childTnLst>
                              <p:par>
                                <p:cTn id="14" presetID="22" presetClass="entr" presetSubtype="8" fill="hold" nodeType="afterEffect">
                                  <p:stCondLst>
                                    <p:cond delay="0"/>
                                  </p:stCondLst>
                                  <p:childTnLst>
                                    <p:set>
                                      <p:cBhvr>
                                        <p:cTn id="15" dur="1" fill="hold">
                                          <p:stCondLst>
                                            <p:cond delay="0"/>
                                          </p:stCondLst>
                                        </p:cTn>
                                        <p:tgtEl>
                                          <p:spTgt spid="41"/>
                                        </p:tgtEl>
                                        <p:attrNameLst>
                                          <p:attrName>style.visibility</p:attrName>
                                        </p:attrNameLst>
                                      </p:cBhvr>
                                      <p:to>
                                        <p:strVal val="visible"/>
                                      </p:to>
                                    </p:set>
                                    <p:animEffect transition="in" filter="wipe(left)">
                                      <p:cBhvr>
                                        <p:cTn id="16" dur="1000"/>
                                        <p:tgtEl>
                                          <p:spTgt spid="41"/>
                                        </p:tgtEl>
                                      </p:cBhvr>
                                    </p:animEffect>
                                  </p:childTnLst>
                                </p:cTn>
                              </p:par>
                            </p:childTnLst>
                          </p:cTn>
                        </p:par>
                        <p:par>
                          <p:cTn id="17" fill="hold" nodeType="afterGroup">
                            <p:stCondLst>
                              <p:cond delay="2000"/>
                            </p:stCondLst>
                            <p:childTnLst>
                              <p:par>
                                <p:cTn id="18" presetID="1" presetClass="entr" presetSubtype="0" fill="hold" grpId="0" nodeType="afterEffect">
                                  <p:stCondLst>
                                    <p:cond delay="0"/>
                                  </p:stCondLst>
                                  <p:childTnLst>
                                    <p:set>
                                      <p:cBhvr>
                                        <p:cTn id="19" dur="1" fill="hold">
                                          <p:stCondLst>
                                            <p:cond delay="0"/>
                                          </p:stCondLst>
                                        </p:cTn>
                                        <p:tgtEl>
                                          <p:spTgt spid="44"/>
                                        </p:tgtEl>
                                        <p:attrNameLst>
                                          <p:attrName>style.visibility</p:attrName>
                                        </p:attrNameLst>
                                      </p:cBhvr>
                                      <p:to>
                                        <p:strVal val="visible"/>
                                      </p:to>
                                    </p:set>
                                  </p:childTnLst>
                                </p:cTn>
                              </p:par>
                            </p:childTnLst>
                          </p:cTn>
                        </p:par>
                        <p:par>
                          <p:cTn id="20" fill="hold" nodeType="afterGroup">
                            <p:stCondLst>
                              <p:cond delay="2000"/>
                            </p:stCondLst>
                            <p:childTnLst>
                              <p:par>
                                <p:cTn id="21" presetID="23" presetClass="entr" presetSubtype="16" fill="hold" grpId="0" nodeType="afterEffect">
                                  <p:stCondLst>
                                    <p:cond delay="0"/>
                                  </p:stCondLst>
                                  <p:childTnLst>
                                    <p:set>
                                      <p:cBhvr>
                                        <p:cTn id="22" dur="1" fill="hold">
                                          <p:stCondLst>
                                            <p:cond delay="0"/>
                                          </p:stCondLst>
                                        </p:cTn>
                                        <p:tgtEl>
                                          <p:spTgt spid="45"/>
                                        </p:tgtEl>
                                        <p:attrNameLst>
                                          <p:attrName>style.visibility</p:attrName>
                                        </p:attrNameLst>
                                      </p:cBhvr>
                                      <p:to>
                                        <p:strVal val="visible"/>
                                      </p:to>
                                    </p:set>
                                    <p:anim calcmode="lin" valueType="num">
                                      <p:cBhvr>
                                        <p:cTn id="23" dur="500" fill="hold"/>
                                        <p:tgtEl>
                                          <p:spTgt spid="45"/>
                                        </p:tgtEl>
                                        <p:attrNameLst>
                                          <p:attrName>ppt_w</p:attrName>
                                        </p:attrNameLst>
                                      </p:cBhvr>
                                      <p:tavLst>
                                        <p:tav tm="0">
                                          <p:val>
                                            <p:fltVal val="0"/>
                                          </p:val>
                                        </p:tav>
                                        <p:tav tm="100000">
                                          <p:val>
                                            <p:strVal val="#ppt_w"/>
                                          </p:val>
                                        </p:tav>
                                      </p:tavLst>
                                    </p:anim>
                                    <p:anim calcmode="lin" valueType="num">
                                      <p:cBhvr>
                                        <p:cTn id="24" dur="500" fill="hold"/>
                                        <p:tgtEl>
                                          <p:spTgt spid="45"/>
                                        </p:tgtEl>
                                        <p:attrNameLst>
                                          <p:attrName>ppt_h</p:attrName>
                                        </p:attrNameLst>
                                      </p:cBhvr>
                                      <p:tavLst>
                                        <p:tav tm="0">
                                          <p:val>
                                            <p:fltVal val="0"/>
                                          </p:val>
                                        </p:tav>
                                        <p:tav tm="100000">
                                          <p:val>
                                            <p:strVal val="#ppt_h"/>
                                          </p:val>
                                        </p:tav>
                                      </p:tavLst>
                                    </p:anim>
                                  </p:childTnLst>
                                </p:cTn>
                              </p:par>
                            </p:childTnLst>
                          </p:cTn>
                        </p:par>
                        <p:par>
                          <p:cTn id="25" fill="hold" nodeType="afterGroup">
                            <p:stCondLst>
                              <p:cond delay="2500"/>
                            </p:stCondLst>
                            <p:childTnLst>
                              <p:par>
                                <p:cTn id="26" presetID="1" presetClass="entr" presetSubtype="0" fill="hold" grpId="0" nodeType="afterEffect">
                                  <p:stCondLst>
                                    <p:cond delay="0"/>
                                  </p:stCondLst>
                                  <p:childTnLst>
                                    <p:set>
                                      <p:cBhvr>
                                        <p:cTn id="27" dur="1" fill="hold">
                                          <p:stCondLst>
                                            <p:cond delay="0"/>
                                          </p:stCondLst>
                                        </p:cTn>
                                        <p:tgtEl>
                                          <p:spTgt spid="42"/>
                                        </p:tgtEl>
                                        <p:attrNameLst>
                                          <p:attrName>style.visibility</p:attrName>
                                        </p:attrNameLst>
                                      </p:cBhvr>
                                      <p:to>
                                        <p:strVal val="visible"/>
                                      </p:to>
                                    </p:set>
                                  </p:childTnLst>
                                </p:cTn>
                              </p:par>
                            </p:childTnLst>
                          </p:cTn>
                        </p:par>
                        <p:par>
                          <p:cTn id="28" fill="hold" nodeType="afterGroup">
                            <p:stCondLst>
                              <p:cond delay="2500"/>
                            </p:stCondLst>
                            <p:childTnLst>
                              <p:par>
                                <p:cTn id="29" presetID="22" presetClass="entr" presetSubtype="4" fill="hold" grpId="0" nodeType="afterEffect">
                                  <p:stCondLst>
                                    <p:cond delay="0"/>
                                  </p:stCondLst>
                                  <p:childTnLst>
                                    <p:set>
                                      <p:cBhvr>
                                        <p:cTn id="30" dur="1" fill="hold">
                                          <p:stCondLst>
                                            <p:cond delay="0"/>
                                          </p:stCondLst>
                                        </p:cTn>
                                        <p:tgtEl>
                                          <p:spTgt spid="39"/>
                                        </p:tgtEl>
                                        <p:attrNameLst>
                                          <p:attrName>style.visibility</p:attrName>
                                        </p:attrNameLst>
                                      </p:cBhvr>
                                      <p:to>
                                        <p:strVal val="visible"/>
                                      </p:to>
                                    </p:set>
                                    <p:animEffect transition="in" filter="wipe(down)">
                                      <p:cBhvr>
                                        <p:cTn id="31" dur="1000"/>
                                        <p:tgtEl>
                                          <p:spTgt spid="39"/>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3" presetClass="entr" presetSubtype="16" fill="hold" grpId="0" nodeType="clickEffect">
                                  <p:stCondLst>
                                    <p:cond delay="0"/>
                                  </p:stCondLst>
                                  <p:childTnLst>
                                    <p:set>
                                      <p:cBhvr>
                                        <p:cTn id="35" dur="1" fill="hold">
                                          <p:stCondLst>
                                            <p:cond delay="0"/>
                                          </p:stCondLst>
                                        </p:cTn>
                                        <p:tgtEl>
                                          <p:spTgt spid="46"/>
                                        </p:tgtEl>
                                        <p:attrNameLst>
                                          <p:attrName>style.visibility</p:attrName>
                                        </p:attrNameLst>
                                      </p:cBhvr>
                                      <p:to>
                                        <p:strVal val="visible"/>
                                      </p:to>
                                    </p:set>
                                    <p:anim calcmode="lin" valueType="num">
                                      <p:cBhvr>
                                        <p:cTn id="36" dur="1000" fill="hold"/>
                                        <p:tgtEl>
                                          <p:spTgt spid="46"/>
                                        </p:tgtEl>
                                        <p:attrNameLst>
                                          <p:attrName>ppt_w</p:attrName>
                                        </p:attrNameLst>
                                      </p:cBhvr>
                                      <p:tavLst>
                                        <p:tav tm="0">
                                          <p:val>
                                            <p:fltVal val="0"/>
                                          </p:val>
                                        </p:tav>
                                        <p:tav tm="100000">
                                          <p:val>
                                            <p:strVal val="#ppt_w"/>
                                          </p:val>
                                        </p:tav>
                                      </p:tavLst>
                                    </p:anim>
                                    <p:anim calcmode="lin" valueType="num">
                                      <p:cBhvr>
                                        <p:cTn id="37" dur="1000" fill="hold"/>
                                        <p:tgtEl>
                                          <p:spTgt spid="46"/>
                                        </p:tgtEl>
                                        <p:attrNameLst>
                                          <p:attrName>ppt_h</p:attrName>
                                        </p:attrNameLst>
                                      </p:cBhvr>
                                      <p:tavLst>
                                        <p:tav tm="0">
                                          <p:val>
                                            <p:fltVal val="0"/>
                                          </p:val>
                                        </p:tav>
                                        <p:tav tm="100000">
                                          <p:val>
                                            <p:strVal val="#ppt_h"/>
                                          </p:val>
                                        </p:tav>
                                      </p:tavLst>
                                    </p:anim>
                                  </p:childTnLst>
                                </p:cTn>
                              </p:par>
                            </p:childTnLst>
                          </p:cTn>
                        </p:par>
                        <p:par>
                          <p:cTn id="38" fill="hold" nodeType="afterGroup">
                            <p:stCondLst>
                              <p:cond delay="1000"/>
                            </p:stCondLst>
                            <p:childTnLst>
                              <p:par>
                                <p:cTn id="39" presetID="1" presetClass="entr" presetSubtype="0" fill="hold" grpId="0" nodeType="afterEffect">
                                  <p:stCondLst>
                                    <p:cond delay="0"/>
                                  </p:stCondLst>
                                  <p:childTnLst>
                                    <p:set>
                                      <p:cBhvr>
                                        <p:cTn id="40" dur="1" fill="hold">
                                          <p:stCondLst>
                                            <p:cond delay="0"/>
                                          </p:stCondLst>
                                        </p:cTn>
                                        <p:tgtEl>
                                          <p:spTgt spid="43"/>
                                        </p:tgtEl>
                                        <p:attrNameLst>
                                          <p:attrName>style.visibility</p:attrName>
                                        </p:attrNameLst>
                                      </p:cBhvr>
                                      <p:to>
                                        <p:strVal val="visible"/>
                                      </p:to>
                                    </p:set>
                                  </p:childTnLst>
                                </p:cTn>
                              </p:par>
                            </p:childTnLst>
                          </p:cTn>
                        </p:par>
                        <p:par>
                          <p:cTn id="41" fill="hold" nodeType="afterGroup">
                            <p:stCondLst>
                              <p:cond delay="1000"/>
                            </p:stCondLst>
                            <p:childTnLst>
                              <p:par>
                                <p:cTn id="42" presetID="22" presetClass="entr" presetSubtype="8" fill="hold" grpId="0" nodeType="afterEffect">
                                  <p:stCondLst>
                                    <p:cond delay="0"/>
                                  </p:stCondLst>
                                  <p:childTnLst>
                                    <p:set>
                                      <p:cBhvr>
                                        <p:cTn id="43" dur="1" fill="hold">
                                          <p:stCondLst>
                                            <p:cond delay="0"/>
                                          </p:stCondLst>
                                        </p:cTn>
                                        <p:tgtEl>
                                          <p:spTgt spid="40"/>
                                        </p:tgtEl>
                                        <p:attrNameLst>
                                          <p:attrName>style.visibility</p:attrName>
                                        </p:attrNameLst>
                                      </p:cBhvr>
                                      <p:to>
                                        <p:strVal val="visible"/>
                                      </p:to>
                                    </p:set>
                                    <p:animEffect transition="in" filter="wipe(left)">
                                      <p:cBhvr>
                                        <p:cTn id="44" dur="10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0" grpId="0" animBg="1"/>
      <p:bldP spid="42" grpId="0"/>
      <p:bldP spid="43" grpId="0"/>
      <p:bldP spid="44" grpId="0"/>
      <p:bldP spid="45" grpId="0" animBg="1"/>
      <p:bldP spid="4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 name="Picture 31" descr="gridlines.png">
            <a:extLst>
              <a:ext uri="{FF2B5EF4-FFF2-40B4-BE49-F238E27FC236}">
                <a16:creationId xmlns:a16="http://schemas.microsoft.com/office/drawing/2014/main" id="{0108E9EF-4939-42CD-BA25-78E11E0B4D3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344863" y="2286000"/>
            <a:ext cx="3132137"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5" name="Rectangle 5">
            <a:extLst>
              <a:ext uri="{FF2B5EF4-FFF2-40B4-BE49-F238E27FC236}">
                <a16:creationId xmlns:a16="http://schemas.microsoft.com/office/drawing/2014/main" id="{F43D8370-0733-44F1-B76E-C2BE3B09B524}"/>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a:latin typeface="Dotum" panose="020B0600000101010101" pitchFamily="34" charset="-127"/>
            </a:endParaRPr>
          </a:p>
        </p:txBody>
      </p:sp>
      <p:sp>
        <p:nvSpPr>
          <p:cNvPr id="23556" name="Rectangle 2">
            <a:extLst>
              <a:ext uri="{FF2B5EF4-FFF2-40B4-BE49-F238E27FC236}">
                <a16:creationId xmlns:a16="http://schemas.microsoft.com/office/drawing/2014/main" id="{AD8485CF-CA4D-451A-BFF3-DE6B82F0F194}"/>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Total Revenue Test</a:t>
            </a:r>
          </a:p>
        </p:txBody>
      </p:sp>
      <p:sp>
        <p:nvSpPr>
          <p:cNvPr id="23557" name="Rectangle 4">
            <a:extLst>
              <a:ext uri="{FF2B5EF4-FFF2-40B4-BE49-F238E27FC236}">
                <a16:creationId xmlns:a16="http://schemas.microsoft.com/office/drawing/2014/main" id="{363109AF-EBDD-4308-9CB6-118DB490AC95}"/>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23558" name="Rectangle 5">
            <a:extLst>
              <a:ext uri="{FF2B5EF4-FFF2-40B4-BE49-F238E27FC236}">
                <a16:creationId xmlns:a16="http://schemas.microsoft.com/office/drawing/2014/main" id="{575C8045-A82C-47CB-ABFB-2002DBF8B381}"/>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a:solidFill>
                  <a:srgbClr val="FFFFFF"/>
                </a:solidFill>
              </a:rPr>
              <a:t>LO2</a:t>
            </a:r>
          </a:p>
        </p:txBody>
      </p:sp>
      <p:grpSp>
        <p:nvGrpSpPr>
          <p:cNvPr id="2" name="Group 19">
            <a:extLst>
              <a:ext uri="{FF2B5EF4-FFF2-40B4-BE49-F238E27FC236}">
                <a16:creationId xmlns:a16="http://schemas.microsoft.com/office/drawing/2014/main" id="{233F8622-2D04-4979-84A3-0B9F2E282F0E}"/>
              </a:ext>
            </a:extLst>
          </p:cNvPr>
          <p:cNvGrpSpPr>
            <a:grpSpLocks/>
          </p:cNvGrpSpPr>
          <p:nvPr/>
        </p:nvGrpSpPr>
        <p:grpSpPr bwMode="auto">
          <a:xfrm>
            <a:off x="2820988" y="2057400"/>
            <a:ext cx="3960812" cy="4003675"/>
            <a:chOff x="2449" y="1726"/>
            <a:chExt cx="2015" cy="2378"/>
          </a:xfrm>
        </p:grpSpPr>
        <p:sp>
          <p:nvSpPr>
            <p:cNvPr id="23570" name="Rectangle 4">
              <a:extLst>
                <a:ext uri="{FF2B5EF4-FFF2-40B4-BE49-F238E27FC236}">
                  <a16:creationId xmlns:a16="http://schemas.microsoft.com/office/drawing/2014/main" id="{36BBCEEF-D344-403E-8336-0E8310B3F8E3}"/>
                </a:ext>
              </a:extLst>
            </p:cNvPr>
            <p:cNvSpPr>
              <a:spLocks noChangeArrowheads="1"/>
            </p:cNvSpPr>
            <p:nvPr/>
          </p:nvSpPr>
          <p:spPr bwMode="auto">
            <a:xfrm>
              <a:off x="2711" y="1844"/>
              <a:ext cx="1599" cy="2059"/>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23571" name="Text Box 5">
              <a:extLst>
                <a:ext uri="{FF2B5EF4-FFF2-40B4-BE49-F238E27FC236}">
                  <a16:creationId xmlns:a16="http://schemas.microsoft.com/office/drawing/2014/main" id="{52D5CB09-BC8B-4CBF-8ADE-62B0B5674180}"/>
                </a:ext>
              </a:extLst>
            </p:cNvPr>
            <p:cNvSpPr txBox="1">
              <a:spLocks noChangeArrowheads="1"/>
            </p:cNvSpPr>
            <p:nvPr/>
          </p:nvSpPr>
          <p:spPr bwMode="auto">
            <a:xfrm>
              <a:off x="2462" y="1831"/>
              <a:ext cx="258" cy="2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lnSpc>
                  <a:spcPct val="175000"/>
                </a:lnSpc>
                <a:spcBef>
                  <a:spcPct val="0"/>
                </a:spcBef>
                <a:buFontTx/>
                <a:buNone/>
              </a:pPr>
              <a:r>
                <a:rPr lang="en-US" altLang="cs-CZ" sz="1600"/>
                <a:t>$4</a:t>
              </a:r>
            </a:p>
            <a:p>
              <a:pPr algn="r" eaLnBrk="1" hangingPunct="1">
                <a:lnSpc>
                  <a:spcPct val="175000"/>
                </a:lnSpc>
                <a:spcBef>
                  <a:spcPct val="0"/>
                </a:spcBef>
                <a:buFontTx/>
                <a:buNone/>
              </a:pPr>
              <a:endParaRPr lang="en-US" altLang="cs-CZ" sz="1600"/>
            </a:p>
            <a:p>
              <a:pPr algn="r" eaLnBrk="1" hangingPunct="1">
                <a:lnSpc>
                  <a:spcPct val="175000"/>
                </a:lnSpc>
                <a:spcBef>
                  <a:spcPct val="0"/>
                </a:spcBef>
                <a:buFontTx/>
                <a:buNone/>
              </a:pPr>
              <a:r>
                <a:rPr lang="en-US" altLang="cs-CZ" sz="1600"/>
                <a:t>3</a:t>
              </a:r>
            </a:p>
            <a:p>
              <a:pPr algn="r" eaLnBrk="1" hangingPunct="1">
                <a:lnSpc>
                  <a:spcPct val="175000"/>
                </a:lnSpc>
                <a:spcBef>
                  <a:spcPct val="0"/>
                </a:spcBef>
                <a:buFontTx/>
                <a:buNone/>
              </a:pPr>
              <a:endParaRPr lang="en-US" altLang="cs-CZ" sz="1600"/>
            </a:p>
            <a:p>
              <a:pPr algn="r" eaLnBrk="1" hangingPunct="1">
                <a:lnSpc>
                  <a:spcPct val="175000"/>
                </a:lnSpc>
                <a:spcBef>
                  <a:spcPct val="0"/>
                </a:spcBef>
                <a:buFontTx/>
                <a:buNone/>
              </a:pPr>
              <a:r>
                <a:rPr lang="en-US" altLang="cs-CZ" sz="1600"/>
                <a:t>2</a:t>
              </a:r>
            </a:p>
            <a:p>
              <a:pPr algn="r" eaLnBrk="1" hangingPunct="1">
                <a:lnSpc>
                  <a:spcPct val="175000"/>
                </a:lnSpc>
                <a:spcBef>
                  <a:spcPct val="0"/>
                </a:spcBef>
                <a:buFontTx/>
                <a:buNone/>
              </a:pPr>
              <a:endParaRPr lang="en-US" altLang="cs-CZ" sz="1600"/>
            </a:p>
            <a:p>
              <a:pPr algn="r" eaLnBrk="1" hangingPunct="1">
                <a:lnSpc>
                  <a:spcPct val="175000"/>
                </a:lnSpc>
                <a:spcBef>
                  <a:spcPct val="0"/>
                </a:spcBef>
                <a:buFontTx/>
                <a:buNone/>
              </a:pPr>
              <a:r>
                <a:rPr lang="en-US" altLang="cs-CZ" sz="1600"/>
                <a:t>1</a:t>
              </a:r>
            </a:p>
            <a:p>
              <a:pPr algn="r" eaLnBrk="1" hangingPunct="1">
                <a:lnSpc>
                  <a:spcPct val="175000"/>
                </a:lnSpc>
                <a:spcBef>
                  <a:spcPct val="0"/>
                </a:spcBef>
                <a:buFontTx/>
                <a:buNone/>
              </a:pPr>
              <a:endParaRPr lang="en-US" altLang="cs-CZ" sz="1600"/>
            </a:p>
          </p:txBody>
        </p:sp>
        <p:sp>
          <p:nvSpPr>
            <p:cNvPr id="23572" name="Text Box 6">
              <a:extLst>
                <a:ext uri="{FF2B5EF4-FFF2-40B4-BE49-F238E27FC236}">
                  <a16:creationId xmlns:a16="http://schemas.microsoft.com/office/drawing/2014/main" id="{8197EB5C-28BB-43F2-8705-36C9C9E2D825}"/>
                </a:ext>
              </a:extLst>
            </p:cNvPr>
            <p:cNvSpPr txBox="1">
              <a:spLocks noChangeArrowheads="1"/>
            </p:cNvSpPr>
            <p:nvPr/>
          </p:nvSpPr>
          <p:spPr bwMode="auto">
            <a:xfrm>
              <a:off x="2617" y="3873"/>
              <a:ext cx="17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a:t>0          10          20          </a:t>
              </a:r>
            </a:p>
          </p:txBody>
        </p:sp>
        <p:sp>
          <p:nvSpPr>
            <p:cNvPr id="23573" name="Text Box 13">
              <a:extLst>
                <a:ext uri="{FF2B5EF4-FFF2-40B4-BE49-F238E27FC236}">
                  <a16:creationId xmlns:a16="http://schemas.microsoft.com/office/drawing/2014/main" id="{28504852-7320-4830-A34A-3320C93A1CE6}"/>
                </a:ext>
              </a:extLst>
            </p:cNvPr>
            <p:cNvSpPr txBox="1">
              <a:spLocks noChangeArrowheads="1"/>
            </p:cNvSpPr>
            <p:nvPr/>
          </p:nvSpPr>
          <p:spPr bwMode="auto">
            <a:xfrm>
              <a:off x="4236" y="3848"/>
              <a:ext cx="22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a:t>Q</a:t>
              </a:r>
            </a:p>
          </p:txBody>
        </p:sp>
        <p:sp>
          <p:nvSpPr>
            <p:cNvPr id="23574" name="Text Box 14">
              <a:extLst>
                <a:ext uri="{FF2B5EF4-FFF2-40B4-BE49-F238E27FC236}">
                  <a16:creationId xmlns:a16="http://schemas.microsoft.com/office/drawing/2014/main" id="{B40BE097-8E7E-4939-8F04-B471D90B3BCB}"/>
                </a:ext>
              </a:extLst>
            </p:cNvPr>
            <p:cNvSpPr txBox="1">
              <a:spLocks noChangeArrowheads="1"/>
            </p:cNvSpPr>
            <p:nvPr/>
          </p:nvSpPr>
          <p:spPr bwMode="auto">
            <a:xfrm>
              <a:off x="2449" y="1726"/>
              <a:ext cx="21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a:t>P</a:t>
              </a:r>
            </a:p>
          </p:txBody>
        </p:sp>
      </p:grpSp>
      <p:sp>
        <p:nvSpPr>
          <p:cNvPr id="24" name="Rectangle 7">
            <a:extLst>
              <a:ext uri="{FF2B5EF4-FFF2-40B4-BE49-F238E27FC236}">
                <a16:creationId xmlns:a16="http://schemas.microsoft.com/office/drawing/2014/main" id="{79004A14-442F-486B-BC62-1B1F4FB2D794}"/>
              </a:ext>
            </a:extLst>
          </p:cNvPr>
          <p:cNvSpPr>
            <a:spLocks noChangeArrowheads="1"/>
          </p:cNvSpPr>
          <p:nvPr/>
        </p:nvSpPr>
        <p:spPr bwMode="auto">
          <a:xfrm>
            <a:off x="3352800" y="2736850"/>
            <a:ext cx="881063" cy="3005138"/>
          </a:xfrm>
          <a:prstGeom prst="rect">
            <a:avLst/>
          </a:prstGeom>
          <a:solidFill>
            <a:srgbClr val="FDEA9B"/>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25" name="Rectangle 8">
            <a:extLst>
              <a:ext uri="{FF2B5EF4-FFF2-40B4-BE49-F238E27FC236}">
                <a16:creationId xmlns:a16="http://schemas.microsoft.com/office/drawing/2014/main" id="{5ABA480B-4B14-43C7-B910-2217BA779800}"/>
              </a:ext>
            </a:extLst>
          </p:cNvPr>
          <p:cNvSpPr>
            <a:spLocks noChangeArrowheads="1"/>
          </p:cNvSpPr>
          <p:nvPr/>
        </p:nvSpPr>
        <p:spPr bwMode="auto">
          <a:xfrm>
            <a:off x="3352800" y="4978400"/>
            <a:ext cx="1762125" cy="763588"/>
          </a:xfrm>
          <a:prstGeom prst="rect">
            <a:avLst/>
          </a:prstGeom>
          <a:solidFill>
            <a:srgbClr val="62B6DC">
              <a:alpha val="50195"/>
            </a:srgbClr>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26" name="Line 9">
            <a:extLst>
              <a:ext uri="{FF2B5EF4-FFF2-40B4-BE49-F238E27FC236}">
                <a16:creationId xmlns:a16="http://schemas.microsoft.com/office/drawing/2014/main" id="{6CA9D628-BF40-462B-8920-CEE9F8CD7C5F}"/>
              </a:ext>
            </a:extLst>
          </p:cNvPr>
          <p:cNvSpPr>
            <a:spLocks noChangeShapeType="1"/>
          </p:cNvSpPr>
          <p:nvPr/>
        </p:nvSpPr>
        <p:spPr bwMode="auto">
          <a:xfrm>
            <a:off x="4178300" y="2557463"/>
            <a:ext cx="1143000" cy="2936875"/>
          </a:xfrm>
          <a:prstGeom prst="line">
            <a:avLst/>
          </a:prstGeom>
          <a:noFill/>
          <a:ln w="57150">
            <a:solidFill>
              <a:srgbClr val="6699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7" name="Text Box 10">
            <a:extLst>
              <a:ext uri="{FF2B5EF4-FFF2-40B4-BE49-F238E27FC236}">
                <a16:creationId xmlns:a16="http://schemas.microsoft.com/office/drawing/2014/main" id="{B9F1343B-A8EC-4B00-9BAD-171086D2C262}"/>
              </a:ext>
            </a:extLst>
          </p:cNvPr>
          <p:cNvSpPr txBox="1">
            <a:spLocks noChangeArrowheads="1"/>
          </p:cNvSpPr>
          <p:nvPr/>
        </p:nvSpPr>
        <p:spPr bwMode="auto">
          <a:xfrm>
            <a:off x="4260850" y="2460625"/>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a:t>c</a:t>
            </a:r>
          </a:p>
        </p:txBody>
      </p:sp>
      <p:sp>
        <p:nvSpPr>
          <p:cNvPr id="28" name="Text Box 11">
            <a:extLst>
              <a:ext uri="{FF2B5EF4-FFF2-40B4-BE49-F238E27FC236}">
                <a16:creationId xmlns:a16="http://schemas.microsoft.com/office/drawing/2014/main" id="{9928C993-FA27-44D2-864A-5B432AF84108}"/>
              </a:ext>
            </a:extLst>
          </p:cNvPr>
          <p:cNvSpPr txBox="1">
            <a:spLocks noChangeArrowheads="1"/>
          </p:cNvSpPr>
          <p:nvPr/>
        </p:nvSpPr>
        <p:spPr bwMode="auto">
          <a:xfrm>
            <a:off x="5162550" y="4665663"/>
            <a:ext cx="323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a:t>d</a:t>
            </a:r>
          </a:p>
        </p:txBody>
      </p:sp>
      <p:sp>
        <p:nvSpPr>
          <p:cNvPr id="29" name="Text Box 12">
            <a:extLst>
              <a:ext uri="{FF2B5EF4-FFF2-40B4-BE49-F238E27FC236}">
                <a16:creationId xmlns:a16="http://schemas.microsoft.com/office/drawing/2014/main" id="{71DF93CB-BDD5-4D8C-B8E9-6F3283C962B0}"/>
              </a:ext>
            </a:extLst>
          </p:cNvPr>
          <p:cNvSpPr txBox="1">
            <a:spLocks noChangeArrowheads="1"/>
          </p:cNvSpPr>
          <p:nvPr/>
        </p:nvSpPr>
        <p:spPr bwMode="auto">
          <a:xfrm>
            <a:off x="5357813" y="5295900"/>
            <a:ext cx="43338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a:t>D</a:t>
            </a:r>
            <a:r>
              <a:rPr lang="en-US" altLang="cs-CZ" sz="1800" baseline="-25000"/>
              <a:t>2</a:t>
            </a:r>
          </a:p>
        </p:txBody>
      </p:sp>
      <p:sp>
        <p:nvSpPr>
          <p:cNvPr id="30" name="Oval 17">
            <a:extLst>
              <a:ext uri="{FF2B5EF4-FFF2-40B4-BE49-F238E27FC236}">
                <a16:creationId xmlns:a16="http://schemas.microsoft.com/office/drawing/2014/main" id="{3A2A1E7E-2C5B-4C50-968F-50D47C2A9BF8}"/>
              </a:ext>
            </a:extLst>
          </p:cNvPr>
          <p:cNvSpPr>
            <a:spLocks noChangeArrowheads="1"/>
          </p:cNvSpPr>
          <p:nvPr/>
        </p:nvSpPr>
        <p:spPr bwMode="auto">
          <a:xfrm>
            <a:off x="4164013" y="2662238"/>
            <a:ext cx="133350" cy="133350"/>
          </a:xfrm>
          <a:prstGeom prst="ellipse">
            <a:avLst/>
          </a:prstGeom>
          <a:solidFill>
            <a:schemeClr val="bg1"/>
          </a:solidFill>
          <a:ln w="19050">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31" name="Oval 18">
            <a:extLst>
              <a:ext uri="{FF2B5EF4-FFF2-40B4-BE49-F238E27FC236}">
                <a16:creationId xmlns:a16="http://schemas.microsoft.com/office/drawing/2014/main" id="{199EF33D-A373-4947-9A2B-C9BBD884301C}"/>
              </a:ext>
            </a:extLst>
          </p:cNvPr>
          <p:cNvSpPr>
            <a:spLocks noChangeArrowheads="1"/>
          </p:cNvSpPr>
          <p:nvPr/>
        </p:nvSpPr>
        <p:spPr bwMode="auto">
          <a:xfrm>
            <a:off x="5049838" y="4914900"/>
            <a:ext cx="133350" cy="133350"/>
          </a:xfrm>
          <a:prstGeom prst="ellipse">
            <a:avLst/>
          </a:prstGeom>
          <a:solidFill>
            <a:schemeClr val="bg1"/>
          </a:solidFill>
          <a:ln w="19050">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23568" name="TextBox 32">
            <a:extLst>
              <a:ext uri="{FF2B5EF4-FFF2-40B4-BE49-F238E27FC236}">
                <a16:creationId xmlns:a16="http://schemas.microsoft.com/office/drawing/2014/main" id="{CC67B38D-2DCD-478D-8610-8D40EF57E8D2}"/>
              </a:ext>
            </a:extLst>
          </p:cNvPr>
          <p:cNvSpPr txBox="1">
            <a:spLocks noChangeArrowheads="1"/>
          </p:cNvSpPr>
          <p:nvPr/>
        </p:nvSpPr>
        <p:spPr bwMode="auto">
          <a:xfrm>
            <a:off x="914400" y="914400"/>
            <a:ext cx="73882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
                <a:srgbClr val="3399FF"/>
              </a:buClr>
              <a:buSzPct val="125000"/>
            </a:pPr>
            <a:r>
              <a:rPr lang="en-US" altLang="cs-CZ" sz="3600" b="0"/>
              <a:t> Lower price and inelastic demand</a:t>
            </a:r>
          </a:p>
          <a:p>
            <a:pPr eaLnBrk="1" hangingPunct="1">
              <a:spcBef>
                <a:spcPct val="0"/>
              </a:spcBef>
              <a:buClr>
                <a:srgbClr val="3399FF"/>
              </a:buClr>
              <a:buSzPct val="125000"/>
            </a:pPr>
            <a:r>
              <a:rPr lang="en-US" altLang="cs-CZ" sz="3600" b="0"/>
              <a:t> Orange loss exceeds blue gain</a:t>
            </a:r>
          </a:p>
        </p:txBody>
      </p:sp>
      <p:sp>
        <p:nvSpPr>
          <p:cNvPr id="23569" name="Text Box 11">
            <a:extLst>
              <a:ext uri="{FF2B5EF4-FFF2-40B4-BE49-F238E27FC236}">
                <a16:creationId xmlns:a16="http://schemas.microsoft.com/office/drawing/2014/main" id="{9CF60C71-E823-45C6-A473-56C7455D9641}"/>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0">
                <a:solidFill>
                  <a:schemeClr val="bg1"/>
                </a:solidFill>
                <a:cs typeface="Arial" panose="020B0604020202020204" pitchFamily="34" charset="0"/>
              </a:rPr>
              <a:t>4-</a:t>
            </a:r>
            <a:fld id="{EA8D3001-A10C-4251-95EA-AE06E235C5CE}" type="slidenum">
              <a:rPr lang="en-US" altLang="cs-CZ" sz="1400" b="0">
                <a:solidFill>
                  <a:schemeClr val="bg1"/>
                </a:solidFill>
                <a:cs typeface="Arial" panose="020B0604020202020204" pitchFamily="34" charset="0"/>
              </a:rPr>
              <a:pPr eaLnBrk="1" hangingPunct="1">
                <a:spcBef>
                  <a:spcPct val="0"/>
                </a:spcBef>
                <a:buFontTx/>
                <a:buNone/>
              </a:pPr>
              <a:t>11</a:t>
            </a:fld>
            <a:endParaRPr lang="en-US" altLang="cs-CZ" sz="1400" b="0">
              <a:solidFill>
                <a:schemeClr val="bg1"/>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p:cTn id="11" dur="1000" fill="hold"/>
                                        <p:tgtEl>
                                          <p:spTgt spid="32"/>
                                        </p:tgtEl>
                                        <p:attrNameLst>
                                          <p:attrName>ppt_w</p:attrName>
                                        </p:attrNameLst>
                                      </p:cBhvr>
                                      <p:tavLst>
                                        <p:tav tm="0">
                                          <p:val>
                                            <p:fltVal val="0"/>
                                          </p:val>
                                        </p:tav>
                                        <p:tav tm="100000">
                                          <p:val>
                                            <p:strVal val="#ppt_w"/>
                                          </p:val>
                                        </p:tav>
                                      </p:tavLst>
                                    </p:anim>
                                    <p:anim calcmode="lin" valueType="num">
                                      <p:cBhvr>
                                        <p:cTn id="12" dur="1000" fill="hold"/>
                                        <p:tgtEl>
                                          <p:spTgt spid="32"/>
                                        </p:tgtEl>
                                        <p:attrNameLst>
                                          <p:attrName>ppt_h</p:attrName>
                                        </p:attrNameLst>
                                      </p:cBhvr>
                                      <p:tavLst>
                                        <p:tav tm="0">
                                          <p:val>
                                            <p:fltVal val="0"/>
                                          </p:val>
                                        </p:tav>
                                        <p:tav tm="100000">
                                          <p:val>
                                            <p:strVal val="#ppt_h"/>
                                          </p:val>
                                        </p:tav>
                                      </p:tavLst>
                                    </p:anim>
                                  </p:childTnLst>
                                </p:cTn>
                              </p:par>
                            </p:childTnLst>
                          </p:cTn>
                        </p:par>
                        <p:par>
                          <p:cTn id="13" fill="hold" nodeType="afterGroup">
                            <p:stCondLst>
                              <p:cond delay="1000"/>
                            </p:stCondLst>
                            <p:childTnLst>
                              <p:par>
                                <p:cTn id="14" presetID="22" presetClass="entr" presetSubtype="1" fill="hold" nodeType="after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wipe(up)">
                                      <p:cBhvr>
                                        <p:cTn id="16" dur="1000"/>
                                        <p:tgtEl>
                                          <p:spTgt spid="26"/>
                                        </p:tgtEl>
                                      </p:cBhvr>
                                    </p:animEffect>
                                  </p:childTnLst>
                                </p:cTn>
                              </p:par>
                            </p:childTnLst>
                          </p:cTn>
                        </p:par>
                        <p:par>
                          <p:cTn id="17" fill="hold" nodeType="afterGroup">
                            <p:stCondLst>
                              <p:cond delay="2000"/>
                            </p:stCondLst>
                            <p:childTnLst>
                              <p:par>
                                <p:cTn id="18" presetID="1" presetClass="entr" presetSubtype="0" fill="hold" grpId="0" nodeType="afterEffect">
                                  <p:stCondLst>
                                    <p:cond delay="0"/>
                                  </p:stCondLst>
                                  <p:childTnLst>
                                    <p:set>
                                      <p:cBhvr>
                                        <p:cTn id="19" dur="1" fill="hold">
                                          <p:stCondLst>
                                            <p:cond delay="0"/>
                                          </p:stCondLst>
                                        </p:cTn>
                                        <p:tgtEl>
                                          <p:spTgt spid="29"/>
                                        </p:tgtEl>
                                        <p:attrNameLst>
                                          <p:attrName>style.visibility</p:attrName>
                                        </p:attrNameLst>
                                      </p:cBhvr>
                                      <p:to>
                                        <p:strVal val="visible"/>
                                      </p:to>
                                    </p:set>
                                  </p:childTnLst>
                                </p:cTn>
                              </p:par>
                            </p:childTnLst>
                          </p:cTn>
                        </p:par>
                        <p:par>
                          <p:cTn id="20" fill="hold" nodeType="afterGroup">
                            <p:stCondLst>
                              <p:cond delay="2000"/>
                            </p:stCondLst>
                            <p:childTnLst>
                              <p:par>
                                <p:cTn id="21" presetID="23" presetClass="entr" presetSubtype="16" fill="hold" grpId="0" nodeType="afterEffect">
                                  <p:stCondLst>
                                    <p:cond delay="0"/>
                                  </p:stCondLst>
                                  <p:childTnLst>
                                    <p:set>
                                      <p:cBhvr>
                                        <p:cTn id="22" dur="1" fill="hold">
                                          <p:stCondLst>
                                            <p:cond delay="0"/>
                                          </p:stCondLst>
                                        </p:cTn>
                                        <p:tgtEl>
                                          <p:spTgt spid="30"/>
                                        </p:tgtEl>
                                        <p:attrNameLst>
                                          <p:attrName>style.visibility</p:attrName>
                                        </p:attrNameLst>
                                      </p:cBhvr>
                                      <p:to>
                                        <p:strVal val="visible"/>
                                      </p:to>
                                    </p:set>
                                    <p:anim calcmode="lin" valueType="num">
                                      <p:cBhvr>
                                        <p:cTn id="23" dur="1000" fill="hold"/>
                                        <p:tgtEl>
                                          <p:spTgt spid="30"/>
                                        </p:tgtEl>
                                        <p:attrNameLst>
                                          <p:attrName>ppt_w</p:attrName>
                                        </p:attrNameLst>
                                      </p:cBhvr>
                                      <p:tavLst>
                                        <p:tav tm="0">
                                          <p:val>
                                            <p:fltVal val="0"/>
                                          </p:val>
                                        </p:tav>
                                        <p:tav tm="100000">
                                          <p:val>
                                            <p:strVal val="#ppt_w"/>
                                          </p:val>
                                        </p:tav>
                                      </p:tavLst>
                                    </p:anim>
                                    <p:anim calcmode="lin" valueType="num">
                                      <p:cBhvr>
                                        <p:cTn id="24" dur="1000" fill="hold"/>
                                        <p:tgtEl>
                                          <p:spTgt spid="30"/>
                                        </p:tgtEl>
                                        <p:attrNameLst>
                                          <p:attrName>ppt_h</p:attrName>
                                        </p:attrNameLst>
                                      </p:cBhvr>
                                      <p:tavLst>
                                        <p:tav tm="0">
                                          <p:val>
                                            <p:fltVal val="0"/>
                                          </p:val>
                                        </p:tav>
                                        <p:tav tm="100000">
                                          <p:val>
                                            <p:strVal val="#ppt_h"/>
                                          </p:val>
                                        </p:tav>
                                      </p:tavLst>
                                    </p:anim>
                                  </p:childTnLst>
                                </p:cTn>
                              </p:par>
                            </p:childTnLst>
                          </p:cTn>
                        </p:par>
                        <p:par>
                          <p:cTn id="25" fill="hold" nodeType="afterGroup">
                            <p:stCondLst>
                              <p:cond delay="3000"/>
                            </p:stCondLst>
                            <p:childTnLst>
                              <p:par>
                                <p:cTn id="26" presetID="1" presetClass="entr" presetSubtype="0" fill="hold" grpId="0" nodeType="afterEffect">
                                  <p:stCondLst>
                                    <p:cond delay="0"/>
                                  </p:stCondLst>
                                  <p:childTnLst>
                                    <p:set>
                                      <p:cBhvr>
                                        <p:cTn id="27" dur="1" fill="hold">
                                          <p:stCondLst>
                                            <p:cond delay="0"/>
                                          </p:stCondLst>
                                        </p:cTn>
                                        <p:tgtEl>
                                          <p:spTgt spid="27"/>
                                        </p:tgtEl>
                                        <p:attrNameLst>
                                          <p:attrName>style.visibility</p:attrName>
                                        </p:attrNameLst>
                                      </p:cBhvr>
                                      <p:to>
                                        <p:strVal val="visible"/>
                                      </p:to>
                                    </p:set>
                                  </p:childTnLst>
                                </p:cTn>
                              </p:par>
                            </p:childTnLst>
                          </p:cTn>
                        </p:par>
                        <p:par>
                          <p:cTn id="28" fill="hold" nodeType="afterGroup">
                            <p:stCondLst>
                              <p:cond delay="3000"/>
                            </p:stCondLst>
                            <p:childTnLst>
                              <p:par>
                                <p:cTn id="29" presetID="22" presetClass="entr" presetSubtype="4"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ipe(down)">
                                      <p:cBhvr>
                                        <p:cTn id="31" dur="1000"/>
                                        <p:tgtEl>
                                          <p:spTgt spid="24"/>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3" presetClass="entr" presetSubtype="16" fill="hold" grpId="0" nodeType="clickEffect">
                                  <p:stCondLst>
                                    <p:cond delay="0"/>
                                  </p:stCondLst>
                                  <p:childTnLst>
                                    <p:set>
                                      <p:cBhvr>
                                        <p:cTn id="35" dur="1" fill="hold">
                                          <p:stCondLst>
                                            <p:cond delay="0"/>
                                          </p:stCondLst>
                                        </p:cTn>
                                        <p:tgtEl>
                                          <p:spTgt spid="31"/>
                                        </p:tgtEl>
                                        <p:attrNameLst>
                                          <p:attrName>style.visibility</p:attrName>
                                        </p:attrNameLst>
                                      </p:cBhvr>
                                      <p:to>
                                        <p:strVal val="visible"/>
                                      </p:to>
                                    </p:set>
                                    <p:anim calcmode="lin" valueType="num">
                                      <p:cBhvr>
                                        <p:cTn id="36" dur="1000" fill="hold"/>
                                        <p:tgtEl>
                                          <p:spTgt spid="31"/>
                                        </p:tgtEl>
                                        <p:attrNameLst>
                                          <p:attrName>ppt_w</p:attrName>
                                        </p:attrNameLst>
                                      </p:cBhvr>
                                      <p:tavLst>
                                        <p:tav tm="0">
                                          <p:val>
                                            <p:fltVal val="0"/>
                                          </p:val>
                                        </p:tav>
                                        <p:tav tm="100000">
                                          <p:val>
                                            <p:strVal val="#ppt_w"/>
                                          </p:val>
                                        </p:tav>
                                      </p:tavLst>
                                    </p:anim>
                                    <p:anim calcmode="lin" valueType="num">
                                      <p:cBhvr>
                                        <p:cTn id="37" dur="1000" fill="hold"/>
                                        <p:tgtEl>
                                          <p:spTgt spid="31"/>
                                        </p:tgtEl>
                                        <p:attrNameLst>
                                          <p:attrName>ppt_h</p:attrName>
                                        </p:attrNameLst>
                                      </p:cBhvr>
                                      <p:tavLst>
                                        <p:tav tm="0">
                                          <p:val>
                                            <p:fltVal val="0"/>
                                          </p:val>
                                        </p:tav>
                                        <p:tav tm="100000">
                                          <p:val>
                                            <p:strVal val="#ppt_h"/>
                                          </p:val>
                                        </p:tav>
                                      </p:tavLst>
                                    </p:anim>
                                  </p:childTnLst>
                                </p:cTn>
                              </p:par>
                            </p:childTnLst>
                          </p:cTn>
                        </p:par>
                        <p:par>
                          <p:cTn id="38" fill="hold" nodeType="afterGroup">
                            <p:stCondLst>
                              <p:cond delay="1000"/>
                            </p:stCondLst>
                            <p:childTnLst>
                              <p:par>
                                <p:cTn id="39" presetID="1" presetClass="entr" presetSubtype="0" fill="hold" grpId="0" nodeType="afterEffect">
                                  <p:stCondLst>
                                    <p:cond delay="0"/>
                                  </p:stCondLst>
                                  <p:childTnLst>
                                    <p:set>
                                      <p:cBhvr>
                                        <p:cTn id="40" dur="1" fill="hold">
                                          <p:stCondLst>
                                            <p:cond delay="0"/>
                                          </p:stCondLst>
                                        </p:cTn>
                                        <p:tgtEl>
                                          <p:spTgt spid="28"/>
                                        </p:tgtEl>
                                        <p:attrNameLst>
                                          <p:attrName>style.visibility</p:attrName>
                                        </p:attrNameLst>
                                      </p:cBhvr>
                                      <p:to>
                                        <p:strVal val="visible"/>
                                      </p:to>
                                    </p:set>
                                  </p:childTnLst>
                                </p:cTn>
                              </p:par>
                            </p:childTnLst>
                          </p:cTn>
                        </p:par>
                        <p:par>
                          <p:cTn id="41" fill="hold" nodeType="afterGroup">
                            <p:stCondLst>
                              <p:cond delay="1000"/>
                            </p:stCondLst>
                            <p:childTnLst>
                              <p:par>
                                <p:cTn id="42" presetID="22" presetClass="entr" presetSubtype="8" fill="hold" grpId="0" nodeType="afterEffect">
                                  <p:stCondLst>
                                    <p:cond delay="0"/>
                                  </p:stCondLst>
                                  <p:childTnLst>
                                    <p:set>
                                      <p:cBhvr>
                                        <p:cTn id="43" dur="1" fill="hold">
                                          <p:stCondLst>
                                            <p:cond delay="0"/>
                                          </p:stCondLst>
                                        </p:cTn>
                                        <p:tgtEl>
                                          <p:spTgt spid="25"/>
                                        </p:tgtEl>
                                        <p:attrNameLst>
                                          <p:attrName>style.visibility</p:attrName>
                                        </p:attrNameLst>
                                      </p:cBhvr>
                                      <p:to>
                                        <p:strVal val="visible"/>
                                      </p:to>
                                    </p:set>
                                    <p:animEffect transition="in" filter="wipe(left)">
                                      <p:cBhvr>
                                        <p:cTn id="44" dur="1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P spid="27" grpId="0"/>
      <p:bldP spid="28" grpId="0"/>
      <p:bldP spid="29" grpId="0"/>
      <p:bldP spid="30" grpId="0" animBg="1"/>
      <p:bldP spid="3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 name="Picture 31" descr="gridlines.png">
            <a:extLst>
              <a:ext uri="{FF2B5EF4-FFF2-40B4-BE49-F238E27FC236}">
                <a16:creationId xmlns:a16="http://schemas.microsoft.com/office/drawing/2014/main" id="{AC2C7E5B-6042-4458-83A7-27D8A7D2336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774950" y="2362200"/>
            <a:ext cx="377825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3" name="Rectangle 5">
            <a:extLst>
              <a:ext uri="{FF2B5EF4-FFF2-40B4-BE49-F238E27FC236}">
                <a16:creationId xmlns:a16="http://schemas.microsoft.com/office/drawing/2014/main" id="{A25A24EB-7EB2-4D50-B99F-823214D075C4}"/>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a:latin typeface="Dotum" panose="020B0600000101010101" pitchFamily="34" charset="-127"/>
            </a:endParaRPr>
          </a:p>
        </p:txBody>
      </p:sp>
      <p:sp>
        <p:nvSpPr>
          <p:cNvPr id="25604" name="Rectangle 2">
            <a:extLst>
              <a:ext uri="{FF2B5EF4-FFF2-40B4-BE49-F238E27FC236}">
                <a16:creationId xmlns:a16="http://schemas.microsoft.com/office/drawing/2014/main" id="{286151E7-A2B1-4D0C-8B65-C935350E64A7}"/>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Total Revenue Test</a:t>
            </a:r>
          </a:p>
        </p:txBody>
      </p:sp>
      <p:sp>
        <p:nvSpPr>
          <p:cNvPr id="25605" name="Rectangle 4">
            <a:extLst>
              <a:ext uri="{FF2B5EF4-FFF2-40B4-BE49-F238E27FC236}">
                <a16:creationId xmlns:a16="http://schemas.microsoft.com/office/drawing/2014/main" id="{78463EA1-400E-463B-AEBD-AA0A4AD83222}"/>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25606" name="Rectangle 5">
            <a:extLst>
              <a:ext uri="{FF2B5EF4-FFF2-40B4-BE49-F238E27FC236}">
                <a16:creationId xmlns:a16="http://schemas.microsoft.com/office/drawing/2014/main" id="{0E701D62-0F2E-4A64-82C1-B451B6A6ADB9}"/>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a:solidFill>
                  <a:srgbClr val="FFFFFF"/>
                </a:solidFill>
              </a:rPr>
              <a:t>LO2</a:t>
            </a:r>
          </a:p>
        </p:txBody>
      </p:sp>
      <p:grpSp>
        <p:nvGrpSpPr>
          <p:cNvPr id="2" name="Group 19">
            <a:extLst>
              <a:ext uri="{FF2B5EF4-FFF2-40B4-BE49-F238E27FC236}">
                <a16:creationId xmlns:a16="http://schemas.microsoft.com/office/drawing/2014/main" id="{CB85B9CF-DDD4-4B85-9036-724093DD1CD3}"/>
              </a:ext>
            </a:extLst>
          </p:cNvPr>
          <p:cNvGrpSpPr>
            <a:grpSpLocks/>
          </p:cNvGrpSpPr>
          <p:nvPr/>
        </p:nvGrpSpPr>
        <p:grpSpPr bwMode="auto">
          <a:xfrm>
            <a:off x="2362200" y="2133600"/>
            <a:ext cx="4419600" cy="3571875"/>
            <a:chOff x="2084" y="1873"/>
            <a:chExt cx="2401" cy="2202"/>
          </a:xfrm>
        </p:grpSpPr>
        <p:sp>
          <p:nvSpPr>
            <p:cNvPr id="25618" name="Rectangle 4">
              <a:extLst>
                <a:ext uri="{FF2B5EF4-FFF2-40B4-BE49-F238E27FC236}">
                  <a16:creationId xmlns:a16="http://schemas.microsoft.com/office/drawing/2014/main" id="{AA1B4804-83DC-47E4-A22D-1E83315A6BFA}"/>
                </a:ext>
              </a:extLst>
            </p:cNvPr>
            <p:cNvSpPr>
              <a:spLocks noChangeArrowheads="1"/>
            </p:cNvSpPr>
            <p:nvPr/>
          </p:nvSpPr>
          <p:spPr bwMode="auto">
            <a:xfrm>
              <a:off x="2332" y="1998"/>
              <a:ext cx="2026" cy="18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25619" name="Text Box 5">
              <a:extLst>
                <a:ext uri="{FF2B5EF4-FFF2-40B4-BE49-F238E27FC236}">
                  <a16:creationId xmlns:a16="http://schemas.microsoft.com/office/drawing/2014/main" id="{0161C884-CEF9-4385-B490-BCDF6EF39502}"/>
                </a:ext>
              </a:extLst>
            </p:cNvPr>
            <p:cNvSpPr txBox="1">
              <a:spLocks noChangeArrowheads="1"/>
            </p:cNvSpPr>
            <p:nvPr/>
          </p:nvSpPr>
          <p:spPr bwMode="auto">
            <a:xfrm>
              <a:off x="2084" y="2058"/>
              <a:ext cx="258" cy="1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lnSpc>
                  <a:spcPct val="175000"/>
                </a:lnSpc>
                <a:spcBef>
                  <a:spcPct val="0"/>
                </a:spcBef>
                <a:buFontTx/>
                <a:buNone/>
              </a:pPr>
              <a:r>
                <a:rPr lang="en-US" altLang="cs-CZ" sz="1600"/>
                <a:t>$3</a:t>
              </a:r>
            </a:p>
            <a:p>
              <a:pPr algn="r" eaLnBrk="1" hangingPunct="1">
                <a:lnSpc>
                  <a:spcPct val="175000"/>
                </a:lnSpc>
                <a:spcBef>
                  <a:spcPct val="0"/>
                </a:spcBef>
                <a:buFontTx/>
                <a:buNone/>
              </a:pPr>
              <a:endParaRPr lang="en-US" altLang="cs-CZ" sz="1600"/>
            </a:p>
            <a:p>
              <a:pPr algn="r" eaLnBrk="1" hangingPunct="1">
                <a:lnSpc>
                  <a:spcPct val="175000"/>
                </a:lnSpc>
                <a:spcBef>
                  <a:spcPct val="0"/>
                </a:spcBef>
                <a:buFontTx/>
                <a:buNone/>
              </a:pPr>
              <a:r>
                <a:rPr lang="en-US" altLang="cs-CZ" sz="1600"/>
                <a:t>2</a:t>
              </a:r>
            </a:p>
            <a:p>
              <a:pPr algn="r" eaLnBrk="1" hangingPunct="1">
                <a:lnSpc>
                  <a:spcPct val="175000"/>
                </a:lnSpc>
                <a:spcBef>
                  <a:spcPct val="0"/>
                </a:spcBef>
                <a:buFontTx/>
                <a:buNone/>
              </a:pPr>
              <a:endParaRPr lang="en-US" altLang="cs-CZ" sz="1600"/>
            </a:p>
            <a:p>
              <a:pPr algn="r" eaLnBrk="1" hangingPunct="1">
                <a:lnSpc>
                  <a:spcPct val="175000"/>
                </a:lnSpc>
                <a:spcBef>
                  <a:spcPct val="0"/>
                </a:spcBef>
                <a:buFontTx/>
                <a:buNone/>
              </a:pPr>
              <a:r>
                <a:rPr lang="en-US" altLang="cs-CZ" sz="1600"/>
                <a:t>1</a:t>
              </a:r>
            </a:p>
            <a:p>
              <a:pPr algn="r" eaLnBrk="1" hangingPunct="1">
                <a:lnSpc>
                  <a:spcPct val="175000"/>
                </a:lnSpc>
                <a:spcBef>
                  <a:spcPct val="0"/>
                </a:spcBef>
                <a:buFontTx/>
                <a:buNone/>
              </a:pPr>
              <a:endParaRPr lang="en-US" altLang="cs-CZ" sz="1600"/>
            </a:p>
          </p:txBody>
        </p:sp>
        <p:sp>
          <p:nvSpPr>
            <p:cNvPr id="25620" name="Text Box 6">
              <a:extLst>
                <a:ext uri="{FF2B5EF4-FFF2-40B4-BE49-F238E27FC236}">
                  <a16:creationId xmlns:a16="http://schemas.microsoft.com/office/drawing/2014/main" id="{92306B56-81FC-4464-8FAF-47FC9FE4D473}"/>
                </a:ext>
              </a:extLst>
            </p:cNvPr>
            <p:cNvSpPr txBox="1">
              <a:spLocks noChangeArrowheads="1"/>
            </p:cNvSpPr>
            <p:nvPr/>
          </p:nvSpPr>
          <p:spPr bwMode="auto">
            <a:xfrm>
              <a:off x="2239" y="3844"/>
              <a:ext cx="199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a:t>0          10          20          30   </a:t>
              </a:r>
            </a:p>
          </p:txBody>
        </p:sp>
        <p:sp>
          <p:nvSpPr>
            <p:cNvPr id="25621" name="Text Box 13">
              <a:extLst>
                <a:ext uri="{FF2B5EF4-FFF2-40B4-BE49-F238E27FC236}">
                  <a16:creationId xmlns:a16="http://schemas.microsoft.com/office/drawing/2014/main" id="{B0374C22-3233-4676-AB80-DF0651D99EC3}"/>
                </a:ext>
              </a:extLst>
            </p:cNvPr>
            <p:cNvSpPr txBox="1">
              <a:spLocks noChangeArrowheads="1"/>
            </p:cNvSpPr>
            <p:nvPr/>
          </p:nvSpPr>
          <p:spPr bwMode="auto">
            <a:xfrm>
              <a:off x="4257" y="3820"/>
              <a:ext cx="22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a:t>Q</a:t>
              </a:r>
            </a:p>
          </p:txBody>
        </p:sp>
        <p:sp>
          <p:nvSpPr>
            <p:cNvPr id="25622" name="Text Box 14">
              <a:extLst>
                <a:ext uri="{FF2B5EF4-FFF2-40B4-BE49-F238E27FC236}">
                  <a16:creationId xmlns:a16="http://schemas.microsoft.com/office/drawing/2014/main" id="{90DED3C9-2E75-41B0-9AB0-9E5A30DD9736}"/>
                </a:ext>
              </a:extLst>
            </p:cNvPr>
            <p:cNvSpPr txBox="1">
              <a:spLocks noChangeArrowheads="1"/>
            </p:cNvSpPr>
            <p:nvPr/>
          </p:nvSpPr>
          <p:spPr bwMode="auto">
            <a:xfrm>
              <a:off x="2092" y="1873"/>
              <a:ext cx="21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a:t>P</a:t>
              </a:r>
            </a:p>
          </p:txBody>
        </p:sp>
      </p:grpSp>
      <p:sp>
        <p:nvSpPr>
          <p:cNvPr id="24" name="Rectangle 7">
            <a:extLst>
              <a:ext uri="{FF2B5EF4-FFF2-40B4-BE49-F238E27FC236}">
                <a16:creationId xmlns:a16="http://schemas.microsoft.com/office/drawing/2014/main" id="{1E59D854-53FB-4712-BF90-ECD1C8A545FB}"/>
              </a:ext>
            </a:extLst>
          </p:cNvPr>
          <p:cNvSpPr>
            <a:spLocks noChangeArrowheads="1"/>
          </p:cNvSpPr>
          <p:nvPr/>
        </p:nvSpPr>
        <p:spPr bwMode="auto">
          <a:xfrm>
            <a:off x="2819400" y="2806700"/>
            <a:ext cx="1035050" cy="2527300"/>
          </a:xfrm>
          <a:prstGeom prst="rect">
            <a:avLst/>
          </a:prstGeom>
          <a:solidFill>
            <a:srgbClr val="FDEA9B"/>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25" name="Rectangle 8">
            <a:extLst>
              <a:ext uri="{FF2B5EF4-FFF2-40B4-BE49-F238E27FC236}">
                <a16:creationId xmlns:a16="http://schemas.microsoft.com/office/drawing/2014/main" id="{41EBD1B7-BD20-40AE-8470-0FA07548CDC5}"/>
              </a:ext>
            </a:extLst>
          </p:cNvPr>
          <p:cNvSpPr>
            <a:spLocks noChangeArrowheads="1"/>
          </p:cNvSpPr>
          <p:nvPr/>
        </p:nvSpPr>
        <p:spPr bwMode="auto">
          <a:xfrm>
            <a:off x="2811463" y="4497388"/>
            <a:ext cx="3055937" cy="890587"/>
          </a:xfrm>
          <a:prstGeom prst="rect">
            <a:avLst/>
          </a:prstGeom>
          <a:solidFill>
            <a:srgbClr val="62B6DC">
              <a:alpha val="50195"/>
            </a:srgbClr>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26" name="Text Box 10">
            <a:extLst>
              <a:ext uri="{FF2B5EF4-FFF2-40B4-BE49-F238E27FC236}">
                <a16:creationId xmlns:a16="http://schemas.microsoft.com/office/drawing/2014/main" id="{34A041D7-BECE-46DC-A0D6-62A6DD416EEC}"/>
              </a:ext>
            </a:extLst>
          </p:cNvPr>
          <p:cNvSpPr txBox="1">
            <a:spLocks noChangeArrowheads="1"/>
          </p:cNvSpPr>
          <p:nvPr/>
        </p:nvSpPr>
        <p:spPr bwMode="auto">
          <a:xfrm>
            <a:off x="3906838" y="2597150"/>
            <a:ext cx="360362"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a:t>e</a:t>
            </a:r>
          </a:p>
        </p:txBody>
      </p:sp>
      <p:sp>
        <p:nvSpPr>
          <p:cNvPr id="27" name="Text Box 11">
            <a:extLst>
              <a:ext uri="{FF2B5EF4-FFF2-40B4-BE49-F238E27FC236}">
                <a16:creationId xmlns:a16="http://schemas.microsoft.com/office/drawing/2014/main" id="{3126438A-4DCF-4506-84F1-9236514BD438}"/>
              </a:ext>
            </a:extLst>
          </p:cNvPr>
          <p:cNvSpPr txBox="1">
            <a:spLocks noChangeArrowheads="1"/>
          </p:cNvSpPr>
          <p:nvPr/>
        </p:nvSpPr>
        <p:spPr bwMode="auto">
          <a:xfrm>
            <a:off x="5867400" y="4121150"/>
            <a:ext cx="301625"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a:t>f</a:t>
            </a:r>
          </a:p>
        </p:txBody>
      </p:sp>
      <p:sp>
        <p:nvSpPr>
          <p:cNvPr id="28" name="Text Box 12">
            <a:extLst>
              <a:ext uri="{FF2B5EF4-FFF2-40B4-BE49-F238E27FC236}">
                <a16:creationId xmlns:a16="http://schemas.microsoft.com/office/drawing/2014/main" id="{5DBF7A03-080E-4003-B0BA-E9F1448F55B3}"/>
              </a:ext>
            </a:extLst>
          </p:cNvPr>
          <p:cNvSpPr txBox="1">
            <a:spLocks noChangeArrowheads="1"/>
          </p:cNvSpPr>
          <p:nvPr/>
        </p:nvSpPr>
        <p:spPr bwMode="auto">
          <a:xfrm>
            <a:off x="6049963" y="4502150"/>
            <a:ext cx="503237"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a:t>D</a:t>
            </a:r>
            <a:r>
              <a:rPr lang="en-US" altLang="cs-CZ" sz="1800" baseline="-25000"/>
              <a:t>3</a:t>
            </a:r>
          </a:p>
        </p:txBody>
      </p:sp>
      <p:sp>
        <p:nvSpPr>
          <p:cNvPr id="29" name="Arc 15">
            <a:extLst>
              <a:ext uri="{FF2B5EF4-FFF2-40B4-BE49-F238E27FC236}">
                <a16:creationId xmlns:a16="http://schemas.microsoft.com/office/drawing/2014/main" id="{A7C33A19-551C-4910-87D9-1F186DE18275}"/>
              </a:ext>
            </a:extLst>
          </p:cNvPr>
          <p:cNvSpPr>
            <a:spLocks/>
          </p:cNvSpPr>
          <p:nvPr/>
        </p:nvSpPr>
        <p:spPr bwMode="auto">
          <a:xfrm rot="10800000">
            <a:off x="3844925" y="2582863"/>
            <a:ext cx="2327275" cy="1919287"/>
          </a:xfrm>
          <a:custGeom>
            <a:avLst/>
            <a:gdLst>
              <a:gd name="T0" fmla="*/ 0 w 22457"/>
              <a:gd name="T1" fmla="*/ 2147483646 h 21600"/>
              <a:gd name="T2" fmla="*/ 2147483646 w 22457"/>
              <a:gd name="T3" fmla="*/ 2147483646 h 21600"/>
              <a:gd name="T4" fmla="*/ 2147483646 w 22457"/>
              <a:gd name="T5" fmla="*/ 2147483646 h 21600"/>
              <a:gd name="T6" fmla="*/ 0 60000 65536"/>
              <a:gd name="T7" fmla="*/ 0 60000 65536"/>
              <a:gd name="T8" fmla="*/ 0 60000 65536"/>
              <a:gd name="T9" fmla="*/ 0 w 22457"/>
              <a:gd name="T10" fmla="*/ 0 h 21600"/>
              <a:gd name="T11" fmla="*/ 22457 w 22457"/>
              <a:gd name="T12" fmla="*/ 21600 h 21600"/>
            </a:gdLst>
            <a:ahLst/>
            <a:cxnLst>
              <a:cxn ang="T6">
                <a:pos x="T0" y="T1"/>
              </a:cxn>
              <a:cxn ang="T7">
                <a:pos x="T2" y="T3"/>
              </a:cxn>
              <a:cxn ang="T8">
                <a:pos x="T4" y="T5"/>
              </a:cxn>
            </a:cxnLst>
            <a:rect l="T9" t="T10" r="T11" b="T12"/>
            <a:pathLst>
              <a:path w="22457" h="21600" fill="none" extrusionOk="0">
                <a:moveTo>
                  <a:pt x="0" y="17"/>
                </a:moveTo>
                <a:cubicBezTo>
                  <a:pt x="285" y="5"/>
                  <a:pt x="571" y="-1"/>
                  <a:pt x="857" y="0"/>
                </a:cubicBezTo>
                <a:cubicBezTo>
                  <a:pt x="12786" y="0"/>
                  <a:pt x="22457" y="9670"/>
                  <a:pt x="22457" y="21600"/>
                </a:cubicBezTo>
              </a:path>
              <a:path w="22457" h="21600" stroke="0" extrusionOk="0">
                <a:moveTo>
                  <a:pt x="0" y="17"/>
                </a:moveTo>
                <a:cubicBezTo>
                  <a:pt x="285" y="5"/>
                  <a:pt x="571" y="-1"/>
                  <a:pt x="857" y="0"/>
                </a:cubicBezTo>
                <a:cubicBezTo>
                  <a:pt x="12786" y="0"/>
                  <a:pt x="22457" y="9670"/>
                  <a:pt x="22457" y="21600"/>
                </a:cubicBezTo>
                <a:lnTo>
                  <a:pt x="857" y="21600"/>
                </a:lnTo>
                <a:lnTo>
                  <a:pt x="0" y="17"/>
                </a:lnTo>
                <a:close/>
              </a:path>
            </a:pathLst>
          </a:custGeom>
          <a:noFill/>
          <a:ln w="57150">
            <a:solidFill>
              <a:srgbClr val="6699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cs-CZ"/>
          </a:p>
        </p:txBody>
      </p:sp>
      <p:sp>
        <p:nvSpPr>
          <p:cNvPr id="30" name="Oval 17">
            <a:extLst>
              <a:ext uri="{FF2B5EF4-FFF2-40B4-BE49-F238E27FC236}">
                <a16:creationId xmlns:a16="http://schemas.microsoft.com/office/drawing/2014/main" id="{E7E76DEE-DF66-4D81-AF9B-E5AAFCE504D6}"/>
              </a:ext>
            </a:extLst>
          </p:cNvPr>
          <p:cNvSpPr>
            <a:spLocks noChangeArrowheads="1"/>
          </p:cNvSpPr>
          <p:nvPr/>
        </p:nvSpPr>
        <p:spPr bwMode="auto">
          <a:xfrm>
            <a:off x="3808413" y="2771775"/>
            <a:ext cx="153987" cy="136525"/>
          </a:xfrm>
          <a:prstGeom prst="ellipse">
            <a:avLst/>
          </a:prstGeom>
          <a:solidFill>
            <a:schemeClr val="bg1"/>
          </a:solidFill>
          <a:ln w="19050">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31" name="Oval 18">
            <a:extLst>
              <a:ext uri="{FF2B5EF4-FFF2-40B4-BE49-F238E27FC236}">
                <a16:creationId xmlns:a16="http://schemas.microsoft.com/office/drawing/2014/main" id="{A1196A11-D7C7-46A4-9531-5F8F94956C7C}"/>
              </a:ext>
            </a:extLst>
          </p:cNvPr>
          <p:cNvSpPr>
            <a:spLocks noChangeArrowheads="1"/>
          </p:cNvSpPr>
          <p:nvPr/>
        </p:nvSpPr>
        <p:spPr bwMode="auto">
          <a:xfrm>
            <a:off x="5789613" y="4435475"/>
            <a:ext cx="153987" cy="136525"/>
          </a:xfrm>
          <a:prstGeom prst="ellipse">
            <a:avLst/>
          </a:prstGeom>
          <a:solidFill>
            <a:schemeClr val="bg1"/>
          </a:solidFill>
          <a:ln w="19050">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25616" name="TextBox 32">
            <a:extLst>
              <a:ext uri="{FF2B5EF4-FFF2-40B4-BE49-F238E27FC236}">
                <a16:creationId xmlns:a16="http://schemas.microsoft.com/office/drawing/2014/main" id="{B33DD9FE-B55B-4512-AD0C-49EEBF90A2EF}"/>
              </a:ext>
            </a:extLst>
          </p:cNvPr>
          <p:cNvSpPr txBox="1">
            <a:spLocks noChangeArrowheads="1"/>
          </p:cNvSpPr>
          <p:nvPr/>
        </p:nvSpPr>
        <p:spPr bwMode="auto">
          <a:xfrm>
            <a:off x="633413" y="990600"/>
            <a:ext cx="790098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
                <a:srgbClr val="3399FF"/>
              </a:buClr>
              <a:buSzPct val="125000"/>
            </a:pPr>
            <a:r>
              <a:rPr lang="en-US" altLang="cs-CZ" sz="3600" b="0"/>
              <a:t> Lower price and unit elastic demand</a:t>
            </a:r>
          </a:p>
          <a:p>
            <a:pPr eaLnBrk="1" hangingPunct="1">
              <a:spcBef>
                <a:spcPct val="0"/>
              </a:spcBef>
              <a:buClr>
                <a:srgbClr val="3399FF"/>
              </a:buClr>
              <a:buSzPct val="125000"/>
            </a:pPr>
            <a:r>
              <a:rPr lang="en-US" altLang="cs-CZ" sz="3600" b="0"/>
              <a:t> Blue gain equals orange loss</a:t>
            </a:r>
          </a:p>
        </p:txBody>
      </p:sp>
      <p:sp>
        <p:nvSpPr>
          <p:cNvPr id="25617" name="Text Box 11">
            <a:extLst>
              <a:ext uri="{FF2B5EF4-FFF2-40B4-BE49-F238E27FC236}">
                <a16:creationId xmlns:a16="http://schemas.microsoft.com/office/drawing/2014/main" id="{B1E72B19-A661-4677-B41E-964FA469BB71}"/>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0">
                <a:solidFill>
                  <a:schemeClr val="bg1"/>
                </a:solidFill>
                <a:cs typeface="Arial" panose="020B0604020202020204" pitchFamily="34" charset="0"/>
              </a:rPr>
              <a:t>4-</a:t>
            </a:r>
            <a:fld id="{FA1EE315-9CD4-495C-BA0A-11ED7661132E}" type="slidenum">
              <a:rPr lang="en-US" altLang="cs-CZ" sz="1400" b="0">
                <a:solidFill>
                  <a:schemeClr val="bg1"/>
                </a:solidFill>
                <a:cs typeface="Arial" panose="020B0604020202020204" pitchFamily="34" charset="0"/>
              </a:rPr>
              <a:pPr eaLnBrk="1" hangingPunct="1">
                <a:spcBef>
                  <a:spcPct val="0"/>
                </a:spcBef>
                <a:buFontTx/>
                <a:buNone/>
              </a:pPr>
              <a:t>12</a:t>
            </a:fld>
            <a:endParaRPr lang="en-US" altLang="cs-CZ" sz="1400" b="0">
              <a:solidFill>
                <a:schemeClr val="bg1"/>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p:cTn id="11" dur="1000" fill="hold"/>
                                        <p:tgtEl>
                                          <p:spTgt spid="32"/>
                                        </p:tgtEl>
                                        <p:attrNameLst>
                                          <p:attrName>ppt_w</p:attrName>
                                        </p:attrNameLst>
                                      </p:cBhvr>
                                      <p:tavLst>
                                        <p:tav tm="0">
                                          <p:val>
                                            <p:fltVal val="0"/>
                                          </p:val>
                                        </p:tav>
                                        <p:tav tm="100000">
                                          <p:val>
                                            <p:strVal val="#ppt_w"/>
                                          </p:val>
                                        </p:tav>
                                      </p:tavLst>
                                    </p:anim>
                                    <p:anim calcmode="lin" valueType="num">
                                      <p:cBhvr>
                                        <p:cTn id="12" dur="1000" fill="hold"/>
                                        <p:tgtEl>
                                          <p:spTgt spid="32"/>
                                        </p:tgtEl>
                                        <p:attrNameLst>
                                          <p:attrName>ppt_h</p:attrName>
                                        </p:attrNameLst>
                                      </p:cBhvr>
                                      <p:tavLst>
                                        <p:tav tm="0">
                                          <p:val>
                                            <p:fltVal val="0"/>
                                          </p:val>
                                        </p:tav>
                                        <p:tav tm="100000">
                                          <p:val>
                                            <p:strVal val="#ppt_h"/>
                                          </p:val>
                                        </p:tav>
                                      </p:tavLst>
                                    </p:anim>
                                  </p:childTnLst>
                                </p:cTn>
                              </p:par>
                            </p:childTnLst>
                          </p:cTn>
                        </p:par>
                        <p:par>
                          <p:cTn id="13" fill="hold" nodeType="afterGroup">
                            <p:stCondLst>
                              <p:cond delay="1000"/>
                            </p:stCondLst>
                            <p:childTnLst>
                              <p:par>
                                <p:cTn id="14" presetID="23" presetClass="entr" presetSubtype="16" fill="hold" grpId="0" nodeType="afterEffect">
                                  <p:stCondLst>
                                    <p:cond delay="0"/>
                                  </p:stCondLst>
                                  <p:childTnLst>
                                    <p:set>
                                      <p:cBhvr>
                                        <p:cTn id="15" dur="1" fill="hold">
                                          <p:stCondLst>
                                            <p:cond delay="0"/>
                                          </p:stCondLst>
                                        </p:cTn>
                                        <p:tgtEl>
                                          <p:spTgt spid="30"/>
                                        </p:tgtEl>
                                        <p:attrNameLst>
                                          <p:attrName>style.visibility</p:attrName>
                                        </p:attrNameLst>
                                      </p:cBhvr>
                                      <p:to>
                                        <p:strVal val="visible"/>
                                      </p:to>
                                    </p:set>
                                    <p:anim calcmode="lin" valueType="num">
                                      <p:cBhvr>
                                        <p:cTn id="16" dur="1000" fill="hold"/>
                                        <p:tgtEl>
                                          <p:spTgt spid="30"/>
                                        </p:tgtEl>
                                        <p:attrNameLst>
                                          <p:attrName>ppt_w</p:attrName>
                                        </p:attrNameLst>
                                      </p:cBhvr>
                                      <p:tavLst>
                                        <p:tav tm="0">
                                          <p:val>
                                            <p:fltVal val="0"/>
                                          </p:val>
                                        </p:tav>
                                        <p:tav tm="100000">
                                          <p:val>
                                            <p:strVal val="#ppt_w"/>
                                          </p:val>
                                        </p:tav>
                                      </p:tavLst>
                                    </p:anim>
                                    <p:anim calcmode="lin" valueType="num">
                                      <p:cBhvr>
                                        <p:cTn id="17" dur="1000" fill="hold"/>
                                        <p:tgtEl>
                                          <p:spTgt spid="30"/>
                                        </p:tgtEl>
                                        <p:attrNameLst>
                                          <p:attrName>ppt_h</p:attrName>
                                        </p:attrNameLst>
                                      </p:cBhvr>
                                      <p:tavLst>
                                        <p:tav tm="0">
                                          <p:val>
                                            <p:fltVal val="0"/>
                                          </p:val>
                                        </p:tav>
                                        <p:tav tm="100000">
                                          <p:val>
                                            <p:strVal val="#ppt_h"/>
                                          </p:val>
                                        </p:tav>
                                      </p:tavLst>
                                    </p:anim>
                                  </p:childTnLst>
                                </p:cTn>
                              </p:par>
                            </p:childTnLst>
                          </p:cTn>
                        </p:par>
                        <p:par>
                          <p:cTn id="18" fill="hold" nodeType="afterGroup">
                            <p:stCondLst>
                              <p:cond delay="2000"/>
                            </p:stCondLst>
                            <p:childTnLst>
                              <p:par>
                                <p:cTn id="19" presetID="1" presetClass="entr" presetSubtype="0"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childTnLst>
                                </p:cTn>
                              </p:par>
                            </p:childTnLst>
                          </p:cTn>
                        </p:par>
                        <p:par>
                          <p:cTn id="21" fill="hold" nodeType="afterGroup">
                            <p:stCondLst>
                              <p:cond delay="2000"/>
                            </p:stCondLst>
                            <p:childTnLst>
                              <p:par>
                                <p:cTn id="22" presetID="22" presetClass="entr" presetSubtype="8" fill="hold" nodeType="afterEffect">
                                  <p:stCondLst>
                                    <p:cond delay="0"/>
                                  </p:stCondLst>
                                  <p:childTnLst>
                                    <p:set>
                                      <p:cBhvr>
                                        <p:cTn id="23" dur="1" fill="hold">
                                          <p:stCondLst>
                                            <p:cond delay="0"/>
                                          </p:stCondLst>
                                        </p:cTn>
                                        <p:tgtEl>
                                          <p:spTgt spid="29"/>
                                        </p:tgtEl>
                                        <p:attrNameLst>
                                          <p:attrName>style.visibility</p:attrName>
                                        </p:attrNameLst>
                                      </p:cBhvr>
                                      <p:to>
                                        <p:strVal val="visible"/>
                                      </p:to>
                                    </p:set>
                                    <p:animEffect transition="in" filter="wipe(left)">
                                      <p:cBhvr>
                                        <p:cTn id="24" dur="1000"/>
                                        <p:tgtEl>
                                          <p:spTgt spid="29"/>
                                        </p:tgtEl>
                                      </p:cBhvr>
                                    </p:animEffect>
                                  </p:childTnLst>
                                </p:cTn>
                              </p:par>
                            </p:childTnLst>
                          </p:cTn>
                        </p:par>
                        <p:par>
                          <p:cTn id="25" fill="hold" nodeType="afterGroup">
                            <p:stCondLst>
                              <p:cond delay="3000"/>
                            </p:stCondLst>
                            <p:childTnLst>
                              <p:par>
                                <p:cTn id="26" presetID="1" presetClass="entr" presetSubtype="0" fill="hold" grpId="0" nodeType="afterEffect">
                                  <p:stCondLst>
                                    <p:cond delay="0"/>
                                  </p:stCondLst>
                                  <p:childTnLst>
                                    <p:set>
                                      <p:cBhvr>
                                        <p:cTn id="27" dur="1" fill="hold">
                                          <p:stCondLst>
                                            <p:cond delay="0"/>
                                          </p:stCondLst>
                                        </p:cTn>
                                        <p:tgtEl>
                                          <p:spTgt spid="28"/>
                                        </p:tgtEl>
                                        <p:attrNameLst>
                                          <p:attrName>style.visibility</p:attrName>
                                        </p:attrNameLst>
                                      </p:cBhvr>
                                      <p:to>
                                        <p:strVal val="visible"/>
                                      </p:to>
                                    </p:set>
                                  </p:childTnLst>
                                </p:cTn>
                              </p:par>
                            </p:childTnLst>
                          </p:cTn>
                        </p:par>
                        <p:par>
                          <p:cTn id="28" fill="hold" nodeType="afterGroup">
                            <p:stCondLst>
                              <p:cond delay="3000"/>
                            </p:stCondLst>
                            <p:childTnLst>
                              <p:par>
                                <p:cTn id="29" presetID="22" presetClass="entr" presetSubtype="4"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ipe(down)">
                                      <p:cBhvr>
                                        <p:cTn id="31" dur="1000"/>
                                        <p:tgtEl>
                                          <p:spTgt spid="24"/>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3" presetClass="entr" presetSubtype="16" fill="hold" grpId="0" nodeType="clickEffect">
                                  <p:stCondLst>
                                    <p:cond delay="0"/>
                                  </p:stCondLst>
                                  <p:childTnLst>
                                    <p:set>
                                      <p:cBhvr>
                                        <p:cTn id="35" dur="1" fill="hold">
                                          <p:stCondLst>
                                            <p:cond delay="0"/>
                                          </p:stCondLst>
                                        </p:cTn>
                                        <p:tgtEl>
                                          <p:spTgt spid="31"/>
                                        </p:tgtEl>
                                        <p:attrNameLst>
                                          <p:attrName>style.visibility</p:attrName>
                                        </p:attrNameLst>
                                      </p:cBhvr>
                                      <p:to>
                                        <p:strVal val="visible"/>
                                      </p:to>
                                    </p:set>
                                    <p:anim calcmode="lin" valueType="num">
                                      <p:cBhvr>
                                        <p:cTn id="36" dur="1000" fill="hold"/>
                                        <p:tgtEl>
                                          <p:spTgt spid="31"/>
                                        </p:tgtEl>
                                        <p:attrNameLst>
                                          <p:attrName>ppt_w</p:attrName>
                                        </p:attrNameLst>
                                      </p:cBhvr>
                                      <p:tavLst>
                                        <p:tav tm="0">
                                          <p:val>
                                            <p:fltVal val="0"/>
                                          </p:val>
                                        </p:tav>
                                        <p:tav tm="100000">
                                          <p:val>
                                            <p:strVal val="#ppt_w"/>
                                          </p:val>
                                        </p:tav>
                                      </p:tavLst>
                                    </p:anim>
                                    <p:anim calcmode="lin" valueType="num">
                                      <p:cBhvr>
                                        <p:cTn id="37" dur="1000" fill="hold"/>
                                        <p:tgtEl>
                                          <p:spTgt spid="31"/>
                                        </p:tgtEl>
                                        <p:attrNameLst>
                                          <p:attrName>ppt_h</p:attrName>
                                        </p:attrNameLst>
                                      </p:cBhvr>
                                      <p:tavLst>
                                        <p:tav tm="0">
                                          <p:val>
                                            <p:fltVal val="0"/>
                                          </p:val>
                                        </p:tav>
                                        <p:tav tm="100000">
                                          <p:val>
                                            <p:strVal val="#ppt_h"/>
                                          </p:val>
                                        </p:tav>
                                      </p:tavLst>
                                    </p:anim>
                                  </p:childTnLst>
                                </p:cTn>
                              </p:par>
                            </p:childTnLst>
                          </p:cTn>
                        </p:par>
                        <p:par>
                          <p:cTn id="38" fill="hold" nodeType="afterGroup">
                            <p:stCondLst>
                              <p:cond delay="1000"/>
                            </p:stCondLst>
                            <p:childTnLst>
                              <p:par>
                                <p:cTn id="39" presetID="1" presetClass="entr" presetSubtype="0" fill="hold" grpId="0" nodeType="afterEffect">
                                  <p:stCondLst>
                                    <p:cond delay="0"/>
                                  </p:stCondLst>
                                  <p:childTnLst>
                                    <p:set>
                                      <p:cBhvr>
                                        <p:cTn id="40" dur="1" fill="hold">
                                          <p:stCondLst>
                                            <p:cond delay="0"/>
                                          </p:stCondLst>
                                        </p:cTn>
                                        <p:tgtEl>
                                          <p:spTgt spid="27"/>
                                        </p:tgtEl>
                                        <p:attrNameLst>
                                          <p:attrName>style.visibility</p:attrName>
                                        </p:attrNameLst>
                                      </p:cBhvr>
                                      <p:to>
                                        <p:strVal val="visible"/>
                                      </p:to>
                                    </p:set>
                                  </p:childTnLst>
                                </p:cTn>
                              </p:par>
                            </p:childTnLst>
                          </p:cTn>
                        </p:par>
                        <p:par>
                          <p:cTn id="41" fill="hold" nodeType="afterGroup">
                            <p:stCondLst>
                              <p:cond delay="1000"/>
                            </p:stCondLst>
                            <p:childTnLst>
                              <p:par>
                                <p:cTn id="42" presetID="22" presetClass="entr" presetSubtype="8" fill="hold" grpId="0" nodeType="afterEffect">
                                  <p:stCondLst>
                                    <p:cond delay="0"/>
                                  </p:stCondLst>
                                  <p:childTnLst>
                                    <p:set>
                                      <p:cBhvr>
                                        <p:cTn id="43" dur="1" fill="hold">
                                          <p:stCondLst>
                                            <p:cond delay="0"/>
                                          </p:stCondLst>
                                        </p:cTn>
                                        <p:tgtEl>
                                          <p:spTgt spid="25"/>
                                        </p:tgtEl>
                                        <p:attrNameLst>
                                          <p:attrName>style.visibility</p:attrName>
                                        </p:attrNameLst>
                                      </p:cBhvr>
                                      <p:to>
                                        <p:strVal val="visible"/>
                                      </p:to>
                                    </p:set>
                                    <p:animEffect transition="in" filter="wipe(left)">
                                      <p:cBhvr>
                                        <p:cTn id="44" dur="1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P spid="26" grpId="0"/>
      <p:bldP spid="27" grpId="0"/>
      <p:bldP spid="28" grpId="0"/>
      <p:bldP spid="30" grpId="0" animBg="1"/>
      <p:bldP spid="3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5">
            <a:extLst>
              <a:ext uri="{FF2B5EF4-FFF2-40B4-BE49-F238E27FC236}">
                <a16:creationId xmlns:a16="http://schemas.microsoft.com/office/drawing/2014/main" id="{42F9FF76-3026-48F3-B9F8-2EF4389BE3B0}"/>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a:latin typeface="Dotum" panose="020B0600000101010101" pitchFamily="34" charset="-127"/>
            </a:endParaRPr>
          </a:p>
        </p:txBody>
      </p:sp>
      <p:sp>
        <p:nvSpPr>
          <p:cNvPr id="27651" name="Rectangle 2">
            <a:extLst>
              <a:ext uri="{FF2B5EF4-FFF2-40B4-BE49-F238E27FC236}">
                <a16:creationId xmlns:a16="http://schemas.microsoft.com/office/drawing/2014/main" id="{A1563071-64D2-426E-A2CE-9A57E6045103}"/>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Total Revenue Test</a:t>
            </a:r>
          </a:p>
        </p:txBody>
      </p:sp>
      <p:sp>
        <p:nvSpPr>
          <p:cNvPr id="27652" name="Rectangle 4">
            <a:extLst>
              <a:ext uri="{FF2B5EF4-FFF2-40B4-BE49-F238E27FC236}">
                <a16:creationId xmlns:a16="http://schemas.microsoft.com/office/drawing/2014/main" id="{7C68EAEF-AE4C-4BC5-BEAF-7212A8FEBB92}"/>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27653" name="Rectangle 6">
            <a:extLst>
              <a:ext uri="{FF2B5EF4-FFF2-40B4-BE49-F238E27FC236}">
                <a16:creationId xmlns:a16="http://schemas.microsoft.com/office/drawing/2014/main" id="{2B63323C-82C3-456E-A693-6604BBE9A101}"/>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a:solidFill>
                  <a:srgbClr val="FFFFFF"/>
                </a:solidFill>
              </a:rPr>
              <a:t>LO2</a:t>
            </a:r>
          </a:p>
        </p:txBody>
      </p:sp>
      <p:graphicFrame>
        <p:nvGraphicFramePr>
          <p:cNvPr id="14407" name="Group 71">
            <a:extLst>
              <a:ext uri="{FF2B5EF4-FFF2-40B4-BE49-F238E27FC236}">
                <a16:creationId xmlns:a16="http://schemas.microsoft.com/office/drawing/2014/main" id="{9177F6F4-F77A-40E6-86EA-DE4638E149D8}"/>
              </a:ext>
            </a:extLst>
          </p:cNvPr>
          <p:cNvGraphicFramePr>
            <a:graphicFrameLocks noGrp="1"/>
          </p:cNvGraphicFramePr>
          <p:nvPr/>
        </p:nvGraphicFramePr>
        <p:xfrm>
          <a:off x="76200" y="914400"/>
          <a:ext cx="8991600" cy="4800600"/>
        </p:xfrm>
        <a:graphic>
          <a:graphicData uri="http://schemas.openxmlformats.org/drawingml/2006/table">
            <a:tbl>
              <a:tblPr/>
              <a:tblGrid>
                <a:gridCol w="2743200">
                  <a:extLst>
                    <a:ext uri="{9D8B030D-6E8A-4147-A177-3AD203B41FA5}">
                      <a16:colId xmlns:a16="http://schemas.microsoft.com/office/drawing/2014/main" val="20000"/>
                    </a:ext>
                  </a:extLst>
                </a:gridCol>
                <a:gridCol w="1920875">
                  <a:extLst>
                    <a:ext uri="{9D8B030D-6E8A-4147-A177-3AD203B41FA5}">
                      <a16:colId xmlns:a16="http://schemas.microsoft.com/office/drawing/2014/main" val="20001"/>
                    </a:ext>
                  </a:extLst>
                </a:gridCol>
                <a:gridCol w="1736725">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1371600">
                  <a:extLst>
                    <a:ext uri="{9D8B030D-6E8A-4147-A177-3AD203B41FA5}">
                      <a16:colId xmlns:a16="http://schemas.microsoft.com/office/drawing/2014/main" val="20004"/>
                    </a:ext>
                  </a:extLst>
                </a:gridCol>
              </a:tblGrid>
              <a:tr h="371475">
                <a:tc gridSpan="5">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chemeClr val="tx1"/>
                          </a:solidFill>
                          <a:effectLst/>
                          <a:latin typeface="Arial" panose="020B0604020202020204" pitchFamily="34" charset="0"/>
                        </a:rPr>
                        <a:t>Price Elasticity of Demand for Movie Tickets as Measured by the Elasticity Coefficient and the Total-Revenue Test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0"/>
                  </a:ext>
                </a:extLst>
              </a:tr>
              <a:tr h="371475">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(1)</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Total Quantity of Tickets Demanded per Week, Thousands</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(2)</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Price per Ticket</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(3)</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Elasticity Coefficient (E</a:t>
                      </a:r>
                      <a:r>
                        <a:rPr kumimoji="0" lang="en-US" altLang="cs-CZ" sz="1800" b="1" i="0" u="none" strike="noStrike" cap="none" normalizeH="0" baseline="-25000">
                          <a:ln>
                            <a:noFill/>
                          </a:ln>
                          <a:solidFill>
                            <a:srgbClr val="000000"/>
                          </a:solidFill>
                          <a:effectLst/>
                          <a:latin typeface="Arial" panose="020B0604020202020204" pitchFamily="34" charset="0"/>
                        </a:rPr>
                        <a:t>d</a:t>
                      </a:r>
                      <a:r>
                        <a:rPr kumimoji="0" lang="en-US" altLang="cs-CZ" sz="1800" b="1" i="0" u="none" strike="noStrike" cap="none" normalizeH="0" baseline="0">
                          <a:ln>
                            <a:noFill/>
                          </a:ln>
                          <a:solidFill>
                            <a:srgbClr val="000000"/>
                          </a:solidFill>
                          <a:effectLst/>
                          <a:latin typeface="Arial" panose="020B0604020202020204" pitchFamily="34" charset="0"/>
                        </a:rPr>
                        <a:t>)</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(4)</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Total Revenue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(1) X (2)</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(5)</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Total Revenue Test</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r h="371475">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altLang="cs-CZ" sz="1800" b="0" i="0" u="none" strike="noStrike" cap="none" normalizeH="0" baseline="0">
                        <a:ln>
                          <a:noFill/>
                        </a:ln>
                        <a:solidFill>
                          <a:srgbClr val="000000"/>
                        </a:solidFill>
                        <a:effectLst/>
                        <a:latin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$8,000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altLang="cs-CZ" sz="1800" b="0" i="0" u="none" strike="noStrike" cap="none" normalizeH="0" baseline="0">
                        <a:ln>
                          <a:noFill/>
                        </a:ln>
                        <a:solidFill>
                          <a:srgbClr val="000000"/>
                        </a:solidFill>
                        <a:effectLst/>
                        <a:latin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2"/>
                  </a:ext>
                </a:extLst>
              </a:tr>
              <a:tr h="371475">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5.00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14,000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Elastic</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3"/>
                  </a:ext>
                </a:extLst>
              </a:tr>
              <a:tr h="371475">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2.60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18,000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Elastic</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4"/>
                  </a:ext>
                </a:extLst>
              </a:tr>
              <a:tr h="371475">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1.57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20,000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Elastic</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5"/>
                  </a:ext>
                </a:extLst>
              </a:tr>
              <a:tr h="371475">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20,000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Unit Elastic</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6"/>
                  </a:ext>
                </a:extLst>
              </a:tr>
              <a:tr h="371475">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0.64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18,000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Inelastic</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7"/>
                  </a:ext>
                </a:extLst>
              </a:tr>
              <a:tr h="371475">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0.38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14,000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Inelastic</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8"/>
                  </a:ext>
                </a:extLst>
              </a:tr>
              <a:tr h="371475">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0.20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  8,000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Inelastic</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9"/>
                  </a:ext>
                </a:extLst>
              </a:tr>
            </a:tbl>
          </a:graphicData>
        </a:graphic>
      </p:graphicFrame>
      <p:sp>
        <p:nvSpPr>
          <p:cNvPr id="27718" name="Text Box 11">
            <a:extLst>
              <a:ext uri="{FF2B5EF4-FFF2-40B4-BE49-F238E27FC236}">
                <a16:creationId xmlns:a16="http://schemas.microsoft.com/office/drawing/2014/main" id="{1D08BD40-73D5-474C-8188-16136963C93D}"/>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0">
                <a:solidFill>
                  <a:schemeClr val="bg1"/>
                </a:solidFill>
                <a:cs typeface="Arial" panose="020B0604020202020204" pitchFamily="34" charset="0"/>
              </a:rPr>
              <a:t>4-</a:t>
            </a:r>
            <a:fld id="{DAD54186-48F9-4AEA-AAFA-DDCF6306E4F5}" type="slidenum">
              <a:rPr lang="en-US" altLang="cs-CZ" sz="1400" b="0">
                <a:solidFill>
                  <a:schemeClr val="bg1"/>
                </a:solidFill>
                <a:cs typeface="Arial" panose="020B0604020202020204" pitchFamily="34" charset="0"/>
              </a:rPr>
              <a:pPr eaLnBrk="1" hangingPunct="1">
                <a:spcBef>
                  <a:spcPct val="0"/>
                </a:spcBef>
                <a:buFontTx/>
                <a:buNone/>
              </a:pPr>
              <a:t>13</a:t>
            </a:fld>
            <a:endParaRPr lang="en-US" altLang="cs-CZ" sz="1400" b="0">
              <a:solidFill>
                <a:schemeClr val="bg1"/>
              </a:solidFill>
              <a:cs typeface="Arial"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5">
            <a:extLst>
              <a:ext uri="{FF2B5EF4-FFF2-40B4-BE49-F238E27FC236}">
                <a16:creationId xmlns:a16="http://schemas.microsoft.com/office/drawing/2014/main" id="{47FB20A7-1BD0-4F4D-BF88-AB7EEBAD1A24}"/>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a:latin typeface="Dotum" panose="020B0600000101010101" pitchFamily="34" charset="-127"/>
            </a:endParaRPr>
          </a:p>
        </p:txBody>
      </p:sp>
      <p:sp>
        <p:nvSpPr>
          <p:cNvPr id="29699" name="Rectangle 2">
            <a:extLst>
              <a:ext uri="{FF2B5EF4-FFF2-40B4-BE49-F238E27FC236}">
                <a16:creationId xmlns:a16="http://schemas.microsoft.com/office/drawing/2014/main" id="{B0A49997-30DC-4015-BE4F-E2CE198831BA}"/>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Elasticity and Total Revenue</a:t>
            </a:r>
          </a:p>
        </p:txBody>
      </p:sp>
      <p:sp>
        <p:nvSpPr>
          <p:cNvPr id="29700" name="Rectangle 4">
            <a:extLst>
              <a:ext uri="{FF2B5EF4-FFF2-40B4-BE49-F238E27FC236}">
                <a16:creationId xmlns:a16="http://schemas.microsoft.com/office/drawing/2014/main" id="{ACB41FEE-3E59-48A3-BB11-1534D3E90A59}"/>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29701" name="Rectangle 6">
            <a:extLst>
              <a:ext uri="{FF2B5EF4-FFF2-40B4-BE49-F238E27FC236}">
                <a16:creationId xmlns:a16="http://schemas.microsoft.com/office/drawing/2014/main" id="{7AAF0216-090B-4A43-A4CE-E26588EC7ACC}"/>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a:solidFill>
                  <a:srgbClr val="FFFFFF"/>
                </a:solidFill>
              </a:rPr>
              <a:t>LO2</a:t>
            </a:r>
          </a:p>
        </p:txBody>
      </p:sp>
      <p:grpSp>
        <p:nvGrpSpPr>
          <p:cNvPr id="2" name="Group 304">
            <a:extLst>
              <a:ext uri="{FF2B5EF4-FFF2-40B4-BE49-F238E27FC236}">
                <a16:creationId xmlns:a16="http://schemas.microsoft.com/office/drawing/2014/main" id="{4AEC3C50-2545-4DEA-9F50-31A07434D061}"/>
              </a:ext>
            </a:extLst>
          </p:cNvPr>
          <p:cNvGrpSpPr>
            <a:grpSpLocks/>
          </p:cNvGrpSpPr>
          <p:nvPr/>
        </p:nvGrpSpPr>
        <p:grpSpPr bwMode="auto">
          <a:xfrm>
            <a:off x="3048000" y="1219200"/>
            <a:ext cx="2233613" cy="4887913"/>
            <a:chOff x="2678" y="835"/>
            <a:chExt cx="1407" cy="3079"/>
          </a:xfrm>
        </p:grpSpPr>
        <p:grpSp>
          <p:nvGrpSpPr>
            <p:cNvPr id="29778" name="Group 284">
              <a:extLst>
                <a:ext uri="{FF2B5EF4-FFF2-40B4-BE49-F238E27FC236}">
                  <a16:creationId xmlns:a16="http://schemas.microsoft.com/office/drawing/2014/main" id="{0436F570-AC17-4843-88B3-11BA4C452619}"/>
                </a:ext>
              </a:extLst>
            </p:cNvPr>
            <p:cNvGrpSpPr>
              <a:grpSpLocks/>
            </p:cNvGrpSpPr>
            <p:nvPr/>
          </p:nvGrpSpPr>
          <p:grpSpPr bwMode="auto">
            <a:xfrm>
              <a:off x="2688" y="835"/>
              <a:ext cx="1397" cy="1348"/>
              <a:chOff x="1085" y="842"/>
              <a:chExt cx="1397" cy="1348"/>
            </a:xfrm>
          </p:grpSpPr>
          <p:sp>
            <p:nvSpPr>
              <p:cNvPr id="29780" name="AutoShape 278">
                <a:extLst>
                  <a:ext uri="{FF2B5EF4-FFF2-40B4-BE49-F238E27FC236}">
                    <a16:creationId xmlns:a16="http://schemas.microsoft.com/office/drawing/2014/main" id="{246C1421-FADF-4DDF-8127-D5B206FA5FBE}"/>
                  </a:ext>
                </a:extLst>
              </p:cNvPr>
              <p:cNvSpPr>
                <a:spLocks noChangeArrowheads="1"/>
              </p:cNvSpPr>
              <p:nvPr/>
            </p:nvSpPr>
            <p:spPr bwMode="auto">
              <a:xfrm>
                <a:off x="1085" y="842"/>
                <a:ext cx="1341" cy="1341"/>
              </a:xfrm>
              <a:prstGeom prst="rtTriangle">
                <a:avLst/>
              </a:prstGeom>
              <a:solidFill>
                <a:srgbClr val="FFFFCC"/>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29781" name="Rectangle 281">
                <a:extLst>
                  <a:ext uri="{FF2B5EF4-FFF2-40B4-BE49-F238E27FC236}">
                    <a16:creationId xmlns:a16="http://schemas.microsoft.com/office/drawing/2014/main" id="{D9434061-51A7-429A-B988-561EB6A6F4E8}"/>
                  </a:ext>
                </a:extLst>
              </p:cNvPr>
              <p:cNvSpPr>
                <a:spLocks noChangeArrowheads="1"/>
              </p:cNvSpPr>
              <p:nvPr/>
            </p:nvSpPr>
            <p:spPr bwMode="auto">
              <a:xfrm>
                <a:off x="1685" y="1322"/>
                <a:ext cx="797" cy="86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grpSp>
        <p:sp>
          <p:nvSpPr>
            <p:cNvPr id="29779" name="Rectangle 230">
              <a:extLst>
                <a:ext uri="{FF2B5EF4-FFF2-40B4-BE49-F238E27FC236}">
                  <a16:creationId xmlns:a16="http://schemas.microsoft.com/office/drawing/2014/main" id="{539729A5-2C77-4082-B62D-7FBA228F3F79}"/>
                </a:ext>
              </a:extLst>
            </p:cNvPr>
            <p:cNvSpPr>
              <a:spLocks noChangeArrowheads="1"/>
            </p:cNvSpPr>
            <p:nvPr/>
          </p:nvSpPr>
          <p:spPr bwMode="auto">
            <a:xfrm>
              <a:off x="2678" y="2423"/>
              <a:ext cx="602" cy="1491"/>
            </a:xfrm>
            <a:prstGeom prst="rect">
              <a:avLst/>
            </a:prstGeom>
            <a:solidFill>
              <a:srgbClr val="FFFFCC"/>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grpSp>
      <p:grpSp>
        <p:nvGrpSpPr>
          <p:cNvPr id="4" name="Group 303">
            <a:extLst>
              <a:ext uri="{FF2B5EF4-FFF2-40B4-BE49-F238E27FC236}">
                <a16:creationId xmlns:a16="http://schemas.microsoft.com/office/drawing/2014/main" id="{11A5E7A9-8831-4178-A456-4666355D5FA7}"/>
              </a:ext>
            </a:extLst>
          </p:cNvPr>
          <p:cNvGrpSpPr>
            <a:grpSpLocks/>
          </p:cNvGrpSpPr>
          <p:nvPr/>
        </p:nvGrpSpPr>
        <p:grpSpPr bwMode="auto">
          <a:xfrm>
            <a:off x="3962400" y="2133600"/>
            <a:ext cx="1335088" cy="3962400"/>
            <a:chOff x="3270" y="1422"/>
            <a:chExt cx="841" cy="2496"/>
          </a:xfrm>
        </p:grpSpPr>
        <p:grpSp>
          <p:nvGrpSpPr>
            <p:cNvPr id="29774" name="Group 286">
              <a:extLst>
                <a:ext uri="{FF2B5EF4-FFF2-40B4-BE49-F238E27FC236}">
                  <a16:creationId xmlns:a16="http://schemas.microsoft.com/office/drawing/2014/main" id="{315C0EF8-3BEE-40CB-9389-0CF0BB0145DD}"/>
                </a:ext>
              </a:extLst>
            </p:cNvPr>
            <p:cNvGrpSpPr>
              <a:grpSpLocks/>
            </p:cNvGrpSpPr>
            <p:nvPr/>
          </p:nvGrpSpPr>
          <p:grpSpPr bwMode="auto">
            <a:xfrm>
              <a:off x="3287" y="1422"/>
              <a:ext cx="824" cy="761"/>
              <a:chOff x="1698" y="2190"/>
              <a:chExt cx="824" cy="761"/>
            </a:xfrm>
          </p:grpSpPr>
          <p:sp>
            <p:nvSpPr>
              <p:cNvPr id="29776" name="AutoShape 279">
                <a:extLst>
                  <a:ext uri="{FF2B5EF4-FFF2-40B4-BE49-F238E27FC236}">
                    <a16:creationId xmlns:a16="http://schemas.microsoft.com/office/drawing/2014/main" id="{6E50DDE7-8BF4-432E-B2D6-5C67CDA3FD03}"/>
                  </a:ext>
                </a:extLst>
              </p:cNvPr>
              <p:cNvSpPr>
                <a:spLocks noChangeArrowheads="1"/>
              </p:cNvSpPr>
              <p:nvPr/>
            </p:nvSpPr>
            <p:spPr bwMode="auto">
              <a:xfrm>
                <a:off x="1698" y="2201"/>
                <a:ext cx="745" cy="745"/>
              </a:xfrm>
              <a:prstGeom prst="rtTriangle">
                <a:avLst/>
              </a:prstGeom>
              <a:solidFill>
                <a:schemeClr val="folHlink"/>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29777" name="Rectangle 285">
                <a:extLst>
                  <a:ext uri="{FF2B5EF4-FFF2-40B4-BE49-F238E27FC236}">
                    <a16:creationId xmlns:a16="http://schemas.microsoft.com/office/drawing/2014/main" id="{107B7A4B-F7E2-459E-99E9-6B08CC7C13AC}"/>
                  </a:ext>
                </a:extLst>
              </p:cNvPr>
              <p:cNvSpPr>
                <a:spLocks noChangeArrowheads="1"/>
              </p:cNvSpPr>
              <p:nvPr/>
            </p:nvSpPr>
            <p:spPr bwMode="auto">
              <a:xfrm>
                <a:off x="1846" y="2190"/>
                <a:ext cx="676" cy="76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grpSp>
        <p:sp>
          <p:nvSpPr>
            <p:cNvPr id="29775" name="Rectangle 229">
              <a:extLst>
                <a:ext uri="{FF2B5EF4-FFF2-40B4-BE49-F238E27FC236}">
                  <a16:creationId xmlns:a16="http://schemas.microsoft.com/office/drawing/2014/main" id="{753D1307-6B50-44E8-9E64-851152AD1089}"/>
                </a:ext>
              </a:extLst>
            </p:cNvPr>
            <p:cNvSpPr>
              <a:spLocks noChangeArrowheads="1"/>
            </p:cNvSpPr>
            <p:nvPr/>
          </p:nvSpPr>
          <p:spPr bwMode="auto">
            <a:xfrm>
              <a:off x="3270" y="2427"/>
              <a:ext cx="162" cy="1491"/>
            </a:xfrm>
            <a:prstGeom prst="rect">
              <a:avLst/>
            </a:prstGeom>
            <a:solidFill>
              <a:schemeClr val="folHlink"/>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grpSp>
      <p:grpSp>
        <p:nvGrpSpPr>
          <p:cNvPr id="6" name="Group 301">
            <a:extLst>
              <a:ext uri="{FF2B5EF4-FFF2-40B4-BE49-F238E27FC236}">
                <a16:creationId xmlns:a16="http://schemas.microsoft.com/office/drawing/2014/main" id="{7815C3A0-4A43-486F-93A6-D043B079F17E}"/>
              </a:ext>
            </a:extLst>
          </p:cNvPr>
          <p:cNvGrpSpPr>
            <a:grpSpLocks/>
          </p:cNvGrpSpPr>
          <p:nvPr/>
        </p:nvGrpSpPr>
        <p:grpSpPr bwMode="auto">
          <a:xfrm>
            <a:off x="4191000" y="2390775"/>
            <a:ext cx="1219200" cy="3705225"/>
            <a:chOff x="3430" y="1580"/>
            <a:chExt cx="750" cy="2334"/>
          </a:xfrm>
        </p:grpSpPr>
        <p:sp>
          <p:nvSpPr>
            <p:cNvPr id="29772" name="AutoShape 280">
              <a:extLst>
                <a:ext uri="{FF2B5EF4-FFF2-40B4-BE49-F238E27FC236}">
                  <a16:creationId xmlns:a16="http://schemas.microsoft.com/office/drawing/2014/main" id="{F5B8334B-07D0-468A-B8F6-B680BC08B34E}"/>
                </a:ext>
              </a:extLst>
            </p:cNvPr>
            <p:cNvSpPr>
              <a:spLocks noChangeArrowheads="1"/>
            </p:cNvSpPr>
            <p:nvPr/>
          </p:nvSpPr>
          <p:spPr bwMode="auto">
            <a:xfrm>
              <a:off x="3439" y="1580"/>
              <a:ext cx="603" cy="603"/>
            </a:xfrm>
            <a:prstGeom prst="rtTriangle">
              <a:avLst/>
            </a:prstGeom>
            <a:solidFill>
              <a:srgbClr val="C0C0C0"/>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104" name="Rectangle 228">
              <a:extLst>
                <a:ext uri="{FF2B5EF4-FFF2-40B4-BE49-F238E27FC236}">
                  <a16:creationId xmlns:a16="http://schemas.microsoft.com/office/drawing/2014/main" id="{EE07DB4F-51B6-4200-9049-A3A5F10DC7F1}"/>
                </a:ext>
              </a:extLst>
            </p:cNvPr>
            <p:cNvSpPr>
              <a:spLocks noChangeArrowheads="1"/>
            </p:cNvSpPr>
            <p:nvPr/>
          </p:nvSpPr>
          <p:spPr bwMode="auto">
            <a:xfrm>
              <a:off x="3430" y="2426"/>
              <a:ext cx="750" cy="1488"/>
            </a:xfrm>
            <a:prstGeom prst="rect">
              <a:avLst/>
            </a:prstGeom>
            <a:solidFill>
              <a:schemeClr val="bg2">
                <a:lumMod val="40000"/>
                <a:lumOff val="60000"/>
              </a:schemeClr>
            </a:solidFill>
            <a:ln w="9525">
              <a:solidFill>
                <a:schemeClr val="tx1"/>
              </a:solidFill>
              <a:miter lim="800000"/>
              <a:headEnd/>
              <a:tailEnd/>
            </a:ln>
          </p:spPr>
          <p:txBody>
            <a:bodyPr wrap="none" anchor="ctr"/>
            <a:lstStyle/>
            <a:p>
              <a:pPr eaLnBrk="1" hangingPunct="1">
                <a:defRPr/>
              </a:pPr>
              <a:endParaRPr lang="en-US" b="0">
                <a:latin typeface="Arial" charset="0"/>
              </a:endParaRPr>
            </a:p>
          </p:txBody>
        </p:sp>
      </p:grpSp>
      <p:grpSp>
        <p:nvGrpSpPr>
          <p:cNvPr id="29705" name="Group 245">
            <a:extLst>
              <a:ext uri="{FF2B5EF4-FFF2-40B4-BE49-F238E27FC236}">
                <a16:creationId xmlns:a16="http://schemas.microsoft.com/office/drawing/2014/main" id="{400AED17-2C30-4761-879A-CC5ACE55D614}"/>
              </a:ext>
            </a:extLst>
          </p:cNvPr>
          <p:cNvGrpSpPr>
            <a:grpSpLocks/>
          </p:cNvGrpSpPr>
          <p:nvPr/>
        </p:nvGrpSpPr>
        <p:grpSpPr bwMode="auto">
          <a:xfrm>
            <a:off x="2922588" y="3297238"/>
            <a:ext cx="2185987" cy="320675"/>
            <a:chOff x="2591" y="2216"/>
            <a:chExt cx="1377" cy="202"/>
          </a:xfrm>
        </p:grpSpPr>
        <p:sp>
          <p:nvSpPr>
            <p:cNvPr id="29763" name="Text Box 236">
              <a:extLst>
                <a:ext uri="{FF2B5EF4-FFF2-40B4-BE49-F238E27FC236}">
                  <a16:creationId xmlns:a16="http://schemas.microsoft.com/office/drawing/2014/main" id="{8ECD4C7B-5F22-4B48-9110-35A516FB630F}"/>
                </a:ext>
              </a:extLst>
            </p:cNvPr>
            <p:cNvSpPr txBox="1">
              <a:spLocks noChangeArrowheads="1"/>
            </p:cNvSpPr>
            <p:nvPr/>
          </p:nvSpPr>
          <p:spPr bwMode="auto">
            <a:xfrm>
              <a:off x="2591" y="2216"/>
              <a:ext cx="183"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500"/>
                <a:t>0</a:t>
              </a:r>
            </a:p>
          </p:txBody>
        </p:sp>
        <p:sp>
          <p:nvSpPr>
            <p:cNvPr id="29764" name="Text Box 237">
              <a:extLst>
                <a:ext uri="{FF2B5EF4-FFF2-40B4-BE49-F238E27FC236}">
                  <a16:creationId xmlns:a16="http://schemas.microsoft.com/office/drawing/2014/main" id="{B0785D78-6271-4413-9201-6483C658F5F5}"/>
                </a:ext>
              </a:extLst>
            </p:cNvPr>
            <p:cNvSpPr txBox="1">
              <a:spLocks noChangeArrowheads="1"/>
            </p:cNvSpPr>
            <p:nvPr/>
          </p:nvSpPr>
          <p:spPr bwMode="auto">
            <a:xfrm>
              <a:off x="2741" y="2216"/>
              <a:ext cx="183"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500"/>
                <a:t>1</a:t>
              </a:r>
            </a:p>
          </p:txBody>
        </p:sp>
        <p:sp>
          <p:nvSpPr>
            <p:cNvPr id="29765" name="Text Box 238">
              <a:extLst>
                <a:ext uri="{FF2B5EF4-FFF2-40B4-BE49-F238E27FC236}">
                  <a16:creationId xmlns:a16="http://schemas.microsoft.com/office/drawing/2014/main" id="{043FEE94-EDB0-4161-B6A5-5F665B8F82A8}"/>
                </a:ext>
              </a:extLst>
            </p:cNvPr>
            <p:cNvSpPr txBox="1">
              <a:spLocks noChangeArrowheads="1"/>
            </p:cNvSpPr>
            <p:nvPr/>
          </p:nvSpPr>
          <p:spPr bwMode="auto">
            <a:xfrm>
              <a:off x="2891" y="2216"/>
              <a:ext cx="183"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500"/>
                <a:t>2</a:t>
              </a:r>
            </a:p>
          </p:txBody>
        </p:sp>
        <p:sp>
          <p:nvSpPr>
            <p:cNvPr id="29766" name="Text Box 239">
              <a:extLst>
                <a:ext uri="{FF2B5EF4-FFF2-40B4-BE49-F238E27FC236}">
                  <a16:creationId xmlns:a16="http://schemas.microsoft.com/office/drawing/2014/main" id="{40EF08F2-7843-40D4-89A7-7301D2EDB4CF}"/>
                </a:ext>
              </a:extLst>
            </p:cNvPr>
            <p:cNvSpPr txBox="1">
              <a:spLocks noChangeArrowheads="1"/>
            </p:cNvSpPr>
            <p:nvPr/>
          </p:nvSpPr>
          <p:spPr bwMode="auto">
            <a:xfrm>
              <a:off x="3035" y="2216"/>
              <a:ext cx="183"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500"/>
                <a:t>3</a:t>
              </a:r>
            </a:p>
          </p:txBody>
        </p:sp>
        <p:sp>
          <p:nvSpPr>
            <p:cNvPr id="29767" name="Text Box 240">
              <a:extLst>
                <a:ext uri="{FF2B5EF4-FFF2-40B4-BE49-F238E27FC236}">
                  <a16:creationId xmlns:a16="http://schemas.microsoft.com/office/drawing/2014/main" id="{3AD32C8E-A70B-4715-B81F-EF4957F03AB8}"/>
                </a:ext>
              </a:extLst>
            </p:cNvPr>
            <p:cNvSpPr txBox="1">
              <a:spLocks noChangeArrowheads="1"/>
            </p:cNvSpPr>
            <p:nvPr/>
          </p:nvSpPr>
          <p:spPr bwMode="auto">
            <a:xfrm>
              <a:off x="3191" y="2216"/>
              <a:ext cx="183"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500"/>
                <a:t>4</a:t>
              </a:r>
            </a:p>
          </p:txBody>
        </p:sp>
        <p:sp>
          <p:nvSpPr>
            <p:cNvPr id="29768" name="Text Box 241">
              <a:extLst>
                <a:ext uri="{FF2B5EF4-FFF2-40B4-BE49-F238E27FC236}">
                  <a16:creationId xmlns:a16="http://schemas.microsoft.com/office/drawing/2014/main" id="{4BD46DE6-352E-41F8-9DEE-C7BCFDB39BFA}"/>
                </a:ext>
              </a:extLst>
            </p:cNvPr>
            <p:cNvSpPr txBox="1">
              <a:spLocks noChangeArrowheads="1"/>
            </p:cNvSpPr>
            <p:nvPr/>
          </p:nvSpPr>
          <p:spPr bwMode="auto">
            <a:xfrm>
              <a:off x="3335" y="2216"/>
              <a:ext cx="183"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500"/>
                <a:t>5</a:t>
              </a:r>
            </a:p>
          </p:txBody>
        </p:sp>
        <p:sp>
          <p:nvSpPr>
            <p:cNvPr id="29769" name="Text Box 242">
              <a:extLst>
                <a:ext uri="{FF2B5EF4-FFF2-40B4-BE49-F238E27FC236}">
                  <a16:creationId xmlns:a16="http://schemas.microsoft.com/office/drawing/2014/main" id="{B7BAD121-CB21-45B8-9524-F297B762665A}"/>
                </a:ext>
              </a:extLst>
            </p:cNvPr>
            <p:cNvSpPr txBox="1">
              <a:spLocks noChangeArrowheads="1"/>
            </p:cNvSpPr>
            <p:nvPr/>
          </p:nvSpPr>
          <p:spPr bwMode="auto">
            <a:xfrm>
              <a:off x="3491" y="2216"/>
              <a:ext cx="183"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500"/>
                <a:t>6</a:t>
              </a:r>
            </a:p>
          </p:txBody>
        </p:sp>
        <p:sp>
          <p:nvSpPr>
            <p:cNvPr id="29770" name="Text Box 243">
              <a:extLst>
                <a:ext uri="{FF2B5EF4-FFF2-40B4-BE49-F238E27FC236}">
                  <a16:creationId xmlns:a16="http://schemas.microsoft.com/office/drawing/2014/main" id="{18118B8C-439E-41A8-A2A6-C6F914C5B20F}"/>
                </a:ext>
              </a:extLst>
            </p:cNvPr>
            <p:cNvSpPr txBox="1">
              <a:spLocks noChangeArrowheads="1"/>
            </p:cNvSpPr>
            <p:nvPr/>
          </p:nvSpPr>
          <p:spPr bwMode="auto">
            <a:xfrm>
              <a:off x="3641" y="2216"/>
              <a:ext cx="183"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500"/>
                <a:t>7</a:t>
              </a:r>
            </a:p>
          </p:txBody>
        </p:sp>
        <p:sp>
          <p:nvSpPr>
            <p:cNvPr id="29771" name="Text Box 244">
              <a:extLst>
                <a:ext uri="{FF2B5EF4-FFF2-40B4-BE49-F238E27FC236}">
                  <a16:creationId xmlns:a16="http://schemas.microsoft.com/office/drawing/2014/main" id="{43963143-15EC-4CAE-9321-0F3A274F5092}"/>
                </a:ext>
              </a:extLst>
            </p:cNvPr>
            <p:cNvSpPr txBox="1">
              <a:spLocks noChangeArrowheads="1"/>
            </p:cNvSpPr>
            <p:nvPr/>
          </p:nvSpPr>
          <p:spPr bwMode="auto">
            <a:xfrm>
              <a:off x="3785" y="2216"/>
              <a:ext cx="183"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500"/>
                <a:t>8</a:t>
              </a:r>
            </a:p>
          </p:txBody>
        </p:sp>
      </p:grpSp>
      <p:grpSp>
        <p:nvGrpSpPr>
          <p:cNvPr id="29706" name="Group 246">
            <a:extLst>
              <a:ext uri="{FF2B5EF4-FFF2-40B4-BE49-F238E27FC236}">
                <a16:creationId xmlns:a16="http://schemas.microsoft.com/office/drawing/2014/main" id="{1BFD2556-7EB5-421B-9FDD-0EDC1B6F3A5F}"/>
              </a:ext>
            </a:extLst>
          </p:cNvPr>
          <p:cNvGrpSpPr>
            <a:grpSpLocks/>
          </p:cNvGrpSpPr>
          <p:nvPr/>
        </p:nvGrpSpPr>
        <p:grpSpPr bwMode="auto">
          <a:xfrm>
            <a:off x="2922588" y="6059488"/>
            <a:ext cx="2185987" cy="320675"/>
            <a:chOff x="2591" y="2216"/>
            <a:chExt cx="1377" cy="202"/>
          </a:xfrm>
        </p:grpSpPr>
        <p:sp>
          <p:nvSpPr>
            <p:cNvPr id="29754" name="Text Box 247">
              <a:extLst>
                <a:ext uri="{FF2B5EF4-FFF2-40B4-BE49-F238E27FC236}">
                  <a16:creationId xmlns:a16="http://schemas.microsoft.com/office/drawing/2014/main" id="{C41A0AA1-FBBA-4D89-88B9-30933149E665}"/>
                </a:ext>
              </a:extLst>
            </p:cNvPr>
            <p:cNvSpPr txBox="1">
              <a:spLocks noChangeArrowheads="1"/>
            </p:cNvSpPr>
            <p:nvPr/>
          </p:nvSpPr>
          <p:spPr bwMode="auto">
            <a:xfrm>
              <a:off x="2591" y="2216"/>
              <a:ext cx="183"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500"/>
                <a:t>0</a:t>
              </a:r>
            </a:p>
          </p:txBody>
        </p:sp>
        <p:sp>
          <p:nvSpPr>
            <p:cNvPr id="29755" name="Text Box 248">
              <a:extLst>
                <a:ext uri="{FF2B5EF4-FFF2-40B4-BE49-F238E27FC236}">
                  <a16:creationId xmlns:a16="http://schemas.microsoft.com/office/drawing/2014/main" id="{B5E1BFB6-3BC5-461E-BB9C-F68AEA94A094}"/>
                </a:ext>
              </a:extLst>
            </p:cNvPr>
            <p:cNvSpPr txBox="1">
              <a:spLocks noChangeArrowheads="1"/>
            </p:cNvSpPr>
            <p:nvPr/>
          </p:nvSpPr>
          <p:spPr bwMode="auto">
            <a:xfrm>
              <a:off x="2741" y="2216"/>
              <a:ext cx="183"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500"/>
                <a:t>1</a:t>
              </a:r>
            </a:p>
          </p:txBody>
        </p:sp>
        <p:sp>
          <p:nvSpPr>
            <p:cNvPr id="29756" name="Text Box 249">
              <a:extLst>
                <a:ext uri="{FF2B5EF4-FFF2-40B4-BE49-F238E27FC236}">
                  <a16:creationId xmlns:a16="http://schemas.microsoft.com/office/drawing/2014/main" id="{31CAA8DE-B7B7-4AC0-ACF8-786835378698}"/>
                </a:ext>
              </a:extLst>
            </p:cNvPr>
            <p:cNvSpPr txBox="1">
              <a:spLocks noChangeArrowheads="1"/>
            </p:cNvSpPr>
            <p:nvPr/>
          </p:nvSpPr>
          <p:spPr bwMode="auto">
            <a:xfrm>
              <a:off x="2891" y="2216"/>
              <a:ext cx="183"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500"/>
                <a:t>2</a:t>
              </a:r>
            </a:p>
          </p:txBody>
        </p:sp>
        <p:sp>
          <p:nvSpPr>
            <p:cNvPr id="29757" name="Text Box 250">
              <a:extLst>
                <a:ext uri="{FF2B5EF4-FFF2-40B4-BE49-F238E27FC236}">
                  <a16:creationId xmlns:a16="http://schemas.microsoft.com/office/drawing/2014/main" id="{C7012D10-55B4-4AEC-978C-86AA14A9F3C9}"/>
                </a:ext>
              </a:extLst>
            </p:cNvPr>
            <p:cNvSpPr txBox="1">
              <a:spLocks noChangeArrowheads="1"/>
            </p:cNvSpPr>
            <p:nvPr/>
          </p:nvSpPr>
          <p:spPr bwMode="auto">
            <a:xfrm>
              <a:off x="3035" y="2216"/>
              <a:ext cx="183"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500"/>
                <a:t>3</a:t>
              </a:r>
            </a:p>
          </p:txBody>
        </p:sp>
        <p:sp>
          <p:nvSpPr>
            <p:cNvPr id="29758" name="Text Box 251">
              <a:extLst>
                <a:ext uri="{FF2B5EF4-FFF2-40B4-BE49-F238E27FC236}">
                  <a16:creationId xmlns:a16="http://schemas.microsoft.com/office/drawing/2014/main" id="{11A7C33B-B422-4719-BA6C-E344FEA5D262}"/>
                </a:ext>
              </a:extLst>
            </p:cNvPr>
            <p:cNvSpPr txBox="1">
              <a:spLocks noChangeArrowheads="1"/>
            </p:cNvSpPr>
            <p:nvPr/>
          </p:nvSpPr>
          <p:spPr bwMode="auto">
            <a:xfrm>
              <a:off x="3191" y="2216"/>
              <a:ext cx="183"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500"/>
                <a:t>4</a:t>
              </a:r>
            </a:p>
          </p:txBody>
        </p:sp>
        <p:sp>
          <p:nvSpPr>
            <p:cNvPr id="29759" name="Text Box 252">
              <a:extLst>
                <a:ext uri="{FF2B5EF4-FFF2-40B4-BE49-F238E27FC236}">
                  <a16:creationId xmlns:a16="http://schemas.microsoft.com/office/drawing/2014/main" id="{ECFC30E1-DDD2-4A12-8B3A-E45F1377BB3A}"/>
                </a:ext>
              </a:extLst>
            </p:cNvPr>
            <p:cNvSpPr txBox="1">
              <a:spLocks noChangeArrowheads="1"/>
            </p:cNvSpPr>
            <p:nvPr/>
          </p:nvSpPr>
          <p:spPr bwMode="auto">
            <a:xfrm>
              <a:off x="3335" y="2216"/>
              <a:ext cx="183"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500"/>
                <a:t>5</a:t>
              </a:r>
            </a:p>
          </p:txBody>
        </p:sp>
        <p:sp>
          <p:nvSpPr>
            <p:cNvPr id="29760" name="Text Box 253">
              <a:extLst>
                <a:ext uri="{FF2B5EF4-FFF2-40B4-BE49-F238E27FC236}">
                  <a16:creationId xmlns:a16="http://schemas.microsoft.com/office/drawing/2014/main" id="{82F78333-B9CB-435D-8346-324B503C5439}"/>
                </a:ext>
              </a:extLst>
            </p:cNvPr>
            <p:cNvSpPr txBox="1">
              <a:spLocks noChangeArrowheads="1"/>
            </p:cNvSpPr>
            <p:nvPr/>
          </p:nvSpPr>
          <p:spPr bwMode="auto">
            <a:xfrm>
              <a:off x="3491" y="2216"/>
              <a:ext cx="183"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500"/>
                <a:t>6</a:t>
              </a:r>
            </a:p>
          </p:txBody>
        </p:sp>
        <p:sp>
          <p:nvSpPr>
            <p:cNvPr id="29761" name="Text Box 254">
              <a:extLst>
                <a:ext uri="{FF2B5EF4-FFF2-40B4-BE49-F238E27FC236}">
                  <a16:creationId xmlns:a16="http://schemas.microsoft.com/office/drawing/2014/main" id="{7BF63194-794A-41E9-81D1-CF1053B7D22A}"/>
                </a:ext>
              </a:extLst>
            </p:cNvPr>
            <p:cNvSpPr txBox="1">
              <a:spLocks noChangeArrowheads="1"/>
            </p:cNvSpPr>
            <p:nvPr/>
          </p:nvSpPr>
          <p:spPr bwMode="auto">
            <a:xfrm>
              <a:off x="3641" y="2216"/>
              <a:ext cx="183"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500"/>
                <a:t>7</a:t>
              </a:r>
            </a:p>
          </p:txBody>
        </p:sp>
        <p:sp>
          <p:nvSpPr>
            <p:cNvPr id="29762" name="Text Box 255">
              <a:extLst>
                <a:ext uri="{FF2B5EF4-FFF2-40B4-BE49-F238E27FC236}">
                  <a16:creationId xmlns:a16="http://schemas.microsoft.com/office/drawing/2014/main" id="{2696CE38-16D9-418B-BCE8-66B6DEC4D1FA}"/>
                </a:ext>
              </a:extLst>
            </p:cNvPr>
            <p:cNvSpPr txBox="1">
              <a:spLocks noChangeArrowheads="1"/>
            </p:cNvSpPr>
            <p:nvPr/>
          </p:nvSpPr>
          <p:spPr bwMode="auto">
            <a:xfrm>
              <a:off x="3785" y="2216"/>
              <a:ext cx="183"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500"/>
                <a:t>8</a:t>
              </a:r>
            </a:p>
          </p:txBody>
        </p:sp>
      </p:grpSp>
      <p:sp>
        <p:nvSpPr>
          <p:cNvPr id="29707" name="Text Box 256">
            <a:extLst>
              <a:ext uri="{FF2B5EF4-FFF2-40B4-BE49-F238E27FC236}">
                <a16:creationId xmlns:a16="http://schemas.microsoft.com/office/drawing/2014/main" id="{2E97BA8E-7ACA-4DA5-B2B8-9CA1FE50C4DB}"/>
              </a:ext>
            </a:extLst>
          </p:cNvPr>
          <p:cNvSpPr txBox="1">
            <a:spLocks noChangeArrowheads="1"/>
          </p:cNvSpPr>
          <p:nvPr/>
        </p:nvSpPr>
        <p:spPr bwMode="auto">
          <a:xfrm>
            <a:off x="3203575" y="3467100"/>
            <a:ext cx="18573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t>Quantity Demanded</a:t>
            </a:r>
          </a:p>
        </p:txBody>
      </p:sp>
      <p:sp>
        <p:nvSpPr>
          <p:cNvPr id="29708" name="Text Box 257">
            <a:extLst>
              <a:ext uri="{FF2B5EF4-FFF2-40B4-BE49-F238E27FC236}">
                <a16:creationId xmlns:a16="http://schemas.microsoft.com/office/drawing/2014/main" id="{EEFE13F6-6E2F-4C5D-AF8A-CF55FAA53B1D}"/>
              </a:ext>
            </a:extLst>
          </p:cNvPr>
          <p:cNvSpPr txBox="1">
            <a:spLocks noChangeArrowheads="1"/>
          </p:cNvSpPr>
          <p:nvPr/>
        </p:nvSpPr>
        <p:spPr bwMode="auto">
          <a:xfrm>
            <a:off x="3203575" y="6248400"/>
            <a:ext cx="18573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t>Quantity Demanded</a:t>
            </a:r>
          </a:p>
        </p:txBody>
      </p:sp>
      <p:sp>
        <p:nvSpPr>
          <p:cNvPr id="29709" name="Text Box 259">
            <a:extLst>
              <a:ext uri="{FF2B5EF4-FFF2-40B4-BE49-F238E27FC236}">
                <a16:creationId xmlns:a16="http://schemas.microsoft.com/office/drawing/2014/main" id="{AE44E89C-89FB-4B98-835F-C6C4C634660D}"/>
              </a:ext>
            </a:extLst>
          </p:cNvPr>
          <p:cNvSpPr txBox="1">
            <a:spLocks noChangeArrowheads="1"/>
          </p:cNvSpPr>
          <p:nvPr/>
        </p:nvSpPr>
        <p:spPr bwMode="auto">
          <a:xfrm rot="-5400000">
            <a:off x="2132806" y="2126457"/>
            <a:ext cx="6810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a:t>Price</a:t>
            </a:r>
          </a:p>
        </p:txBody>
      </p:sp>
      <p:sp>
        <p:nvSpPr>
          <p:cNvPr id="29710" name="Text Box 260">
            <a:extLst>
              <a:ext uri="{FF2B5EF4-FFF2-40B4-BE49-F238E27FC236}">
                <a16:creationId xmlns:a16="http://schemas.microsoft.com/office/drawing/2014/main" id="{DA2264B5-4C2E-4576-A7EF-053703747199}"/>
              </a:ext>
            </a:extLst>
          </p:cNvPr>
          <p:cNvSpPr txBox="1">
            <a:spLocks noChangeArrowheads="1"/>
          </p:cNvSpPr>
          <p:nvPr/>
        </p:nvSpPr>
        <p:spPr bwMode="auto">
          <a:xfrm rot="-5400000">
            <a:off x="1189037" y="4722813"/>
            <a:ext cx="239712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lnSpc>
                <a:spcPct val="85000"/>
              </a:lnSpc>
              <a:spcBef>
                <a:spcPct val="0"/>
              </a:spcBef>
              <a:buFontTx/>
              <a:buNone/>
            </a:pPr>
            <a:r>
              <a:rPr lang="en-US" altLang="cs-CZ" sz="1600"/>
              <a:t>Total Revenue</a:t>
            </a:r>
          </a:p>
          <a:p>
            <a:pPr algn="ctr" eaLnBrk="1" hangingPunct="1">
              <a:lnSpc>
                <a:spcPct val="85000"/>
              </a:lnSpc>
              <a:spcBef>
                <a:spcPct val="0"/>
              </a:spcBef>
              <a:buFontTx/>
              <a:buNone/>
            </a:pPr>
            <a:r>
              <a:rPr lang="en-US" altLang="cs-CZ" sz="1600"/>
              <a:t>(Thousands of Dollars)</a:t>
            </a:r>
          </a:p>
        </p:txBody>
      </p:sp>
      <p:sp>
        <p:nvSpPr>
          <p:cNvPr id="29711" name="Text Box 261">
            <a:extLst>
              <a:ext uri="{FF2B5EF4-FFF2-40B4-BE49-F238E27FC236}">
                <a16:creationId xmlns:a16="http://schemas.microsoft.com/office/drawing/2014/main" id="{A9138F99-CD7B-495B-99F8-88A9AC05C938}"/>
              </a:ext>
            </a:extLst>
          </p:cNvPr>
          <p:cNvSpPr txBox="1">
            <a:spLocks noChangeArrowheads="1"/>
          </p:cNvSpPr>
          <p:nvPr/>
        </p:nvSpPr>
        <p:spPr bwMode="auto">
          <a:xfrm>
            <a:off x="2582863" y="3827463"/>
            <a:ext cx="503237" cy="237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cs-CZ" sz="1500"/>
              <a:t>$20</a:t>
            </a:r>
          </a:p>
          <a:p>
            <a:pPr algn="r" eaLnBrk="1" hangingPunct="1">
              <a:spcBef>
                <a:spcPct val="0"/>
              </a:spcBef>
              <a:buFontTx/>
              <a:buNone/>
            </a:pPr>
            <a:r>
              <a:rPr lang="en-US" altLang="cs-CZ" sz="1500"/>
              <a:t>18</a:t>
            </a:r>
          </a:p>
          <a:p>
            <a:pPr algn="r" eaLnBrk="1" hangingPunct="1">
              <a:spcBef>
                <a:spcPct val="0"/>
              </a:spcBef>
              <a:buFontTx/>
              <a:buNone/>
            </a:pPr>
            <a:r>
              <a:rPr lang="en-US" altLang="cs-CZ" sz="1500"/>
              <a:t>16</a:t>
            </a:r>
          </a:p>
          <a:p>
            <a:pPr algn="r" eaLnBrk="1" hangingPunct="1">
              <a:spcBef>
                <a:spcPct val="0"/>
              </a:spcBef>
              <a:buFontTx/>
              <a:buNone/>
            </a:pPr>
            <a:r>
              <a:rPr lang="en-US" altLang="cs-CZ" sz="1500"/>
              <a:t>14</a:t>
            </a:r>
          </a:p>
          <a:p>
            <a:pPr algn="r" eaLnBrk="1" hangingPunct="1">
              <a:spcBef>
                <a:spcPct val="0"/>
              </a:spcBef>
              <a:buFontTx/>
              <a:buNone/>
            </a:pPr>
            <a:r>
              <a:rPr lang="en-US" altLang="cs-CZ" sz="1500"/>
              <a:t>12</a:t>
            </a:r>
          </a:p>
          <a:p>
            <a:pPr algn="r" eaLnBrk="1" hangingPunct="1">
              <a:spcBef>
                <a:spcPct val="0"/>
              </a:spcBef>
              <a:buFontTx/>
              <a:buNone/>
            </a:pPr>
            <a:r>
              <a:rPr lang="en-US" altLang="cs-CZ" sz="1500"/>
              <a:t>10</a:t>
            </a:r>
          </a:p>
          <a:p>
            <a:pPr algn="r" eaLnBrk="1" hangingPunct="1">
              <a:spcBef>
                <a:spcPct val="0"/>
              </a:spcBef>
              <a:buFontTx/>
              <a:buNone/>
            </a:pPr>
            <a:r>
              <a:rPr lang="en-US" altLang="cs-CZ" sz="1500"/>
              <a:t>8</a:t>
            </a:r>
          </a:p>
          <a:p>
            <a:pPr algn="r" eaLnBrk="1" hangingPunct="1">
              <a:spcBef>
                <a:spcPct val="0"/>
              </a:spcBef>
              <a:buFontTx/>
              <a:buNone/>
            </a:pPr>
            <a:r>
              <a:rPr lang="en-US" altLang="cs-CZ" sz="1500"/>
              <a:t>6</a:t>
            </a:r>
          </a:p>
          <a:p>
            <a:pPr algn="r" eaLnBrk="1" hangingPunct="1">
              <a:spcBef>
                <a:spcPct val="0"/>
              </a:spcBef>
              <a:buFontTx/>
              <a:buNone/>
            </a:pPr>
            <a:r>
              <a:rPr lang="en-US" altLang="cs-CZ" sz="1500"/>
              <a:t>4</a:t>
            </a:r>
          </a:p>
          <a:p>
            <a:pPr algn="r" eaLnBrk="1" hangingPunct="1">
              <a:spcBef>
                <a:spcPct val="0"/>
              </a:spcBef>
              <a:buFontTx/>
              <a:buNone/>
            </a:pPr>
            <a:r>
              <a:rPr lang="en-US" altLang="cs-CZ" sz="1500"/>
              <a:t>2</a:t>
            </a:r>
          </a:p>
        </p:txBody>
      </p:sp>
      <p:sp>
        <p:nvSpPr>
          <p:cNvPr id="29712" name="Text Box 262">
            <a:extLst>
              <a:ext uri="{FF2B5EF4-FFF2-40B4-BE49-F238E27FC236}">
                <a16:creationId xmlns:a16="http://schemas.microsoft.com/office/drawing/2014/main" id="{955D1B50-4CE2-43D3-A364-2407B7D1B213}"/>
              </a:ext>
            </a:extLst>
          </p:cNvPr>
          <p:cNvSpPr txBox="1">
            <a:spLocks noChangeArrowheads="1"/>
          </p:cNvSpPr>
          <p:nvPr/>
        </p:nvSpPr>
        <p:spPr bwMode="auto">
          <a:xfrm>
            <a:off x="2678113" y="1143000"/>
            <a:ext cx="396875"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lnSpc>
                <a:spcPct val="105000"/>
              </a:lnSpc>
              <a:spcBef>
                <a:spcPct val="0"/>
              </a:spcBef>
              <a:buFontTx/>
              <a:buNone/>
            </a:pPr>
            <a:r>
              <a:rPr lang="en-US" altLang="cs-CZ" sz="1500"/>
              <a:t>$8</a:t>
            </a:r>
          </a:p>
          <a:p>
            <a:pPr algn="r" eaLnBrk="1" hangingPunct="1">
              <a:lnSpc>
                <a:spcPct val="105000"/>
              </a:lnSpc>
              <a:spcBef>
                <a:spcPct val="0"/>
              </a:spcBef>
              <a:buFontTx/>
              <a:buNone/>
            </a:pPr>
            <a:r>
              <a:rPr lang="en-US" altLang="cs-CZ" sz="1500"/>
              <a:t>7</a:t>
            </a:r>
          </a:p>
          <a:p>
            <a:pPr algn="r" eaLnBrk="1" hangingPunct="1">
              <a:lnSpc>
                <a:spcPct val="105000"/>
              </a:lnSpc>
              <a:spcBef>
                <a:spcPct val="0"/>
              </a:spcBef>
              <a:buFontTx/>
              <a:buNone/>
            </a:pPr>
            <a:r>
              <a:rPr lang="en-US" altLang="cs-CZ" sz="1500"/>
              <a:t>6</a:t>
            </a:r>
          </a:p>
          <a:p>
            <a:pPr algn="r" eaLnBrk="1" hangingPunct="1">
              <a:lnSpc>
                <a:spcPct val="105000"/>
              </a:lnSpc>
              <a:spcBef>
                <a:spcPct val="0"/>
              </a:spcBef>
              <a:buFontTx/>
              <a:buNone/>
            </a:pPr>
            <a:r>
              <a:rPr lang="en-US" altLang="cs-CZ" sz="1500"/>
              <a:t>5</a:t>
            </a:r>
          </a:p>
          <a:p>
            <a:pPr algn="r" eaLnBrk="1" hangingPunct="1">
              <a:lnSpc>
                <a:spcPct val="105000"/>
              </a:lnSpc>
              <a:spcBef>
                <a:spcPct val="0"/>
              </a:spcBef>
              <a:buFontTx/>
              <a:buNone/>
            </a:pPr>
            <a:r>
              <a:rPr lang="en-US" altLang="cs-CZ" sz="1500"/>
              <a:t>4</a:t>
            </a:r>
          </a:p>
          <a:p>
            <a:pPr algn="r" eaLnBrk="1" hangingPunct="1">
              <a:lnSpc>
                <a:spcPct val="105000"/>
              </a:lnSpc>
              <a:spcBef>
                <a:spcPct val="0"/>
              </a:spcBef>
              <a:buFontTx/>
              <a:buNone/>
            </a:pPr>
            <a:r>
              <a:rPr lang="en-US" altLang="cs-CZ" sz="1500"/>
              <a:t>3</a:t>
            </a:r>
          </a:p>
          <a:p>
            <a:pPr algn="r" eaLnBrk="1" hangingPunct="1">
              <a:lnSpc>
                <a:spcPct val="105000"/>
              </a:lnSpc>
              <a:spcBef>
                <a:spcPct val="0"/>
              </a:spcBef>
              <a:buFontTx/>
              <a:buNone/>
            </a:pPr>
            <a:r>
              <a:rPr lang="en-US" altLang="cs-CZ" sz="1500"/>
              <a:t>2</a:t>
            </a:r>
          </a:p>
          <a:p>
            <a:pPr algn="r" eaLnBrk="1" hangingPunct="1">
              <a:lnSpc>
                <a:spcPct val="105000"/>
              </a:lnSpc>
              <a:spcBef>
                <a:spcPct val="0"/>
              </a:spcBef>
              <a:buFontTx/>
              <a:buNone/>
            </a:pPr>
            <a:r>
              <a:rPr lang="en-US" altLang="cs-CZ" sz="1500"/>
              <a:t>1</a:t>
            </a:r>
          </a:p>
        </p:txBody>
      </p:sp>
      <p:grpSp>
        <p:nvGrpSpPr>
          <p:cNvPr id="29713" name="Group 308">
            <a:extLst>
              <a:ext uri="{FF2B5EF4-FFF2-40B4-BE49-F238E27FC236}">
                <a16:creationId xmlns:a16="http://schemas.microsoft.com/office/drawing/2014/main" id="{098F86D8-2047-453E-9DE0-C38AE53181C9}"/>
              </a:ext>
            </a:extLst>
          </p:cNvPr>
          <p:cNvGrpSpPr>
            <a:grpSpLocks/>
          </p:cNvGrpSpPr>
          <p:nvPr/>
        </p:nvGrpSpPr>
        <p:grpSpPr bwMode="auto">
          <a:xfrm>
            <a:off x="3060700" y="990600"/>
            <a:ext cx="2397125" cy="5124450"/>
            <a:chOff x="2678" y="685"/>
            <a:chExt cx="1510" cy="3228"/>
          </a:xfrm>
        </p:grpSpPr>
        <p:sp>
          <p:nvSpPr>
            <p:cNvPr id="29752" name="Rectangle 306">
              <a:extLst>
                <a:ext uri="{FF2B5EF4-FFF2-40B4-BE49-F238E27FC236}">
                  <a16:creationId xmlns:a16="http://schemas.microsoft.com/office/drawing/2014/main" id="{0F820F39-5F95-4BCF-AA07-6AA12B34A30F}"/>
                </a:ext>
              </a:extLst>
            </p:cNvPr>
            <p:cNvSpPr>
              <a:spLocks noChangeArrowheads="1"/>
            </p:cNvSpPr>
            <p:nvPr/>
          </p:nvSpPr>
          <p:spPr bwMode="auto">
            <a:xfrm>
              <a:off x="2687" y="685"/>
              <a:ext cx="1501" cy="1494"/>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29753" name="Rectangle 307">
              <a:extLst>
                <a:ext uri="{FF2B5EF4-FFF2-40B4-BE49-F238E27FC236}">
                  <a16:creationId xmlns:a16="http://schemas.microsoft.com/office/drawing/2014/main" id="{18490D4C-AD3D-41B9-A03C-1623D1A6F350}"/>
                </a:ext>
              </a:extLst>
            </p:cNvPr>
            <p:cNvSpPr>
              <a:spLocks noChangeArrowheads="1"/>
            </p:cNvSpPr>
            <p:nvPr/>
          </p:nvSpPr>
          <p:spPr bwMode="auto">
            <a:xfrm>
              <a:off x="2678" y="2419"/>
              <a:ext cx="1501" cy="1494"/>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grpSp>
      <p:grpSp>
        <p:nvGrpSpPr>
          <p:cNvPr id="10" name="Group 298">
            <a:extLst>
              <a:ext uri="{FF2B5EF4-FFF2-40B4-BE49-F238E27FC236}">
                <a16:creationId xmlns:a16="http://schemas.microsoft.com/office/drawing/2014/main" id="{EF4CC789-6CCC-486F-9294-AAA7EA2B10A2}"/>
              </a:ext>
            </a:extLst>
          </p:cNvPr>
          <p:cNvGrpSpPr>
            <a:grpSpLocks/>
          </p:cNvGrpSpPr>
          <p:nvPr/>
        </p:nvGrpSpPr>
        <p:grpSpPr bwMode="auto">
          <a:xfrm>
            <a:off x="3254375" y="4038600"/>
            <a:ext cx="1851025" cy="1603375"/>
            <a:chOff x="2779" y="2525"/>
            <a:chExt cx="1166" cy="1010"/>
          </a:xfrm>
        </p:grpSpPr>
        <p:sp>
          <p:nvSpPr>
            <p:cNvPr id="29745" name="Freeform 227">
              <a:extLst>
                <a:ext uri="{FF2B5EF4-FFF2-40B4-BE49-F238E27FC236}">
                  <a16:creationId xmlns:a16="http://schemas.microsoft.com/office/drawing/2014/main" id="{76C3A087-EDB4-4D29-B09E-BE5C542BDEE9}"/>
                </a:ext>
              </a:extLst>
            </p:cNvPr>
            <p:cNvSpPr>
              <a:spLocks/>
            </p:cNvSpPr>
            <p:nvPr/>
          </p:nvSpPr>
          <p:spPr bwMode="auto">
            <a:xfrm>
              <a:off x="2779" y="2530"/>
              <a:ext cx="1166" cy="1005"/>
            </a:xfrm>
            <a:custGeom>
              <a:avLst/>
              <a:gdLst>
                <a:gd name="T0" fmla="*/ 0 w 1052"/>
                <a:gd name="T1" fmla="*/ 3750 h 807"/>
                <a:gd name="T2" fmla="*/ 306 w 1052"/>
                <a:gd name="T3" fmla="*/ 1639 h 807"/>
                <a:gd name="T4" fmla="*/ 821 w 1052"/>
                <a:gd name="T5" fmla="*/ 232 h 807"/>
                <a:gd name="T6" fmla="*/ 1285 w 1052"/>
                <a:gd name="T7" fmla="*/ 232 h 807"/>
                <a:gd name="T8" fmla="*/ 1841 w 1052"/>
                <a:gd name="T9" fmla="*/ 1626 h 807"/>
                <a:gd name="T10" fmla="*/ 2161 w 1052"/>
                <a:gd name="T11" fmla="*/ 3694 h 807"/>
                <a:gd name="T12" fmla="*/ 0 60000 65536"/>
                <a:gd name="T13" fmla="*/ 0 60000 65536"/>
                <a:gd name="T14" fmla="*/ 0 60000 65536"/>
                <a:gd name="T15" fmla="*/ 0 60000 65536"/>
                <a:gd name="T16" fmla="*/ 0 60000 65536"/>
                <a:gd name="T17" fmla="*/ 0 60000 65536"/>
                <a:gd name="T18" fmla="*/ 0 w 1052"/>
                <a:gd name="T19" fmla="*/ 0 h 807"/>
                <a:gd name="T20" fmla="*/ 1052 w 1052"/>
                <a:gd name="T21" fmla="*/ 807 h 807"/>
              </a:gdLst>
              <a:ahLst/>
              <a:cxnLst>
                <a:cxn ang="T12">
                  <a:pos x="T0" y="T1"/>
                </a:cxn>
                <a:cxn ang="T13">
                  <a:pos x="T2" y="T3"/>
                </a:cxn>
                <a:cxn ang="T14">
                  <a:pos x="T4" y="T5"/>
                </a:cxn>
                <a:cxn ang="T15">
                  <a:pos x="T6" y="T7"/>
                </a:cxn>
                <a:cxn ang="T16">
                  <a:pos x="T8" y="T9"/>
                </a:cxn>
                <a:cxn ang="T17">
                  <a:pos x="T10" y="T11"/>
                </a:cxn>
              </a:cxnLst>
              <a:rect l="T18" t="T19" r="T20" b="T21"/>
              <a:pathLst>
                <a:path w="1052" h="807">
                  <a:moveTo>
                    <a:pt x="0" y="807"/>
                  </a:moveTo>
                  <a:cubicBezTo>
                    <a:pt x="25" y="731"/>
                    <a:pt x="82" y="479"/>
                    <a:pt x="149" y="353"/>
                  </a:cubicBezTo>
                  <a:cubicBezTo>
                    <a:pt x="216" y="227"/>
                    <a:pt x="321" y="100"/>
                    <a:pt x="401" y="50"/>
                  </a:cubicBezTo>
                  <a:cubicBezTo>
                    <a:pt x="481" y="0"/>
                    <a:pt x="544" y="0"/>
                    <a:pt x="626" y="50"/>
                  </a:cubicBezTo>
                  <a:cubicBezTo>
                    <a:pt x="708" y="100"/>
                    <a:pt x="825" y="226"/>
                    <a:pt x="896" y="350"/>
                  </a:cubicBezTo>
                  <a:cubicBezTo>
                    <a:pt x="967" y="474"/>
                    <a:pt x="1019" y="702"/>
                    <a:pt x="1052" y="795"/>
                  </a:cubicBezTo>
                </a:path>
              </a:pathLst>
            </a:custGeom>
            <a:noFill/>
            <a:ln w="5715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29746" name="Oval 221">
              <a:extLst>
                <a:ext uri="{FF2B5EF4-FFF2-40B4-BE49-F238E27FC236}">
                  <a16:creationId xmlns:a16="http://schemas.microsoft.com/office/drawing/2014/main" id="{3A215B90-E92D-475D-95F5-F2A0481E25EE}"/>
                </a:ext>
              </a:extLst>
            </p:cNvPr>
            <p:cNvSpPr>
              <a:spLocks noChangeArrowheads="1"/>
            </p:cNvSpPr>
            <p:nvPr/>
          </p:nvSpPr>
          <p:spPr bwMode="auto">
            <a:xfrm>
              <a:off x="3168" y="2556"/>
              <a:ext cx="84" cy="84"/>
            </a:xfrm>
            <a:prstGeom prst="ellipse">
              <a:avLst/>
            </a:prstGeom>
            <a:solidFill>
              <a:schemeClr val="bg1"/>
            </a:solidFill>
            <a:ln w="19050">
              <a:solidFill>
                <a:srgbClr val="3333CC"/>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29747" name="Oval 222">
              <a:extLst>
                <a:ext uri="{FF2B5EF4-FFF2-40B4-BE49-F238E27FC236}">
                  <a16:creationId xmlns:a16="http://schemas.microsoft.com/office/drawing/2014/main" id="{8DAE29FB-FB3D-44E5-8A96-E796C38418FB}"/>
                </a:ext>
              </a:extLst>
            </p:cNvPr>
            <p:cNvSpPr>
              <a:spLocks noChangeArrowheads="1"/>
            </p:cNvSpPr>
            <p:nvPr/>
          </p:nvSpPr>
          <p:spPr bwMode="auto">
            <a:xfrm>
              <a:off x="3360" y="2525"/>
              <a:ext cx="84" cy="84"/>
            </a:xfrm>
            <a:prstGeom prst="ellipse">
              <a:avLst/>
            </a:prstGeom>
            <a:solidFill>
              <a:schemeClr val="bg1"/>
            </a:solidFill>
            <a:ln w="19050">
              <a:solidFill>
                <a:srgbClr val="3333CC"/>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29748" name="Oval 223">
              <a:extLst>
                <a:ext uri="{FF2B5EF4-FFF2-40B4-BE49-F238E27FC236}">
                  <a16:creationId xmlns:a16="http://schemas.microsoft.com/office/drawing/2014/main" id="{8264F57A-90FC-4DB5-96DB-590698688A68}"/>
                </a:ext>
              </a:extLst>
            </p:cNvPr>
            <p:cNvSpPr>
              <a:spLocks noChangeArrowheads="1"/>
            </p:cNvSpPr>
            <p:nvPr/>
          </p:nvSpPr>
          <p:spPr bwMode="auto">
            <a:xfrm>
              <a:off x="2954" y="2832"/>
              <a:ext cx="84" cy="84"/>
            </a:xfrm>
            <a:prstGeom prst="ellipse">
              <a:avLst/>
            </a:prstGeom>
            <a:solidFill>
              <a:schemeClr val="bg1"/>
            </a:solidFill>
            <a:ln w="19050">
              <a:solidFill>
                <a:srgbClr val="3333CC"/>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29749" name="Oval 224">
              <a:extLst>
                <a:ext uri="{FF2B5EF4-FFF2-40B4-BE49-F238E27FC236}">
                  <a16:creationId xmlns:a16="http://schemas.microsoft.com/office/drawing/2014/main" id="{446A3C0E-3FA6-4F2F-8272-72EF404E7628}"/>
                </a:ext>
              </a:extLst>
            </p:cNvPr>
            <p:cNvSpPr>
              <a:spLocks noChangeArrowheads="1"/>
            </p:cNvSpPr>
            <p:nvPr/>
          </p:nvSpPr>
          <p:spPr bwMode="auto">
            <a:xfrm>
              <a:off x="2793" y="3275"/>
              <a:ext cx="84" cy="84"/>
            </a:xfrm>
            <a:prstGeom prst="ellipse">
              <a:avLst/>
            </a:prstGeom>
            <a:solidFill>
              <a:schemeClr val="bg1"/>
            </a:solidFill>
            <a:ln w="19050">
              <a:solidFill>
                <a:srgbClr val="3333CC"/>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29750" name="Oval 225">
              <a:extLst>
                <a:ext uri="{FF2B5EF4-FFF2-40B4-BE49-F238E27FC236}">
                  <a16:creationId xmlns:a16="http://schemas.microsoft.com/office/drawing/2014/main" id="{5749A080-E94F-4F9A-BD89-07E8CFC9870F}"/>
                </a:ext>
              </a:extLst>
            </p:cNvPr>
            <p:cNvSpPr>
              <a:spLocks noChangeArrowheads="1"/>
            </p:cNvSpPr>
            <p:nvPr/>
          </p:nvSpPr>
          <p:spPr bwMode="auto">
            <a:xfrm>
              <a:off x="3686" y="2832"/>
              <a:ext cx="84" cy="84"/>
            </a:xfrm>
            <a:prstGeom prst="ellipse">
              <a:avLst/>
            </a:prstGeom>
            <a:solidFill>
              <a:schemeClr val="bg1"/>
            </a:solidFill>
            <a:ln w="19050">
              <a:solidFill>
                <a:srgbClr val="3333CC"/>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29751" name="Oval 226">
              <a:extLst>
                <a:ext uri="{FF2B5EF4-FFF2-40B4-BE49-F238E27FC236}">
                  <a16:creationId xmlns:a16="http://schemas.microsoft.com/office/drawing/2014/main" id="{C702E8DE-2CB1-4C9E-A9EA-879797ECEB19}"/>
                </a:ext>
              </a:extLst>
            </p:cNvPr>
            <p:cNvSpPr>
              <a:spLocks noChangeArrowheads="1"/>
            </p:cNvSpPr>
            <p:nvPr/>
          </p:nvSpPr>
          <p:spPr bwMode="auto">
            <a:xfrm>
              <a:off x="3850" y="3275"/>
              <a:ext cx="84" cy="84"/>
            </a:xfrm>
            <a:prstGeom prst="ellipse">
              <a:avLst/>
            </a:prstGeom>
            <a:solidFill>
              <a:schemeClr val="bg1"/>
            </a:solidFill>
            <a:ln w="19050">
              <a:solidFill>
                <a:srgbClr val="3333CC"/>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grpSp>
      <p:grpSp>
        <p:nvGrpSpPr>
          <p:cNvPr id="11" name="Group 297">
            <a:extLst>
              <a:ext uri="{FF2B5EF4-FFF2-40B4-BE49-F238E27FC236}">
                <a16:creationId xmlns:a16="http://schemas.microsoft.com/office/drawing/2014/main" id="{6BB40973-0C8C-4948-8AC8-2FA9709BFEF7}"/>
              </a:ext>
            </a:extLst>
          </p:cNvPr>
          <p:cNvGrpSpPr>
            <a:grpSpLocks/>
          </p:cNvGrpSpPr>
          <p:nvPr/>
        </p:nvGrpSpPr>
        <p:grpSpPr bwMode="auto">
          <a:xfrm>
            <a:off x="3048000" y="1219200"/>
            <a:ext cx="2122488" cy="2130425"/>
            <a:chOff x="2681" y="843"/>
            <a:chExt cx="1337" cy="1342"/>
          </a:xfrm>
        </p:grpSpPr>
        <p:sp>
          <p:nvSpPr>
            <p:cNvPr id="29728" name="Line 235">
              <a:extLst>
                <a:ext uri="{FF2B5EF4-FFF2-40B4-BE49-F238E27FC236}">
                  <a16:creationId xmlns:a16="http://schemas.microsoft.com/office/drawing/2014/main" id="{302BBF32-C5FB-46BC-97DA-B7D36658AC9F}"/>
                </a:ext>
              </a:extLst>
            </p:cNvPr>
            <p:cNvSpPr>
              <a:spLocks noChangeShapeType="1"/>
            </p:cNvSpPr>
            <p:nvPr/>
          </p:nvSpPr>
          <p:spPr bwMode="auto">
            <a:xfrm>
              <a:off x="2693" y="843"/>
              <a:ext cx="1325" cy="1325"/>
            </a:xfrm>
            <a:prstGeom prst="line">
              <a:avLst/>
            </a:prstGeom>
            <a:noFill/>
            <a:ln w="57150">
              <a:solidFill>
                <a:srgbClr val="6699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9729" name="Oval 265">
              <a:extLst>
                <a:ext uri="{FF2B5EF4-FFF2-40B4-BE49-F238E27FC236}">
                  <a16:creationId xmlns:a16="http://schemas.microsoft.com/office/drawing/2014/main" id="{F27E950A-5BDB-4328-93B1-910E85075A8F}"/>
                </a:ext>
              </a:extLst>
            </p:cNvPr>
            <p:cNvSpPr>
              <a:spLocks noChangeArrowheads="1"/>
            </p:cNvSpPr>
            <p:nvPr/>
          </p:nvSpPr>
          <p:spPr bwMode="auto">
            <a:xfrm>
              <a:off x="3848" y="1985"/>
              <a:ext cx="70" cy="70"/>
            </a:xfrm>
            <a:prstGeom prst="ellipse">
              <a:avLst/>
            </a:prstGeom>
            <a:solidFill>
              <a:schemeClr val="bg1"/>
            </a:solidFill>
            <a:ln w="19050">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29730" name="Oval 266">
              <a:extLst>
                <a:ext uri="{FF2B5EF4-FFF2-40B4-BE49-F238E27FC236}">
                  <a16:creationId xmlns:a16="http://schemas.microsoft.com/office/drawing/2014/main" id="{78760CE3-3049-48E1-9858-F6B14158EE17}"/>
                </a:ext>
              </a:extLst>
            </p:cNvPr>
            <p:cNvSpPr>
              <a:spLocks noChangeArrowheads="1"/>
            </p:cNvSpPr>
            <p:nvPr/>
          </p:nvSpPr>
          <p:spPr bwMode="auto">
            <a:xfrm>
              <a:off x="3699" y="1843"/>
              <a:ext cx="70" cy="70"/>
            </a:xfrm>
            <a:prstGeom prst="ellipse">
              <a:avLst/>
            </a:prstGeom>
            <a:solidFill>
              <a:schemeClr val="bg1"/>
            </a:solidFill>
            <a:ln w="19050">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29731" name="Oval 267">
              <a:extLst>
                <a:ext uri="{FF2B5EF4-FFF2-40B4-BE49-F238E27FC236}">
                  <a16:creationId xmlns:a16="http://schemas.microsoft.com/office/drawing/2014/main" id="{71A30552-0E5D-4835-BA77-29530F837DDD}"/>
                </a:ext>
              </a:extLst>
            </p:cNvPr>
            <p:cNvSpPr>
              <a:spLocks noChangeArrowheads="1"/>
            </p:cNvSpPr>
            <p:nvPr/>
          </p:nvSpPr>
          <p:spPr bwMode="auto">
            <a:xfrm>
              <a:off x="3550" y="1694"/>
              <a:ext cx="70" cy="70"/>
            </a:xfrm>
            <a:prstGeom prst="ellipse">
              <a:avLst/>
            </a:prstGeom>
            <a:solidFill>
              <a:schemeClr val="bg1"/>
            </a:solidFill>
            <a:ln w="19050">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29732" name="Oval 268">
              <a:extLst>
                <a:ext uri="{FF2B5EF4-FFF2-40B4-BE49-F238E27FC236}">
                  <a16:creationId xmlns:a16="http://schemas.microsoft.com/office/drawing/2014/main" id="{71F714BB-997D-4A69-AACA-AE24F30C5785}"/>
                </a:ext>
              </a:extLst>
            </p:cNvPr>
            <p:cNvSpPr>
              <a:spLocks noChangeArrowheads="1"/>
            </p:cNvSpPr>
            <p:nvPr/>
          </p:nvSpPr>
          <p:spPr bwMode="auto">
            <a:xfrm>
              <a:off x="3401" y="1545"/>
              <a:ext cx="70" cy="70"/>
            </a:xfrm>
            <a:prstGeom prst="ellipse">
              <a:avLst/>
            </a:prstGeom>
            <a:solidFill>
              <a:schemeClr val="bg1"/>
            </a:solidFill>
            <a:ln w="19050">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29733" name="Oval 269">
              <a:extLst>
                <a:ext uri="{FF2B5EF4-FFF2-40B4-BE49-F238E27FC236}">
                  <a16:creationId xmlns:a16="http://schemas.microsoft.com/office/drawing/2014/main" id="{B21B804B-A15E-4DAE-A5AE-DE7F561B4CEA}"/>
                </a:ext>
              </a:extLst>
            </p:cNvPr>
            <p:cNvSpPr>
              <a:spLocks noChangeArrowheads="1"/>
            </p:cNvSpPr>
            <p:nvPr/>
          </p:nvSpPr>
          <p:spPr bwMode="auto">
            <a:xfrm>
              <a:off x="3252" y="1396"/>
              <a:ext cx="70" cy="70"/>
            </a:xfrm>
            <a:prstGeom prst="ellipse">
              <a:avLst/>
            </a:prstGeom>
            <a:solidFill>
              <a:schemeClr val="bg1"/>
            </a:solidFill>
            <a:ln w="19050">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29734" name="Oval 270">
              <a:extLst>
                <a:ext uri="{FF2B5EF4-FFF2-40B4-BE49-F238E27FC236}">
                  <a16:creationId xmlns:a16="http://schemas.microsoft.com/office/drawing/2014/main" id="{3D59DECE-8C9A-4303-8A61-30BF19C70335}"/>
                </a:ext>
              </a:extLst>
            </p:cNvPr>
            <p:cNvSpPr>
              <a:spLocks noChangeArrowheads="1"/>
            </p:cNvSpPr>
            <p:nvPr/>
          </p:nvSpPr>
          <p:spPr bwMode="auto">
            <a:xfrm>
              <a:off x="3103" y="1247"/>
              <a:ext cx="70" cy="70"/>
            </a:xfrm>
            <a:prstGeom prst="ellipse">
              <a:avLst/>
            </a:prstGeom>
            <a:solidFill>
              <a:schemeClr val="bg1"/>
            </a:solidFill>
            <a:ln w="19050">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29735" name="Oval 271">
              <a:extLst>
                <a:ext uri="{FF2B5EF4-FFF2-40B4-BE49-F238E27FC236}">
                  <a16:creationId xmlns:a16="http://schemas.microsoft.com/office/drawing/2014/main" id="{B522CE50-2CF0-42B2-9586-FD0BCD7DD7A8}"/>
                </a:ext>
              </a:extLst>
            </p:cNvPr>
            <p:cNvSpPr>
              <a:spLocks noChangeArrowheads="1"/>
            </p:cNvSpPr>
            <p:nvPr/>
          </p:nvSpPr>
          <p:spPr bwMode="auto">
            <a:xfrm>
              <a:off x="2954" y="1098"/>
              <a:ext cx="70" cy="70"/>
            </a:xfrm>
            <a:prstGeom prst="ellipse">
              <a:avLst/>
            </a:prstGeom>
            <a:solidFill>
              <a:schemeClr val="bg1"/>
            </a:solidFill>
            <a:ln w="19050">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29736" name="Oval 272">
              <a:extLst>
                <a:ext uri="{FF2B5EF4-FFF2-40B4-BE49-F238E27FC236}">
                  <a16:creationId xmlns:a16="http://schemas.microsoft.com/office/drawing/2014/main" id="{60F643E6-6392-45E1-9937-BAF1B51F0714}"/>
                </a:ext>
              </a:extLst>
            </p:cNvPr>
            <p:cNvSpPr>
              <a:spLocks noChangeArrowheads="1"/>
            </p:cNvSpPr>
            <p:nvPr/>
          </p:nvSpPr>
          <p:spPr bwMode="auto">
            <a:xfrm>
              <a:off x="2805" y="949"/>
              <a:ext cx="70" cy="70"/>
            </a:xfrm>
            <a:prstGeom prst="ellipse">
              <a:avLst/>
            </a:prstGeom>
            <a:solidFill>
              <a:schemeClr val="bg1"/>
            </a:solidFill>
            <a:ln w="19050">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29737" name="Text Box 289">
              <a:extLst>
                <a:ext uri="{FF2B5EF4-FFF2-40B4-BE49-F238E27FC236}">
                  <a16:creationId xmlns:a16="http://schemas.microsoft.com/office/drawing/2014/main" id="{D9DD072B-BDF6-43F2-B278-A8B1DACA3E4B}"/>
                </a:ext>
              </a:extLst>
            </p:cNvPr>
            <p:cNvSpPr txBox="1">
              <a:spLocks noChangeArrowheads="1"/>
            </p:cNvSpPr>
            <p:nvPr/>
          </p:nvSpPr>
          <p:spPr bwMode="auto">
            <a:xfrm>
              <a:off x="2681" y="929"/>
              <a:ext cx="17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0"/>
                <a:t>a</a:t>
              </a:r>
            </a:p>
          </p:txBody>
        </p:sp>
        <p:sp>
          <p:nvSpPr>
            <p:cNvPr id="29738" name="Text Box 290">
              <a:extLst>
                <a:ext uri="{FF2B5EF4-FFF2-40B4-BE49-F238E27FC236}">
                  <a16:creationId xmlns:a16="http://schemas.microsoft.com/office/drawing/2014/main" id="{AD7298F2-0738-47EF-8341-A8B0D243E4CB}"/>
                </a:ext>
              </a:extLst>
            </p:cNvPr>
            <p:cNvSpPr txBox="1">
              <a:spLocks noChangeArrowheads="1"/>
            </p:cNvSpPr>
            <p:nvPr/>
          </p:nvSpPr>
          <p:spPr bwMode="auto">
            <a:xfrm>
              <a:off x="2840" y="1102"/>
              <a:ext cx="17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0"/>
                <a:t>b</a:t>
              </a:r>
            </a:p>
          </p:txBody>
        </p:sp>
        <p:sp>
          <p:nvSpPr>
            <p:cNvPr id="29739" name="Text Box 291">
              <a:extLst>
                <a:ext uri="{FF2B5EF4-FFF2-40B4-BE49-F238E27FC236}">
                  <a16:creationId xmlns:a16="http://schemas.microsoft.com/office/drawing/2014/main" id="{D9EAA014-A312-4BA9-B11C-D165640D5494}"/>
                </a:ext>
              </a:extLst>
            </p:cNvPr>
            <p:cNvSpPr txBox="1">
              <a:spLocks noChangeArrowheads="1"/>
            </p:cNvSpPr>
            <p:nvPr/>
          </p:nvSpPr>
          <p:spPr bwMode="auto">
            <a:xfrm>
              <a:off x="2978" y="1247"/>
              <a:ext cx="17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0"/>
                <a:t>c</a:t>
              </a:r>
            </a:p>
          </p:txBody>
        </p:sp>
        <p:sp>
          <p:nvSpPr>
            <p:cNvPr id="29740" name="Text Box 292">
              <a:extLst>
                <a:ext uri="{FF2B5EF4-FFF2-40B4-BE49-F238E27FC236}">
                  <a16:creationId xmlns:a16="http://schemas.microsoft.com/office/drawing/2014/main" id="{FA5D63D4-98D2-4066-A382-DB686199FBFD}"/>
                </a:ext>
              </a:extLst>
            </p:cNvPr>
            <p:cNvSpPr txBox="1">
              <a:spLocks noChangeArrowheads="1"/>
            </p:cNvSpPr>
            <p:nvPr/>
          </p:nvSpPr>
          <p:spPr bwMode="auto">
            <a:xfrm>
              <a:off x="3137" y="1406"/>
              <a:ext cx="17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0"/>
                <a:t>d</a:t>
              </a:r>
            </a:p>
          </p:txBody>
        </p:sp>
        <p:sp>
          <p:nvSpPr>
            <p:cNvPr id="29741" name="Text Box 293">
              <a:extLst>
                <a:ext uri="{FF2B5EF4-FFF2-40B4-BE49-F238E27FC236}">
                  <a16:creationId xmlns:a16="http://schemas.microsoft.com/office/drawing/2014/main" id="{64C7F2D0-D762-4650-A3A1-761A1A188444}"/>
                </a:ext>
              </a:extLst>
            </p:cNvPr>
            <p:cNvSpPr txBox="1">
              <a:spLocks noChangeArrowheads="1"/>
            </p:cNvSpPr>
            <p:nvPr/>
          </p:nvSpPr>
          <p:spPr bwMode="auto">
            <a:xfrm>
              <a:off x="3289" y="1544"/>
              <a:ext cx="17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0"/>
                <a:t>e</a:t>
              </a:r>
            </a:p>
          </p:txBody>
        </p:sp>
        <p:sp>
          <p:nvSpPr>
            <p:cNvPr id="29742" name="Text Box 294">
              <a:extLst>
                <a:ext uri="{FF2B5EF4-FFF2-40B4-BE49-F238E27FC236}">
                  <a16:creationId xmlns:a16="http://schemas.microsoft.com/office/drawing/2014/main" id="{E290BBD5-44D9-4475-8FC0-2C1E370A3935}"/>
                </a:ext>
              </a:extLst>
            </p:cNvPr>
            <p:cNvSpPr txBox="1">
              <a:spLocks noChangeArrowheads="1"/>
            </p:cNvSpPr>
            <p:nvPr/>
          </p:nvSpPr>
          <p:spPr bwMode="auto">
            <a:xfrm>
              <a:off x="3441" y="1710"/>
              <a:ext cx="147"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0"/>
                <a:t>f</a:t>
              </a:r>
            </a:p>
          </p:txBody>
        </p:sp>
        <p:sp>
          <p:nvSpPr>
            <p:cNvPr id="29743" name="Text Box 295">
              <a:extLst>
                <a:ext uri="{FF2B5EF4-FFF2-40B4-BE49-F238E27FC236}">
                  <a16:creationId xmlns:a16="http://schemas.microsoft.com/office/drawing/2014/main" id="{9D4E0093-614A-4709-9344-DD34B6EE3BBE}"/>
                </a:ext>
              </a:extLst>
            </p:cNvPr>
            <p:cNvSpPr txBox="1">
              <a:spLocks noChangeArrowheads="1"/>
            </p:cNvSpPr>
            <p:nvPr/>
          </p:nvSpPr>
          <p:spPr bwMode="auto">
            <a:xfrm>
              <a:off x="3572" y="1834"/>
              <a:ext cx="17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0"/>
                <a:t>g</a:t>
              </a:r>
            </a:p>
          </p:txBody>
        </p:sp>
        <p:sp>
          <p:nvSpPr>
            <p:cNvPr id="29744" name="Text Box 296">
              <a:extLst>
                <a:ext uri="{FF2B5EF4-FFF2-40B4-BE49-F238E27FC236}">
                  <a16:creationId xmlns:a16="http://schemas.microsoft.com/office/drawing/2014/main" id="{9800BFAB-6B56-4B55-A5E7-9D48C3A7136C}"/>
                </a:ext>
              </a:extLst>
            </p:cNvPr>
            <p:cNvSpPr txBox="1">
              <a:spLocks noChangeArrowheads="1"/>
            </p:cNvSpPr>
            <p:nvPr/>
          </p:nvSpPr>
          <p:spPr bwMode="auto">
            <a:xfrm>
              <a:off x="3731" y="1993"/>
              <a:ext cx="17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0"/>
                <a:t>h</a:t>
              </a:r>
            </a:p>
          </p:txBody>
        </p:sp>
      </p:grpSp>
      <p:sp>
        <p:nvSpPr>
          <p:cNvPr id="214" name="Text Box 310">
            <a:extLst>
              <a:ext uri="{FF2B5EF4-FFF2-40B4-BE49-F238E27FC236}">
                <a16:creationId xmlns:a16="http://schemas.microsoft.com/office/drawing/2014/main" id="{2E1C7908-DFE3-4F55-ACD4-CD6242A22E2E}"/>
              </a:ext>
            </a:extLst>
          </p:cNvPr>
          <p:cNvSpPr txBox="1">
            <a:spLocks noChangeArrowheads="1"/>
          </p:cNvSpPr>
          <p:nvPr/>
        </p:nvSpPr>
        <p:spPr bwMode="auto">
          <a:xfrm>
            <a:off x="6048375" y="1176338"/>
            <a:ext cx="1011238" cy="623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lnSpc>
                <a:spcPct val="85000"/>
              </a:lnSpc>
              <a:spcBef>
                <a:spcPct val="0"/>
              </a:spcBef>
              <a:buFontTx/>
              <a:buNone/>
            </a:pPr>
            <a:r>
              <a:rPr lang="en-US" altLang="cs-CZ" sz="2000">
                <a:solidFill>
                  <a:srgbClr val="000000"/>
                </a:solidFill>
              </a:rPr>
              <a:t>Elastic</a:t>
            </a:r>
          </a:p>
          <a:p>
            <a:pPr algn="ctr" eaLnBrk="1" hangingPunct="1">
              <a:lnSpc>
                <a:spcPct val="85000"/>
              </a:lnSpc>
              <a:spcBef>
                <a:spcPct val="0"/>
              </a:spcBef>
              <a:buFontTx/>
              <a:buNone/>
            </a:pPr>
            <a:r>
              <a:rPr lang="en-US" altLang="cs-CZ" sz="2000" i="1">
                <a:solidFill>
                  <a:srgbClr val="000000"/>
                </a:solidFill>
              </a:rPr>
              <a:t>E</a:t>
            </a:r>
            <a:r>
              <a:rPr lang="en-US" altLang="cs-CZ" sz="2000" i="1" baseline="-25000">
                <a:solidFill>
                  <a:srgbClr val="000000"/>
                </a:solidFill>
              </a:rPr>
              <a:t>d</a:t>
            </a:r>
            <a:r>
              <a:rPr lang="en-US" altLang="cs-CZ" sz="2000">
                <a:solidFill>
                  <a:srgbClr val="000000"/>
                </a:solidFill>
              </a:rPr>
              <a:t> &gt; 1</a:t>
            </a:r>
          </a:p>
        </p:txBody>
      </p:sp>
      <p:sp>
        <p:nvSpPr>
          <p:cNvPr id="215" name="Text Box 311">
            <a:extLst>
              <a:ext uri="{FF2B5EF4-FFF2-40B4-BE49-F238E27FC236}">
                <a16:creationId xmlns:a16="http://schemas.microsoft.com/office/drawing/2014/main" id="{3CA42499-5887-4FB3-8DBF-A44BC6755AE8}"/>
              </a:ext>
            </a:extLst>
          </p:cNvPr>
          <p:cNvSpPr txBox="1">
            <a:spLocks noChangeArrowheads="1"/>
          </p:cNvSpPr>
          <p:nvPr/>
        </p:nvSpPr>
        <p:spPr bwMode="auto">
          <a:xfrm>
            <a:off x="5767388" y="1784350"/>
            <a:ext cx="15811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lnSpc>
                <a:spcPct val="85000"/>
              </a:lnSpc>
              <a:spcBef>
                <a:spcPct val="0"/>
              </a:spcBef>
              <a:buFontTx/>
              <a:buNone/>
            </a:pPr>
            <a:r>
              <a:rPr lang="en-US" altLang="cs-CZ" sz="2000">
                <a:solidFill>
                  <a:srgbClr val="000000"/>
                </a:solidFill>
              </a:rPr>
              <a:t>Unit Elastic</a:t>
            </a:r>
          </a:p>
          <a:p>
            <a:pPr algn="ctr" eaLnBrk="1" hangingPunct="1">
              <a:lnSpc>
                <a:spcPct val="85000"/>
              </a:lnSpc>
              <a:spcBef>
                <a:spcPct val="0"/>
              </a:spcBef>
              <a:buFontTx/>
              <a:buNone/>
            </a:pPr>
            <a:r>
              <a:rPr lang="en-US" altLang="cs-CZ" sz="2000" i="1">
                <a:solidFill>
                  <a:srgbClr val="000000"/>
                </a:solidFill>
              </a:rPr>
              <a:t>E</a:t>
            </a:r>
            <a:r>
              <a:rPr lang="en-US" altLang="cs-CZ" sz="2000" i="1" baseline="-25000">
                <a:solidFill>
                  <a:srgbClr val="000000"/>
                </a:solidFill>
              </a:rPr>
              <a:t>d</a:t>
            </a:r>
            <a:r>
              <a:rPr lang="en-US" altLang="cs-CZ" sz="2000">
                <a:solidFill>
                  <a:srgbClr val="000000"/>
                </a:solidFill>
              </a:rPr>
              <a:t> = 1</a:t>
            </a:r>
          </a:p>
        </p:txBody>
      </p:sp>
      <p:sp>
        <p:nvSpPr>
          <p:cNvPr id="216" name="Text Box 312">
            <a:extLst>
              <a:ext uri="{FF2B5EF4-FFF2-40B4-BE49-F238E27FC236}">
                <a16:creationId xmlns:a16="http://schemas.microsoft.com/office/drawing/2014/main" id="{B5603C40-EDA8-4741-8B47-91233EF5A40E}"/>
              </a:ext>
            </a:extLst>
          </p:cNvPr>
          <p:cNvSpPr txBox="1">
            <a:spLocks noChangeArrowheads="1"/>
          </p:cNvSpPr>
          <p:nvPr/>
        </p:nvSpPr>
        <p:spPr bwMode="auto">
          <a:xfrm>
            <a:off x="5949950" y="2357438"/>
            <a:ext cx="1211263" cy="623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lnSpc>
                <a:spcPct val="85000"/>
              </a:lnSpc>
              <a:spcBef>
                <a:spcPct val="0"/>
              </a:spcBef>
              <a:buFontTx/>
              <a:buNone/>
            </a:pPr>
            <a:r>
              <a:rPr lang="en-US" altLang="cs-CZ" sz="2000">
                <a:solidFill>
                  <a:srgbClr val="000000"/>
                </a:solidFill>
              </a:rPr>
              <a:t>Inelastic</a:t>
            </a:r>
          </a:p>
          <a:p>
            <a:pPr algn="ctr" eaLnBrk="1" hangingPunct="1">
              <a:lnSpc>
                <a:spcPct val="85000"/>
              </a:lnSpc>
              <a:spcBef>
                <a:spcPct val="0"/>
              </a:spcBef>
              <a:buFontTx/>
              <a:buNone/>
            </a:pPr>
            <a:r>
              <a:rPr lang="en-US" altLang="cs-CZ" sz="2000" i="1">
                <a:solidFill>
                  <a:srgbClr val="000000"/>
                </a:solidFill>
              </a:rPr>
              <a:t>E</a:t>
            </a:r>
            <a:r>
              <a:rPr lang="en-US" altLang="cs-CZ" sz="2000" i="1" baseline="-25000">
                <a:solidFill>
                  <a:srgbClr val="000000"/>
                </a:solidFill>
              </a:rPr>
              <a:t>d</a:t>
            </a:r>
            <a:r>
              <a:rPr lang="en-US" altLang="cs-CZ" sz="2000">
                <a:solidFill>
                  <a:srgbClr val="000000"/>
                </a:solidFill>
              </a:rPr>
              <a:t> &lt; 1</a:t>
            </a:r>
          </a:p>
        </p:txBody>
      </p:sp>
      <p:sp>
        <p:nvSpPr>
          <p:cNvPr id="217" name="AutoShape 313">
            <a:extLst>
              <a:ext uri="{FF2B5EF4-FFF2-40B4-BE49-F238E27FC236}">
                <a16:creationId xmlns:a16="http://schemas.microsoft.com/office/drawing/2014/main" id="{0670FD2C-6A2C-46D2-AF2E-A0359EDACDFA}"/>
              </a:ext>
            </a:extLst>
          </p:cNvPr>
          <p:cNvSpPr>
            <a:spLocks/>
          </p:cNvSpPr>
          <p:nvPr/>
        </p:nvSpPr>
        <p:spPr bwMode="auto">
          <a:xfrm rot="-2821776">
            <a:off x="3563938" y="952500"/>
            <a:ext cx="361950" cy="1368425"/>
          </a:xfrm>
          <a:prstGeom prst="rightBrace">
            <a:avLst>
              <a:gd name="adj1" fmla="val 31506"/>
              <a:gd name="adj2" fmla="val 50000"/>
            </a:avLst>
          </a:prstGeom>
          <a:noFill/>
          <a:ln w="28575">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218" name="AutoShape 314">
            <a:extLst>
              <a:ext uri="{FF2B5EF4-FFF2-40B4-BE49-F238E27FC236}">
                <a16:creationId xmlns:a16="http://schemas.microsoft.com/office/drawing/2014/main" id="{9F0CF9FD-3B75-4B99-9996-2543DDA70960}"/>
              </a:ext>
            </a:extLst>
          </p:cNvPr>
          <p:cNvSpPr>
            <a:spLocks/>
          </p:cNvSpPr>
          <p:nvPr/>
        </p:nvSpPr>
        <p:spPr bwMode="auto">
          <a:xfrm rot="-2630427">
            <a:off x="4754563" y="2124075"/>
            <a:ext cx="361950" cy="1368425"/>
          </a:xfrm>
          <a:prstGeom prst="rightBrace">
            <a:avLst>
              <a:gd name="adj1" fmla="val 31506"/>
              <a:gd name="adj2" fmla="val 50000"/>
            </a:avLst>
          </a:prstGeom>
          <a:noFill/>
          <a:ln w="28575">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219" name="AutoShape 315">
            <a:extLst>
              <a:ext uri="{FF2B5EF4-FFF2-40B4-BE49-F238E27FC236}">
                <a16:creationId xmlns:a16="http://schemas.microsoft.com/office/drawing/2014/main" id="{CE0A70CE-AA6B-4E1D-9BF2-C3BAB23C4974}"/>
              </a:ext>
            </a:extLst>
          </p:cNvPr>
          <p:cNvSpPr>
            <a:spLocks/>
          </p:cNvSpPr>
          <p:nvPr/>
        </p:nvSpPr>
        <p:spPr bwMode="auto">
          <a:xfrm rot="-2630427">
            <a:off x="4173538" y="2089150"/>
            <a:ext cx="361950" cy="244475"/>
          </a:xfrm>
          <a:prstGeom prst="rightBrace">
            <a:avLst>
              <a:gd name="adj1" fmla="val 8333"/>
              <a:gd name="adj2" fmla="val 50000"/>
            </a:avLst>
          </a:prstGeom>
          <a:noFill/>
          <a:ln w="28575">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220" name="Line 316">
            <a:extLst>
              <a:ext uri="{FF2B5EF4-FFF2-40B4-BE49-F238E27FC236}">
                <a16:creationId xmlns:a16="http://schemas.microsoft.com/office/drawing/2014/main" id="{80C47FA8-31B9-47F6-A7B7-F66228A929BF}"/>
              </a:ext>
            </a:extLst>
          </p:cNvPr>
          <p:cNvSpPr>
            <a:spLocks noChangeShapeType="1"/>
          </p:cNvSpPr>
          <p:nvPr/>
        </p:nvSpPr>
        <p:spPr bwMode="auto">
          <a:xfrm>
            <a:off x="3937000" y="1485900"/>
            <a:ext cx="1879600" cy="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21" name="Text Box 264">
            <a:extLst>
              <a:ext uri="{FF2B5EF4-FFF2-40B4-BE49-F238E27FC236}">
                <a16:creationId xmlns:a16="http://schemas.microsoft.com/office/drawing/2014/main" id="{6CD43501-487B-46DC-BE8F-96075D7EC8D6}"/>
              </a:ext>
            </a:extLst>
          </p:cNvPr>
          <p:cNvSpPr txBox="1">
            <a:spLocks noChangeArrowheads="1"/>
          </p:cNvSpPr>
          <p:nvPr/>
        </p:nvSpPr>
        <p:spPr bwMode="auto">
          <a:xfrm>
            <a:off x="5065713" y="3090863"/>
            <a:ext cx="330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a:t>D</a:t>
            </a:r>
          </a:p>
        </p:txBody>
      </p:sp>
      <p:sp>
        <p:nvSpPr>
          <p:cNvPr id="222" name="Line 320">
            <a:extLst>
              <a:ext uri="{FF2B5EF4-FFF2-40B4-BE49-F238E27FC236}">
                <a16:creationId xmlns:a16="http://schemas.microsoft.com/office/drawing/2014/main" id="{D21F2E34-4767-440E-B9B8-84A7905A88A0}"/>
              </a:ext>
            </a:extLst>
          </p:cNvPr>
          <p:cNvSpPr>
            <a:spLocks noChangeShapeType="1"/>
          </p:cNvSpPr>
          <p:nvPr/>
        </p:nvSpPr>
        <p:spPr bwMode="auto">
          <a:xfrm>
            <a:off x="4533900" y="2082800"/>
            <a:ext cx="1301750" cy="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23" name="Line 321">
            <a:extLst>
              <a:ext uri="{FF2B5EF4-FFF2-40B4-BE49-F238E27FC236}">
                <a16:creationId xmlns:a16="http://schemas.microsoft.com/office/drawing/2014/main" id="{73C6646F-64F2-40BA-8852-4F7CE00ACA3A}"/>
              </a:ext>
            </a:extLst>
          </p:cNvPr>
          <p:cNvSpPr>
            <a:spLocks noChangeShapeType="1"/>
          </p:cNvSpPr>
          <p:nvPr/>
        </p:nvSpPr>
        <p:spPr bwMode="auto">
          <a:xfrm>
            <a:off x="5099050" y="2686050"/>
            <a:ext cx="755650" cy="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24" name="Text Box 263">
            <a:extLst>
              <a:ext uri="{FF2B5EF4-FFF2-40B4-BE49-F238E27FC236}">
                <a16:creationId xmlns:a16="http://schemas.microsoft.com/office/drawing/2014/main" id="{8671F07C-17A5-419D-985C-B2A239D67574}"/>
              </a:ext>
            </a:extLst>
          </p:cNvPr>
          <p:cNvSpPr txBox="1">
            <a:spLocks noChangeArrowheads="1"/>
          </p:cNvSpPr>
          <p:nvPr/>
        </p:nvSpPr>
        <p:spPr bwMode="auto">
          <a:xfrm>
            <a:off x="5062538" y="5475288"/>
            <a:ext cx="4540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a:t>TR</a:t>
            </a:r>
          </a:p>
        </p:txBody>
      </p:sp>
      <p:sp>
        <p:nvSpPr>
          <p:cNvPr id="29727" name="Text Box 11">
            <a:extLst>
              <a:ext uri="{FF2B5EF4-FFF2-40B4-BE49-F238E27FC236}">
                <a16:creationId xmlns:a16="http://schemas.microsoft.com/office/drawing/2014/main" id="{B0E12BB7-1C38-4D84-A919-779DC2FA5292}"/>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0">
                <a:solidFill>
                  <a:schemeClr val="bg1"/>
                </a:solidFill>
                <a:cs typeface="Arial" panose="020B0604020202020204" pitchFamily="34" charset="0"/>
              </a:rPr>
              <a:t>4-</a:t>
            </a:r>
            <a:fld id="{6F8D4A45-82C0-42FB-A589-D1043F0951C3}" type="slidenum">
              <a:rPr lang="en-US" altLang="cs-CZ" sz="1400" b="0">
                <a:solidFill>
                  <a:schemeClr val="bg1"/>
                </a:solidFill>
                <a:cs typeface="Arial" panose="020B0604020202020204" pitchFamily="34" charset="0"/>
              </a:rPr>
              <a:pPr eaLnBrk="1" hangingPunct="1">
                <a:spcBef>
                  <a:spcPct val="0"/>
                </a:spcBef>
                <a:buFontTx/>
                <a:buNone/>
              </a:pPr>
              <a:t>14</a:t>
            </a:fld>
            <a:endParaRPr lang="en-US" altLang="cs-CZ" sz="1400" b="0">
              <a:solidFill>
                <a:schemeClr val="bg1"/>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3000"/>
                                        <p:tgtEl>
                                          <p:spTgt spid="11"/>
                                        </p:tgtEl>
                                      </p:cBhvr>
                                    </p:animEffect>
                                  </p:childTnLst>
                                </p:cTn>
                              </p:par>
                              <p:par>
                                <p:cTn id="8" presetID="22" presetClass="entr" presetSubtype="8"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left)">
                                      <p:cBhvr>
                                        <p:cTn id="10" dur="3000"/>
                                        <p:tgtEl>
                                          <p:spTgt spid="10"/>
                                        </p:tgtEl>
                                      </p:cBhvr>
                                    </p:animEffect>
                                  </p:childTnLst>
                                </p:cTn>
                              </p:par>
                            </p:childTnLst>
                          </p:cTn>
                        </p:par>
                        <p:par>
                          <p:cTn id="11" fill="hold" nodeType="afterGroup">
                            <p:stCondLst>
                              <p:cond delay="3000"/>
                            </p:stCondLst>
                            <p:childTnLst>
                              <p:par>
                                <p:cTn id="12" presetID="1" presetClass="entr" presetSubtype="0" fill="hold" grpId="0" nodeType="afterEffect">
                                  <p:stCondLst>
                                    <p:cond delay="0"/>
                                  </p:stCondLst>
                                  <p:childTnLst>
                                    <p:set>
                                      <p:cBhvr>
                                        <p:cTn id="13" dur="1" fill="hold">
                                          <p:stCondLst>
                                            <p:cond delay="0"/>
                                          </p:stCondLst>
                                        </p:cTn>
                                        <p:tgtEl>
                                          <p:spTgt spid="221"/>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224"/>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nodeType="click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wipe(left)">
                                      <p:cBhvr>
                                        <p:cTn id="20" dur="3000"/>
                                        <p:tgtEl>
                                          <p:spTgt spid="2"/>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217"/>
                                        </p:tgtEl>
                                        <p:attrNameLst>
                                          <p:attrName>style.visibility</p:attrName>
                                        </p:attrNameLst>
                                      </p:cBhvr>
                                      <p:to>
                                        <p:strVal val="visible"/>
                                      </p:to>
                                    </p:set>
                                    <p:animEffect transition="in" filter="wipe(left)">
                                      <p:cBhvr>
                                        <p:cTn id="23" dur="1000"/>
                                        <p:tgtEl>
                                          <p:spTgt spid="217"/>
                                        </p:tgtEl>
                                      </p:cBhvr>
                                    </p:animEffect>
                                  </p:childTnLst>
                                </p:cTn>
                              </p:par>
                              <p:par>
                                <p:cTn id="24" presetID="22" presetClass="entr" presetSubtype="8" fill="hold" nodeType="withEffect">
                                  <p:stCondLst>
                                    <p:cond delay="0"/>
                                  </p:stCondLst>
                                  <p:childTnLst>
                                    <p:set>
                                      <p:cBhvr>
                                        <p:cTn id="25" dur="1" fill="hold">
                                          <p:stCondLst>
                                            <p:cond delay="0"/>
                                          </p:stCondLst>
                                        </p:cTn>
                                        <p:tgtEl>
                                          <p:spTgt spid="220"/>
                                        </p:tgtEl>
                                        <p:attrNameLst>
                                          <p:attrName>style.visibility</p:attrName>
                                        </p:attrNameLst>
                                      </p:cBhvr>
                                      <p:to>
                                        <p:strVal val="visible"/>
                                      </p:to>
                                    </p:set>
                                    <p:animEffect transition="in" filter="wipe(left)">
                                      <p:cBhvr>
                                        <p:cTn id="26" dur="1000"/>
                                        <p:tgtEl>
                                          <p:spTgt spid="220"/>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214"/>
                                        </p:tgtEl>
                                        <p:attrNameLst>
                                          <p:attrName>style.visibility</p:attrName>
                                        </p:attrNameLst>
                                      </p:cBhvr>
                                      <p:to>
                                        <p:strVal val="visible"/>
                                      </p:to>
                                    </p:set>
                                    <p:animEffect transition="in" filter="fade">
                                      <p:cBhvr>
                                        <p:cTn id="29" dur="500"/>
                                        <p:tgtEl>
                                          <p:spTgt spid="214"/>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nodeType="clickEffect">
                                  <p:stCondLst>
                                    <p:cond delay="0"/>
                                  </p:stCondLst>
                                  <p:childTnLst>
                                    <p:set>
                                      <p:cBhvr>
                                        <p:cTn id="33" dur="1" fill="hold">
                                          <p:stCondLst>
                                            <p:cond delay="0"/>
                                          </p:stCondLst>
                                        </p:cTn>
                                        <p:tgtEl>
                                          <p:spTgt spid="4"/>
                                        </p:tgtEl>
                                        <p:attrNameLst>
                                          <p:attrName>style.visibility</p:attrName>
                                        </p:attrNameLst>
                                      </p:cBhvr>
                                      <p:to>
                                        <p:strVal val="visible"/>
                                      </p:to>
                                    </p:set>
                                    <p:animEffect transition="in" filter="wipe(left)">
                                      <p:cBhvr>
                                        <p:cTn id="34" dur="3000"/>
                                        <p:tgtEl>
                                          <p:spTgt spid="4"/>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219"/>
                                        </p:tgtEl>
                                        <p:attrNameLst>
                                          <p:attrName>style.visibility</p:attrName>
                                        </p:attrNameLst>
                                      </p:cBhvr>
                                      <p:to>
                                        <p:strVal val="visible"/>
                                      </p:to>
                                    </p:set>
                                    <p:animEffect transition="in" filter="wipe(left)">
                                      <p:cBhvr>
                                        <p:cTn id="37" dur="1000"/>
                                        <p:tgtEl>
                                          <p:spTgt spid="219"/>
                                        </p:tgtEl>
                                      </p:cBhvr>
                                    </p:animEffect>
                                  </p:childTnLst>
                                </p:cTn>
                              </p:par>
                              <p:par>
                                <p:cTn id="38" presetID="7" presetClass="emph" presetSubtype="1" nodeType="withEffect">
                                  <p:stCondLst>
                                    <p:cond delay="0"/>
                                  </p:stCondLst>
                                  <p:childTnLst>
                                    <p:set>
                                      <p:cBhvr>
                                        <p:cTn id="39" dur="indefinite"/>
                                        <p:tgtEl>
                                          <p:spTgt spid="217"/>
                                        </p:tgtEl>
                                        <p:attrNameLst>
                                          <p:attrName>stroke.color</p:attrName>
                                        </p:attrNameLst>
                                      </p:cBhvr>
                                      <p:to>
                                        <p:clrVal>
                                          <a:schemeClr val="tx1"/>
                                        </p:clrVal>
                                      </p:to>
                                    </p:set>
                                    <p:set>
                                      <p:cBhvr>
                                        <p:cTn id="40" dur="indefinite"/>
                                        <p:tgtEl>
                                          <p:spTgt spid="217"/>
                                        </p:tgtEl>
                                        <p:attrNameLst>
                                          <p:attrName>stroke.on</p:attrName>
                                        </p:attrNameLst>
                                      </p:cBhvr>
                                      <p:to>
                                        <p:strVal val="true"/>
                                      </p:to>
                                    </p:set>
                                  </p:childTnLst>
                                </p:cTn>
                              </p:par>
                              <p:par>
                                <p:cTn id="41" presetID="3" presetClass="emph" presetSubtype="1" grpId="1" nodeType="withEffect">
                                  <p:stCondLst>
                                    <p:cond delay="0"/>
                                  </p:stCondLst>
                                  <p:childTnLst>
                                    <p:set>
                                      <p:cBhvr override="childStyle">
                                        <p:cTn id="42" dur="indefinite"/>
                                        <p:tgtEl>
                                          <p:spTgt spid="214"/>
                                        </p:tgtEl>
                                        <p:attrNameLst>
                                          <p:attrName>style.color</p:attrName>
                                        </p:attrNameLst>
                                      </p:cBhvr>
                                      <p:to>
                                        <p:clrVal>
                                          <a:schemeClr val="tx1"/>
                                        </p:clrVal>
                                      </p:to>
                                    </p:set>
                                  </p:childTnLst>
                                </p:cTn>
                              </p:par>
                              <p:par>
                                <p:cTn id="43" presetID="22" presetClass="entr" presetSubtype="8" fill="hold" nodeType="withEffect">
                                  <p:stCondLst>
                                    <p:cond delay="0"/>
                                  </p:stCondLst>
                                  <p:childTnLst>
                                    <p:set>
                                      <p:cBhvr>
                                        <p:cTn id="44" dur="1" fill="hold">
                                          <p:stCondLst>
                                            <p:cond delay="0"/>
                                          </p:stCondLst>
                                        </p:cTn>
                                        <p:tgtEl>
                                          <p:spTgt spid="222"/>
                                        </p:tgtEl>
                                        <p:attrNameLst>
                                          <p:attrName>style.visibility</p:attrName>
                                        </p:attrNameLst>
                                      </p:cBhvr>
                                      <p:to>
                                        <p:strVal val="visible"/>
                                      </p:to>
                                    </p:set>
                                    <p:animEffect transition="in" filter="wipe(left)">
                                      <p:cBhvr>
                                        <p:cTn id="45" dur="1000"/>
                                        <p:tgtEl>
                                          <p:spTgt spid="222"/>
                                        </p:tgtEl>
                                      </p:cBhvr>
                                    </p:animEffect>
                                  </p:childTnLst>
                                </p:cTn>
                              </p:par>
                            </p:childTnLst>
                          </p:cTn>
                        </p:par>
                        <p:par>
                          <p:cTn id="46" fill="hold" nodeType="afterGroup">
                            <p:stCondLst>
                              <p:cond delay="3000"/>
                            </p:stCondLst>
                            <p:childTnLst>
                              <p:par>
                                <p:cTn id="47" presetID="1" presetClass="entr" presetSubtype="0" fill="hold" nodeType="afterEffect">
                                  <p:stCondLst>
                                    <p:cond delay="0"/>
                                  </p:stCondLst>
                                  <p:childTnLst>
                                    <p:set>
                                      <p:cBhvr>
                                        <p:cTn id="48" dur="1" fill="hold">
                                          <p:stCondLst>
                                            <p:cond delay="0"/>
                                          </p:stCondLst>
                                        </p:cTn>
                                        <p:tgtEl>
                                          <p:spTgt spid="215"/>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8" fill="hold" nodeType="clickEffect">
                                  <p:stCondLst>
                                    <p:cond delay="0"/>
                                  </p:stCondLst>
                                  <p:childTnLst>
                                    <p:set>
                                      <p:cBhvr>
                                        <p:cTn id="52" dur="1" fill="hold">
                                          <p:stCondLst>
                                            <p:cond delay="0"/>
                                          </p:stCondLst>
                                        </p:cTn>
                                        <p:tgtEl>
                                          <p:spTgt spid="6"/>
                                        </p:tgtEl>
                                        <p:attrNameLst>
                                          <p:attrName>style.visibility</p:attrName>
                                        </p:attrNameLst>
                                      </p:cBhvr>
                                      <p:to>
                                        <p:strVal val="visible"/>
                                      </p:to>
                                    </p:set>
                                    <p:animEffect transition="in" filter="wipe(left)">
                                      <p:cBhvr>
                                        <p:cTn id="53" dur="3000"/>
                                        <p:tgtEl>
                                          <p:spTgt spid="6"/>
                                        </p:tgtEl>
                                      </p:cBhvr>
                                    </p:animEffect>
                                  </p:childTnLst>
                                </p:cTn>
                              </p:par>
                              <p:par>
                                <p:cTn id="54" presetID="22" presetClass="entr" presetSubtype="8" fill="hold" grpId="0" nodeType="withEffect">
                                  <p:stCondLst>
                                    <p:cond delay="0"/>
                                  </p:stCondLst>
                                  <p:childTnLst>
                                    <p:set>
                                      <p:cBhvr>
                                        <p:cTn id="55" dur="1" fill="hold">
                                          <p:stCondLst>
                                            <p:cond delay="0"/>
                                          </p:stCondLst>
                                        </p:cTn>
                                        <p:tgtEl>
                                          <p:spTgt spid="218"/>
                                        </p:tgtEl>
                                        <p:attrNameLst>
                                          <p:attrName>style.visibility</p:attrName>
                                        </p:attrNameLst>
                                      </p:cBhvr>
                                      <p:to>
                                        <p:strVal val="visible"/>
                                      </p:to>
                                    </p:set>
                                    <p:animEffect transition="in" filter="wipe(left)">
                                      <p:cBhvr>
                                        <p:cTn id="56" dur="1000"/>
                                        <p:tgtEl>
                                          <p:spTgt spid="218"/>
                                        </p:tgtEl>
                                      </p:cBhvr>
                                    </p:animEffect>
                                  </p:childTnLst>
                                </p:cTn>
                              </p:par>
                              <p:par>
                                <p:cTn id="57" presetID="7" presetClass="emph" presetSubtype="1" nodeType="withEffect">
                                  <p:stCondLst>
                                    <p:cond delay="0"/>
                                  </p:stCondLst>
                                  <p:childTnLst>
                                    <p:set>
                                      <p:cBhvr>
                                        <p:cTn id="58" dur="indefinite"/>
                                        <p:tgtEl>
                                          <p:spTgt spid="219"/>
                                        </p:tgtEl>
                                        <p:attrNameLst>
                                          <p:attrName>stroke.color</p:attrName>
                                        </p:attrNameLst>
                                      </p:cBhvr>
                                      <p:to>
                                        <p:clrVal>
                                          <a:schemeClr val="tx1"/>
                                        </p:clrVal>
                                      </p:to>
                                    </p:set>
                                    <p:set>
                                      <p:cBhvr>
                                        <p:cTn id="59" dur="indefinite"/>
                                        <p:tgtEl>
                                          <p:spTgt spid="219"/>
                                        </p:tgtEl>
                                        <p:attrNameLst>
                                          <p:attrName>stroke.on</p:attrName>
                                        </p:attrNameLst>
                                      </p:cBhvr>
                                      <p:to>
                                        <p:strVal val="true"/>
                                      </p:to>
                                    </p:set>
                                  </p:childTnLst>
                                </p:cTn>
                              </p:par>
                              <p:par>
                                <p:cTn id="60" presetID="3" presetClass="emph" presetSubtype="1" grpId="0" nodeType="withEffect">
                                  <p:stCondLst>
                                    <p:cond delay="0"/>
                                  </p:stCondLst>
                                  <p:childTnLst>
                                    <p:set>
                                      <p:cBhvr override="childStyle">
                                        <p:cTn id="61" dur="indefinite"/>
                                        <p:tgtEl>
                                          <p:spTgt spid="215"/>
                                        </p:tgtEl>
                                        <p:attrNameLst>
                                          <p:attrName>style.color</p:attrName>
                                        </p:attrNameLst>
                                      </p:cBhvr>
                                      <p:to>
                                        <p:clrVal>
                                          <a:schemeClr val="tx1"/>
                                        </p:clrVal>
                                      </p:to>
                                    </p:set>
                                  </p:childTnLst>
                                </p:cTn>
                              </p:par>
                              <p:par>
                                <p:cTn id="62" presetID="22" presetClass="entr" presetSubtype="8" fill="hold" nodeType="withEffect">
                                  <p:stCondLst>
                                    <p:cond delay="0"/>
                                  </p:stCondLst>
                                  <p:childTnLst>
                                    <p:set>
                                      <p:cBhvr>
                                        <p:cTn id="63" dur="1" fill="hold">
                                          <p:stCondLst>
                                            <p:cond delay="0"/>
                                          </p:stCondLst>
                                        </p:cTn>
                                        <p:tgtEl>
                                          <p:spTgt spid="223"/>
                                        </p:tgtEl>
                                        <p:attrNameLst>
                                          <p:attrName>style.visibility</p:attrName>
                                        </p:attrNameLst>
                                      </p:cBhvr>
                                      <p:to>
                                        <p:strVal val="visible"/>
                                      </p:to>
                                    </p:set>
                                    <p:animEffect transition="in" filter="wipe(left)">
                                      <p:cBhvr>
                                        <p:cTn id="64" dur="1000"/>
                                        <p:tgtEl>
                                          <p:spTgt spid="223"/>
                                        </p:tgtEl>
                                      </p:cBhvr>
                                    </p:animEffect>
                                  </p:childTnLst>
                                </p:cTn>
                              </p:par>
                            </p:childTnLst>
                          </p:cTn>
                        </p:par>
                        <p:par>
                          <p:cTn id="65" fill="hold" nodeType="afterGroup">
                            <p:stCondLst>
                              <p:cond delay="3000"/>
                            </p:stCondLst>
                            <p:childTnLst>
                              <p:par>
                                <p:cTn id="66" presetID="1" presetClass="entr" presetSubtype="0" fill="hold" grpId="0" nodeType="afterEffect">
                                  <p:stCondLst>
                                    <p:cond delay="0"/>
                                  </p:stCondLst>
                                  <p:childTnLst>
                                    <p:set>
                                      <p:cBhvr>
                                        <p:cTn id="67" dur="1" fill="hold">
                                          <p:stCondLst>
                                            <p:cond delay="0"/>
                                          </p:stCondLst>
                                        </p:cTn>
                                        <p:tgtEl>
                                          <p:spTgt spid="2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 grpId="0"/>
      <p:bldP spid="214" grpId="1"/>
      <p:bldP spid="215" grpId="0"/>
      <p:bldP spid="216" grpId="0"/>
      <p:bldP spid="217" grpId="0" animBg="1"/>
      <p:bldP spid="218" grpId="0" animBg="1"/>
      <p:bldP spid="219" grpId="0" animBg="1"/>
      <p:bldP spid="221" grpId="0"/>
      <p:bldP spid="22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5">
            <a:extLst>
              <a:ext uri="{FF2B5EF4-FFF2-40B4-BE49-F238E27FC236}">
                <a16:creationId xmlns:a16="http://schemas.microsoft.com/office/drawing/2014/main" id="{A5D51C12-A8F9-4CA7-839E-002A2971D4D6}"/>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a:latin typeface="Dotum" panose="020B0600000101010101" pitchFamily="34" charset="-127"/>
            </a:endParaRPr>
          </a:p>
        </p:txBody>
      </p:sp>
      <p:sp>
        <p:nvSpPr>
          <p:cNvPr id="31747" name="Rectangle 2">
            <a:extLst>
              <a:ext uri="{FF2B5EF4-FFF2-40B4-BE49-F238E27FC236}">
                <a16:creationId xmlns:a16="http://schemas.microsoft.com/office/drawing/2014/main" id="{832CA249-7506-486A-816C-0B92E37D0902}"/>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Summary of Price Elasticity of Demand</a:t>
            </a:r>
          </a:p>
        </p:txBody>
      </p:sp>
      <p:sp>
        <p:nvSpPr>
          <p:cNvPr id="31748" name="Rectangle 4">
            <a:extLst>
              <a:ext uri="{FF2B5EF4-FFF2-40B4-BE49-F238E27FC236}">
                <a16:creationId xmlns:a16="http://schemas.microsoft.com/office/drawing/2014/main" id="{C13654A7-4D3E-40FA-A8D7-F9A6AA007BCA}"/>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31749" name="Rectangle 5">
            <a:extLst>
              <a:ext uri="{FF2B5EF4-FFF2-40B4-BE49-F238E27FC236}">
                <a16:creationId xmlns:a16="http://schemas.microsoft.com/office/drawing/2014/main" id="{3C6029DD-C623-4A3E-8277-CF7FB3EC202A}"/>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a:solidFill>
                  <a:srgbClr val="FFFFFF"/>
                </a:solidFill>
              </a:rPr>
              <a:t>LO2</a:t>
            </a:r>
          </a:p>
        </p:txBody>
      </p:sp>
      <p:graphicFrame>
        <p:nvGraphicFramePr>
          <p:cNvPr id="16427" name="Group 43">
            <a:extLst>
              <a:ext uri="{FF2B5EF4-FFF2-40B4-BE49-F238E27FC236}">
                <a16:creationId xmlns:a16="http://schemas.microsoft.com/office/drawing/2014/main" id="{1858856E-424B-48D0-9467-E98CB31C5A69}"/>
              </a:ext>
            </a:extLst>
          </p:cNvPr>
          <p:cNvGraphicFramePr>
            <a:graphicFrameLocks noGrp="1"/>
          </p:cNvGraphicFramePr>
          <p:nvPr/>
        </p:nvGraphicFramePr>
        <p:xfrm>
          <a:off x="152400" y="990600"/>
          <a:ext cx="8961438" cy="5124450"/>
        </p:xfrm>
        <a:graphic>
          <a:graphicData uri="http://schemas.openxmlformats.org/drawingml/2006/table">
            <a:tbl>
              <a:tblPr/>
              <a:tblGrid>
                <a:gridCol w="1828800">
                  <a:extLst>
                    <a:ext uri="{9D8B030D-6E8A-4147-A177-3AD203B41FA5}">
                      <a16:colId xmlns:a16="http://schemas.microsoft.com/office/drawing/2014/main" val="20000"/>
                    </a:ext>
                  </a:extLst>
                </a:gridCol>
                <a:gridCol w="1646238">
                  <a:extLst>
                    <a:ext uri="{9D8B030D-6E8A-4147-A177-3AD203B41FA5}">
                      <a16:colId xmlns:a16="http://schemas.microsoft.com/office/drawing/2014/main" val="20001"/>
                    </a:ext>
                  </a:extLst>
                </a:gridCol>
                <a:gridCol w="1919287">
                  <a:extLst>
                    <a:ext uri="{9D8B030D-6E8A-4147-A177-3AD203B41FA5}">
                      <a16:colId xmlns:a16="http://schemas.microsoft.com/office/drawing/2014/main" val="20002"/>
                    </a:ext>
                  </a:extLst>
                </a:gridCol>
                <a:gridCol w="1738313">
                  <a:extLst>
                    <a:ext uri="{9D8B030D-6E8A-4147-A177-3AD203B41FA5}">
                      <a16:colId xmlns:a16="http://schemas.microsoft.com/office/drawing/2014/main" val="20003"/>
                    </a:ext>
                  </a:extLst>
                </a:gridCol>
                <a:gridCol w="1828800">
                  <a:extLst>
                    <a:ext uri="{9D8B030D-6E8A-4147-A177-3AD203B41FA5}">
                      <a16:colId xmlns:a16="http://schemas.microsoft.com/office/drawing/2014/main" val="20004"/>
                    </a:ext>
                  </a:extLst>
                </a:gridCol>
              </a:tblGrid>
              <a:tr h="371381">
                <a:tc gridSpan="5">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chemeClr val="tx1"/>
                          </a:solidFill>
                          <a:effectLst/>
                          <a:latin typeface="Arial" panose="020B0604020202020204" pitchFamily="34" charset="0"/>
                        </a:rPr>
                        <a:t>Price Elasticity of Demand: A Summary</a:t>
                      </a:r>
                      <a:endParaRPr kumimoji="0" lang="en-US" altLang="cs-CZ" sz="1800" b="1" i="0" u="none" strike="noStrike" cap="none" normalizeH="0" baseline="0">
                        <a:ln>
                          <a:noFill/>
                        </a:ln>
                        <a:solidFill>
                          <a:srgbClr val="FFFFFF"/>
                        </a:solidFill>
                        <a:effectLst/>
                        <a:latin typeface="Arial" panose="020B0604020202020204" pitchFamily="34" charset="0"/>
                      </a:endParaRPr>
                    </a:p>
                  </a:txBody>
                  <a:tcPr marT="45708" marB="4570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0"/>
                  </a:ext>
                </a:extLst>
              </a:tr>
              <a:tr h="593574">
                <a:tc rowSpan="2">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Absolute Value of Elasticity Coefficient</a:t>
                      </a:r>
                    </a:p>
                  </a:txBody>
                  <a:tcPr marT="45708" marB="45708"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rowSpan="2">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Demand Is:</a:t>
                      </a:r>
                    </a:p>
                  </a:txBody>
                  <a:tcPr marT="45708" marB="45708"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rowSpan="2">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Description</a:t>
                      </a:r>
                    </a:p>
                  </a:txBody>
                  <a:tcPr marT="45708" marB="45708"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gridSpan="2">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Impact on Total Revenue of a:</a:t>
                      </a:r>
                    </a:p>
                  </a:txBody>
                  <a:tcPr marT="45708" marB="45708"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hMerge="1">
                  <a:txBody>
                    <a:bodyPr/>
                    <a:lstStyle/>
                    <a:p>
                      <a:endParaRPr lang="cs-CZ"/>
                    </a:p>
                  </a:txBody>
                  <a:tcPr/>
                </a:tc>
                <a:extLst>
                  <a:ext uri="{0D108BD9-81ED-4DB2-BD59-A6C34878D82A}">
                    <a16:rowId xmlns:a16="http://schemas.microsoft.com/office/drawing/2014/main" val="10001"/>
                  </a:ext>
                </a:extLst>
              </a:tr>
              <a:tr h="593574">
                <a:tc vMerge="1">
                  <a:txBody>
                    <a:bodyPr/>
                    <a:lstStyle/>
                    <a:p>
                      <a:endParaRPr lang="cs-CZ"/>
                    </a:p>
                  </a:txBody>
                  <a:tcPr/>
                </a:tc>
                <a:tc vMerge="1">
                  <a:txBody>
                    <a:bodyPr/>
                    <a:lstStyle/>
                    <a:p>
                      <a:endParaRPr lang="cs-CZ"/>
                    </a:p>
                  </a:txBody>
                  <a:tcPr/>
                </a:tc>
                <a:tc vMerge="1">
                  <a:txBody>
                    <a:bodyPr/>
                    <a:lstStyle/>
                    <a:p>
                      <a:endParaRPr lang="cs-CZ"/>
                    </a:p>
                  </a:txBody>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Price Increase</a:t>
                      </a:r>
                    </a:p>
                  </a:txBody>
                  <a:tcPr marT="45708" marB="45708"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Price Decrease</a:t>
                      </a:r>
                    </a:p>
                  </a:txBody>
                  <a:tcPr marT="45708" marB="45708"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2"/>
                  </a:ext>
                </a:extLst>
              </a:tr>
              <a:tr h="118864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Greater than 1</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(E</a:t>
                      </a:r>
                      <a:r>
                        <a:rPr kumimoji="0" lang="en-US" altLang="cs-CZ" sz="1800" b="0" i="0" u="none" strike="noStrike" cap="none" normalizeH="0" baseline="-25000">
                          <a:ln>
                            <a:noFill/>
                          </a:ln>
                          <a:solidFill>
                            <a:srgbClr val="000000"/>
                          </a:solidFill>
                          <a:effectLst/>
                          <a:latin typeface="Arial" panose="020B0604020202020204" pitchFamily="34" charset="0"/>
                        </a:rPr>
                        <a:t>d </a:t>
                      </a:r>
                      <a:r>
                        <a:rPr kumimoji="0" lang="en-US" altLang="cs-CZ" sz="1800" b="0" i="0" u="none" strike="noStrike" cap="none" normalizeH="0" baseline="0">
                          <a:ln>
                            <a:noFill/>
                          </a:ln>
                          <a:solidFill>
                            <a:srgbClr val="000000"/>
                          </a:solidFill>
                          <a:effectLst/>
                          <a:latin typeface="Arial" panose="020B0604020202020204" pitchFamily="34" charset="0"/>
                        </a:rPr>
                        <a:t>&gt; 1)</a:t>
                      </a:r>
                    </a:p>
                  </a:txBody>
                  <a:tcPr marT="45708" marB="4570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Elastic or relatively elastic</a:t>
                      </a:r>
                    </a:p>
                  </a:txBody>
                  <a:tcPr marT="45708" marB="4570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Q</a:t>
                      </a:r>
                      <a:r>
                        <a:rPr kumimoji="0" lang="en-US" altLang="cs-CZ" sz="1800" b="0" i="0" u="none" strike="noStrike" cap="none" normalizeH="0" baseline="-25000">
                          <a:ln>
                            <a:noFill/>
                          </a:ln>
                          <a:solidFill>
                            <a:srgbClr val="000000"/>
                          </a:solidFill>
                          <a:effectLst/>
                          <a:latin typeface="Arial" panose="020B0604020202020204" pitchFamily="34" charset="0"/>
                        </a:rPr>
                        <a:t>d</a:t>
                      </a:r>
                      <a:r>
                        <a:rPr kumimoji="0" lang="en-US" altLang="cs-CZ" sz="1800" b="0" i="0" u="none" strike="noStrike" cap="none" normalizeH="0" baseline="0">
                          <a:ln>
                            <a:noFill/>
                          </a:ln>
                          <a:solidFill>
                            <a:srgbClr val="000000"/>
                          </a:solidFill>
                          <a:effectLst/>
                          <a:latin typeface="Arial" panose="020B0604020202020204" pitchFamily="34" charset="0"/>
                        </a:rPr>
                        <a:t> changes by a larger percentage than does price</a:t>
                      </a:r>
                    </a:p>
                  </a:txBody>
                  <a:tcPr marT="45708" marB="4570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Total Revenue decreases</a:t>
                      </a:r>
                    </a:p>
                  </a:txBody>
                  <a:tcPr marT="45708" marB="4570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Total Revenue increases</a:t>
                      </a:r>
                    </a:p>
                  </a:txBody>
                  <a:tcPr marT="45708" marB="4570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3"/>
                  </a:ext>
                </a:extLst>
              </a:tr>
              <a:tr h="118864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Equal to 1</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(E</a:t>
                      </a:r>
                      <a:r>
                        <a:rPr kumimoji="0" lang="en-US" altLang="cs-CZ" sz="1800" b="0" i="0" u="none" strike="noStrike" cap="none" normalizeH="0" baseline="-25000">
                          <a:ln>
                            <a:noFill/>
                          </a:ln>
                          <a:solidFill>
                            <a:srgbClr val="000000"/>
                          </a:solidFill>
                          <a:effectLst/>
                          <a:latin typeface="Arial" panose="020B0604020202020204" pitchFamily="34" charset="0"/>
                        </a:rPr>
                        <a:t>d</a:t>
                      </a:r>
                      <a:r>
                        <a:rPr kumimoji="0" lang="en-US" altLang="cs-CZ" sz="1800" b="0" i="0" u="none" strike="noStrike" cap="none" normalizeH="0" baseline="0">
                          <a:ln>
                            <a:noFill/>
                          </a:ln>
                          <a:solidFill>
                            <a:srgbClr val="000000"/>
                          </a:solidFill>
                          <a:effectLst/>
                          <a:latin typeface="Arial" panose="020B0604020202020204" pitchFamily="34" charset="0"/>
                        </a:rPr>
                        <a:t> = 1)</a:t>
                      </a:r>
                    </a:p>
                  </a:txBody>
                  <a:tcPr marT="45708" marB="4570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Unit or unitary elastic</a:t>
                      </a:r>
                    </a:p>
                  </a:txBody>
                  <a:tcPr marT="45708" marB="4570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Q</a:t>
                      </a:r>
                      <a:r>
                        <a:rPr kumimoji="0" lang="en-US" altLang="cs-CZ" sz="1800" b="0" i="0" u="none" strike="noStrike" cap="none" normalizeH="0" baseline="-25000">
                          <a:ln>
                            <a:noFill/>
                          </a:ln>
                          <a:solidFill>
                            <a:srgbClr val="000000"/>
                          </a:solidFill>
                          <a:effectLst/>
                          <a:latin typeface="Arial" panose="020B0604020202020204" pitchFamily="34" charset="0"/>
                        </a:rPr>
                        <a:t>d </a:t>
                      </a:r>
                      <a:r>
                        <a:rPr kumimoji="0" lang="en-US" altLang="cs-CZ" sz="1800" b="0" i="0" u="none" strike="noStrike" cap="none" normalizeH="0" baseline="0">
                          <a:ln>
                            <a:noFill/>
                          </a:ln>
                          <a:solidFill>
                            <a:srgbClr val="000000"/>
                          </a:solidFill>
                          <a:effectLst/>
                          <a:latin typeface="Arial" panose="020B0604020202020204" pitchFamily="34" charset="0"/>
                        </a:rPr>
                        <a:t>changes by the same percentage as does price</a:t>
                      </a:r>
                    </a:p>
                  </a:txBody>
                  <a:tcPr marT="45708" marB="4570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Total revenue is unchanged</a:t>
                      </a:r>
                    </a:p>
                  </a:txBody>
                  <a:tcPr marT="45708" marB="4570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Total revenue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is unchanged</a:t>
                      </a:r>
                    </a:p>
                  </a:txBody>
                  <a:tcPr marT="45708" marB="4570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4"/>
                  </a:ext>
                </a:extLst>
              </a:tr>
              <a:tr h="118864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Less than 1</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(E</a:t>
                      </a:r>
                      <a:r>
                        <a:rPr kumimoji="0" lang="en-US" altLang="cs-CZ" sz="1800" b="0" i="0" u="none" strike="noStrike" cap="none" normalizeH="0" baseline="-25000">
                          <a:ln>
                            <a:noFill/>
                          </a:ln>
                          <a:solidFill>
                            <a:srgbClr val="000000"/>
                          </a:solidFill>
                          <a:effectLst/>
                          <a:latin typeface="Arial" panose="020B0604020202020204" pitchFamily="34" charset="0"/>
                        </a:rPr>
                        <a:t>d</a:t>
                      </a:r>
                      <a:r>
                        <a:rPr kumimoji="0" lang="en-US" altLang="cs-CZ" sz="1800" b="0" i="0" u="none" strike="noStrike" cap="none" normalizeH="0" baseline="0">
                          <a:ln>
                            <a:noFill/>
                          </a:ln>
                          <a:solidFill>
                            <a:srgbClr val="000000"/>
                          </a:solidFill>
                          <a:effectLst/>
                          <a:latin typeface="Arial" panose="020B0604020202020204" pitchFamily="34" charset="0"/>
                        </a:rPr>
                        <a:t> &lt; 1)</a:t>
                      </a:r>
                    </a:p>
                  </a:txBody>
                  <a:tcPr marT="45708" marB="4570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Inelastic or relatively inelastic</a:t>
                      </a:r>
                    </a:p>
                  </a:txBody>
                  <a:tcPr marT="45708" marB="4570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Q</a:t>
                      </a:r>
                      <a:r>
                        <a:rPr kumimoji="0" lang="en-US" altLang="cs-CZ" sz="1800" b="0" i="0" u="none" strike="noStrike" cap="none" normalizeH="0" baseline="-25000">
                          <a:ln>
                            <a:noFill/>
                          </a:ln>
                          <a:solidFill>
                            <a:srgbClr val="000000"/>
                          </a:solidFill>
                          <a:effectLst/>
                          <a:latin typeface="Arial" panose="020B0604020202020204" pitchFamily="34" charset="0"/>
                        </a:rPr>
                        <a:t>d</a:t>
                      </a:r>
                      <a:r>
                        <a:rPr kumimoji="0" lang="en-US" altLang="cs-CZ" sz="1800" b="0" i="0" u="none" strike="noStrike" cap="none" normalizeH="0" baseline="0">
                          <a:ln>
                            <a:noFill/>
                          </a:ln>
                          <a:solidFill>
                            <a:srgbClr val="000000"/>
                          </a:solidFill>
                          <a:effectLst/>
                          <a:latin typeface="Arial" panose="020B0604020202020204" pitchFamily="34" charset="0"/>
                        </a:rPr>
                        <a:t> changes by a smaller percentage than does price</a:t>
                      </a:r>
                    </a:p>
                  </a:txBody>
                  <a:tcPr marT="45708" marB="4570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Total revenue increases</a:t>
                      </a:r>
                    </a:p>
                  </a:txBody>
                  <a:tcPr marT="45708" marB="4570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Total revenue decreases</a:t>
                      </a:r>
                    </a:p>
                  </a:txBody>
                  <a:tcPr marT="45708" marB="4570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5"/>
                  </a:ext>
                </a:extLst>
              </a:tr>
            </a:tbl>
          </a:graphicData>
        </a:graphic>
      </p:graphicFrame>
      <p:sp>
        <p:nvSpPr>
          <p:cNvPr id="31786" name="Text Box 11">
            <a:extLst>
              <a:ext uri="{FF2B5EF4-FFF2-40B4-BE49-F238E27FC236}">
                <a16:creationId xmlns:a16="http://schemas.microsoft.com/office/drawing/2014/main" id="{AB832C01-49AA-4F8B-9E27-B26119A81DC3}"/>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0">
                <a:solidFill>
                  <a:schemeClr val="bg1"/>
                </a:solidFill>
                <a:cs typeface="Arial" panose="020B0604020202020204" pitchFamily="34" charset="0"/>
              </a:rPr>
              <a:t>4-</a:t>
            </a:r>
            <a:fld id="{2D1A4BB8-3438-49A0-85BE-59BE09354A9B}" type="slidenum">
              <a:rPr lang="en-US" altLang="cs-CZ" sz="1400" b="0">
                <a:solidFill>
                  <a:schemeClr val="bg1"/>
                </a:solidFill>
                <a:cs typeface="Arial" panose="020B0604020202020204" pitchFamily="34" charset="0"/>
              </a:rPr>
              <a:pPr eaLnBrk="1" hangingPunct="1">
                <a:spcBef>
                  <a:spcPct val="0"/>
                </a:spcBef>
                <a:buFontTx/>
                <a:buNone/>
              </a:pPr>
              <a:t>15</a:t>
            </a:fld>
            <a:endParaRPr lang="en-US" altLang="cs-CZ" sz="1400" b="0">
              <a:solidFill>
                <a:schemeClr val="bg1"/>
              </a:solidFill>
              <a:cs typeface="Arial" panose="020B060402020202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5">
            <a:extLst>
              <a:ext uri="{FF2B5EF4-FFF2-40B4-BE49-F238E27FC236}">
                <a16:creationId xmlns:a16="http://schemas.microsoft.com/office/drawing/2014/main" id="{E14C31F4-B97D-4970-BE54-4D6303E1C7BE}"/>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a:latin typeface="Dotum" panose="020B0600000101010101" pitchFamily="34" charset="-127"/>
            </a:endParaRPr>
          </a:p>
        </p:txBody>
      </p:sp>
      <p:sp>
        <p:nvSpPr>
          <p:cNvPr id="33795" name="Rectangle 2">
            <a:extLst>
              <a:ext uri="{FF2B5EF4-FFF2-40B4-BE49-F238E27FC236}">
                <a16:creationId xmlns:a16="http://schemas.microsoft.com/office/drawing/2014/main" id="{462CD58B-CC7E-4685-81BE-0976D778DD7C}"/>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Determinants of Elasticity of Demand</a:t>
            </a:r>
          </a:p>
        </p:txBody>
      </p:sp>
      <p:sp>
        <p:nvSpPr>
          <p:cNvPr id="33796" name="Rectangle 3">
            <a:extLst>
              <a:ext uri="{FF2B5EF4-FFF2-40B4-BE49-F238E27FC236}">
                <a16:creationId xmlns:a16="http://schemas.microsoft.com/office/drawing/2014/main" id="{6CF9053D-DE1C-49B8-892D-D84A68FB8F78}"/>
              </a:ext>
            </a:extLst>
          </p:cNvPr>
          <p:cNvSpPr>
            <a:spLocks noGrp="1" noChangeArrowheads="1"/>
          </p:cNvSpPr>
          <p:nvPr>
            <p:ph type="body" idx="1"/>
          </p:nvPr>
        </p:nvSpPr>
        <p:spPr>
          <a:xfrm>
            <a:off x="457200" y="1066800"/>
            <a:ext cx="8229600" cy="5181600"/>
          </a:xfrm>
        </p:spPr>
        <p:txBody>
          <a:bodyPr/>
          <a:lstStyle/>
          <a:p>
            <a:pPr eaLnBrk="1" hangingPunct="1">
              <a:buClr>
                <a:srgbClr val="3399FF"/>
              </a:buClr>
              <a:buSzPct val="125000"/>
            </a:pPr>
            <a:r>
              <a:rPr lang="en-US" altLang="cs-CZ" sz="3600"/>
              <a:t>Substitutability</a:t>
            </a:r>
          </a:p>
          <a:p>
            <a:pPr lvl="1" eaLnBrk="1" hangingPunct="1">
              <a:buClr>
                <a:srgbClr val="3399FF"/>
              </a:buClr>
              <a:buSzPct val="125000"/>
              <a:buFont typeface="Arial" panose="020B0604020202020204" pitchFamily="34" charset="0"/>
              <a:buChar char="•"/>
            </a:pPr>
            <a:r>
              <a:rPr lang="en-US" altLang="cs-CZ"/>
              <a:t>More substitutes, demand is more elastic</a:t>
            </a:r>
          </a:p>
          <a:p>
            <a:pPr eaLnBrk="1" hangingPunct="1">
              <a:buClr>
                <a:srgbClr val="3399FF"/>
              </a:buClr>
              <a:buSzPct val="125000"/>
            </a:pPr>
            <a:r>
              <a:rPr lang="en-US" altLang="cs-CZ" sz="3600"/>
              <a:t>Proportion of Income</a:t>
            </a:r>
          </a:p>
          <a:p>
            <a:pPr lvl="1" eaLnBrk="1" hangingPunct="1">
              <a:buClr>
                <a:srgbClr val="3399FF"/>
              </a:buClr>
              <a:buSzPct val="125000"/>
              <a:buFont typeface="Arial" panose="020B0604020202020204" pitchFamily="34" charset="0"/>
              <a:buChar char="•"/>
            </a:pPr>
            <a:r>
              <a:rPr lang="en-US" altLang="cs-CZ"/>
              <a:t>Higher proportion of income, demand is more elastic</a:t>
            </a:r>
          </a:p>
          <a:p>
            <a:pPr eaLnBrk="1" hangingPunct="1">
              <a:buClr>
                <a:srgbClr val="3399FF"/>
              </a:buClr>
              <a:buSzPct val="125000"/>
            </a:pPr>
            <a:r>
              <a:rPr lang="en-US" altLang="cs-CZ" sz="3600"/>
              <a:t>Luxuries vs. Necessities</a:t>
            </a:r>
          </a:p>
          <a:p>
            <a:pPr lvl="1" eaLnBrk="1" hangingPunct="1">
              <a:buClr>
                <a:srgbClr val="3399FF"/>
              </a:buClr>
              <a:buSzPct val="125000"/>
              <a:buFont typeface="Arial" panose="020B0604020202020204" pitchFamily="34" charset="0"/>
              <a:buChar char="•"/>
            </a:pPr>
            <a:r>
              <a:rPr lang="en-US" altLang="cs-CZ"/>
              <a:t>Luxury goods, demand is more elastic</a:t>
            </a:r>
          </a:p>
          <a:p>
            <a:pPr eaLnBrk="1" hangingPunct="1">
              <a:buClr>
                <a:srgbClr val="3399FF"/>
              </a:buClr>
              <a:buSzPct val="125000"/>
            </a:pPr>
            <a:r>
              <a:rPr lang="en-US" altLang="cs-CZ" sz="3600"/>
              <a:t>Time</a:t>
            </a:r>
          </a:p>
          <a:p>
            <a:pPr lvl="1" eaLnBrk="1" hangingPunct="1">
              <a:buClr>
                <a:srgbClr val="3399FF"/>
              </a:buClr>
              <a:buSzPct val="125000"/>
              <a:buFont typeface="Arial" panose="020B0604020202020204" pitchFamily="34" charset="0"/>
              <a:buChar char="•"/>
            </a:pPr>
            <a:r>
              <a:rPr lang="en-US" altLang="cs-CZ"/>
              <a:t>More time available, demand is more elastic</a:t>
            </a:r>
          </a:p>
        </p:txBody>
      </p:sp>
      <p:sp>
        <p:nvSpPr>
          <p:cNvPr id="33797" name="Rectangle 4">
            <a:extLst>
              <a:ext uri="{FF2B5EF4-FFF2-40B4-BE49-F238E27FC236}">
                <a16:creationId xmlns:a16="http://schemas.microsoft.com/office/drawing/2014/main" id="{AC6D5550-971D-497B-A7B1-8957C4A16CAB}"/>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33798" name="Rectangle 5">
            <a:extLst>
              <a:ext uri="{FF2B5EF4-FFF2-40B4-BE49-F238E27FC236}">
                <a16:creationId xmlns:a16="http://schemas.microsoft.com/office/drawing/2014/main" id="{1845C603-510A-4E34-8B3F-0B016514BBE6}"/>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a:solidFill>
                  <a:srgbClr val="FFFFFF"/>
                </a:solidFill>
              </a:rPr>
              <a:t>LO1</a:t>
            </a:r>
          </a:p>
        </p:txBody>
      </p:sp>
      <p:sp>
        <p:nvSpPr>
          <p:cNvPr id="33799" name="Text Box 11">
            <a:extLst>
              <a:ext uri="{FF2B5EF4-FFF2-40B4-BE49-F238E27FC236}">
                <a16:creationId xmlns:a16="http://schemas.microsoft.com/office/drawing/2014/main" id="{FC36FED9-D8C7-474F-9BA9-C1F39DEDC2EF}"/>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0">
                <a:solidFill>
                  <a:schemeClr val="bg1"/>
                </a:solidFill>
                <a:cs typeface="Arial" panose="020B0604020202020204" pitchFamily="34" charset="0"/>
              </a:rPr>
              <a:t>4-</a:t>
            </a:r>
            <a:fld id="{EEAFFDDC-E0B1-434F-BBEA-C8CBAD83D14E}" type="slidenum">
              <a:rPr lang="en-US" altLang="cs-CZ" sz="1400" b="0">
                <a:solidFill>
                  <a:schemeClr val="bg1"/>
                </a:solidFill>
                <a:cs typeface="Arial" panose="020B0604020202020204" pitchFamily="34" charset="0"/>
              </a:rPr>
              <a:pPr eaLnBrk="1" hangingPunct="1">
                <a:spcBef>
                  <a:spcPct val="0"/>
                </a:spcBef>
                <a:buFontTx/>
                <a:buNone/>
              </a:pPr>
              <a:t>16</a:t>
            </a:fld>
            <a:endParaRPr lang="en-US" altLang="cs-CZ" sz="1400" b="0">
              <a:solidFill>
                <a:schemeClr val="bg1"/>
              </a:solidFill>
              <a:cs typeface="Arial" panose="020B060402020202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5">
            <a:extLst>
              <a:ext uri="{FF2B5EF4-FFF2-40B4-BE49-F238E27FC236}">
                <a16:creationId xmlns:a16="http://schemas.microsoft.com/office/drawing/2014/main" id="{857F6FF9-5DE2-4F8F-8810-821164D76C9F}"/>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a:latin typeface="Dotum" panose="020B0600000101010101" pitchFamily="34" charset="-127"/>
            </a:endParaRPr>
          </a:p>
        </p:txBody>
      </p:sp>
      <p:sp>
        <p:nvSpPr>
          <p:cNvPr id="35843" name="Rectangle 2">
            <a:extLst>
              <a:ext uri="{FF2B5EF4-FFF2-40B4-BE49-F238E27FC236}">
                <a16:creationId xmlns:a16="http://schemas.microsoft.com/office/drawing/2014/main" id="{C6109AB1-EAAE-45BF-8D7B-4D36EB673197}"/>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Price Elasticity of Demand</a:t>
            </a:r>
          </a:p>
        </p:txBody>
      </p:sp>
      <p:sp>
        <p:nvSpPr>
          <p:cNvPr id="35844" name="Rectangle 4">
            <a:extLst>
              <a:ext uri="{FF2B5EF4-FFF2-40B4-BE49-F238E27FC236}">
                <a16:creationId xmlns:a16="http://schemas.microsoft.com/office/drawing/2014/main" id="{FB37A8FA-AE11-4056-AADF-1FF433A9948A}"/>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35845" name="Rectangle 5">
            <a:extLst>
              <a:ext uri="{FF2B5EF4-FFF2-40B4-BE49-F238E27FC236}">
                <a16:creationId xmlns:a16="http://schemas.microsoft.com/office/drawing/2014/main" id="{6E56F317-BF9A-43C0-B724-A67B590F9ED3}"/>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a:solidFill>
                  <a:srgbClr val="FFFFFF"/>
                </a:solidFill>
              </a:rPr>
              <a:t>LO1</a:t>
            </a:r>
          </a:p>
        </p:txBody>
      </p:sp>
      <p:graphicFrame>
        <p:nvGraphicFramePr>
          <p:cNvPr id="18518" name="Group 86">
            <a:extLst>
              <a:ext uri="{FF2B5EF4-FFF2-40B4-BE49-F238E27FC236}">
                <a16:creationId xmlns:a16="http://schemas.microsoft.com/office/drawing/2014/main" id="{6E17E5BB-8625-4FE2-9644-7234A19F7408}"/>
              </a:ext>
            </a:extLst>
          </p:cNvPr>
          <p:cNvGraphicFramePr>
            <a:graphicFrameLocks noGrp="1"/>
          </p:cNvGraphicFramePr>
          <p:nvPr/>
        </p:nvGraphicFramePr>
        <p:xfrm>
          <a:off x="76200" y="838200"/>
          <a:ext cx="8961438" cy="5840413"/>
        </p:xfrm>
        <a:graphic>
          <a:graphicData uri="http://schemas.openxmlformats.org/drawingml/2006/table">
            <a:tbl>
              <a:tblPr/>
              <a:tblGrid>
                <a:gridCol w="2651125">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2652713">
                  <a:extLst>
                    <a:ext uri="{9D8B030D-6E8A-4147-A177-3AD203B41FA5}">
                      <a16:colId xmlns:a16="http://schemas.microsoft.com/office/drawing/2014/main" val="20002"/>
                    </a:ext>
                  </a:extLst>
                </a:gridCol>
                <a:gridCol w="1828800">
                  <a:extLst>
                    <a:ext uri="{9D8B030D-6E8A-4147-A177-3AD203B41FA5}">
                      <a16:colId xmlns:a16="http://schemas.microsoft.com/office/drawing/2014/main" val="20003"/>
                    </a:ext>
                  </a:extLst>
                </a:gridCol>
              </a:tblGrid>
              <a:tr h="371453">
                <a:tc gridSpan="4">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chemeClr val="tx1"/>
                          </a:solidFill>
                          <a:effectLst/>
                          <a:latin typeface="Arial" panose="020B0604020202020204" pitchFamily="34" charset="0"/>
                        </a:rPr>
                        <a:t>Selected Price Elasticities of Demand</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0"/>
                  </a:ext>
                </a:extLst>
              </a:tr>
              <a:tr h="640075">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Product or Service</a:t>
                      </a:r>
                    </a:p>
                  </a:txBody>
                  <a:tcPr marT="45718" marB="45718"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Price Elasticity of Demand (E</a:t>
                      </a:r>
                      <a:r>
                        <a:rPr kumimoji="0" lang="en-US" altLang="cs-CZ" sz="1800" b="1" i="0" u="none" strike="noStrike" cap="none" normalizeH="0" baseline="-25000">
                          <a:ln>
                            <a:noFill/>
                          </a:ln>
                          <a:solidFill>
                            <a:srgbClr val="000000"/>
                          </a:solidFill>
                          <a:effectLst/>
                          <a:latin typeface="Arial" panose="020B0604020202020204" pitchFamily="34" charset="0"/>
                        </a:rPr>
                        <a:t>d</a:t>
                      </a:r>
                      <a:r>
                        <a:rPr kumimoji="0" lang="en-US" altLang="cs-CZ" sz="1800" b="1" i="0" u="none" strike="noStrike" cap="none" normalizeH="0" baseline="0">
                          <a:ln>
                            <a:noFill/>
                          </a:ln>
                          <a:solidFill>
                            <a:srgbClr val="000000"/>
                          </a:solidFill>
                          <a:effectLst/>
                          <a:latin typeface="Arial" panose="020B0604020202020204" pitchFamily="34" charset="0"/>
                        </a:rPr>
                        <a:t>)</a:t>
                      </a:r>
                    </a:p>
                  </a:txBody>
                  <a:tcPr marT="45718" marB="45718"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Product or Service</a:t>
                      </a:r>
                    </a:p>
                  </a:txBody>
                  <a:tcPr marT="45718" marB="45718"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Price Elasticity of Demand (E</a:t>
                      </a:r>
                      <a:r>
                        <a:rPr kumimoji="0" lang="en-US" altLang="cs-CZ" sz="1800" b="1" i="0" u="none" strike="noStrike" cap="none" normalizeH="0" baseline="-25000">
                          <a:ln>
                            <a:noFill/>
                          </a:ln>
                          <a:solidFill>
                            <a:srgbClr val="000000"/>
                          </a:solidFill>
                          <a:effectLst/>
                          <a:latin typeface="Arial" panose="020B0604020202020204" pitchFamily="34" charset="0"/>
                        </a:rPr>
                        <a:t>d</a:t>
                      </a:r>
                      <a:r>
                        <a:rPr kumimoji="0" lang="en-US" altLang="cs-CZ" sz="1800" b="1" i="0" u="none" strike="noStrike" cap="none" normalizeH="0" baseline="0">
                          <a:ln>
                            <a:noFill/>
                          </a:ln>
                          <a:solidFill>
                            <a:srgbClr val="000000"/>
                          </a:solidFill>
                          <a:effectLst/>
                          <a:latin typeface="Arial" panose="020B0604020202020204" pitchFamily="34" charset="0"/>
                        </a:rPr>
                        <a:t>)</a:t>
                      </a:r>
                    </a:p>
                  </a:txBody>
                  <a:tcPr marT="45718" marB="45718"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r h="371453">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Newspapers</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.10</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Milk</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.63</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2"/>
                  </a:ext>
                </a:extLst>
              </a:tr>
              <a:tr h="371453">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Electricity (household)</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.13</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Household appliances</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.63</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3"/>
                  </a:ext>
                </a:extLst>
              </a:tr>
              <a:tr h="371453">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Bread</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.15</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Liquor</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.70</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4"/>
                  </a:ext>
                </a:extLst>
              </a:tr>
              <a:tr h="371453">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MLB Tickets</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.23</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Movies</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.87</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5"/>
                  </a:ext>
                </a:extLst>
              </a:tr>
              <a:tr h="371453">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Telephone Service</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.26</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Beer</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.90</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6"/>
                  </a:ext>
                </a:extLst>
              </a:tr>
              <a:tr h="371453">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Cigarettes</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.25</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Shoes</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.91</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7"/>
                  </a:ext>
                </a:extLst>
              </a:tr>
              <a:tr h="371453">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Sugar</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.30</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Motor vehicles</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1.14</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8"/>
                  </a:ext>
                </a:extLst>
              </a:tr>
              <a:tr h="371453">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Medical Care</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.31</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Beef</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1.27</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9"/>
                  </a:ext>
                </a:extLst>
              </a:tr>
              <a:tr h="371453">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Eggs</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.32</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China, glassware</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1.54</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10"/>
                  </a:ext>
                </a:extLst>
              </a:tr>
              <a:tr h="371453">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Legal Services</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.37</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Residential land</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1.60</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11"/>
                  </a:ext>
                </a:extLst>
              </a:tr>
              <a:tr h="371453">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Automobile repair</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.40</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Restaurant meals</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2.27</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12"/>
                  </a:ext>
                </a:extLst>
              </a:tr>
              <a:tr h="371453">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Clothing</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.49</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Lamb and mutton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2.65</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13"/>
                  </a:ext>
                </a:extLst>
              </a:tr>
              <a:tr h="371453">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Gasoline</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.60</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Fresh peas</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2.83</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14"/>
                  </a:ext>
                </a:extLst>
              </a:tr>
            </a:tbl>
          </a:graphicData>
        </a:graphic>
      </p:graphicFrame>
      <p:sp>
        <p:nvSpPr>
          <p:cNvPr id="35925" name="Text Box 11">
            <a:extLst>
              <a:ext uri="{FF2B5EF4-FFF2-40B4-BE49-F238E27FC236}">
                <a16:creationId xmlns:a16="http://schemas.microsoft.com/office/drawing/2014/main" id="{24F2BC9D-84A4-4417-B95D-9776945E3E36}"/>
              </a:ext>
            </a:extLst>
          </p:cNvPr>
          <p:cNvSpPr txBox="1">
            <a:spLocks noChangeArrowheads="1"/>
          </p:cNvSpPr>
          <p:nvPr/>
        </p:nvSpPr>
        <p:spPr bwMode="auto">
          <a:xfrm>
            <a:off x="8382000" y="66294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0">
                <a:solidFill>
                  <a:schemeClr val="bg1"/>
                </a:solidFill>
                <a:cs typeface="Arial" panose="020B0604020202020204" pitchFamily="34" charset="0"/>
              </a:rPr>
              <a:t>4-</a:t>
            </a:r>
            <a:fld id="{EDAECB90-E8DD-4FDE-B27F-A77607F99A09}" type="slidenum">
              <a:rPr lang="en-US" altLang="cs-CZ" sz="1400" b="0">
                <a:solidFill>
                  <a:schemeClr val="bg1"/>
                </a:solidFill>
                <a:cs typeface="Arial" panose="020B0604020202020204" pitchFamily="34" charset="0"/>
              </a:rPr>
              <a:pPr eaLnBrk="1" hangingPunct="1">
                <a:spcBef>
                  <a:spcPct val="0"/>
                </a:spcBef>
                <a:buFontTx/>
                <a:buNone/>
              </a:pPr>
              <a:t>17</a:t>
            </a:fld>
            <a:endParaRPr lang="en-US" altLang="cs-CZ" sz="1400" b="0">
              <a:solidFill>
                <a:schemeClr val="bg1"/>
              </a:solidFill>
              <a:cs typeface="Arial"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5">
            <a:extLst>
              <a:ext uri="{FF2B5EF4-FFF2-40B4-BE49-F238E27FC236}">
                <a16:creationId xmlns:a16="http://schemas.microsoft.com/office/drawing/2014/main" id="{51193BCA-900C-49F8-AF2F-A7618277049D}"/>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a:latin typeface="Dotum" panose="020B0600000101010101" pitchFamily="34" charset="-127"/>
            </a:endParaRPr>
          </a:p>
        </p:txBody>
      </p:sp>
      <p:sp>
        <p:nvSpPr>
          <p:cNvPr id="37891" name="Rectangle 2">
            <a:extLst>
              <a:ext uri="{FF2B5EF4-FFF2-40B4-BE49-F238E27FC236}">
                <a16:creationId xmlns:a16="http://schemas.microsoft.com/office/drawing/2014/main" id="{7207B7F7-F0C5-42D2-B81E-1280794F4BA6}"/>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Applications of E</a:t>
            </a:r>
            <a:r>
              <a:rPr lang="en-US" altLang="cs-CZ" sz="3600" b="1" baseline="-25000">
                <a:solidFill>
                  <a:schemeClr val="bg1"/>
                </a:solidFill>
                <a:latin typeface="Tahoma" panose="020B0604030504040204" pitchFamily="34" charset="0"/>
              </a:rPr>
              <a:t>d</a:t>
            </a:r>
          </a:p>
        </p:txBody>
      </p:sp>
      <p:sp>
        <p:nvSpPr>
          <p:cNvPr id="37892" name="Rectangle 3">
            <a:extLst>
              <a:ext uri="{FF2B5EF4-FFF2-40B4-BE49-F238E27FC236}">
                <a16:creationId xmlns:a16="http://schemas.microsoft.com/office/drawing/2014/main" id="{2F8D62DD-ADB6-4B68-80F9-198CF3EDFB41}"/>
              </a:ext>
            </a:extLst>
          </p:cNvPr>
          <p:cNvSpPr>
            <a:spLocks noGrp="1" noChangeArrowheads="1"/>
          </p:cNvSpPr>
          <p:nvPr>
            <p:ph type="body" idx="1"/>
          </p:nvPr>
        </p:nvSpPr>
        <p:spPr>
          <a:xfrm>
            <a:off x="457200" y="1295400"/>
            <a:ext cx="8229600" cy="4525963"/>
          </a:xfrm>
        </p:spPr>
        <p:txBody>
          <a:bodyPr/>
          <a:lstStyle/>
          <a:p>
            <a:pPr>
              <a:buClr>
                <a:srgbClr val="3399FF"/>
              </a:buClr>
              <a:buSzPct val="125000"/>
              <a:defRPr/>
            </a:pPr>
            <a:r>
              <a:rPr lang="en-US" altLang="cs-CZ" sz="3600" dirty="0"/>
              <a:t>Large Crop Yields</a:t>
            </a:r>
          </a:p>
          <a:p>
            <a:pPr lvl="1">
              <a:buClr>
                <a:srgbClr val="3399FF"/>
              </a:buClr>
              <a:buSzPct val="125000"/>
              <a:buFont typeface="Arial" panose="020B0604020202020204" pitchFamily="34" charset="0"/>
              <a:buChar char="•"/>
              <a:defRPr/>
            </a:pPr>
            <a:r>
              <a:rPr lang="en-US" altLang="cs-CZ" sz="3200" dirty="0"/>
              <a:t>Inelastic demand, lower total revenue</a:t>
            </a:r>
          </a:p>
          <a:p>
            <a:pPr>
              <a:buClr>
                <a:srgbClr val="3399FF"/>
              </a:buClr>
              <a:buSzPct val="125000"/>
              <a:defRPr/>
            </a:pPr>
            <a:r>
              <a:rPr lang="en-US" altLang="cs-CZ" sz="3600" dirty="0"/>
              <a:t>Excise Taxes</a:t>
            </a:r>
          </a:p>
          <a:p>
            <a:pPr lvl="1">
              <a:buClr>
                <a:srgbClr val="3399FF"/>
              </a:buClr>
              <a:buSzPct val="125000"/>
              <a:buFont typeface="Arial" panose="020B0604020202020204" pitchFamily="34" charset="0"/>
              <a:buChar char="•"/>
              <a:defRPr/>
            </a:pPr>
            <a:r>
              <a:rPr lang="en-US" altLang="cs-CZ" sz="3200" dirty="0"/>
              <a:t>Inelastic demand, more total revenue</a:t>
            </a:r>
          </a:p>
          <a:p>
            <a:pPr>
              <a:buClr>
                <a:srgbClr val="3399FF"/>
              </a:buClr>
              <a:buSzPct val="125000"/>
              <a:defRPr/>
            </a:pPr>
            <a:r>
              <a:rPr lang="en-US" altLang="cs-CZ" sz="3600" dirty="0"/>
              <a:t>Decriminalization of Illegal Drugs</a:t>
            </a:r>
          </a:p>
          <a:p>
            <a:pPr lvl="1">
              <a:buClr>
                <a:srgbClr val="3399FF"/>
              </a:buClr>
              <a:buSzPct val="125000"/>
              <a:buFont typeface="Arial" panose="020B0604020202020204" pitchFamily="34" charset="0"/>
              <a:buChar char="•"/>
              <a:defRPr/>
            </a:pPr>
            <a:r>
              <a:rPr lang="en-US" altLang="cs-CZ" sz="3200" dirty="0"/>
              <a:t>Inelastic demand, more total revenue</a:t>
            </a:r>
            <a:endParaRPr lang="cs-CZ" altLang="cs-CZ" sz="3200" dirty="0"/>
          </a:p>
          <a:p>
            <a:pPr marL="457200" lvl="1" indent="0">
              <a:buClr>
                <a:srgbClr val="3399FF"/>
              </a:buClr>
              <a:buSzPct val="125000"/>
              <a:buFontTx/>
              <a:buNone/>
              <a:defRPr/>
            </a:pPr>
            <a:r>
              <a:rPr lang="en-US" altLang="cs-CZ" sz="1800" dirty="0"/>
              <a:t>Episode 16: Elasticity of Demand https://www.youtube.com/watch?v=4oj_lnj6pXA</a:t>
            </a:r>
          </a:p>
        </p:txBody>
      </p:sp>
      <p:sp>
        <p:nvSpPr>
          <p:cNvPr id="37893" name="Rectangle 4">
            <a:extLst>
              <a:ext uri="{FF2B5EF4-FFF2-40B4-BE49-F238E27FC236}">
                <a16:creationId xmlns:a16="http://schemas.microsoft.com/office/drawing/2014/main" id="{4990E2E1-F0C2-4EAA-BA87-460164DB2480}"/>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37894" name="Rectangle 5">
            <a:extLst>
              <a:ext uri="{FF2B5EF4-FFF2-40B4-BE49-F238E27FC236}">
                <a16:creationId xmlns:a16="http://schemas.microsoft.com/office/drawing/2014/main" id="{FB0CC45E-5876-4E2B-9151-0846FFBBE919}"/>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a:solidFill>
                  <a:srgbClr val="FFFFFF"/>
                </a:solidFill>
              </a:rPr>
              <a:t>LO1</a:t>
            </a:r>
          </a:p>
        </p:txBody>
      </p:sp>
      <p:sp>
        <p:nvSpPr>
          <p:cNvPr id="37895" name="Text Box 11">
            <a:extLst>
              <a:ext uri="{FF2B5EF4-FFF2-40B4-BE49-F238E27FC236}">
                <a16:creationId xmlns:a16="http://schemas.microsoft.com/office/drawing/2014/main" id="{63EE0994-0ECB-4B3F-9F7A-E97D7A15C762}"/>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0">
                <a:solidFill>
                  <a:schemeClr val="bg1"/>
                </a:solidFill>
                <a:cs typeface="Arial" panose="020B0604020202020204" pitchFamily="34" charset="0"/>
              </a:rPr>
              <a:t>4-</a:t>
            </a:r>
            <a:fld id="{DCF2275B-407E-4BF7-95CE-C48263B1FC31}" type="slidenum">
              <a:rPr lang="en-US" altLang="cs-CZ" sz="1400" b="0">
                <a:solidFill>
                  <a:schemeClr val="bg1"/>
                </a:solidFill>
                <a:cs typeface="Arial" panose="020B0604020202020204" pitchFamily="34" charset="0"/>
              </a:rPr>
              <a:pPr eaLnBrk="1" hangingPunct="1">
                <a:spcBef>
                  <a:spcPct val="0"/>
                </a:spcBef>
                <a:buFontTx/>
                <a:buNone/>
              </a:pPr>
              <a:t>18</a:t>
            </a:fld>
            <a:endParaRPr lang="en-US" altLang="cs-CZ" sz="1400" b="0">
              <a:solidFill>
                <a:schemeClr val="bg1"/>
              </a:solidFill>
              <a:cs typeface="Arial" panose="020B060402020202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5">
            <a:extLst>
              <a:ext uri="{FF2B5EF4-FFF2-40B4-BE49-F238E27FC236}">
                <a16:creationId xmlns:a16="http://schemas.microsoft.com/office/drawing/2014/main" id="{8323F998-D26D-464B-9073-1ED9D4E355B1}"/>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a:latin typeface="Dotum" panose="020B0600000101010101" pitchFamily="34" charset="-127"/>
            </a:endParaRPr>
          </a:p>
        </p:txBody>
      </p:sp>
      <p:sp>
        <p:nvSpPr>
          <p:cNvPr id="39939" name="Rectangle 2">
            <a:extLst>
              <a:ext uri="{FF2B5EF4-FFF2-40B4-BE49-F238E27FC236}">
                <a16:creationId xmlns:a16="http://schemas.microsoft.com/office/drawing/2014/main" id="{0B43EBBC-2F29-474A-A3FE-0C014BB51A36}"/>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Price Elasticity of Supply</a:t>
            </a:r>
          </a:p>
        </p:txBody>
      </p:sp>
      <p:sp>
        <p:nvSpPr>
          <p:cNvPr id="39940" name="Rectangle 3">
            <a:extLst>
              <a:ext uri="{FF2B5EF4-FFF2-40B4-BE49-F238E27FC236}">
                <a16:creationId xmlns:a16="http://schemas.microsoft.com/office/drawing/2014/main" id="{54F21AE1-98EF-498E-9DCE-8CC3AE7EC94B}"/>
              </a:ext>
            </a:extLst>
          </p:cNvPr>
          <p:cNvSpPr>
            <a:spLocks noGrp="1" noChangeArrowheads="1"/>
          </p:cNvSpPr>
          <p:nvPr>
            <p:ph type="body" idx="1"/>
          </p:nvPr>
        </p:nvSpPr>
        <p:spPr>
          <a:xfrm>
            <a:off x="457200" y="1295400"/>
            <a:ext cx="8229600" cy="4525963"/>
          </a:xfrm>
        </p:spPr>
        <p:txBody>
          <a:bodyPr/>
          <a:lstStyle/>
          <a:p>
            <a:pPr eaLnBrk="1" hangingPunct="1">
              <a:buClr>
                <a:srgbClr val="3399FF"/>
              </a:buClr>
              <a:buSzPct val="125000"/>
            </a:pPr>
            <a:r>
              <a:rPr lang="en-US" altLang="cs-CZ" sz="3600"/>
              <a:t>Measures sellers’ responsiveness to price changes</a:t>
            </a:r>
          </a:p>
          <a:p>
            <a:pPr lvl="1" eaLnBrk="1" hangingPunct="1">
              <a:buClr>
                <a:srgbClr val="3399FF"/>
              </a:buClr>
              <a:buSzPct val="125000"/>
              <a:buFont typeface="Arial" panose="020B0604020202020204" pitchFamily="34" charset="0"/>
              <a:buChar char="•"/>
            </a:pPr>
            <a:r>
              <a:rPr lang="en-US" altLang="cs-CZ" sz="3600"/>
              <a:t>Elastic supply, producers are responsive to price changes</a:t>
            </a:r>
          </a:p>
          <a:p>
            <a:pPr lvl="1" eaLnBrk="1" hangingPunct="1">
              <a:buClr>
                <a:srgbClr val="3399FF"/>
              </a:buClr>
              <a:buSzPct val="125000"/>
              <a:buFont typeface="Arial" panose="020B0604020202020204" pitchFamily="34" charset="0"/>
              <a:buChar char="•"/>
            </a:pPr>
            <a:r>
              <a:rPr lang="en-US" altLang="cs-CZ" sz="3600"/>
              <a:t>Inelastic supply, producers are not responsive to price changes</a:t>
            </a:r>
          </a:p>
          <a:p>
            <a:pPr eaLnBrk="1" hangingPunct="1">
              <a:buClr>
                <a:srgbClr val="3399FF"/>
              </a:buClr>
              <a:buSzPct val="125000"/>
              <a:buFontTx/>
              <a:buNone/>
            </a:pPr>
            <a:endParaRPr lang="en-US" altLang="cs-CZ" sz="2800"/>
          </a:p>
        </p:txBody>
      </p:sp>
      <p:sp>
        <p:nvSpPr>
          <p:cNvPr id="39941" name="Rectangle 4">
            <a:extLst>
              <a:ext uri="{FF2B5EF4-FFF2-40B4-BE49-F238E27FC236}">
                <a16:creationId xmlns:a16="http://schemas.microsoft.com/office/drawing/2014/main" id="{30C6DB88-A039-41D9-A3C1-D6031B81DE68}"/>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39942" name="Rectangle 5">
            <a:extLst>
              <a:ext uri="{FF2B5EF4-FFF2-40B4-BE49-F238E27FC236}">
                <a16:creationId xmlns:a16="http://schemas.microsoft.com/office/drawing/2014/main" id="{67ACC629-C87D-472A-9823-C768E62F7D37}"/>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a:solidFill>
                  <a:srgbClr val="FFFFFF"/>
                </a:solidFill>
              </a:rPr>
              <a:t>LO3</a:t>
            </a:r>
          </a:p>
        </p:txBody>
      </p:sp>
      <p:sp>
        <p:nvSpPr>
          <p:cNvPr id="39943" name="Text Box 11">
            <a:extLst>
              <a:ext uri="{FF2B5EF4-FFF2-40B4-BE49-F238E27FC236}">
                <a16:creationId xmlns:a16="http://schemas.microsoft.com/office/drawing/2014/main" id="{8D3952E7-70E9-49F0-965F-1D2351BE3B6D}"/>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0">
                <a:solidFill>
                  <a:schemeClr val="bg1"/>
                </a:solidFill>
                <a:cs typeface="Arial" panose="020B0604020202020204" pitchFamily="34" charset="0"/>
              </a:rPr>
              <a:t>4-</a:t>
            </a:r>
            <a:fld id="{08A0D462-1CC0-4856-8D88-97DB0B7B3D51}" type="slidenum">
              <a:rPr lang="en-US" altLang="cs-CZ" sz="1400" b="0">
                <a:solidFill>
                  <a:schemeClr val="bg1"/>
                </a:solidFill>
                <a:cs typeface="Arial" panose="020B0604020202020204" pitchFamily="34" charset="0"/>
              </a:rPr>
              <a:pPr eaLnBrk="1" hangingPunct="1">
                <a:spcBef>
                  <a:spcPct val="0"/>
                </a:spcBef>
                <a:buFontTx/>
                <a:buNone/>
              </a:pPr>
              <a:t>19</a:t>
            </a:fld>
            <a:endParaRPr lang="en-US" altLang="cs-CZ" sz="1400" b="0">
              <a:solidFill>
                <a:schemeClr val="bg1"/>
              </a:solidFill>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a:extLst>
              <a:ext uri="{FF2B5EF4-FFF2-40B4-BE49-F238E27FC236}">
                <a16:creationId xmlns:a16="http://schemas.microsoft.com/office/drawing/2014/main" id="{FD394EFB-991C-4C17-BAD2-DED8FC1F1BE8}"/>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a:latin typeface="Dotum" panose="020B0600000101010101" pitchFamily="34" charset="-127"/>
            </a:endParaRPr>
          </a:p>
        </p:txBody>
      </p:sp>
      <p:sp>
        <p:nvSpPr>
          <p:cNvPr id="5123" name="Rectangle 2">
            <a:extLst>
              <a:ext uri="{FF2B5EF4-FFF2-40B4-BE49-F238E27FC236}">
                <a16:creationId xmlns:a16="http://schemas.microsoft.com/office/drawing/2014/main" id="{9E9CDB92-010E-456C-9656-D160A54EC951}"/>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Price Elasticity of Demand</a:t>
            </a:r>
          </a:p>
        </p:txBody>
      </p:sp>
      <p:sp>
        <p:nvSpPr>
          <p:cNvPr id="5124" name="Rectangle 3">
            <a:extLst>
              <a:ext uri="{FF2B5EF4-FFF2-40B4-BE49-F238E27FC236}">
                <a16:creationId xmlns:a16="http://schemas.microsoft.com/office/drawing/2014/main" id="{35E13443-42EE-417D-BE4B-94272D670E26}"/>
              </a:ext>
            </a:extLst>
          </p:cNvPr>
          <p:cNvSpPr>
            <a:spLocks noGrp="1" noChangeArrowheads="1"/>
          </p:cNvSpPr>
          <p:nvPr>
            <p:ph type="body" idx="1"/>
          </p:nvPr>
        </p:nvSpPr>
        <p:spPr>
          <a:xfrm>
            <a:off x="457200" y="1066800"/>
            <a:ext cx="8229600" cy="5181600"/>
          </a:xfrm>
        </p:spPr>
        <p:txBody>
          <a:bodyPr/>
          <a:lstStyle/>
          <a:p>
            <a:pPr eaLnBrk="1" hangingPunct="1">
              <a:buClr>
                <a:srgbClr val="3399FF"/>
              </a:buClr>
              <a:buSzPct val="125000"/>
            </a:pPr>
            <a:r>
              <a:rPr lang="en-US" altLang="cs-CZ"/>
              <a:t>Measures buyers’ responsiveness to price changes</a:t>
            </a:r>
          </a:p>
          <a:p>
            <a:pPr eaLnBrk="1" hangingPunct="1">
              <a:buClr>
                <a:srgbClr val="3399FF"/>
              </a:buClr>
              <a:buSzPct val="125000"/>
            </a:pPr>
            <a:r>
              <a:rPr lang="en-US" altLang="cs-CZ"/>
              <a:t>Elastic demand</a:t>
            </a:r>
          </a:p>
          <a:p>
            <a:pPr lvl="1" eaLnBrk="1" hangingPunct="1">
              <a:buClr>
                <a:srgbClr val="3399FF"/>
              </a:buClr>
              <a:buSzPct val="125000"/>
              <a:buFont typeface="Arial" panose="020B0604020202020204" pitchFamily="34" charset="0"/>
              <a:buChar char="•"/>
            </a:pPr>
            <a:r>
              <a:rPr lang="en-US" altLang="cs-CZ" sz="3200"/>
              <a:t>Sensitive to price changes</a:t>
            </a:r>
          </a:p>
          <a:p>
            <a:pPr lvl="1" eaLnBrk="1" hangingPunct="1">
              <a:buClr>
                <a:srgbClr val="3399FF"/>
              </a:buClr>
              <a:buSzPct val="125000"/>
              <a:buFont typeface="Arial" panose="020B0604020202020204" pitchFamily="34" charset="0"/>
              <a:buChar char="•"/>
            </a:pPr>
            <a:r>
              <a:rPr lang="en-US" altLang="cs-CZ" sz="3200"/>
              <a:t>Large change in quantity</a:t>
            </a:r>
          </a:p>
          <a:p>
            <a:pPr eaLnBrk="1" hangingPunct="1">
              <a:buClr>
                <a:srgbClr val="3399FF"/>
              </a:buClr>
              <a:buSzPct val="125000"/>
            </a:pPr>
            <a:r>
              <a:rPr lang="en-US" altLang="cs-CZ"/>
              <a:t>Inelastic demand</a:t>
            </a:r>
          </a:p>
          <a:p>
            <a:pPr lvl="1" eaLnBrk="1" hangingPunct="1">
              <a:buClr>
                <a:srgbClr val="3399FF"/>
              </a:buClr>
              <a:buSzPct val="125000"/>
              <a:buFont typeface="Arial" panose="020B0604020202020204" pitchFamily="34" charset="0"/>
              <a:buChar char="•"/>
            </a:pPr>
            <a:r>
              <a:rPr lang="en-US" altLang="cs-CZ" sz="3200"/>
              <a:t>Insensitive to price changes</a:t>
            </a:r>
          </a:p>
          <a:p>
            <a:pPr lvl="1" eaLnBrk="1" hangingPunct="1">
              <a:buClr>
                <a:srgbClr val="3399FF"/>
              </a:buClr>
              <a:buSzPct val="125000"/>
              <a:buFont typeface="Arial" panose="020B0604020202020204" pitchFamily="34" charset="0"/>
              <a:buChar char="•"/>
            </a:pPr>
            <a:r>
              <a:rPr lang="en-US" altLang="cs-CZ" sz="3200"/>
              <a:t>Small change in quantity</a:t>
            </a:r>
            <a:endParaRPr lang="cs-CZ" altLang="cs-CZ" sz="3200"/>
          </a:p>
          <a:p>
            <a:pPr lvl="1" eaLnBrk="1" hangingPunct="1">
              <a:buClr>
                <a:srgbClr val="3399FF"/>
              </a:buClr>
              <a:buSzPct val="125000"/>
              <a:buFont typeface="Arial" panose="020B0604020202020204" pitchFamily="34" charset="0"/>
              <a:buChar char="•"/>
            </a:pPr>
            <a:r>
              <a:rPr lang="en-US" altLang="cs-CZ" sz="1400" b="1"/>
              <a:t>Shifting Demand and Supply- Econ 2.3 </a:t>
            </a:r>
          </a:p>
          <a:p>
            <a:pPr lvl="1" eaLnBrk="1" hangingPunct="1">
              <a:buClr>
                <a:srgbClr val="3399FF"/>
              </a:buClr>
              <a:buSzPct val="125000"/>
              <a:buFont typeface="Arial" panose="020B0604020202020204" pitchFamily="34" charset="0"/>
              <a:buChar char="•"/>
            </a:pPr>
            <a:r>
              <a:rPr lang="cs-CZ" altLang="cs-CZ" sz="1400" b="1"/>
              <a:t>https://www.youtube.com/watch?v=V0tIOqU7m-c</a:t>
            </a:r>
          </a:p>
          <a:p>
            <a:pPr lvl="1" eaLnBrk="1" hangingPunct="1">
              <a:buClr>
                <a:srgbClr val="3399FF"/>
              </a:buClr>
              <a:buSzPct val="125000"/>
              <a:buFont typeface="Arial" panose="020B0604020202020204" pitchFamily="34" charset="0"/>
              <a:buChar char="•"/>
            </a:pPr>
            <a:r>
              <a:rPr lang="en-US" altLang="cs-CZ" sz="1400" b="1"/>
              <a:t>Supply and Demand: Crash Course Economics #4 </a:t>
            </a:r>
            <a:r>
              <a:rPr lang="en-US" altLang="cs-CZ" sz="1400" b="1">
                <a:hlinkClick r:id="rId3"/>
              </a:rPr>
              <a:t>https://www.youtube.com/watch?v=g9aDizJpd_s</a:t>
            </a:r>
            <a:endParaRPr lang="cs-CZ" altLang="cs-CZ" sz="1400" b="1"/>
          </a:p>
          <a:p>
            <a:pPr lvl="1" eaLnBrk="1" hangingPunct="1">
              <a:buClr>
                <a:srgbClr val="3399FF"/>
              </a:buClr>
              <a:buSzPct val="125000"/>
              <a:buFont typeface="Arial" panose="020B0604020202020204" pitchFamily="34" charset="0"/>
              <a:buChar char="•"/>
            </a:pPr>
            <a:endParaRPr lang="en-US" altLang="cs-CZ" sz="1400" b="1"/>
          </a:p>
          <a:p>
            <a:pPr lvl="1" eaLnBrk="1" hangingPunct="1">
              <a:buClr>
                <a:srgbClr val="3399FF"/>
              </a:buClr>
              <a:buSzPct val="125000"/>
              <a:buFont typeface="Arial" panose="020B0604020202020204" pitchFamily="34" charset="0"/>
              <a:buChar char="•"/>
            </a:pPr>
            <a:endParaRPr lang="en-US" altLang="cs-CZ" sz="1400"/>
          </a:p>
        </p:txBody>
      </p:sp>
      <p:sp>
        <p:nvSpPr>
          <p:cNvPr id="5125" name="Rectangle 4">
            <a:extLst>
              <a:ext uri="{FF2B5EF4-FFF2-40B4-BE49-F238E27FC236}">
                <a16:creationId xmlns:a16="http://schemas.microsoft.com/office/drawing/2014/main" id="{876FC56D-D0CF-4F29-9499-9C73589E301F}"/>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5126" name="Rectangle 5">
            <a:extLst>
              <a:ext uri="{FF2B5EF4-FFF2-40B4-BE49-F238E27FC236}">
                <a16:creationId xmlns:a16="http://schemas.microsoft.com/office/drawing/2014/main" id="{1A4733EB-39F5-4CCB-984F-B7CF4CF97BE6}"/>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a:solidFill>
                  <a:srgbClr val="FFFFFF"/>
                </a:solidFill>
              </a:rPr>
              <a:t>LO1</a:t>
            </a:r>
          </a:p>
        </p:txBody>
      </p:sp>
      <p:sp>
        <p:nvSpPr>
          <p:cNvPr id="5127" name="Text Box 11">
            <a:extLst>
              <a:ext uri="{FF2B5EF4-FFF2-40B4-BE49-F238E27FC236}">
                <a16:creationId xmlns:a16="http://schemas.microsoft.com/office/drawing/2014/main" id="{42C01B1A-AF6A-4C88-9C2E-2284FBA7D878}"/>
              </a:ext>
            </a:extLst>
          </p:cNvPr>
          <p:cNvSpPr txBox="1">
            <a:spLocks noChangeArrowheads="1"/>
          </p:cNvSpPr>
          <p:nvPr/>
        </p:nvSpPr>
        <p:spPr bwMode="auto">
          <a:xfrm>
            <a:off x="8382000" y="6553200"/>
            <a:ext cx="4397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0">
                <a:solidFill>
                  <a:schemeClr val="bg1"/>
                </a:solidFill>
                <a:cs typeface="Arial" panose="020B0604020202020204" pitchFamily="34" charset="0"/>
              </a:rPr>
              <a:t>4-</a:t>
            </a:r>
            <a:fld id="{D13FB774-F5B3-468E-8A0A-87949993F131}" type="slidenum">
              <a:rPr lang="en-US" altLang="cs-CZ" sz="1400" b="0">
                <a:solidFill>
                  <a:schemeClr val="bg1"/>
                </a:solidFill>
                <a:cs typeface="Arial" panose="020B0604020202020204" pitchFamily="34" charset="0"/>
              </a:rPr>
              <a:pPr eaLnBrk="1" hangingPunct="1">
                <a:spcBef>
                  <a:spcPct val="0"/>
                </a:spcBef>
                <a:buFontTx/>
                <a:buNone/>
              </a:pPr>
              <a:t>2</a:t>
            </a:fld>
            <a:endParaRPr lang="en-US" altLang="cs-CZ" sz="1400" b="0">
              <a:solidFill>
                <a:schemeClr val="bg1"/>
              </a:solidFill>
              <a:cs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5">
            <a:extLst>
              <a:ext uri="{FF2B5EF4-FFF2-40B4-BE49-F238E27FC236}">
                <a16:creationId xmlns:a16="http://schemas.microsoft.com/office/drawing/2014/main" id="{9B679001-098A-4F53-9C61-4E6D12F6BFDF}"/>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a:latin typeface="Dotum" panose="020B0600000101010101" pitchFamily="34" charset="-127"/>
            </a:endParaRPr>
          </a:p>
        </p:txBody>
      </p:sp>
      <p:sp>
        <p:nvSpPr>
          <p:cNvPr id="41987" name="Rectangle 2">
            <a:extLst>
              <a:ext uri="{FF2B5EF4-FFF2-40B4-BE49-F238E27FC236}">
                <a16:creationId xmlns:a16="http://schemas.microsoft.com/office/drawing/2014/main" id="{5B145654-3D72-4AF0-AE0A-62FE92636EC6}"/>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Price Elasticity of Supply</a:t>
            </a:r>
          </a:p>
        </p:txBody>
      </p:sp>
      <p:sp>
        <p:nvSpPr>
          <p:cNvPr id="41988" name="Rectangle 3">
            <a:extLst>
              <a:ext uri="{FF2B5EF4-FFF2-40B4-BE49-F238E27FC236}">
                <a16:creationId xmlns:a16="http://schemas.microsoft.com/office/drawing/2014/main" id="{167FF843-5D51-4A27-AFB1-3AC85DC4D563}"/>
              </a:ext>
            </a:extLst>
          </p:cNvPr>
          <p:cNvSpPr>
            <a:spLocks noGrp="1" noChangeArrowheads="1"/>
          </p:cNvSpPr>
          <p:nvPr>
            <p:ph type="body" idx="1"/>
          </p:nvPr>
        </p:nvSpPr>
        <p:spPr>
          <a:xfrm>
            <a:off x="457200" y="1295400"/>
            <a:ext cx="8229600" cy="2286000"/>
          </a:xfrm>
        </p:spPr>
        <p:txBody>
          <a:bodyPr/>
          <a:lstStyle/>
          <a:p>
            <a:pPr eaLnBrk="1" hangingPunct="1">
              <a:buClr>
                <a:srgbClr val="3399FF"/>
              </a:buClr>
              <a:buSzPct val="125000"/>
            </a:pPr>
            <a:r>
              <a:rPr lang="en-US" altLang="cs-CZ" sz="3600"/>
              <a:t>Formula to compute elasticity</a:t>
            </a:r>
          </a:p>
          <a:p>
            <a:pPr eaLnBrk="1" hangingPunct="1">
              <a:buClr>
                <a:srgbClr val="3399FF"/>
              </a:buClr>
              <a:buSzPct val="125000"/>
            </a:pPr>
            <a:r>
              <a:rPr lang="en-US" altLang="cs-CZ" sz="3600"/>
              <a:t>E</a:t>
            </a:r>
            <a:r>
              <a:rPr lang="en-US" altLang="cs-CZ" sz="3600" baseline="-25000"/>
              <a:t>s</a:t>
            </a:r>
            <a:r>
              <a:rPr lang="en-US" altLang="cs-CZ" sz="3600"/>
              <a:t> &gt; 1 supply is elastic</a:t>
            </a:r>
          </a:p>
          <a:p>
            <a:pPr eaLnBrk="1" hangingPunct="1">
              <a:buClr>
                <a:srgbClr val="3399FF"/>
              </a:buClr>
              <a:buSzPct val="125000"/>
            </a:pPr>
            <a:r>
              <a:rPr lang="en-US" altLang="cs-CZ" sz="3600"/>
              <a:t>E</a:t>
            </a:r>
            <a:r>
              <a:rPr lang="en-US" altLang="cs-CZ" sz="3600" baseline="-25000"/>
              <a:t>s</a:t>
            </a:r>
            <a:r>
              <a:rPr lang="en-US" altLang="cs-CZ" sz="3600"/>
              <a:t> &lt; 1 supply is inelastic</a:t>
            </a:r>
          </a:p>
          <a:p>
            <a:pPr lvl="1" eaLnBrk="1" hangingPunct="1">
              <a:buClr>
                <a:srgbClr val="3399FF"/>
              </a:buClr>
              <a:buSzPct val="125000"/>
              <a:buFontTx/>
              <a:buNone/>
            </a:pPr>
            <a:r>
              <a:rPr lang="en-US" altLang="cs-CZ" sz="2400"/>
              <a:t>		</a:t>
            </a:r>
          </a:p>
          <a:p>
            <a:pPr eaLnBrk="1" hangingPunct="1">
              <a:buClr>
                <a:srgbClr val="3399FF"/>
              </a:buClr>
              <a:buSzPct val="125000"/>
              <a:buFontTx/>
              <a:buNone/>
            </a:pPr>
            <a:endParaRPr lang="en-US" altLang="cs-CZ" sz="2800"/>
          </a:p>
        </p:txBody>
      </p:sp>
      <p:sp>
        <p:nvSpPr>
          <p:cNvPr id="41989" name="Rectangle 4">
            <a:extLst>
              <a:ext uri="{FF2B5EF4-FFF2-40B4-BE49-F238E27FC236}">
                <a16:creationId xmlns:a16="http://schemas.microsoft.com/office/drawing/2014/main" id="{E96F665A-6FEE-44DC-8C86-3720343C0FCB}"/>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41990" name="Rectangle 5">
            <a:extLst>
              <a:ext uri="{FF2B5EF4-FFF2-40B4-BE49-F238E27FC236}">
                <a16:creationId xmlns:a16="http://schemas.microsoft.com/office/drawing/2014/main" id="{9BE10FE8-47A7-4B8F-8C44-84F634A65E9C}"/>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a:solidFill>
                  <a:srgbClr val="FFFFFF"/>
                </a:solidFill>
              </a:rPr>
              <a:t>LO3</a:t>
            </a:r>
          </a:p>
        </p:txBody>
      </p:sp>
      <p:grpSp>
        <p:nvGrpSpPr>
          <p:cNvPr id="41991" name="Group 11">
            <a:extLst>
              <a:ext uri="{FF2B5EF4-FFF2-40B4-BE49-F238E27FC236}">
                <a16:creationId xmlns:a16="http://schemas.microsoft.com/office/drawing/2014/main" id="{DF4715E9-EDCA-4365-ACDC-255A166A592B}"/>
              </a:ext>
            </a:extLst>
          </p:cNvPr>
          <p:cNvGrpSpPr>
            <a:grpSpLocks/>
          </p:cNvGrpSpPr>
          <p:nvPr/>
        </p:nvGrpSpPr>
        <p:grpSpPr bwMode="auto">
          <a:xfrm>
            <a:off x="1592263" y="4044950"/>
            <a:ext cx="5959475" cy="1822450"/>
            <a:chOff x="1281112" y="3663950"/>
            <a:chExt cx="5957888" cy="1822450"/>
          </a:xfrm>
        </p:grpSpPr>
        <p:sp>
          <p:nvSpPr>
            <p:cNvPr id="41993" name="Text Box 7">
              <a:extLst>
                <a:ext uri="{FF2B5EF4-FFF2-40B4-BE49-F238E27FC236}">
                  <a16:creationId xmlns:a16="http://schemas.microsoft.com/office/drawing/2014/main" id="{F18A7AE7-53EF-469D-8A5C-CDC0A8B36F35}"/>
                </a:ext>
              </a:extLst>
            </p:cNvPr>
            <p:cNvSpPr txBox="1">
              <a:spLocks noChangeArrowheads="1"/>
            </p:cNvSpPr>
            <p:nvPr/>
          </p:nvSpPr>
          <p:spPr bwMode="auto">
            <a:xfrm>
              <a:off x="2655887" y="3663950"/>
              <a:ext cx="4583113" cy="83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lnSpc>
                  <a:spcPct val="85000"/>
                </a:lnSpc>
                <a:spcBef>
                  <a:spcPct val="0"/>
                </a:spcBef>
                <a:buFontTx/>
                <a:buNone/>
              </a:pPr>
              <a:r>
                <a:rPr lang="en-US" altLang="cs-CZ" sz="2400" b="0">
                  <a:solidFill>
                    <a:srgbClr val="000000"/>
                  </a:solidFill>
                </a:rPr>
                <a:t>Percentage Change in </a:t>
              </a:r>
              <a:r>
                <a:rPr lang="en-US" altLang="cs-CZ" sz="2400">
                  <a:solidFill>
                    <a:srgbClr val="000000"/>
                  </a:solidFill>
                </a:rPr>
                <a:t>Quantity</a:t>
              </a:r>
            </a:p>
            <a:p>
              <a:pPr algn="ctr" eaLnBrk="1" hangingPunct="1">
                <a:lnSpc>
                  <a:spcPct val="85000"/>
                </a:lnSpc>
                <a:spcBef>
                  <a:spcPct val="0"/>
                </a:spcBef>
                <a:buFontTx/>
                <a:buNone/>
              </a:pPr>
              <a:r>
                <a:rPr lang="en-US" altLang="cs-CZ" sz="2400">
                  <a:solidFill>
                    <a:srgbClr val="000000"/>
                  </a:solidFill>
                </a:rPr>
                <a:t>Supplied </a:t>
              </a:r>
              <a:r>
                <a:rPr lang="en-US" altLang="cs-CZ" sz="2400" b="0">
                  <a:solidFill>
                    <a:srgbClr val="000000"/>
                  </a:solidFill>
                </a:rPr>
                <a:t>of Product </a:t>
              </a:r>
              <a:r>
                <a:rPr lang="en-US" altLang="cs-CZ" b="0">
                  <a:solidFill>
                    <a:srgbClr val="000000"/>
                  </a:solidFill>
                </a:rPr>
                <a:t>X</a:t>
              </a:r>
            </a:p>
          </p:txBody>
        </p:sp>
        <p:sp>
          <p:nvSpPr>
            <p:cNvPr id="41994" name="Text Box 8">
              <a:extLst>
                <a:ext uri="{FF2B5EF4-FFF2-40B4-BE49-F238E27FC236}">
                  <a16:creationId xmlns:a16="http://schemas.microsoft.com/office/drawing/2014/main" id="{94E7377F-674C-4128-9D13-51D5AABADC17}"/>
                </a:ext>
              </a:extLst>
            </p:cNvPr>
            <p:cNvSpPr txBox="1">
              <a:spLocks noChangeArrowheads="1"/>
            </p:cNvSpPr>
            <p:nvPr/>
          </p:nvSpPr>
          <p:spPr bwMode="auto">
            <a:xfrm>
              <a:off x="2938462" y="4649788"/>
              <a:ext cx="4086225" cy="836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lnSpc>
                  <a:spcPct val="85000"/>
                </a:lnSpc>
                <a:spcBef>
                  <a:spcPct val="0"/>
                </a:spcBef>
                <a:buFontTx/>
                <a:buNone/>
              </a:pPr>
              <a:r>
                <a:rPr lang="en-US" altLang="cs-CZ" sz="2400" b="0">
                  <a:solidFill>
                    <a:srgbClr val="000000"/>
                  </a:solidFill>
                </a:rPr>
                <a:t>Percentage Change in </a:t>
              </a:r>
              <a:r>
                <a:rPr lang="en-US" altLang="cs-CZ" sz="2400">
                  <a:solidFill>
                    <a:srgbClr val="000000"/>
                  </a:solidFill>
                </a:rPr>
                <a:t>Price</a:t>
              </a:r>
            </a:p>
            <a:p>
              <a:pPr algn="ctr" eaLnBrk="1" hangingPunct="1">
                <a:lnSpc>
                  <a:spcPct val="85000"/>
                </a:lnSpc>
                <a:spcBef>
                  <a:spcPct val="0"/>
                </a:spcBef>
                <a:buFontTx/>
                <a:buNone/>
              </a:pPr>
              <a:r>
                <a:rPr lang="en-US" altLang="cs-CZ" sz="2400" b="0">
                  <a:solidFill>
                    <a:srgbClr val="000000"/>
                  </a:solidFill>
                </a:rPr>
                <a:t>of Product </a:t>
              </a:r>
              <a:r>
                <a:rPr lang="en-US" altLang="cs-CZ" b="0">
                  <a:solidFill>
                    <a:srgbClr val="000000"/>
                  </a:solidFill>
                </a:rPr>
                <a:t>X</a:t>
              </a:r>
            </a:p>
          </p:txBody>
        </p:sp>
        <p:sp>
          <p:nvSpPr>
            <p:cNvPr id="41995" name="Text Box 10">
              <a:extLst>
                <a:ext uri="{FF2B5EF4-FFF2-40B4-BE49-F238E27FC236}">
                  <a16:creationId xmlns:a16="http://schemas.microsoft.com/office/drawing/2014/main" id="{D3AD5C2D-2161-406B-B4B1-0D0AB4C043A6}"/>
                </a:ext>
              </a:extLst>
            </p:cNvPr>
            <p:cNvSpPr txBox="1">
              <a:spLocks noChangeArrowheads="1"/>
            </p:cNvSpPr>
            <p:nvPr/>
          </p:nvSpPr>
          <p:spPr bwMode="auto">
            <a:xfrm>
              <a:off x="1281112" y="4165600"/>
              <a:ext cx="10096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3600" b="0"/>
                <a:t>E</a:t>
              </a:r>
              <a:r>
                <a:rPr lang="en-US" altLang="cs-CZ" sz="3600" b="0" baseline="-25000"/>
                <a:t>s </a:t>
              </a:r>
              <a:r>
                <a:rPr lang="en-US" altLang="cs-CZ" sz="3600" b="0"/>
                <a:t>=</a:t>
              </a:r>
            </a:p>
          </p:txBody>
        </p:sp>
        <p:cxnSp>
          <p:nvCxnSpPr>
            <p:cNvPr id="11" name="Straight Connector 10">
              <a:extLst>
                <a:ext uri="{FF2B5EF4-FFF2-40B4-BE49-F238E27FC236}">
                  <a16:creationId xmlns:a16="http://schemas.microsoft.com/office/drawing/2014/main" id="{751E6C8A-1AAF-4C88-AC1F-331EC5AE27A2}"/>
                </a:ext>
              </a:extLst>
            </p:cNvPr>
            <p:cNvCxnSpPr/>
            <p:nvPr/>
          </p:nvCxnSpPr>
          <p:spPr>
            <a:xfrm>
              <a:off x="2728526" y="4502150"/>
              <a:ext cx="4480319"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1992" name="Text Box 11">
            <a:extLst>
              <a:ext uri="{FF2B5EF4-FFF2-40B4-BE49-F238E27FC236}">
                <a16:creationId xmlns:a16="http://schemas.microsoft.com/office/drawing/2014/main" id="{C8D4EC57-BBB0-4EE5-A092-28824073F864}"/>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0">
                <a:solidFill>
                  <a:schemeClr val="bg1"/>
                </a:solidFill>
                <a:cs typeface="Arial" panose="020B0604020202020204" pitchFamily="34" charset="0"/>
              </a:rPr>
              <a:t>4-</a:t>
            </a:r>
            <a:fld id="{56056B4A-00C7-4E36-9D33-E77C641657D4}" type="slidenum">
              <a:rPr lang="en-US" altLang="cs-CZ" sz="1400" b="0">
                <a:solidFill>
                  <a:schemeClr val="bg1"/>
                </a:solidFill>
                <a:cs typeface="Arial" panose="020B0604020202020204" pitchFamily="34" charset="0"/>
              </a:rPr>
              <a:pPr eaLnBrk="1" hangingPunct="1">
                <a:spcBef>
                  <a:spcPct val="0"/>
                </a:spcBef>
                <a:buFontTx/>
                <a:buNone/>
              </a:pPr>
              <a:t>20</a:t>
            </a:fld>
            <a:endParaRPr lang="en-US" altLang="cs-CZ" sz="1400" b="0">
              <a:solidFill>
                <a:schemeClr val="bg1"/>
              </a:solidFill>
              <a:cs typeface="Arial" panose="020B0604020202020204"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5">
            <a:extLst>
              <a:ext uri="{FF2B5EF4-FFF2-40B4-BE49-F238E27FC236}">
                <a16:creationId xmlns:a16="http://schemas.microsoft.com/office/drawing/2014/main" id="{4BE4E0FA-CAD3-459A-A32C-1FF1389CC307}"/>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a:latin typeface="Dotum" panose="020B0600000101010101" pitchFamily="34" charset="-127"/>
            </a:endParaRPr>
          </a:p>
        </p:txBody>
      </p:sp>
      <p:sp>
        <p:nvSpPr>
          <p:cNvPr id="44035" name="Rectangle 2">
            <a:extLst>
              <a:ext uri="{FF2B5EF4-FFF2-40B4-BE49-F238E27FC236}">
                <a16:creationId xmlns:a16="http://schemas.microsoft.com/office/drawing/2014/main" id="{E896CA93-3184-4B5A-9D8B-24346CFB0A3F}"/>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Price Elasticity of Supply</a:t>
            </a:r>
          </a:p>
        </p:txBody>
      </p:sp>
      <p:sp>
        <p:nvSpPr>
          <p:cNvPr id="44036" name="Rectangle 3">
            <a:extLst>
              <a:ext uri="{FF2B5EF4-FFF2-40B4-BE49-F238E27FC236}">
                <a16:creationId xmlns:a16="http://schemas.microsoft.com/office/drawing/2014/main" id="{46BCFEB5-8CB3-4FC4-BD4A-9683343170D0}"/>
              </a:ext>
            </a:extLst>
          </p:cNvPr>
          <p:cNvSpPr>
            <a:spLocks noGrp="1" noChangeArrowheads="1"/>
          </p:cNvSpPr>
          <p:nvPr>
            <p:ph type="body" idx="1"/>
          </p:nvPr>
        </p:nvSpPr>
        <p:spPr>
          <a:xfrm>
            <a:off x="457200" y="1295400"/>
            <a:ext cx="8229600" cy="4525963"/>
          </a:xfrm>
        </p:spPr>
        <p:txBody>
          <a:bodyPr/>
          <a:lstStyle/>
          <a:p>
            <a:pPr eaLnBrk="1" hangingPunct="1">
              <a:buClr>
                <a:srgbClr val="3399FF"/>
              </a:buClr>
              <a:buSzPct val="125000"/>
            </a:pPr>
            <a:r>
              <a:rPr lang="en-US" altLang="cs-CZ" sz="3600"/>
              <a:t>Time is primary determinant of elasticity of supply</a:t>
            </a:r>
          </a:p>
          <a:p>
            <a:pPr eaLnBrk="1" hangingPunct="1">
              <a:buClr>
                <a:srgbClr val="3399FF"/>
              </a:buClr>
              <a:buSzPct val="125000"/>
            </a:pPr>
            <a:r>
              <a:rPr lang="en-US" altLang="cs-CZ" sz="3600"/>
              <a:t>Time periods considered</a:t>
            </a:r>
          </a:p>
          <a:p>
            <a:pPr lvl="1" eaLnBrk="1" hangingPunct="1">
              <a:buClr>
                <a:srgbClr val="3399FF"/>
              </a:buClr>
              <a:buSzPct val="125000"/>
              <a:buFont typeface="Arial" panose="020B0604020202020204" pitchFamily="34" charset="0"/>
              <a:buChar char="•"/>
            </a:pPr>
            <a:r>
              <a:rPr lang="en-US" altLang="cs-CZ" sz="3600"/>
              <a:t>Market period</a:t>
            </a:r>
          </a:p>
          <a:p>
            <a:pPr lvl="1" eaLnBrk="1" hangingPunct="1">
              <a:buClr>
                <a:srgbClr val="3399FF"/>
              </a:buClr>
              <a:buSzPct val="125000"/>
              <a:buFont typeface="Arial" panose="020B0604020202020204" pitchFamily="34" charset="0"/>
              <a:buChar char="•"/>
            </a:pPr>
            <a:r>
              <a:rPr lang="en-US" altLang="cs-CZ" sz="3600"/>
              <a:t>Short Run</a:t>
            </a:r>
          </a:p>
          <a:p>
            <a:pPr lvl="1" eaLnBrk="1" hangingPunct="1">
              <a:buClr>
                <a:srgbClr val="3399FF"/>
              </a:buClr>
              <a:buSzPct val="125000"/>
              <a:buFont typeface="Arial" panose="020B0604020202020204" pitchFamily="34" charset="0"/>
              <a:buChar char="•"/>
            </a:pPr>
            <a:r>
              <a:rPr lang="en-US" altLang="cs-CZ" sz="3600"/>
              <a:t>Long Run</a:t>
            </a:r>
          </a:p>
        </p:txBody>
      </p:sp>
      <p:sp>
        <p:nvSpPr>
          <p:cNvPr id="44037" name="Rectangle 4">
            <a:extLst>
              <a:ext uri="{FF2B5EF4-FFF2-40B4-BE49-F238E27FC236}">
                <a16:creationId xmlns:a16="http://schemas.microsoft.com/office/drawing/2014/main" id="{BDC1A633-2396-4A60-A4B0-8232C2A7A724}"/>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44038" name="Rectangle 5">
            <a:extLst>
              <a:ext uri="{FF2B5EF4-FFF2-40B4-BE49-F238E27FC236}">
                <a16:creationId xmlns:a16="http://schemas.microsoft.com/office/drawing/2014/main" id="{C50CD326-ACDA-462D-943E-2724B332DC58}"/>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a:solidFill>
                  <a:srgbClr val="FFFFFF"/>
                </a:solidFill>
              </a:rPr>
              <a:t>LO3</a:t>
            </a:r>
          </a:p>
        </p:txBody>
      </p:sp>
      <p:sp>
        <p:nvSpPr>
          <p:cNvPr id="44039" name="Text Box 11">
            <a:extLst>
              <a:ext uri="{FF2B5EF4-FFF2-40B4-BE49-F238E27FC236}">
                <a16:creationId xmlns:a16="http://schemas.microsoft.com/office/drawing/2014/main" id="{FDE5634C-A497-4E8F-877A-1D8FC31BDAEB}"/>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0">
                <a:solidFill>
                  <a:schemeClr val="bg1"/>
                </a:solidFill>
                <a:cs typeface="Arial" panose="020B0604020202020204" pitchFamily="34" charset="0"/>
              </a:rPr>
              <a:t>4-</a:t>
            </a:r>
            <a:fld id="{73F0E2EE-05F6-430D-8060-825047D7FC2D}" type="slidenum">
              <a:rPr lang="en-US" altLang="cs-CZ" sz="1400" b="0">
                <a:solidFill>
                  <a:schemeClr val="bg1"/>
                </a:solidFill>
                <a:cs typeface="Arial" panose="020B0604020202020204" pitchFamily="34" charset="0"/>
              </a:rPr>
              <a:pPr eaLnBrk="1" hangingPunct="1">
                <a:spcBef>
                  <a:spcPct val="0"/>
                </a:spcBef>
                <a:buFontTx/>
                <a:buNone/>
              </a:pPr>
              <a:t>21</a:t>
            </a:fld>
            <a:endParaRPr lang="en-US" altLang="cs-CZ" sz="1400" b="0">
              <a:solidFill>
                <a:schemeClr val="bg1"/>
              </a:solidFill>
              <a:cs typeface="Arial" panose="020B0604020202020204"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descr="gridlines.png">
            <a:extLst>
              <a:ext uri="{FF2B5EF4-FFF2-40B4-BE49-F238E27FC236}">
                <a16:creationId xmlns:a16="http://schemas.microsoft.com/office/drawing/2014/main" id="{F96816E6-9155-40FA-9647-67975D19D81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2020888"/>
            <a:ext cx="4767263" cy="3846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083" name="Rectangle 5">
            <a:extLst>
              <a:ext uri="{FF2B5EF4-FFF2-40B4-BE49-F238E27FC236}">
                <a16:creationId xmlns:a16="http://schemas.microsoft.com/office/drawing/2014/main" id="{B0860A05-4BDE-4CE3-9816-D0EF0F8F6DAB}"/>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a:latin typeface="Dotum" panose="020B0600000101010101" pitchFamily="34" charset="-127"/>
            </a:endParaRPr>
          </a:p>
        </p:txBody>
      </p:sp>
      <p:sp>
        <p:nvSpPr>
          <p:cNvPr id="46084" name="Rectangle 2">
            <a:extLst>
              <a:ext uri="{FF2B5EF4-FFF2-40B4-BE49-F238E27FC236}">
                <a16:creationId xmlns:a16="http://schemas.microsoft.com/office/drawing/2014/main" id="{CC8380F9-699E-4F8C-89BA-2DFF57328AE3}"/>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Elasticity of Supply: The Market Period</a:t>
            </a:r>
          </a:p>
        </p:txBody>
      </p:sp>
      <p:sp>
        <p:nvSpPr>
          <p:cNvPr id="46085" name="Rectangle 4">
            <a:extLst>
              <a:ext uri="{FF2B5EF4-FFF2-40B4-BE49-F238E27FC236}">
                <a16:creationId xmlns:a16="http://schemas.microsoft.com/office/drawing/2014/main" id="{08701038-8275-43DA-9F24-309EF2D484F4}"/>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46086" name="Rectangle 5">
            <a:extLst>
              <a:ext uri="{FF2B5EF4-FFF2-40B4-BE49-F238E27FC236}">
                <a16:creationId xmlns:a16="http://schemas.microsoft.com/office/drawing/2014/main" id="{97BCEA64-B3A3-44F6-AA2A-E671EF67FF42}"/>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a:solidFill>
                  <a:srgbClr val="FFFFFF"/>
                </a:solidFill>
              </a:rPr>
              <a:t>LO3</a:t>
            </a:r>
          </a:p>
        </p:txBody>
      </p:sp>
      <p:grpSp>
        <p:nvGrpSpPr>
          <p:cNvPr id="2" name="Group 54">
            <a:extLst>
              <a:ext uri="{FF2B5EF4-FFF2-40B4-BE49-F238E27FC236}">
                <a16:creationId xmlns:a16="http://schemas.microsoft.com/office/drawing/2014/main" id="{FA0EB871-A83A-4A77-B940-E24D8ED5E6DC}"/>
              </a:ext>
            </a:extLst>
          </p:cNvPr>
          <p:cNvGrpSpPr>
            <a:grpSpLocks/>
          </p:cNvGrpSpPr>
          <p:nvPr/>
        </p:nvGrpSpPr>
        <p:grpSpPr bwMode="auto">
          <a:xfrm>
            <a:off x="1727199" y="2133601"/>
            <a:ext cx="5609502" cy="3922797"/>
            <a:chOff x="2234" y="2492"/>
            <a:chExt cx="2229" cy="1604"/>
          </a:xfrm>
          <a:noFill/>
        </p:grpSpPr>
        <p:sp>
          <p:nvSpPr>
            <p:cNvPr id="10" name="Text Box 45">
              <a:extLst>
                <a:ext uri="{FF2B5EF4-FFF2-40B4-BE49-F238E27FC236}">
                  <a16:creationId xmlns:a16="http://schemas.microsoft.com/office/drawing/2014/main" id="{A635CD12-6955-4E0B-934C-022D511D8998}"/>
                </a:ext>
              </a:extLst>
            </p:cNvPr>
            <p:cNvSpPr txBox="1">
              <a:spLocks noChangeArrowheads="1"/>
            </p:cNvSpPr>
            <p:nvPr/>
          </p:nvSpPr>
          <p:spPr bwMode="auto">
            <a:xfrm>
              <a:off x="2234" y="2492"/>
              <a:ext cx="142" cy="164"/>
            </a:xfrm>
            <a:prstGeom prst="rect">
              <a:avLst/>
            </a:prstGeom>
            <a:grpFill/>
            <a:ln w="9525">
              <a:noFill/>
              <a:miter lim="800000"/>
              <a:headEnd/>
              <a:tailEnd/>
            </a:ln>
          </p:spPr>
          <p:txBody>
            <a:bodyPr wrap="none">
              <a:spAutoFit/>
            </a:bodyPr>
            <a:lstStyle/>
            <a:p>
              <a:pPr eaLnBrk="1" hangingPunct="1">
                <a:defRPr/>
              </a:pPr>
              <a:r>
                <a:rPr lang="en-US" sz="2000" dirty="0">
                  <a:latin typeface="Arial" charset="0"/>
                </a:rPr>
                <a:t>P</a:t>
              </a:r>
            </a:p>
          </p:txBody>
        </p:sp>
        <p:sp>
          <p:nvSpPr>
            <p:cNvPr id="11" name="Text Box 46">
              <a:extLst>
                <a:ext uri="{FF2B5EF4-FFF2-40B4-BE49-F238E27FC236}">
                  <a16:creationId xmlns:a16="http://schemas.microsoft.com/office/drawing/2014/main" id="{BDD6ADB1-E2DB-42B0-91B6-F441EB889DB6}"/>
                </a:ext>
              </a:extLst>
            </p:cNvPr>
            <p:cNvSpPr txBox="1">
              <a:spLocks noChangeArrowheads="1"/>
            </p:cNvSpPr>
            <p:nvPr/>
          </p:nvSpPr>
          <p:spPr bwMode="auto">
            <a:xfrm>
              <a:off x="4311" y="3932"/>
              <a:ext cx="152" cy="164"/>
            </a:xfrm>
            <a:prstGeom prst="rect">
              <a:avLst/>
            </a:prstGeom>
            <a:grpFill/>
            <a:ln w="9525">
              <a:noFill/>
              <a:miter lim="800000"/>
              <a:headEnd/>
              <a:tailEnd/>
            </a:ln>
          </p:spPr>
          <p:txBody>
            <a:bodyPr wrap="none">
              <a:spAutoFit/>
            </a:bodyPr>
            <a:lstStyle/>
            <a:p>
              <a:pPr eaLnBrk="1" hangingPunct="1">
                <a:defRPr/>
              </a:pPr>
              <a:r>
                <a:rPr lang="en-US" sz="2000" dirty="0">
                  <a:latin typeface="Arial" charset="0"/>
                </a:rPr>
                <a:t>Q</a:t>
              </a:r>
            </a:p>
          </p:txBody>
        </p:sp>
      </p:grpSp>
      <p:sp>
        <p:nvSpPr>
          <p:cNvPr id="46088" name="Text Box 13">
            <a:extLst>
              <a:ext uri="{FF2B5EF4-FFF2-40B4-BE49-F238E27FC236}">
                <a16:creationId xmlns:a16="http://schemas.microsoft.com/office/drawing/2014/main" id="{780D80A0-864E-434C-87B4-3D46C40D9593}"/>
              </a:ext>
            </a:extLst>
          </p:cNvPr>
          <p:cNvSpPr txBox="1">
            <a:spLocks noChangeArrowheads="1"/>
          </p:cNvSpPr>
          <p:nvPr/>
        </p:nvSpPr>
        <p:spPr bwMode="auto">
          <a:xfrm>
            <a:off x="381000" y="1143000"/>
            <a:ext cx="55673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
                <a:srgbClr val="3399FF"/>
              </a:buClr>
              <a:buSzPct val="125000"/>
            </a:pPr>
            <a:r>
              <a:rPr lang="en-US" altLang="cs-CZ" sz="3600" b="0"/>
              <a:t> Perfectly inelastic supply</a:t>
            </a:r>
          </a:p>
        </p:txBody>
      </p:sp>
      <p:sp>
        <p:nvSpPr>
          <p:cNvPr id="28680" name="Line 39">
            <a:extLst>
              <a:ext uri="{FF2B5EF4-FFF2-40B4-BE49-F238E27FC236}">
                <a16:creationId xmlns:a16="http://schemas.microsoft.com/office/drawing/2014/main" id="{B71F1691-5D98-4B9C-B4F6-CE33936A9885}"/>
              </a:ext>
            </a:extLst>
          </p:cNvPr>
          <p:cNvSpPr>
            <a:spLocks noChangeShapeType="1"/>
          </p:cNvSpPr>
          <p:nvPr/>
        </p:nvSpPr>
        <p:spPr bwMode="auto">
          <a:xfrm>
            <a:off x="2397125" y="3048000"/>
            <a:ext cx="2708275" cy="2632075"/>
          </a:xfrm>
          <a:prstGeom prst="line">
            <a:avLst/>
          </a:prstGeom>
          <a:noFill/>
          <a:ln w="57150">
            <a:solidFill>
              <a:srgbClr val="008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8681" name="Line 40">
            <a:extLst>
              <a:ext uri="{FF2B5EF4-FFF2-40B4-BE49-F238E27FC236}">
                <a16:creationId xmlns:a16="http://schemas.microsoft.com/office/drawing/2014/main" id="{A6BACE61-9239-40C1-8F3F-2289D71E82B2}"/>
              </a:ext>
            </a:extLst>
          </p:cNvPr>
          <p:cNvSpPr>
            <a:spLocks noChangeShapeType="1"/>
          </p:cNvSpPr>
          <p:nvPr/>
        </p:nvSpPr>
        <p:spPr bwMode="auto">
          <a:xfrm>
            <a:off x="3048000" y="2438400"/>
            <a:ext cx="2708275" cy="2632075"/>
          </a:xfrm>
          <a:prstGeom prst="line">
            <a:avLst/>
          </a:prstGeom>
          <a:noFill/>
          <a:ln w="57150">
            <a:solidFill>
              <a:srgbClr val="008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8682" name="Text Box 42">
            <a:extLst>
              <a:ext uri="{FF2B5EF4-FFF2-40B4-BE49-F238E27FC236}">
                <a16:creationId xmlns:a16="http://schemas.microsoft.com/office/drawing/2014/main" id="{F0E4F2F5-CBB3-429A-A525-216A98F7E81E}"/>
              </a:ext>
            </a:extLst>
          </p:cNvPr>
          <p:cNvSpPr txBox="1">
            <a:spLocks noChangeArrowheads="1"/>
          </p:cNvSpPr>
          <p:nvPr/>
        </p:nvSpPr>
        <p:spPr bwMode="auto">
          <a:xfrm>
            <a:off x="5118100" y="5334000"/>
            <a:ext cx="5969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i="1"/>
              <a:t>D</a:t>
            </a:r>
            <a:r>
              <a:rPr lang="en-US" altLang="cs-CZ" sz="2000" baseline="-25000"/>
              <a:t>1</a:t>
            </a:r>
          </a:p>
        </p:txBody>
      </p:sp>
      <p:sp>
        <p:nvSpPr>
          <p:cNvPr id="28683" name="Text Box 43">
            <a:extLst>
              <a:ext uri="{FF2B5EF4-FFF2-40B4-BE49-F238E27FC236}">
                <a16:creationId xmlns:a16="http://schemas.microsoft.com/office/drawing/2014/main" id="{C7CBFBC8-2EF1-4255-8BB1-9FE3BF49649D}"/>
              </a:ext>
            </a:extLst>
          </p:cNvPr>
          <p:cNvSpPr txBox="1">
            <a:spLocks noChangeArrowheads="1"/>
          </p:cNvSpPr>
          <p:nvPr/>
        </p:nvSpPr>
        <p:spPr bwMode="auto">
          <a:xfrm>
            <a:off x="5803900" y="4873625"/>
            <a:ext cx="5969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i="1"/>
              <a:t>D</a:t>
            </a:r>
            <a:r>
              <a:rPr lang="en-US" altLang="cs-CZ" sz="2000" baseline="-25000"/>
              <a:t>2</a:t>
            </a:r>
          </a:p>
        </p:txBody>
      </p:sp>
      <p:sp>
        <p:nvSpPr>
          <p:cNvPr id="28684" name="Text Box 44">
            <a:extLst>
              <a:ext uri="{FF2B5EF4-FFF2-40B4-BE49-F238E27FC236}">
                <a16:creationId xmlns:a16="http://schemas.microsoft.com/office/drawing/2014/main" id="{D9934C8A-093A-48B6-B482-9E2AD98820F4}"/>
              </a:ext>
            </a:extLst>
          </p:cNvPr>
          <p:cNvSpPr txBox="1">
            <a:spLocks noChangeArrowheads="1"/>
          </p:cNvSpPr>
          <p:nvPr/>
        </p:nvSpPr>
        <p:spPr bwMode="auto">
          <a:xfrm>
            <a:off x="4311650" y="2438400"/>
            <a:ext cx="6413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i="1"/>
              <a:t>S</a:t>
            </a:r>
            <a:r>
              <a:rPr lang="en-US" altLang="cs-CZ" sz="2000" baseline="-25000"/>
              <a:t>m</a:t>
            </a:r>
          </a:p>
        </p:txBody>
      </p:sp>
      <p:sp>
        <p:nvSpPr>
          <p:cNvPr id="28685" name="Text Box 47">
            <a:extLst>
              <a:ext uri="{FF2B5EF4-FFF2-40B4-BE49-F238E27FC236}">
                <a16:creationId xmlns:a16="http://schemas.microsoft.com/office/drawing/2014/main" id="{A5CE24CC-FB2D-4BE8-972A-07E6D07B43EF}"/>
              </a:ext>
            </a:extLst>
          </p:cNvPr>
          <p:cNvSpPr txBox="1">
            <a:spLocks noChangeArrowheads="1"/>
          </p:cNvSpPr>
          <p:nvPr/>
        </p:nvSpPr>
        <p:spPr bwMode="auto">
          <a:xfrm>
            <a:off x="3981450" y="5678488"/>
            <a:ext cx="6667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i="1"/>
              <a:t>Q</a:t>
            </a:r>
            <a:r>
              <a:rPr lang="en-US" altLang="cs-CZ" sz="2000" i="1" baseline="-25000"/>
              <a:t>0</a:t>
            </a:r>
          </a:p>
        </p:txBody>
      </p:sp>
      <p:sp>
        <p:nvSpPr>
          <p:cNvPr id="28686" name="Text Box 48">
            <a:extLst>
              <a:ext uri="{FF2B5EF4-FFF2-40B4-BE49-F238E27FC236}">
                <a16:creationId xmlns:a16="http://schemas.microsoft.com/office/drawing/2014/main" id="{C6282812-092C-4EB7-BCB8-FA3BC5A23898}"/>
              </a:ext>
            </a:extLst>
          </p:cNvPr>
          <p:cNvSpPr txBox="1">
            <a:spLocks noChangeArrowheads="1"/>
          </p:cNvSpPr>
          <p:nvPr/>
        </p:nvSpPr>
        <p:spPr bwMode="auto">
          <a:xfrm>
            <a:off x="1736725" y="3352800"/>
            <a:ext cx="701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i="1"/>
              <a:t>P</a:t>
            </a:r>
            <a:r>
              <a:rPr lang="en-US" altLang="cs-CZ" sz="2000" i="1" baseline="-25000"/>
              <a:t>m</a:t>
            </a:r>
          </a:p>
        </p:txBody>
      </p:sp>
      <p:sp>
        <p:nvSpPr>
          <p:cNvPr id="28687" name="Text Box 49">
            <a:extLst>
              <a:ext uri="{FF2B5EF4-FFF2-40B4-BE49-F238E27FC236}">
                <a16:creationId xmlns:a16="http://schemas.microsoft.com/office/drawing/2014/main" id="{B8D8180E-FBD1-4DE0-B732-B77952EA16DE}"/>
              </a:ext>
            </a:extLst>
          </p:cNvPr>
          <p:cNvSpPr txBox="1">
            <a:spLocks noChangeArrowheads="1"/>
          </p:cNvSpPr>
          <p:nvPr/>
        </p:nvSpPr>
        <p:spPr bwMode="auto">
          <a:xfrm>
            <a:off x="1752600" y="4648200"/>
            <a:ext cx="6286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i="1"/>
              <a:t>P</a:t>
            </a:r>
            <a:r>
              <a:rPr lang="en-US" altLang="cs-CZ" sz="2000" i="1" baseline="-25000"/>
              <a:t>0</a:t>
            </a:r>
          </a:p>
        </p:txBody>
      </p:sp>
      <p:sp>
        <p:nvSpPr>
          <p:cNvPr id="28688" name="Line 50">
            <a:extLst>
              <a:ext uri="{FF2B5EF4-FFF2-40B4-BE49-F238E27FC236}">
                <a16:creationId xmlns:a16="http://schemas.microsoft.com/office/drawing/2014/main" id="{165D69D2-E221-473E-80C6-0D19732FCD25}"/>
              </a:ext>
            </a:extLst>
          </p:cNvPr>
          <p:cNvSpPr>
            <a:spLocks noChangeShapeType="1"/>
          </p:cNvSpPr>
          <p:nvPr/>
        </p:nvSpPr>
        <p:spPr bwMode="auto">
          <a:xfrm flipH="1">
            <a:off x="2209800" y="3581400"/>
            <a:ext cx="2057400" cy="0"/>
          </a:xfrm>
          <a:prstGeom prst="line">
            <a:avLst/>
          </a:prstGeom>
          <a:noFill/>
          <a:ln w="28575">
            <a:solidFill>
              <a:schemeClr val="bg2"/>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8689" name="Line 51">
            <a:extLst>
              <a:ext uri="{FF2B5EF4-FFF2-40B4-BE49-F238E27FC236}">
                <a16:creationId xmlns:a16="http://schemas.microsoft.com/office/drawing/2014/main" id="{83008DE7-E6CD-454B-B76A-EED0DF97D748}"/>
              </a:ext>
            </a:extLst>
          </p:cNvPr>
          <p:cNvSpPr>
            <a:spLocks noChangeShapeType="1"/>
          </p:cNvSpPr>
          <p:nvPr/>
        </p:nvSpPr>
        <p:spPr bwMode="auto">
          <a:xfrm flipH="1">
            <a:off x="2209800" y="4876800"/>
            <a:ext cx="2057400" cy="0"/>
          </a:xfrm>
          <a:prstGeom prst="line">
            <a:avLst/>
          </a:prstGeom>
          <a:noFill/>
          <a:ln w="28575">
            <a:solidFill>
              <a:schemeClr val="bg2"/>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8690" name="Line 41">
            <a:extLst>
              <a:ext uri="{FF2B5EF4-FFF2-40B4-BE49-F238E27FC236}">
                <a16:creationId xmlns:a16="http://schemas.microsoft.com/office/drawing/2014/main" id="{572F415C-3022-425C-A421-E350F3EEF8CB}"/>
              </a:ext>
            </a:extLst>
          </p:cNvPr>
          <p:cNvSpPr>
            <a:spLocks noChangeShapeType="1"/>
          </p:cNvSpPr>
          <p:nvPr/>
        </p:nvSpPr>
        <p:spPr bwMode="auto">
          <a:xfrm>
            <a:off x="4267200" y="2514600"/>
            <a:ext cx="0" cy="3200400"/>
          </a:xfrm>
          <a:prstGeom prst="line">
            <a:avLst/>
          </a:prstGeom>
          <a:noFill/>
          <a:ln w="57150">
            <a:solidFill>
              <a:srgbClr val="990033"/>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8691" name="Oval 52">
            <a:extLst>
              <a:ext uri="{FF2B5EF4-FFF2-40B4-BE49-F238E27FC236}">
                <a16:creationId xmlns:a16="http://schemas.microsoft.com/office/drawing/2014/main" id="{A9CBB538-3940-4EB6-9B4C-6A8868C2C86F}"/>
              </a:ext>
            </a:extLst>
          </p:cNvPr>
          <p:cNvSpPr>
            <a:spLocks noChangeArrowheads="1"/>
          </p:cNvSpPr>
          <p:nvPr/>
        </p:nvSpPr>
        <p:spPr bwMode="auto">
          <a:xfrm>
            <a:off x="4132263" y="3505200"/>
            <a:ext cx="211137" cy="204788"/>
          </a:xfrm>
          <a:prstGeom prst="ellipse">
            <a:avLst/>
          </a:prstGeom>
          <a:solidFill>
            <a:schemeClr val="bg1"/>
          </a:solidFill>
          <a:ln w="19050">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28692" name="Oval 53">
            <a:extLst>
              <a:ext uri="{FF2B5EF4-FFF2-40B4-BE49-F238E27FC236}">
                <a16:creationId xmlns:a16="http://schemas.microsoft.com/office/drawing/2014/main" id="{B2E252BE-F207-491A-97F1-89C0A5C5EBE9}"/>
              </a:ext>
            </a:extLst>
          </p:cNvPr>
          <p:cNvSpPr>
            <a:spLocks noChangeArrowheads="1"/>
          </p:cNvSpPr>
          <p:nvPr/>
        </p:nvSpPr>
        <p:spPr bwMode="auto">
          <a:xfrm>
            <a:off x="4191000" y="4748213"/>
            <a:ext cx="211138" cy="204787"/>
          </a:xfrm>
          <a:prstGeom prst="ellipse">
            <a:avLst/>
          </a:prstGeom>
          <a:solidFill>
            <a:schemeClr val="bg1"/>
          </a:solidFill>
          <a:ln w="19050">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28693" name="AutoShape 55">
            <a:extLst>
              <a:ext uri="{FF2B5EF4-FFF2-40B4-BE49-F238E27FC236}">
                <a16:creationId xmlns:a16="http://schemas.microsoft.com/office/drawing/2014/main" id="{CA0159AA-AC0F-498A-9FE8-9E7F34F1AA09}"/>
              </a:ext>
            </a:extLst>
          </p:cNvPr>
          <p:cNvSpPr>
            <a:spLocks noChangeArrowheads="1"/>
          </p:cNvSpPr>
          <p:nvPr/>
        </p:nvSpPr>
        <p:spPr bwMode="auto">
          <a:xfrm>
            <a:off x="4456113" y="4278313"/>
            <a:ext cx="344487" cy="369887"/>
          </a:xfrm>
          <a:prstGeom prst="rightArrow">
            <a:avLst>
              <a:gd name="adj1" fmla="val 50991"/>
              <a:gd name="adj2" fmla="val 24819"/>
            </a:avLst>
          </a:prstGeom>
          <a:solidFill>
            <a:schemeClr val="tx1"/>
          </a:solidFill>
          <a:ln w="9525">
            <a:solidFill>
              <a:srgbClr val="00000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46103" name="Text Box 11">
            <a:extLst>
              <a:ext uri="{FF2B5EF4-FFF2-40B4-BE49-F238E27FC236}">
                <a16:creationId xmlns:a16="http://schemas.microsoft.com/office/drawing/2014/main" id="{2DCD8AA1-9F78-4330-A374-6BCA85B23E2C}"/>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0">
                <a:solidFill>
                  <a:schemeClr val="bg1"/>
                </a:solidFill>
                <a:cs typeface="Arial" panose="020B0604020202020204" pitchFamily="34" charset="0"/>
              </a:rPr>
              <a:t>4-</a:t>
            </a:r>
            <a:fld id="{8F5BF8F5-BA84-4455-8409-5FF57522BE18}" type="slidenum">
              <a:rPr lang="en-US" altLang="cs-CZ" sz="1400" b="0">
                <a:solidFill>
                  <a:schemeClr val="bg1"/>
                </a:solidFill>
                <a:cs typeface="Arial" panose="020B0604020202020204" pitchFamily="34" charset="0"/>
              </a:rPr>
              <a:pPr eaLnBrk="1" hangingPunct="1">
                <a:spcBef>
                  <a:spcPct val="0"/>
                </a:spcBef>
                <a:buFontTx/>
                <a:buNone/>
              </a:pPr>
              <a:t>22</a:t>
            </a:fld>
            <a:endParaRPr lang="en-US" altLang="cs-CZ" sz="1400" b="0">
              <a:solidFill>
                <a:schemeClr val="bg1"/>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4" fill="hold"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down)">
                                      <p:cBhvr>
                                        <p:cTn id="7" dur="1000"/>
                                        <p:tgtEl>
                                          <p:spTgt spid="25"/>
                                        </p:tgtEl>
                                      </p:cBhvr>
                                    </p:animEffect>
                                  </p:childTnLst>
                                </p:cTn>
                              </p:par>
                              <p:par>
                                <p:cTn id="8" presetID="22" presetClass="entr" presetSubtype="4"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down)">
                                      <p:cBhvr>
                                        <p:cTn id="10" dur="1000"/>
                                        <p:tgtEl>
                                          <p:spTgt spid="2"/>
                                        </p:tgtEl>
                                      </p:cBhvr>
                                    </p:animEffect>
                                  </p:childTnLst>
                                </p:cTn>
                              </p:par>
                            </p:childTnLst>
                          </p:cTn>
                        </p:par>
                        <p:par>
                          <p:cTn id="11" fill="hold" nodeType="afterGroup">
                            <p:stCondLst>
                              <p:cond delay="1000"/>
                            </p:stCondLst>
                            <p:childTnLst>
                              <p:par>
                                <p:cTn id="12" presetID="23" presetClass="entr" presetSubtype="16" fill="hold" nodeType="afterEffect">
                                  <p:stCondLst>
                                    <p:cond delay="0"/>
                                  </p:stCondLst>
                                  <p:childTnLst>
                                    <p:set>
                                      <p:cBhvr>
                                        <p:cTn id="13" dur="1" fill="hold">
                                          <p:stCondLst>
                                            <p:cond delay="0"/>
                                          </p:stCondLst>
                                        </p:cTn>
                                        <p:tgtEl>
                                          <p:spTgt spid="28690"/>
                                        </p:tgtEl>
                                        <p:attrNameLst>
                                          <p:attrName>style.visibility</p:attrName>
                                        </p:attrNameLst>
                                      </p:cBhvr>
                                      <p:to>
                                        <p:strVal val="visible"/>
                                      </p:to>
                                    </p:set>
                                    <p:anim calcmode="lin" valueType="num">
                                      <p:cBhvr>
                                        <p:cTn id="14" dur="500" fill="hold"/>
                                        <p:tgtEl>
                                          <p:spTgt spid="28690"/>
                                        </p:tgtEl>
                                        <p:attrNameLst>
                                          <p:attrName>ppt_w</p:attrName>
                                        </p:attrNameLst>
                                      </p:cBhvr>
                                      <p:tavLst>
                                        <p:tav tm="0">
                                          <p:val>
                                            <p:fltVal val="0"/>
                                          </p:val>
                                        </p:tav>
                                        <p:tav tm="100000">
                                          <p:val>
                                            <p:strVal val="#ppt_w"/>
                                          </p:val>
                                        </p:tav>
                                      </p:tavLst>
                                    </p:anim>
                                    <p:anim calcmode="lin" valueType="num">
                                      <p:cBhvr>
                                        <p:cTn id="15" dur="500" fill="hold"/>
                                        <p:tgtEl>
                                          <p:spTgt spid="28690"/>
                                        </p:tgtEl>
                                        <p:attrNameLst>
                                          <p:attrName>ppt_h</p:attrName>
                                        </p:attrNameLst>
                                      </p:cBhvr>
                                      <p:tavLst>
                                        <p:tav tm="0">
                                          <p:val>
                                            <p:fltVal val="0"/>
                                          </p:val>
                                        </p:tav>
                                        <p:tav tm="100000">
                                          <p:val>
                                            <p:strVal val="#ppt_h"/>
                                          </p:val>
                                        </p:tav>
                                      </p:tavLst>
                                    </p:anim>
                                  </p:childTnLst>
                                </p:cTn>
                              </p:par>
                            </p:childTnLst>
                          </p:cTn>
                        </p:par>
                        <p:par>
                          <p:cTn id="16" fill="hold" nodeType="afterGroup">
                            <p:stCondLst>
                              <p:cond delay="1500"/>
                            </p:stCondLst>
                            <p:childTnLst>
                              <p:par>
                                <p:cTn id="17" presetID="23" presetClass="entr" presetSubtype="16" fill="hold" grpId="0" nodeType="afterEffect">
                                  <p:stCondLst>
                                    <p:cond delay="0"/>
                                  </p:stCondLst>
                                  <p:childTnLst>
                                    <p:set>
                                      <p:cBhvr>
                                        <p:cTn id="18" dur="1" fill="hold">
                                          <p:stCondLst>
                                            <p:cond delay="0"/>
                                          </p:stCondLst>
                                        </p:cTn>
                                        <p:tgtEl>
                                          <p:spTgt spid="28684"/>
                                        </p:tgtEl>
                                        <p:attrNameLst>
                                          <p:attrName>style.visibility</p:attrName>
                                        </p:attrNameLst>
                                      </p:cBhvr>
                                      <p:to>
                                        <p:strVal val="visible"/>
                                      </p:to>
                                    </p:set>
                                    <p:anim calcmode="lin" valueType="num">
                                      <p:cBhvr>
                                        <p:cTn id="19" dur="500" fill="hold"/>
                                        <p:tgtEl>
                                          <p:spTgt spid="28684"/>
                                        </p:tgtEl>
                                        <p:attrNameLst>
                                          <p:attrName>ppt_w</p:attrName>
                                        </p:attrNameLst>
                                      </p:cBhvr>
                                      <p:tavLst>
                                        <p:tav tm="0">
                                          <p:val>
                                            <p:fltVal val="0"/>
                                          </p:val>
                                        </p:tav>
                                        <p:tav tm="100000">
                                          <p:val>
                                            <p:strVal val="#ppt_w"/>
                                          </p:val>
                                        </p:tav>
                                      </p:tavLst>
                                    </p:anim>
                                    <p:anim calcmode="lin" valueType="num">
                                      <p:cBhvr>
                                        <p:cTn id="20" dur="500" fill="hold"/>
                                        <p:tgtEl>
                                          <p:spTgt spid="28684"/>
                                        </p:tgtEl>
                                        <p:attrNameLst>
                                          <p:attrName>ppt_h</p:attrName>
                                        </p:attrNameLst>
                                      </p:cBhvr>
                                      <p:tavLst>
                                        <p:tav tm="0">
                                          <p:val>
                                            <p:fltVal val="0"/>
                                          </p:val>
                                        </p:tav>
                                        <p:tav tm="100000">
                                          <p:val>
                                            <p:strVal val="#ppt_h"/>
                                          </p:val>
                                        </p:tav>
                                      </p:tavLst>
                                    </p:anim>
                                  </p:childTnLst>
                                </p:cTn>
                              </p:par>
                              <p:par>
                                <p:cTn id="21" presetID="23" presetClass="entr" presetSubtype="16" fill="hold" grpId="0" nodeType="withEffect">
                                  <p:stCondLst>
                                    <p:cond delay="0"/>
                                  </p:stCondLst>
                                  <p:childTnLst>
                                    <p:set>
                                      <p:cBhvr>
                                        <p:cTn id="22" dur="1" fill="hold">
                                          <p:stCondLst>
                                            <p:cond delay="0"/>
                                          </p:stCondLst>
                                        </p:cTn>
                                        <p:tgtEl>
                                          <p:spTgt spid="28685"/>
                                        </p:tgtEl>
                                        <p:attrNameLst>
                                          <p:attrName>style.visibility</p:attrName>
                                        </p:attrNameLst>
                                      </p:cBhvr>
                                      <p:to>
                                        <p:strVal val="visible"/>
                                      </p:to>
                                    </p:set>
                                    <p:anim calcmode="lin" valueType="num">
                                      <p:cBhvr>
                                        <p:cTn id="23" dur="500" fill="hold"/>
                                        <p:tgtEl>
                                          <p:spTgt spid="28685"/>
                                        </p:tgtEl>
                                        <p:attrNameLst>
                                          <p:attrName>ppt_w</p:attrName>
                                        </p:attrNameLst>
                                      </p:cBhvr>
                                      <p:tavLst>
                                        <p:tav tm="0">
                                          <p:val>
                                            <p:fltVal val="0"/>
                                          </p:val>
                                        </p:tav>
                                        <p:tav tm="100000">
                                          <p:val>
                                            <p:strVal val="#ppt_w"/>
                                          </p:val>
                                        </p:tav>
                                      </p:tavLst>
                                    </p:anim>
                                    <p:anim calcmode="lin" valueType="num">
                                      <p:cBhvr>
                                        <p:cTn id="24" dur="500" fill="hold"/>
                                        <p:tgtEl>
                                          <p:spTgt spid="28685"/>
                                        </p:tgtEl>
                                        <p:attrNameLst>
                                          <p:attrName>ppt_h</p:attrName>
                                        </p:attrNameLst>
                                      </p:cBhvr>
                                      <p:tavLst>
                                        <p:tav tm="0">
                                          <p:val>
                                            <p:fltVal val="0"/>
                                          </p:val>
                                        </p:tav>
                                        <p:tav tm="100000">
                                          <p:val>
                                            <p:strVal val="#ppt_h"/>
                                          </p:val>
                                        </p:tav>
                                      </p:tavLst>
                                    </p:anim>
                                  </p:childTnLst>
                                </p:cTn>
                              </p:par>
                            </p:childTnLst>
                          </p:cTn>
                        </p:par>
                        <p:par>
                          <p:cTn id="25" fill="hold" nodeType="afterGroup">
                            <p:stCondLst>
                              <p:cond delay="2000"/>
                            </p:stCondLst>
                            <p:childTnLst>
                              <p:par>
                                <p:cTn id="26" presetID="23" presetClass="entr" presetSubtype="16" fill="hold" nodeType="afterEffect">
                                  <p:stCondLst>
                                    <p:cond delay="0"/>
                                  </p:stCondLst>
                                  <p:childTnLst>
                                    <p:set>
                                      <p:cBhvr>
                                        <p:cTn id="27" dur="1" fill="hold">
                                          <p:stCondLst>
                                            <p:cond delay="0"/>
                                          </p:stCondLst>
                                        </p:cTn>
                                        <p:tgtEl>
                                          <p:spTgt spid="28680"/>
                                        </p:tgtEl>
                                        <p:attrNameLst>
                                          <p:attrName>style.visibility</p:attrName>
                                        </p:attrNameLst>
                                      </p:cBhvr>
                                      <p:to>
                                        <p:strVal val="visible"/>
                                      </p:to>
                                    </p:set>
                                    <p:anim calcmode="lin" valueType="num">
                                      <p:cBhvr>
                                        <p:cTn id="28" dur="500" fill="hold"/>
                                        <p:tgtEl>
                                          <p:spTgt spid="28680"/>
                                        </p:tgtEl>
                                        <p:attrNameLst>
                                          <p:attrName>ppt_w</p:attrName>
                                        </p:attrNameLst>
                                      </p:cBhvr>
                                      <p:tavLst>
                                        <p:tav tm="0">
                                          <p:val>
                                            <p:fltVal val="0"/>
                                          </p:val>
                                        </p:tav>
                                        <p:tav tm="100000">
                                          <p:val>
                                            <p:strVal val="#ppt_w"/>
                                          </p:val>
                                        </p:tav>
                                      </p:tavLst>
                                    </p:anim>
                                    <p:anim calcmode="lin" valueType="num">
                                      <p:cBhvr>
                                        <p:cTn id="29" dur="500" fill="hold"/>
                                        <p:tgtEl>
                                          <p:spTgt spid="28680"/>
                                        </p:tgtEl>
                                        <p:attrNameLst>
                                          <p:attrName>ppt_h</p:attrName>
                                        </p:attrNameLst>
                                      </p:cBhvr>
                                      <p:tavLst>
                                        <p:tav tm="0">
                                          <p:val>
                                            <p:fltVal val="0"/>
                                          </p:val>
                                        </p:tav>
                                        <p:tav tm="100000">
                                          <p:val>
                                            <p:strVal val="#ppt_h"/>
                                          </p:val>
                                        </p:tav>
                                      </p:tavLst>
                                    </p:anim>
                                  </p:childTnLst>
                                </p:cTn>
                              </p:par>
                              <p:par>
                                <p:cTn id="30" presetID="23" presetClass="entr" presetSubtype="16" fill="hold" grpId="0" nodeType="withEffect">
                                  <p:stCondLst>
                                    <p:cond delay="0"/>
                                  </p:stCondLst>
                                  <p:childTnLst>
                                    <p:set>
                                      <p:cBhvr>
                                        <p:cTn id="31" dur="1" fill="hold">
                                          <p:stCondLst>
                                            <p:cond delay="0"/>
                                          </p:stCondLst>
                                        </p:cTn>
                                        <p:tgtEl>
                                          <p:spTgt spid="28682"/>
                                        </p:tgtEl>
                                        <p:attrNameLst>
                                          <p:attrName>style.visibility</p:attrName>
                                        </p:attrNameLst>
                                      </p:cBhvr>
                                      <p:to>
                                        <p:strVal val="visible"/>
                                      </p:to>
                                    </p:set>
                                    <p:anim calcmode="lin" valueType="num">
                                      <p:cBhvr>
                                        <p:cTn id="32" dur="500" fill="hold"/>
                                        <p:tgtEl>
                                          <p:spTgt spid="28682"/>
                                        </p:tgtEl>
                                        <p:attrNameLst>
                                          <p:attrName>ppt_w</p:attrName>
                                        </p:attrNameLst>
                                      </p:cBhvr>
                                      <p:tavLst>
                                        <p:tav tm="0">
                                          <p:val>
                                            <p:fltVal val="0"/>
                                          </p:val>
                                        </p:tav>
                                        <p:tav tm="100000">
                                          <p:val>
                                            <p:strVal val="#ppt_w"/>
                                          </p:val>
                                        </p:tav>
                                      </p:tavLst>
                                    </p:anim>
                                    <p:anim calcmode="lin" valueType="num">
                                      <p:cBhvr>
                                        <p:cTn id="33" dur="500" fill="hold"/>
                                        <p:tgtEl>
                                          <p:spTgt spid="28682"/>
                                        </p:tgtEl>
                                        <p:attrNameLst>
                                          <p:attrName>ppt_h</p:attrName>
                                        </p:attrNameLst>
                                      </p:cBhvr>
                                      <p:tavLst>
                                        <p:tav tm="0">
                                          <p:val>
                                            <p:fltVal val="0"/>
                                          </p:val>
                                        </p:tav>
                                        <p:tav tm="100000">
                                          <p:val>
                                            <p:strVal val="#ppt_h"/>
                                          </p:val>
                                        </p:tav>
                                      </p:tavLst>
                                    </p:anim>
                                  </p:childTnLst>
                                </p:cTn>
                              </p:par>
                            </p:childTnLst>
                          </p:cTn>
                        </p:par>
                        <p:par>
                          <p:cTn id="34" fill="hold" nodeType="afterGroup">
                            <p:stCondLst>
                              <p:cond delay="2500"/>
                            </p:stCondLst>
                            <p:childTnLst>
                              <p:par>
                                <p:cTn id="35" presetID="23" presetClass="entr" presetSubtype="16" fill="hold" grpId="0" nodeType="afterEffect">
                                  <p:stCondLst>
                                    <p:cond delay="0"/>
                                  </p:stCondLst>
                                  <p:childTnLst>
                                    <p:set>
                                      <p:cBhvr>
                                        <p:cTn id="36" dur="1" fill="hold">
                                          <p:stCondLst>
                                            <p:cond delay="0"/>
                                          </p:stCondLst>
                                        </p:cTn>
                                        <p:tgtEl>
                                          <p:spTgt spid="28692"/>
                                        </p:tgtEl>
                                        <p:attrNameLst>
                                          <p:attrName>style.visibility</p:attrName>
                                        </p:attrNameLst>
                                      </p:cBhvr>
                                      <p:to>
                                        <p:strVal val="visible"/>
                                      </p:to>
                                    </p:set>
                                    <p:anim calcmode="lin" valueType="num">
                                      <p:cBhvr>
                                        <p:cTn id="37" dur="500" fill="hold"/>
                                        <p:tgtEl>
                                          <p:spTgt spid="28692"/>
                                        </p:tgtEl>
                                        <p:attrNameLst>
                                          <p:attrName>ppt_w</p:attrName>
                                        </p:attrNameLst>
                                      </p:cBhvr>
                                      <p:tavLst>
                                        <p:tav tm="0">
                                          <p:val>
                                            <p:fltVal val="0"/>
                                          </p:val>
                                        </p:tav>
                                        <p:tav tm="100000">
                                          <p:val>
                                            <p:strVal val="#ppt_w"/>
                                          </p:val>
                                        </p:tav>
                                      </p:tavLst>
                                    </p:anim>
                                    <p:anim calcmode="lin" valueType="num">
                                      <p:cBhvr>
                                        <p:cTn id="38" dur="500" fill="hold"/>
                                        <p:tgtEl>
                                          <p:spTgt spid="28692"/>
                                        </p:tgtEl>
                                        <p:attrNameLst>
                                          <p:attrName>ppt_h</p:attrName>
                                        </p:attrNameLst>
                                      </p:cBhvr>
                                      <p:tavLst>
                                        <p:tav tm="0">
                                          <p:val>
                                            <p:fltVal val="0"/>
                                          </p:val>
                                        </p:tav>
                                        <p:tav tm="100000">
                                          <p:val>
                                            <p:strVal val="#ppt_h"/>
                                          </p:val>
                                        </p:tav>
                                      </p:tavLst>
                                    </p:anim>
                                  </p:childTnLst>
                                </p:cTn>
                              </p:par>
                              <p:par>
                                <p:cTn id="39" presetID="23" presetClass="entr" presetSubtype="16" fill="hold" nodeType="withEffect">
                                  <p:stCondLst>
                                    <p:cond delay="0"/>
                                  </p:stCondLst>
                                  <p:childTnLst>
                                    <p:set>
                                      <p:cBhvr>
                                        <p:cTn id="40" dur="1" fill="hold">
                                          <p:stCondLst>
                                            <p:cond delay="0"/>
                                          </p:stCondLst>
                                        </p:cTn>
                                        <p:tgtEl>
                                          <p:spTgt spid="28689"/>
                                        </p:tgtEl>
                                        <p:attrNameLst>
                                          <p:attrName>style.visibility</p:attrName>
                                        </p:attrNameLst>
                                      </p:cBhvr>
                                      <p:to>
                                        <p:strVal val="visible"/>
                                      </p:to>
                                    </p:set>
                                    <p:anim calcmode="lin" valueType="num">
                                      <p:cBhvr>
                                        <p:cTn id="41" dur="500" fill="hold"/>
                                        <p:tgtEl>
                                          <p:spTgt spid="28689"/>
                                        </p:tgtEl>
                                        <p:attrNameLst>
                                          <p:attrName>ppt_w</p:attrName>
                                        </p:attrNameLst>
                                      </p:cBhvr>
                                      <p:tavLst>
                                        <p:tav tm="0">
                                          <p:val>
                                            <p:fltVal val="0"/>
                                          </p:val>
                                        </p:tav>
                                        <p:tav tm="100000">
                                          <p:val>
                                            <p:strVal val="#ppt_w"/>
                                          </p:val>
                                        </p:tav>
                                      </p:tavLst>
                                    </p:anim>
                                    <p:anim calcmode="lin" valueType="num">
                                      <p:cBhvr>
                                        <p:cTn id="42" dur="500" fill="hold"/>
                                        <p:tgtEl>
                                          <p:spTgt spid="28689"/>
                                        </p:tgtEl>
                                        <p:attrNameLst>
                                          <p:attrName>ppt_h</p:attrName>
                                        </p:attrNameLst>
                                      </p:cBhvr>
                                      <p:tavLst>
                                        <p:tav tm="0">
                                          <p:val>
                                            <p:fltVal val="0"/>
                                          </p:val>
                                        </p:tav>
                                        <p:tav tm="100000">
                                          <p:val>
                                            <p:strVal val="#ppt_h"/>
                                          </p:val>
                                        </p:tav>
                                      </p:tavLst>
                                    </p:anim>
                                  </p:childTnLst>
                                </p:cTn>
                              </p:par>
                            </p:childTnLst>
                          </p:cTn>
                        </p:par>
                        <p:par>
                          <p:cTn id="43" fill="hold" nodeType="afterGroup">
                            <p:stCondLst>
                              <p:cond delay="3000"/>
                            </p:stCondLst>
                            <p:childTnLst>
                              <p:par>
                                <p:cTn id="44" presetID="23" presetClass="entr" presetSubtype="16" fill="hold" grpId="0" nodeType="afterEffect">
                                  <p:stCondLst>
                                    <p:cond delay="0"/>
                                  </p:stCondLst>
                                  <p:childTnLst>
                                    <p:set>
                                      <p:cBhvr>
                                        <p:cTn id="45" dur="1" fill="hold">
                                          <p:stCondLst>
                                            <p:cond delay="0"/>
                                          </p:stCondLst>
                                        </p:cTn>
                                        <p:tgtEl>
                                          <p:spTgt spid="28687"/>
                                        </p:tgtEl>
                                        <p:attrNameLst>
                                          <p:attrName>style.visibility</p:attrName>
                                        </p:attrNameLst>
                                      </p:cBhvr>
                                      <p:to>
                                        <p:strVal val="visible"/>
                                      </p:to>
                                    </p:set>
                                    <p:anim calcmode="lin" valueType="num">
                                      <p:cBhvr>
                                        <p:cTn id="46" dur="500" fill="hold"/>
                                        <p:tgtEl>
                                          <p:spTgt spid="28687"/>
                                        </p:tgtEl>
                                        <p:attrNameLst>
                                          <p:attrName>ppt_w</p:attrName>
                                        </p:attrNameLst>
                                      </p:cBhvr>
                                      <p:tavLst>
                                        <p:tav tm="0">
                                          <p:val>
                                            <p:fltVal val="0"/>
                                          </p:val>
                                        </p:tav>
                                        <p:tav tm="100000">
                                          <p:val>
                                            <p:strVal val="#ppt_w"/>
                                          </p:val>
                                        </p:tav>
                                      </p:tavLst>
                                    </p:anim>
                                    <p:anim calcmode="lin" valueType="num">
                                      <p:cBhvr>
                                        <p:cTn id="47" dur="500" fill="hold"/>
                                        <p:tgtEl>
                                          <p:spTgt spid="28687"/>
                                        </p:tgtEl>
                                        <p:attrNameLst>
                                          <p:attrName>ppt_h</p:attrName>
                                        </p:attrNameLst>
                                      </p:cBhvr>
                                      <p:tavLst>
                                        <p:tav tm="0">
                                          <p:val>
                                            <p:fltVal val="0"/>
                                          </p:val>
                                        </p:tav>
                                        <p:tav tm="100000">
                                          <p:val>
                                            <p:strVal val="#ppt_h"/>
                                          </p:val>
                                        </p:tav>
                                      </p:tavLst>
                                    </p:anim>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28693"/>
                                        </p:tgtEl>
                                        <p:attrNameLst>
                                          <p:attrName>style.visibility</p:attrName>
                                        </p:attrNameLst>
                                      </p:cBhvr>
                                      <p:to>
                                        <p:strVal val="visible"/>
                                      </p:to>
                                    </p:set>
                                    <p:animEffect transition="in" filter="wipe(left)">
                                      <p:cBhvr>
                                        <p:cTn id="52" dur="500"/>
                                        <p:tgtEl>
                                          <p:spTgt spid="28693"/>
                                        </p:tgtEl>
                                      </p:cBhvr>
                                    </p:animEffect>
                                  </p:childTnLst>
                                </p:cTn>
                              </p:par>
                            </p:childTnLst>
                          </p:cTn>
                        </p:par>
                        <p:par>
                          <p:cTn id="53" fill="hold" nodeType="afterGroup">
                            <p:stCondLst>
                              <p:cond delay="500"/>
                            </p:stCondLst>
                            <p:childTnLst>
                              <p:par>
                                <p:cTn id="54" presetID="22" presetClass="entr" presetSubtype="1" fill="hold" nodeType="afterEffect">
                                  <p:stCondLst>
                                    <p:cond delay="0"/>
                                  </p:stCondLst>
                                  <p:childTnLst>
                                    <p:set>
                                      <p:cBhvr>
                                        <p:cTn id="55" dur="1" fill="hold">
                                          <p:stCondLst>
                                            <p:cond delay="0"/>
                                          </p:stCondLst>
                                        </p:cTn>
                                        <p:tgtEl>
                                          <p:spTgt spid="28681"/>
                                        </p:tgtEl>
                                        <p:attrNameLst>
                                          <p:attrName>style.visibility</p:attrName>
                                        </p:attrNameLst>
                                      </p:cBhvr>
                                      <p:to>
                                        <p:strVal val="visible"/>
                                      </p:to>
                                    </p:set>
                                    <p:animEffect transition="in" filter="wipe(up)">
                                      <p:cBhvr>
                                        <p:cTn id="56" dur="1000"/>
                                        <p:tgtEl>
                                          <p:spTgt spid="28681"/>
                                        </p:tgtEl>
                                      </p:cBhvr>
                                    </p:animEffect>
                                  </p:childTnLst>
                                </p:cTn>
                              </p:par>
                              <p:par>
                                <p:cTn id="57" presetID="23" presetClass="entr" presetSubtype="16" fill="hold" grpId="0" nodeType="withEffect">
                                  <p:stCondLst>
                                    <p:cond delay="0"/>
                                  </p:stCondLst>
                                  <p:childTnLst>
                                    <p:set>
                                      <p:cBhvr>
                                        <p:cTn id="58" dur="1" fill="hold">
                                          <p:stCondLst>
                                            <p:cond delay="0"/>
                                          </p:stCondLst>
                                        </p:cTn>
                                        <p:tgtEl>
                                          <p:spTgt spid="28683"/>
                                        </p:tgtEl>
                                        <p:attrNameLst>
                                          <p:attrName>style.visibility</p:attrName>
                                        </p:attrNameLst>
                                      </p:cBhvr>
                                      <p:to>
                                        <p:strVal val="visible"/>
                                      </p:to>
                                    </p:set>
                                    <p:anim calcmode="lin" valueType="num">
                                      <p:cBhvr>
                                        <p:cTn id="59" dur="500" fill="hold"/>
                                        <p:tgtEl>
                                          <p:spTgt spid="28683"/>
                                        </p:tgtEl>
                                        <p:attrNameLst>
                                          <p:attrName>ppt_w</p:attrName>
                                        </p:attrNameLst>
                                      </p:cBhvr>
                                      <p:tavLst>
                                        <p:tav tm="0">
                                          <p:val>
                                            <p:fltVal val="0"/>
                                          </p:val>
                                        </p:tav>
                                        <p:tav tm="100000">
                                          <p:val>
                                            <p:strVal val="#ppt_w"/>
                                          </p:val>
                                        </p:tav>
                                      </p:tavLst>
                                    </p:anim>
                                    <p:anim calcmode="lin" valueType="num">
                                      <p:cBhvr>
                                        <p:cTn id="60" dur="500" fill="hold"/>
                                        <p:tgtEl>
                                          <p:spTgt spid="28683"/>
                                        </p:tgtEl>
                                        <p:attrNameLst>
                                          <p:attrName>ppt_h</p:attrName>
                                        </p:attrNameLst>
                                      </p:cBhvr>
                                      <p:tavLst>
                                        <p:tav tm="0">
                                          <p:val>
                                            <p:fltVal val="0"/>
                                          </p:val>
                                        </p:tav>
                                        <p:tav tm="100000">
                                          <p:val>
                                            <p:strVal val="#ppt_h"/>
                                          </p:val>
                                        </p:tav>
                                      </p:tavLst>
                                    </p:anim>
                                  </p:childTnLst>
                                </p:cTn>
                              </p:par>
                            </p:childTnLst>
                          </p:cTn>
                        </p:par>
                        <p:par>
                          <p:cTn id="61" fill="hold" nodeType="afterGroup">
                            <p:stCondLst>
                              <p:cond delay="1500"/>
                            </p:stCondLst>
                            <p:childTnLst>
                              <p:par>
                                <p:cTn id="62" presetID="23" presetClass="entr" presetSubtype="16" fill="hold" grpId="0" nodeType="afterEffect">
                                  <p:stCondLst>
                                    <p:cond delay="0"/>
                                  </p:stCondLst>
                                  <p:childTnLst>
                                    <p:set>
                                      <p:cBhvr>
                                        <p:cTn id="63" dur="1" fill="hold">
                                          <p:stCondLst>
                                            <p:cond delay="0"/>
                                          </p:stCondLst>
                                        </p:cTn>
                                        <p:tgtEl>
                                          <p:spTgt spid="28691"/>
                                        </p:tgtEl>
                                        <p:attrNameLst>
                                          <p:attrName>style.visibility</p:attrName>
                                        </p:attrNameLst>
                                      </p:cBhvr>
                                      <p:to>
                                        <p:strVal val="visible"/>
                                      </p:to>
                                    </p:set>
                                    <p:anim calcmode="lin" valueType="num">
                                      <p:cBhvr>
                                        <p:cTn id="64" dur="500" fill="hold"/>
                                        <p:tgtEl>
                                          <p:spTgt spid="28691"/>
                                        </p:tgtEl>
                                        <p:attrNameLst>
                                          <p:attrName>ppt_w</p:attrName>
                                        </p:attrNameLst>
                                      </p:cBhvr>
                                      <p:tavLst>
                                        <p:tav tm="0">
                                          <p:val>
                                            <p:fltVal val="0"/>
                                          </p:val>
                                        </p:tav>
                                        <p:tav tm="100000">
                                          <p:val>
                                            <p:strVal val="#ppt_w"/>
                                          </p:val>
                                        </p:tav>
                                      </p:tavLst>
                                    </p:anim>
                                    <p:anim calcmode="lin" valueType="num">
                                      <p:cBhvr>
                                        <p:cTn id="65" dur="500" fill="hold"/>
                                        <p:tgtEl>
                                          <p:spTgt spid="28691"/>
                                        </p:tgtEl>
                                        <p:attrNameLst>
                                          <p:attrName>ppt_h</p:attrName>
                                        </p:attrNameLst>
                                      </p:cBhvr>
                                      <p:tavLst>
                                        <p:tav tm="0">
                                          <p:val>
                                            <p:fltVal val="0"/>
                                          </p:val>
                                        </p:tav>
                                        <p:tav tm="100000">
                                          <p:val>
                                            <p:strVal val="#ppt_h"/>
                                          </p:val>
                                        </p:tav>
                                      </p:tavLst>
                                    </p:anim>
                                  </p:childTnLst>
                                </p:cTn>
                              </p:par>
                              <p:par>
                                <p:cTn id="66" presetID="22" presetClass="entr" presetSubtype="1" fill="hold" nodeType="withEffect">
                                  <p:stCondLst>
                                    <p:cond delay="0"/>
                                  </p:stCondLst>
                                  <p:childTnLst>
                                    <p:set>
                                      <p:cBhvr>
                                        <p:cTn id="67" dur="1" fill="hold">
                                          <p:stCondLst>
                                            <p:cond delay="0"/>
                                          </p:stCondLst>
                                        </p:cTn>
                                        <p:tgtEl>
                                          <p:spTgt spid="28688"/>
                                        </p:tgtEl>
                                        <p:attrNameLst>
                                          <p:attrName>style.visibility</p:attrName>
                                        </p:attrNameLst>
                                      </p:cBhvr>
                                      <p:to>
                                        <p:strVal val="visible"/>
                                      </p:to>
                                    </p:set>
                                    <p:animEffect transition="in" filter="wipe(up)">
                                      <p:cBhvr>
                                        <p:cTn id="68" dur="500"/>
                                        <p:tgtEl>
                                          <p:spTgt spid="28688"/>
                                        </p:tgtEl>
                                      </p:cBhvr>
                                    </p:animEffect>
                                  </p:childTnLst>
                                </p:cTn>
                              </p:par>
                              <p:par>
                                <p:cTn id="69" presetID="22" presetClass="entr" presetSubtype="1" fill="hold" grpId="0" nodeType="withEffect">
                                  <p:stCondLst>
                                    <p:cond delay="0"/>
                                  </p:stCondLst>
                                  <p:childTnLst>
                                    <p:set>
                                      <p:cBhvr>
                                        <p:cTn id="70" dur="1" fill="hold">
                                          <p:stCondLst>
                                            <p:cond delay="0"/>
                                          </p:stCondLst>
                                        </p:cTn>
                                        <p:tgtEl>
                                          <p:spTgt spid="28686"/>
                                        </p:tgtEl>
                                        <p:attrNameLst>
                                          <p:attrName>style.visibility</p:attrName>
                                        </p:attrNameLst>
                                      </p:cBhvr>
                                      <p:to>
                                        <p:strVal val="visible"/>
                                      </p:to>
                                    </p:set>
                                    <p:animEffect transition="in" filter="wipe(up)">
                                      <p:cBhvr>
                                        <p:cTn id="71" dur="500"/>
                                        <p:tgtEl>
                                          <p:spTgt spid="286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82" grpId="0"/>
      <p:bldP spid="28683" grpId="0"/>
      <p:bldP spid="28684" grpId="0"/>
      <p:bldP spid="28685" grpId="0"/>
      <p:bldP spid="28686" grpId="0"/>
      <p:bldP spid="28687" grpId="0"/>
      <p:bldP spid="28691" grpId="0" animBg="1"/>
      <p:bldP spid="28692" grpId="0" animBg="1"/>
      <p:bldP spid="2869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27" descr="gridlines.png">
            <a:extLst>
              <a:ext uri="{FF2B5EF4-FFF2-40B4-BE49-F238E27FC236}">
                <a16:creationId xmlns:a16="http://schemas.microsoft.com/office/drawing/2014/main" id="{48C8379E-8DC6-4C0E-B26F-2CE55752C19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2020888"/>
            <a:ext cx="4767263" cy="3846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31" name="Rectangle 5">
            <a:extLst>
              <a:ext uri="{FF2B5EF4-FFF2-40B4-BE49-F238E27FC236}">
                <a16:creationId xmlns:a16="http://schemas.microsoft.com/office/drawing/2014/main" id="{667613AF-F6E6-479D-AAF6-C62383D820A0}"/>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a:latin typeface="Dotum" panose="020B0600000101010101" pitchFamily="34" charset="-127"/>
            </a:endParaRPr>
          </a:p>
        </p:txBody>
      </p:sp>
      <p:sp>
        <p:nvSpPr>
          <p:cNvPr id="48132" name="Rectangle 2">
            <a:extLst>
              <a:ext uri="{FF2B5EF4-FFF2-40B4-BE49-F238E27FC236}">
                <a16:creationId xmlns:a16="http://schemas.microsoft.com/office/drawing/2014/main" id="{98F15090-3635-4801-AC57-F0E2E8625625}"/>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Elasticity of Supply: The Short Run</a:t>
            </a:r>
          </a:p>
        </p:txBody>
      </p:sp>
      <p:sp>
        <p:nvSpPr>
          <p:cNvPr id="48133" name="Rectangle 4">
            <a:extLst>
              <a:ext uri="{FF2B5EF4-FFF2-40B4-BE49-F238E27FC236}">
                <a16:creationId xmlns:a16="http://schemas.microsoft.com/office/drawing/2014/main" id="{BE47EC5B-0836-4533-8F77-3D3573B298BF}"/>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48134" name="Rectangle 5">
            <a:extLst>
              <a:ext uri="{FF2B5EF4-FFF2-40B4-BE49-F238E27FC236}">
                <a16:creationId xmlns:a16="http://schemas.microsoft.com/office/drawing/2014/main" id="{A6CB30A8-0AA7-40C9-8F15-E5FB4E0C105D}"/>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a:solidFill>
                  <a:srgbClr val="FFFFFF"/>
                </a:solidFill>
              </a:rPr>
              <a:t>LO3</a:t>
            </a:r>
          </a:p>
        </p:txBody>
      </p:sp>
      <p:sp>
        <p:nvSpPr>
          <p:cNvPr id="48135" name="Text Box 13">
            <a:extLst>
              <a:ext uri="{FF2B5EF4-FFF2-40B4-BE49-F238E27FC236}">
                <a16:creationId xmlns:a16="http://schemas.microsoft.com/office/drawing/2014/main" id="{00D74737-6246-4AC9-97C3-9F534710777F}"/>
              </a:ext>
            </a:extLst>
          </p:cNvPr>
          <p:cNvSpPr txBox="1">
            <a:spLocks noChangeArrowheads="1"/>
          </p:cNvSpPr>
          <p:nvPr/>
        </p:nvSpPr>
        <p:spPr bwMode="auto">
          <a:xfrm>
            <a:off x="381000" y="990600"/>
            <a:ext cx="8763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
                <a:srgbClr val="3399FF"/>
              </a:buClr>
              <a:buSzPct val="125000"/>
            </a:pPr>
            <a:r>
              <a:rPr lang="en-US" altLang="cs-CZ" sz="3600" b="0"/>
              <a:t> Supply is more elastic than in market period</a:t>
            </a:r>
          </a:p>
        </p:txBody>
      </p:sp>
      <p:grpSp>
        <p:nvGrpSpPr>
          <p:cNvPr id="2" name="Group 54">
            <a:extLst>
              <a:ext uri="{FF2B5EF4-FFF2-40B4-BE49-F238E27FC236}">
                <a16:creationId xmlns:a16="http://schemas.microsoft.com/office/drawing/2014/main" id="{1B368573-9EFE-4601-9855-2FAD12B81D63}"/>
              </a:ext>
            </a:extLst>
          </p:cNvPr>
          <p:cNvGrpSpPr>
            <a:grpSpLocks/>
          </p:cNvGrpSpPr>
          <p:nvPr/>
        </p:nvGrpSpPr>
        <p:grpSpPr bwMode="auto">
          <a:xfrm>
            <a:off x="1727199" y="2133601"/>
            <a:ext cx="5609502" cy="3922797"/>
            <a:chOff x="2234" y="2492"/>
            <a:chExt cx="2229" cy="1604"/>
          </a:xfrm>
          <a:noFill/>
        </p:grpSpPr>
        <p:sp>
          <p:nvSpPr>
            <p:cNvPr id="33" name="Text Box 45">
              <a:extLst>
                <a:ext uri="{FF2B5EF4-FFF2-40B4-BE49-F238E27FC236}">
                  <a16:creationId xmlns:a16="http://schemas.microsoft.com/office/drawing/2014/main" id="{3E103F86-C6BF-4E2F-A90F-F4899DDF6BA8}"/>
                </a:ext>
              </a:extLst>
            </p:cNvPr>
            <p:cNvSpPr txBox="1">
              <a:spLocks noChangeArrowheads="1"/>
            </p:cNvSpPr>
            <p:nvPr/>
          </p:nvSpPr>
          <p:spPr bwMode="auto">
            <a:xfrm>
              <a:off x="2234" y="2492"/>
              <a:ext cx="142" cy="164"/>
            </a:xfrm>
            <a:prstGeom prst="rect">
              <a:avLst/>
            </a:prstGeom>
            <a:grpFill/>
            <a:ln w="9525">
              <a:noFill/>
              <a:miter lim="800000"/>
              <a:headEnd/>
              <a:tailEnd/>
            </a:ln>
          </p:spPr>
          <p:txBody>
            <a:bodyPr wrap="none">
              <a:spAutoFit/>
            </a:bodyPr>
            <a:lstStyle/>
            <a:p>
              <a:pPr eaLnBrk="1" hangingPunct="1">
                <a:defRPr/>
              </a:pPr>
              <a:r>
                <a:rPr lang="en-US" sz="2000" dirty="0">
                  <a:latin typeface="Arial" charset="0"/>
                </a:rPr>
                <a:t>P</a:t>
              </a:r>
            </a:p>
          </p:txBody>
        </p:sp>
        <p:sp>
          <p:nvSpPr>
            <p:cNvPr id="34" name="Text Box 46">
              <a:extLst>
                <a:ext uri="{FF2B5EF4-FFF2-40B4-BE49-F238E27FC236}">
                  <a16:creationId xmlns:a16="http://schemas.microsoft.com/office/drawing/2014/main" id="{0B55E2BD-71FF-491A-8920-FF345316A050}"/>
                </a:ext>
              </a:extLst>
            </p:cNvPr>
            <p:cNvSpPr txBox="1">
              <a:spLocks noChangeArrowheads="1"/>
            </p:cNvSpPr>
            <p:nvPr/>
          </p:nvSpPr>
          <p:spPr bwMode="auto">
            <a:xfrm>
              <a:off x="4311" y="3932"/>
              <a:ext cx="152" cy="164"/>
            </a:xfrm>
            <a:prstGeom prst="rect">
              <a:avLst/>
            </a:prstGeom>
            <a:grpFill/>
            <a:ln w="9525">
              <a:noFill/>
              <a:miter lim="800000"/>
              <a:headEnd/>
              <a:tailEnd/>
            </a:ln>
          </p:spPr>
          <p:txBody>
            <a:bodyPr wrap="none">
              <a:spAutoFit/>
            </a:bodyPr>
            <a:lstStyle/>
            <a:p>
              <a:pPr eaLnBrk="1" hangingPunct="1">
                <a:defRPr/>
              </a:pPr>
              <a:r>
                <a:rPr lang="en-US" sz="2000" dirty="0">
                  <a:latin typeface="Arial" charset="0"/>
                </a:rPr>
                <a:t>Q</a:t>
              </a:r>
            </a:p>
          </p:txBody>
        </p:sp>
      </p:grpSp>
      <p:sp>
        <p:nvSpPr>
          <p:cNvPr id="35" name="Line 39">
            <a:extLst>
              <a:ext uri="{FF2B5EF4-FFF2-40B4-BE49-F238E27FC236}">
                <a16:creationId xmlns:a16="http://schemas.microsoft.com/office/drawing/2014/main" id="{1AE71363-A55C-4B42-8443-225CD4318DCC}"/>
              </a:ext>
            </a:extLst>
          </p:cNvPr>
          <p:cNvSpPr>
            <a:spLocks noChangeShapeType="1"/>
          </p:cNvSpPr>
          <p:nvPr/>
        </p:nvSpPr>
        <p:spPr bwMode="auto">
          <a:xfrm>
            <a:off x="2397125" y="3048000"/>
            <a:ext cx="2708275" cy="2632075"/>
          </a:xfrm>
          <a:prstGeom prst="line">
            <a:avLst/>
          </a:prstGeom>
          <a:noFill/>
          <a:ln w="57150">
            <a:solidFill>
              <a:srgbClr val="008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6" name="Line 40">
            <a:extLst>
              <a:ext uri="{FF2B5EF4-FFF2-40B4-BE49-F238E27FC236}">
                <a16:creationId xmlns:a16="http://schemas.microsoft.com/office/drawing/2014/main" id="{F4532C57-1E12-4365-AA7F-C001B04B77FD}"/>
              </a:ext>
            </a:extLst>
          </p:cNvPr>
          <p:cNvSpPr>
            <a:spLocks noChangeShapeType="1"/>
          </p:cNvSpPr>
          <p:nvPr/>
        </p:nvSpPr>
        <p:spPr bwMode="auto">
          <a:xfrm>
            <a:off x="3048000" y="2438400"/>
            <a:ext cx="2708275" cy="2632075"/>
          </a:xfrm>
          <a:prstGeom prst="line">
            <a:avLst/>
          </a:prstGeom>
          <a:noFill/>
          <a:ln w="57150">
            <a:solidFill>
              <a:srgbClr val="008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7" name="Text Box 42">
            <a:extLst>
              <a:ext uri="{FF2B5EF4-FFF2-40B4-BE49-F238E27FC236}">
                <a16:creationId xmlns:a16="http://schemas.microsoft.com/office/drawing/2014/main" id="{DB612385-3139-4262-B5F4-4015101FEB14}"/>
              </a:ext>
            </a:extLst>
          </p:cNvPr>
          <p:cNvSpPr txBox="1">
            <a:spLocks noChangeArrowheads="1"/>
          </p:cNvSpPr>
          <p:nvPr/>
        </p:nvSpPr>
        <p:spPr bwMode="auto">
          <a:xfrm>
            <a:off x="5118100" y="5334000"/>
            <a:ext cx="5969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i="1"/>
              <a:t>D</a:t>
            </a:r>
            <a:r>
              <a:rPr lang="en-US" altLang="cs-CZ" sz="2000" baseline="-25000"/>
              <a:t>1</a:t>
            </a:r>
          </a:p>
        </p:txBody>
      </p:sp>
      <p:sp>
        <p:nvSpPr>
          <p:cNvPr id="38" name="Text Box 43">
            <a:extLst>
              <a:ext uri="{FF2B5EF4-FFF2-40B4-BE49-F238E27FC236}">
                <a16:creationId xmlns:a16="http://schemas.microsoft.com/office/drawing/2014/main" id="{CE329A23-545B-4F99-809D-D9231A0561BA}"/>
              </a:ext>
            </a:extLst>
          </p:cNvPr>
          <p:cNvSpPr txBox="1">
            <a:spLocks noChangeArrowheads="1"/>
          </p:cNvSpPr>
          <p:nvPr/>
        </p:nvSpPr>
        <p:spPr bwMode="auto">
          <a:xfrm>
            <a:off x="5803900" y="4873625"/>
            <a:ext cx="5969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i="1"/>
              <a:t>D</a:t>
            </a:r>
            <a:r>
              <a:rPr lang="en-US" altLang="cs-CZ" sz="2000" baseline="-25000"/>
              <a:t>2</a:t>
            </a:r>
          </a:p>
        </p:txBody>
      </p:sp>
      <p:sp>
        <p:nvSpPr>
          <p:cNvPr id="39" name="Text Box 44">
            <a:extLst>
              <a:ext uri="{FF2B5EF4-FFF2-40B4-BE49-F238E27FC236}">
                <a16:creationId xmlns:a16="http://schemas.microsoft.com/office/drawing/2014/main" id="{5EDF96DE-A2D5-4087-AE70-E0DE42B4740F}"/>
              </a:ext>
            </a:extLst>
          </p:cNvPr>
          <p:cNvSpPr txBox="1">
            <a:spLocks noChangeArrowheads="1"/>
          </p:cNvSpPr>
          <p:nvPr/>
        </p:nvSpPr>
        <p:spPr bwMode="auto">
          <a:xfrm>
            <a:off x="4876800" y="2362200"/>
            <a:ext cx="6413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i="1"/>
              <a:t>S</a:t>
            </a:r>
            <a:r>
              <a:rPr lang="en-US" altLang="cs-CZ" sz="2000" baseline="-25000"/>
              <a:t>s</a:t>
            </a:r>
          </a:p>
        </p:txBody>
      </p:sp>
      <p:sp>
        <p:nvSpPr>
          <p:cNvPr id="40" name="Text Box 47">
            <a:extLst>
              <a:ext uri="{FF2B5EF4-FFF2-40B4-BE49-F238E27FC236}">
                <a16:creationId xmlns:a16="http://schemas.microsoft.com/office/drawing/2014/main" id="{85E99285-DAA4-49D1-A9FA-6922EC4A3653}"/>
              </a:ext>
            </a:extLst>
          </p:cNvPr>
          <p:cNvSpPr txBox="1">
            <a:spLocks noChangeArrowheads="1"/>
          </p:cNvSpPr>
          <p:nvPr/>
        </p:nvSpPr>
        <p:spPr bwMode="auto">
          <a:xfrm>
            <a:off x="3981450" y="5678488"/>
            <a:ext cx="6667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i="1"/>
              <a:t>Q</a:t>
            </a:r>
            <a:r>
              <a:rPr lang="en-US" altLang="cs-CZ" sz="2000" i="1" baseline="-25000"/>
              <a:t>0</a:t>
            </a:r>
          </a:p>
        </p:txBody>
      </p:sp>
      <p:sp>
        <p:nvSpPr>
          <p:cNvPr id="41" name="Text Box 48">
            <a:extLst>
              <a:ext uri="{FF2B5EF4-FFF2-40B4-BE49-F238E27FC236}">
                <a16:creationId xmlns:a16="http://schemas.microsoft.com/office/drawing/2014/main" id="{6990992E-80CB-4BB1-8109-B0C642BA3945}"/>
              </a:ext>
            </a:extLst>
          </p:cNvPr>
          <p:cNvSpPr txBox="1">
            <a:spLocks noChangeArrowheads="1"/>
          </p:cNvSpPr>
          <p:nvPr/>
        </p:nvSpPr>
        <p:spPr bwMode="auto">
          <a:xfrm>
            <a:off x="1676400" y="3562350"/>
            <a:ext cx="701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i="1"/>
              <a:t>P</a:t>
            </a:r>
            <a:r>
              <a:rPr lang="en-US" altLang="cs-CZ" sz="2000" i="1" baseline="-25000"/>
              <a:t>s</a:t>
            </a:r>
          </a:p>
        </p:txBody>
      </p:sp>
      <p:sp>
        <p:nvSpPr>
          <p:cNvPr id="42" name="Text Box 49">
            <a:extLst>
              <a:ext uri="{FF2B5EF4-FFF2-40B4-BE49-F238E27FC236}">
                <a16:creationId xmlns:a16="http://schemas.microsoft.com/office/drawing/2014/main" id="{566250B5-B309-480E-ABF2-50068F7B9F59}"/>
              </a:ext>
            </a:extLst>
          </p:cNvPr>
          <p:cNvSpPr txBox="1">
            <a:spLocks noChangeArrowheads="1"/>
          </p:cNvSpPr>
          <p:nvPr/>
        </p:nvSpPr>
        <p:spPr bwMode="auto">
          <a:xfrm>
            <a:off x="1676400" y="4648200"/>
            <a:ext cx="6286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i="1"/>
              <a:t>P</a:t>
            </a:r>
            <a:r>
              <a:rPr lang="en-US" altLang="cs-CZ" sz="2000" i="1" baseline="-25000"/>
              <a:t>0</a:t>
            </a:r>
          </a:p>
        </p:txBody>
      </p:sp>
      <p:sp>
        <p:nvSpPr>
          <p:cNvPr id="43" name="Line 50">
            <a:extLst>
              <a:ext uri="{FF2B5EF4-FFF2-40B4-BE49-F238E27FC236}">
                <a16:creationId xmlns:a16="http://schemas.microsoft.com/office/drawing/2014/main" id="{02B8130C-77F4-4846-A8B0-57648EEE224B}"/>
              </a:ext>
            </a:extLst>
          </p:cNvPr>
          <p:cNvSpPr>
            <a:spLocks noChangeShapeType="1"/>
          </p:cNvSpPr>
          <p:nvPr/>
        </p:nvSpPr>
        <p:spPr bwMode="auto">
          <a:xfrm flipH="1">
            <a:off x="2209800" y="3810000"/>
            <a:ext cx="2209800" cy="0"/>
          </a:xfrm>
          <a:prstGeom prst="line">
            <a:avLst/>
          </a:prstGeom>
          <a:noFill/>
          <a:ln w="28575">
            <a:solidFill>
              <a:schemeClr val="bg2"/>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44" name="Line 51">
            <a:extLst>
              <a:ext uri="{FF2B5EF4-FFF2-40B4-BE49-F238E27FC236}">
                <a16:creationId xmlns:a16="http://schemas.microsoft.com/office/drawing/2014/main" id="{77B18FB6-53BC-43E8-880D-79916FC0BD80}"/>
              </a:ext>
            </a:extLst>
          </p:cNvPr>
          <p:cNvSpPr>
            <a:spLocks noChangeShapeType="1"/>
          </p:cNvSpPr>
          <p:nvPr/>
        </p:nvSpPr>
        <p:spPr bwMode="auto">
          <a:xfrm flipH="1">
            <a:off x="2209800" y="4800600"/>
            <a:ext cx="2057400" cy="0"/>
          </a:xfrm>
          <a:prstGeom prst="line">
            <a:avLst/>
          </a:prstGeom>
          <a:noFill/>
          <a:ln w="28575">
            <a:solidFill>
              <a:schemeClr val="bg2"/>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45" name="Line 41">
            <a:extLst>
              <a:ext uri="{FF2B5EF4-FFF2-40B4-BE49-F238E27FC236}">
                <a16:creationId xmlns:a16="http://schemas.microsoft.com/office/drawing/2014/main" id="{4412CF8F-BF16-42AA-AF09-FB45527AB089}"/>
              </a:ext>
            </a:extLst>
          </p:cNvPr>
          <p:cNvSpPr>
            <a:spLocks noChangeShapeType="1"/>
          </p:cNvSpPr>
          <p:nvPr/>
        </p:nvSpPr>
        <p:spPr bwMode="auto">
          <a:xfrm flipH="1">
            <a:off x="3962400" y="2590800"/>
            <a:ext cx="914400" cy="3048000"/>
          </a:xfrm>
          <a:prstGeom prst="line">
            <a:avLst/>
          </a:prstGeom>
          <a:noFill/>
          <a:ln w="57150">
            <a:solidFill>
              <a:srgbClr val="990033"/>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8" name="AutoShape 55">
            <a:extLst>
              <a:ext uri="{FF2B5EF4-FFF2-40B4-BE49-F238E27FC236}">
                <a16:creationId xmlns:a16="http://schemas.microsoft.com/office/drawing/2014/main" id="{499A7649-EEEE-42C3-B30D-A33892E9ABAA}"/>
              </a:ext>
            </a:extLst>
          </p:cNvPr>
          <p:cNvSpPr>
            <a:spLocks noChangeArrowheads="1"/>
          </p:cNvSpPr>
          <p:nvPr/>
        </p:nvSpPr>
        <p:spPr bwMode="auto">
          <a:xfrm>
            <a:off x="4684713" y="4583113"/>
            <a:ext cx="344487" cy="369887"/>
          </a:xfrm>
          <a:prstGeom prst="rightArrow">
            <a:avLst>
              <a:gd name="adj1" fmla="val 50991"/>
              <a:gd name="adj2" fmla="val 24819"/>
            </a:avLst>
          </a:prstGeom>
          <a:solidFill>
            <a:schemeClr val="tx1"/>
          </a:solidFill>
          <a:ln w="9525">
            <a:solidFill>
              <a:srgbClr val="00000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cxnSp>
        <p:nvCxnSpPr>
          <p:cNvPr id="53" name="Straight Connector 52">
            <a:extLst>
              <a:ext uri="{FF2B5EF4-FFF2-40B4-BE49-F238E27FC236}">
                <a16:creationId xmlns:a16="http://schemas.microsoft.com/office/drawing/2014/main" id="{E2732107-35C8-4743-AFB2-1CA592066A9E}"/>
              </a:ext>
            </a:extLst>
          </p:cNvPr>
          <p:cNvCxnSpPr/>
          <p:nvPr/>
        </p:nvCxnSpPr>
        <p:spPr>
          <a:xfrm rot="5400000">
            <a:off x="3581400" y="4724400"/>
            <a:ext cx="1828800" cy="0"/>
          </a:xfrm>
          <a:prstGeom prst="line">
            <a:avLst/>
          </a:prstGeom>
          <a:ln w="28575">
            <a:solidFill>
              <a:schemeClr val="bg2"/>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46" name="Oval 52">
            <a:extLst>
              <a:ext uri="{FF2B5EF4-FFF2-40B4-BE49-F238E27FC236}">
                <a16:creationId xmlns:a16="http://schemas.microsoft.com/office/drawing/2014/main" id="{3F069E49-64D7-4035-9B57-B8A01518C17B}"/>
              </a:ext>
            </a:extLst>
          </p:cNvPr>
          <p:cNvSpPr>
            <a:spLocks noChangeArrowheads="1"/>
          </p:cNvSpPr>
          <p:nvPr/>
        </p:nvSpPr>
        <p:spPr bwMode="auto">
          <a:xfrm>
            <a:off x="4360863" y="3681413"/>
            <a:ext cx="211137" cy="204787"/>
          </a:xfrm>
          <a:prstGeom prst="ellipse">
            <a:avLst/>
          </a:prstGeom>
          <a:solidFill>
            <a:schemeClr val="bg1"/>
          </a:solidFill>
          <a:ln w="19050">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56" name="Text Box 47">
            <a:extLst>
              <a:ext uri="{FF2B5EF4-FFF2-40B4-BE49-F238E27FC236}">
                <a16:creationId xmlns:a16="http://schemas.microsoft.com/office/drawing/2014/main" id="{FCF069D9-6B43-4BD7-9E83-6C5A4B29875B}"/>
              </a:ext>
            </a:extLst>
          </p:cNvPr>
          <p:cNvSpPr txBox="1">
            <a:spLocks noChangeArrowheads="1"/>
          </p:cNvSpPr>
          <p:nvPr/>
        </p:nvSpPr>
        <p:spPr bwMode="auto">
          <a:xfrm>
            <a:off x="4286250" y="5695950"/>
            <a:ext cx="6667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i="1"/>
              <a:t>Q</a:t>
            </a:r>
            <a:r>
              <a:rPr lang="en-US" altLang="cs-CZ" sz="2000" i="1" baseline="-25000"/>
              <a:t>s</a:t>
            </a:r>
          </a:p>
        </p:txBody>
      </p:sp>
      <p:cxnSp>
        <p:nvCxnSpPr>
          <p:cNvPr id="52" name="Straight Connector 51">
            <a:extLst>
              <a:ext uri="{FF2B5EF4-FFF2-40B4-BE49-F238E27FC236}">
                <a16:creationId xmlns:a16="http://schemas.microsoft.com/office/drawing/2014/main" id="{4C554438-D6EC-4359-A836-660584239775}"/>
              </a:ext>
            </a:extLst>
          </p:cNvPr>
          <p:cNvCxnSpPr/>
          <p:nvPr/>
        </p:nvCxnSpPr>
        <p:spPr>
          <a:xfrm rot="16200000" flipH="1">
            <a:off x="3795712" y="5207001"/>
            <a:ext cx="923925" cy="19050"/>
          </a:xfrm>
          <a:prstGeom prst="line">
            <a:avLst/>
          </a:prstGeom>
          <a:ln w="28575">
            <a:solidFill>
              <a:schemeClr val="bg2"/>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47" name="Oval 53">
            <a:extLst>
              <a:ext uri="{FF2B5EF4-FFF2-40B4-BE49-F238E27FC236}">
                <a16:creationId xmlns:a16="http://schemas.microsoft.com/office/drawing/2014/main" id="{3CCE21C5-F04F-4DB5-AF7F-491DFA1E0231}"/>
              </a:ext>
            </a:extLst>
          </p:cNvPr>
          <p:cNvSpPr>
            <a:spLocks noChangeArrowheads="1"/>
          </p:cNvSpPr>
          <p:nvPr/>
        </p:nvSpPr>
        <p:spPr bwMode="auto">
          <a:xfrm>
            <a:off x="4114800" y="4724400"/>
            <a:ext cx="211138" cy="204788"/>
          </a:xfrm>
          <a:prstGeom prst="ellipse">
            <a:avLst/>
          </a:prstGeom>
          <a:solidFill>
            <a:schemeClr val="bg1"/>
          </a:solidFill>
          <a:ln w="19050">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48154" name="Text Box 11">
            <a:extLst>
              <a:ext uri="{FF2B5EF4-FFF2-40B4-BE49-F238E27FC236}">
                <a16:creationId xmlns:a16="http://schemas.microsoft.com/office/drawing/2014/main" id="{D6845756-9AC7-4043-AE8E-F7F3DAC439F8}"/>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0">
                <a:solidFill>
                  <a:schemeClr val="bg1"/>
                </a:solidFill>
                <a:cs typeface="Arial" panose="020B0604020202020204" pitchFamily="34" charset="0"/>
              </a:rPr>
              <a:t>4-</a:t>
            </a:r>
            <a:fld id="{2A9A0143-DE41-40A3-BEBB-5C7F34A10584}" type="slidenum">
              <a:rPr lang="en-US" altLang="cs-CZ" sz="1400" b="0">
                <a:solidFill>
                  <a:schemeClr val="bg1"/>
                </a:solidFill>
                <a:cs typeface="Arial" panose="020B0604020202020204" pitchFamily="34" charset="0"/>
              </a:rPr>
              <a:pPr eaLnBrk="1" hangingPunct="1">
                <a:spcBef>
                  <a:spcPct val="0"/>
                </a:spcBef>
                <a:buFontTx/>
                <a:buNone/>
              </a:pPr>
              <a:t>23</a:t>
            </a:fld>
            <a:endParaRPr lang="en-US" altLang="cs-CZ" sz="1400" b="0">
              <a:solidFill>
                <a:schemeClr val="bg1"/>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4" fill="hold"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down)">
                                      <p:cBhvr>
                                        <p:cTn id="7" dur="1000"/>
                                        <p:tgtEl>
                                          <p:spTgt spid="28"/>
                                        </p:tgtEl>
                                      </p:cBhvr>
                                    </p:animEffect>
                                  </p:childTnLst>
                                </p:cTn>
                              </p:par>
                              <p:par>
                                <p:cTn id="8" presetID="22" presetClass="entr" presetSubtype="4"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down)">
                                      <p:cBhvr>
                                        <p:cTn id="10" dur="1000"/>
                                        <p:tgtEl>
                                          <p:spTgt spid="2"/>
                                        </p:tgtEl>
                                      </p:cBhvr>
                                    </p:animEffect>
                                  </p:childTnLst>
                                </p:cTn>
                              </p:par>
                            </p:childTnLst>
                          </p:cTn>
                        </p:par>
                        <p:par>
                          <p:cTn id="11" fill="hold" nodeType="afterGroup">
                            <p:stCondLst>
                              <p:cond delay="1000"/>
                            </p:stCondLst>
                            <p:childTnLst>
                              <p:par>
                                <p:cTn id="12" presetID="23" presetClass="entr" presetSubtype="16" fill="hold" nodeType="afterEffect">
                                  <p:stCondLst>
                                    <p:cond delay="0"/>
                                  </p:stCondLst>
                                  <p:childTnLst>
                                    <p:set>
                                      <p:cBhvr>
                                        <p:cTn id="13" dur="1" fill="hold">
                                          <p:stCondLst>
                                            <p:cond delay="0"/>
                                          </p:stCondLst>
                                        </p:cTn>
                                        <p:tgtEl>
                                          <p:spTgt spid="45"/>
                                        </p:tgtEl>
                                        <p:attrNameLst>
                                          <p:attrName>style.visibility</p:attrName>
                                        </p:attrNameLst>
                                      </p:cBhvr>
                                      <p:to>
                                        <p:strVal val="visible"/>
                                      </p:to>
                                    </p:set>
                                    <p:anim calcmode="lin" valueType="num">
                                      <p:cBhvr>
                                        <p:cTn id="14" dur="500" fill="hold"/>
                                        <p:tgtEl>
                                          <p:spTgt spid="45"/>
                                        </p:tgtEl>
                                        <p:attrNameLst>
                                          <p:attrName>ppt_w</p:attrName>
                                        </p:attrNameLst>
                                      </p:cBhvr>
                                      <p:tavLst>
                                        <p:tav tm="0">
                                          <p:val>
                                            <p:fltVal val="0"/>
                                          </p:val>
                                        </p:tav>
                                        <p:tav tm="100000">
                                          <p:val>
                                            <p:strVal val="#ppt_w"/>
                                          </p:val>
                                        </p:tav>
                                      </p:tavLst>
                                    </p:anim>
                                    <p:anim calcmode="lin" valueType="num">
                                      <p:cBhvr>
                                        <p:cTn id="15" dur="500" fill="hold"/>
                                        <p:tgtEl>
                                          <p:spTgt spid="45"/>
                                        </p:tgtEl>
                                        <p:attrNameLst>
                                          <p:attrName>ppt_h</p:attrName>
                                        </p:attrNameLst>
                                      </p:cBhvr>
                                      <p:tavLst>
                                        <p:tav tm="0">
                                          <p:val>
                                            <p:fltVal val="0"/>
                                          </p:val>
                                        </p:tav>
                                        <p:tav tm="100000">
                                          <p:val>
                                            <p:strVal val="#ppt_h"/>
                                          </p:val>
                                        </p:tav>
                                      </p:tavLst>
                                    </p:anim>
                                  </p:childTnLst>
                                </p:cTn>
                              </p:par>
                            </p:childTnLst>
                          </p:cTn>
                        </p:par>
                        <p:par>
                          <p:cTn id="16" fill="hold" nodeType="afterGroup">
                            <p:stCondLst>
                              <p:cond delay="1500"/>
                            </p:stCondLst>
                            <p:childTnLst>
                              <p:par>
                                <p:cTn id="17" presetID="23" presetClass="entr" presetSubtype="16" fill="hold" grpId="0" nodeType="afterEffect">
                                  <p:stCondLst>
                                    <p:cond delay="0"/>
                                  </p:stCondLst>
                                  <p:childTnLst>
                                    <p:set>
                                      <p:cBhvr>
                                        <p:cTn id="18" dur="1" fill="hold">
                                          <p:stCondLst>
                                            <p:cond delay="0"/>
                                          </p:stCondLst>
                                        </p:cTn>
                                        <p:tgtEl>
                                          <p:spTgt spid="39"/>
                                        </p:tgtEl>
                                        <p:attrNameLst>
                                          <p:attrName>style.visibility</p:attrName>
                                        </p:attrNameLst>
                                      </p:cBhvr>
                                      <p:to>
                                        <p:strVal val="visible"/>
                                      </p:to>
                                    </p:set>
                                    <p:anim calcmode="lin" valueType="num">
                                      <p:cBhvr>
                                        <p:cTn id="19" dur="500" fill="hold"/>
                                        <p:tgtEl>
                                          <p:spTgt spid="39"/>
                                        </p:tgtEl>
                                        <p:attrNameLst>
                                          <p:attrName>ppt_w</p:attrName>
                                        </p:attrNameLst>
                                      </p:cBhvr>
                                      <p:tavLst>
                                        <p:tav tm="0">
                                          <p:val>
                                            <p:fltVal val="0"/>
                                          </p:val>
                                        </p:tav>
                                        <p:tav tm="100000">
                                          <p:val>
                                            <p:strVal val="#ppt_w"/>
                                          </p:val>
                                        </p:tav>
                                      </p:tavLst>
                                    </p:anim>
                                    <p:anim calcmode="lin" valueType="num">
                                      <p:cBhvr>
                                        <p:cTn id="20" dur="500" fill="hold"/>
                                        <p:tgtEl>
                                          <p:spTgt spid="39"/>
                                        </p:tgtEl>
                                        <p:attrNameLst>
                                          <p:attrName>ppt_h</p:attrName>
                                        </p:attrNameLst>
                                      </p:cBhvr>
                                      <p:tavLst>
                                        <p:tav tm="0">
                                          <p:val>
                                            <p:fltVal val="0"/>
                                          </p:val>
                                        </p:tav>
                                        <p:tav tm="100000">
                                          <p:val>
                                            <p:strVal val="#ppt_h"/>
                                          </p:val>
                                        </p:tav>
                                      </p:tavLst>
                                    </p:anim>
                                  </p:childTnLst>
                                </p:cTn>
                              </p:par>
                              <p:par>
                                <p:cTn id="21" presetID="23" presetClass="entr" presetSubtype="16" fill="hold" grpId="0" nodeType="withEffect">
                                  <p:stCondLst>
                                    <p:cond delay="0"/>
                                  </p:stCondLst>
                                  <p:childTnLst>
                                    <p:set>
                                      <p:cBhvr>
                                        <p:cTn id="22" dur="1" fill="hold">
                                          <p:stCondLst>
                                            <p:cond delay="0"/>
                                          </p:stCondLst>
                                        </p:cTn>
                                        <p:tgtEl>
                                          <p:spTgt spid="40"/>
                                        </p:tgtEl>
                                        <p:attrNameLst>
                                          <p:attrName>style.visibility</p:attrName>
                                        </p:attrNameLst>
                                      </p:cBhvr>
                                      <p:to>
                                        <p:strVal val="visible"/>
                                      </p:to>
                                    </p:set>
                                    <p:anim calcmode="lin" valueType="num">
                                      <p:cBhvr>
                                        <p:cTn id="23" dur="500" fill="hold"/>
                                        <p:tgtEl>
                                          <p:spTgt spid="40"/>
                                        </p:tgtEl>
                                        <p:attrNameLst>
                                          <p:attrName>ppt_w</p:attrName>
                                        </p:attrNameLst>
                                      </p:cBhvr>
                                      <p:tavLst>
                                        <p:tav tm="0">
                                          <p:val>
                                            <p:fltVal val="0"/>
                                          </p:val>
                                        </p:tav>
                                        <p:tav tm="100000">
                                          <p:val>
                                            <p:strVal val="#ppt_w"/>
                                          </p:val>
                                        </p:tav>
                                      </p:tavLst>
                                    </p:anim>
                                    <p:anim calcmode="lin" valueType="num">
                                      <p:cBhvr>
                                        <p:cTn id="24" dur="500" fill="hold"/>
                                        <p:tgtEl>
                                          <p:spTgt spid="40"/>
                                        </p:tgtEl>
                                        <p:attrNameLst>
                                          <p:attrName>ppt_h</p:attrName>
                                        </p:attrNameLst>
                                      </p:cBhvr>
                                      <p:tavLst>
                                        <p:tav tm="0">
                                          <p:val>
                                            <p:fltVal val="0"/>
                                          </p:val>
                                        </p:tav>
                                        <p:tav tm="100000">
                                          <p:val>
                                            <p:strVal val="#ppt_h"/>
                                          </p:val>
                                        </p:tav>
                                      </p:tavLst>
                                    </p:anim>
                                  </p:childTnLst>
                                </p:cTn>
                              </p:par>
                            </p:childTnLst>
                          </p:cTn>
                        </p:par>
                        <p:par>
                          <p:cTn id="25" fill="hold" nodeType="afterGroup">
                            <p:stCondLst>
                              <p:cond delay="2000"/>
                            </p:stCondLst>
                            <p:childTnLst>
                              <p:par>
                                <p:cTn id="26" presetID="23" presetClass="entr" presetSubtype="16" fill="hold" nodeType="afterEffect">
                                  <p:stCondLst>
                                    <p:cond delay="0"/>
                                  </p:stCondLst>
                                  <p:childTnLst>
                                    <p:set>
                                      <p:cBhvr>
                                        <p:cTn id="27" dur="1" fill="hold">
                                          <p:stCondLst>
                                            <p:cond delay="0"/>
                                          </p:stCondLst>
                                        </p:cTn>
                                        <p:tgtEl>
                                          <p:spTgt spid="35"/>
                                        </p:tgtEl>
                                        <p:attrNameLst>
                                          <p:attrName>style.visibility</p:attrName>
                                        </p:attrNameLst>
                                      </p:cBhvr>
                                      <p:to>
                                        <p:strVal val="visible"/>
                                      </p:to>
                                    </p:set>
                                    <p:anim calcmode="lin" valueType="num">
                                      <p:cBhvr>
                                        <p:cTn id="28" dur="500" fill="hold"/>
                                        <p:tgtEl>
                                          <p:spTgt spid="35"/>
                                        </p:tgtEl>
                                        <p:attrNameLst>
                                          <p:attrName>ppt_w</p:attrName>
                                        </p:attrNameLst>
                                      </p:cBhvr>
                                      <p:tavLst>
                                        <p:tav tm="0">
                                          <p:val>
                                            <p:fltVal val="0"/>
                                          </p:val>
                                        </p:tav>
                                        <p:tav tm="100000">
                                          <p:val>
                                            <p:strVal val="#ppt_w"/>
                                          </p:val>
                                        </p:tav>
                                      </p:tavLst>
                                    </p:anim>
                                    <p:anim calcmode="lin" valueType="num">
                                      <p:cBhvr>
                                        <p:cTn id="29" dur="500" fill="hold"/>
                                        <p:tgtEl>
                                          <p:spTgt spid="35"/>
                                        </p:tgtEl>
                                        <p:attrNameLst>
                                          <p:attrName>ppt_h</p:attrName>
                                        </p:attrNameLst>
                                      </p:cBhvr>
                                      <p:tavLst>
                                        <p:tav tm="0">
                                          <p:val>
                                            <p:fltVal val="0"/>
                                          </p:val>
                                        </p:tav>
                                        <p:tav tm="100000">
                                          <p:val>
                                            <p:strVal val="#ppt_h"/>
                                          </p:val>
                                        </p:tav>
                                      </p:tavLst>
                                    </p:anim>
                                  </p:childTnLst>
                                </p:cTn>
                              </p:par>
                              <p:par>
                                <p:cTn id="30" presetID="23" presetClass="entr" presetSubtype="16" fill="hold" grpId="0" nodeType="withEffect">
                                  <p:stCondLst>
                                    <p:cond delay="0"/>
                                  </p:stCondLst>
                                  <p:childTnLst>
                                    <p:set>
                                      <p:cBhvr>
                                        <p:cTn id="31" dur="1" fill="hold">
                                          <p:stCondLst>
                                            <p:cond delay="0"/>
                                          </p:stCondLst>
                                        </p:cTn>
                                        <p:tgtEl>
                                          <p:spTgt spid="37"/>
                                        </p:tgtEl>
                                        <p:attrNameLst>
                                          <p:attrName>style.visibility</p:attrName>
                                        </p:attrNameLst>
                                      </p:cBhvr>
                                      <p:to>
                                        <p:strVal val="visible"/>
                                      </p:to>
                                    </p:set>
                                    <p:anim calcmode="lin" valueType="num">
                                      <p:cBhvr>
                                        <p:cTn id="32" dur="500" fill="hold"/>
                                        <p:tgtEl>
                                          <p:spTgt spid="37"/>
                                        </p:tgtEl>
                                        <p:attrNameLst>
                                          <p:attrName>ppt_w</p:attrName>
                                        </p:attrNameLst>
                                      </p:cBhvr>
                                      <p:tavLst>
                                        <p:tav tm="0">
                                          <p:val>
                                            <p:fltVal val="0"/>
                                          </p:val>
                                        </p:tav>
                                        <p:tav tm="100000">
                                          <p:val>
                                            <p:strVal val="#ppt_w"/>
                                          </p:val>
                                        </p:tav>
                                      </p:tavLst>
                                    </p:anim>
                                    <p:anim calcmode="lin" valueType="num">
                                      <p:cBhvr>
                                        <p:cTn id="33" dur="500" fill="hold"/>
                                        <p:tgtEl>
                                          <p:spTgt spid="37"/>
                                        </p:tgtEl>
                                        <p:attrNameLst>
                                          <p:attrName>ppt_h</p:attrName>
                                        </p:attrNameLst>
                                      </p:cBhvr>
                                      <p:tavLst>
                                        <p:tav tm="0">
                                          <p:val>
                                            <p:fltVal val="0"/>
                                          </p:val>
                                        </p:tav>
                                        <p:tav tm="100000">
                                          <p:val>
                                            <p:strVal val="#ppt_h"/>
                                          </p:val>
                                        </p:tav>
                                      </p:tavLst>
                                    </p:anim>
                                  </p:childTnLst>
                                </p:cTn>
                              </p:par>
                            </p:childTnLst>
                          </p:cTn>
                        </p:par>
                        <p:par>
                          <p:cTn id="34" fill="hold" nodeType="afterGroup">
                            <p:stCondLst>
                              <p:cond delay="2500"/>
                            </p:stCondLst>
                            <p:childTnLst>
                              <p:par>
                                <p:cTn id="35" presetID="23" presetClass="entr" presetSubtype="16" fill="hold" grpId="0" nodeType="afterEffect">
                                  <p:stCondLst>
                                    <p:cond delay="0"/>
                                  </p:stCondLst>
                                  <p:childTnLst>
                                    <p:set>
                                      <p:cBhvr>
                                        <p:cTn id="36" dur="1" fill="hold">
                                          <p:stCondLst>
                                            <p:cond delay="0"/>
                                          </p:stCondLst>
                                        </p:cTn>
                                        <p:tgtEl>
                                          <p:spTgt spid="47"/>
                                        </p:tgtEl>
                                        <p:attrNameLst>
                                          <p:attrName>style.visibility</p:attrName>
                                        </p:attrNameLst>
                                      </p:cBhvr>
                                      <p:to>
                                        <p:strVal val="visible"/>
                                      </p:to>
                                    </p:set>
                                    <p:anim calcmode="lin" valueType="num">
                                      <p:cBhvr>
                                        <p:cTn id="37" dur="500" fill="hold"/>
                                        <p:tgtEl>
                                          <p:spTgt spid="47"/>
                                        </p:tgtEl>
                                        <p:attrNameLst>
                                          <p:attrName>ppt_w</p:attrName>
                                        </p:attrNameLst>
                                      </p:cBhvr>
                                      <p:tavLst>
                                        <p:tav tm="0">
                                          <p:val>
                                            <p:fltVal val="0"/>
                                          </p:val>
                                        </p:tav>
                                        <p:tav tm="100000">
                                          <p:val>
                                            <p:strVal val="#ppt_w"/>
                                          </p:val>
                                        </p:tav>
                                      </p:tavLst>
                                    </p:anim>
                                    <p:anim calcmode="lin" valueType="num">
                                      <p:cBhvr>
                                        <p:cTn id="38" dur="500" fill="hold"/>
                                        <p:tgtEl>
                                          <p:spTgt spid="47"/>
                                        </p:tgtEl>
                                        <p:attrNameLst>
                                          <p:attrName>ppt_h</p:attrName>
                                        </p:attrNameLst>
                                      </p:cBhvr>
                                      <p:tavLst>
                                        <p:tav tm="0">
                                          <p:val>
                                            <p:fltVal val="0"/>
                                          </p:val>
                                        </p:tav>
                                        <p:tav tm="100000">
                                          <p:val>
                                            <p:strVal val="#ppt_h"/>
                                          </p:val>
                                        </p:tav>
                                      </p:tavLst>
                                    </p:anim>
                                  </p:childTnLst>
                                </p:cTn>
                              </p:par>
                              <p:par>
                                <p:cTn id="39" presetID="23" presetClass="entr" presetSubtype="16" fill="hold" nodeType="withEffect">
                                  <p:stCondLst>
                                    <p:cond delay="0"/>
                                  </p:stCondLst>
                                  <p:childTnLst>
                                    <p:set>
                                      <p:cBhvr>
                                        <p:cTn id="40" dur="1" fill="hold">
                                          <p:stCondLst>
                                            <p:cond delay="0"/>
                                          </p:stCondLst>
                                        </p:cTn>
                                        <p:tgtEl>
                                          <p:spTgt spid="44"/>
                                        </p:tgtEl>
                                        <p:attrNameLst>
                                          <p:attrName>style.visibility</p:attrName>
                                        </p:attrNameLst>
                                      </p:cBhvr>
                                      <p:to>
                                        <p:strVal val="visible"/>
                                      </p:to>
                                    </p:set>
                                    <p:anim calcmode="lin" valueType="num">
                                      <p:cBhvr>
                                        <p:cTn id="41" dur="500" fill="hold"/>
                                        <p:tgtEl>
                                          <p:spTgt spid="44"/>
                                        </p:tgtEl>
                                        <p:attrNameLst>
                                          <p:attrName>ppt_w</p:attrName>
                                        </p:attrNameLst>
                                      </p:cBhvr>
                                      <p:tavLst>
                                        <p:tav tm="0">
                                          <p:val>
                                            <p:fltVal val="0"/>
                                          </p:val>
                                        </p:tav>
                                        <p:tav tm="100000">
                                          <p:val>
                                            <p:strVal val="#ppt_w"/>
                                          </p:val>
                                        </p:tav>
                                      </p:tavLst>
                                    </p:anim>
                                    <p:anim calcmode="lin" valueType="num">
                                      <p:cBhvr>
                                        <p:cTn id="42" dur="500" fill="hold"/>
                                        <p:tgtEl>
                                          <p:spTgt spid="44"/>
                                        </p:tgtEl>
                                        <p:attrNameLst>
                                          <p:attrName>ppt_h</p:attrName>
                                        </p:attrNameLst>
                                      </p:cBhvr>
                                      <p:tavLst>
                                        <p:tav tm="0">
                                          <p:val>
                                            <p:fltVal val="0"/>
                                          </p:val>
                                        </p:tav>
                                        <p:tav tm="100000">
                                          <p:val>
                                            <p:strVal val="#ppt_h"/>
                                          </p:val>
                                        </p:tav>
                                      </p:tavLst>
                                    </p:anim>
                                  </p:childTnLst>
                                </p:cTn>
                              </p:par>
                              <p:par>
                                <p:cTn id="43" presetID="22" presetClass="entr" presetSubtype="4" fill="hold" nodeType="withEffect">
                                  <p:stCondLst>
                                    <p:cond delay="0"/>
                                  </p:stCondLst>
                                  <p:childTnLst>
                                    <p:set>
                                      <p:cBhvr>
                                        <p:cTn id="44" dur="1" fill="hold">
                                          <p:stCondLst>
                                            <p:cond delay="0"/>
                                          </p:stCondLst>
                                        </p:cTn>
                                        <p:tgtEl>
                                          <p:spTgt spid="52"/>
                                        </p:tgtEl>
                                        <p:attrNameLst>
                                          <p:attrName>style.visibility</p:attrName>
                                        </p:attrNameLst>
                                      </p:cBhvr>
                                      <p:to>
                                        <p:strVal val="visible"/>
                                      </p:to>
                                    </p:set>
                                    <p:animEffect transition="in" filter="wipe(down)">
                                      <p:cBhvr>
                                        <p:cTn id="45" dur="1000"/>
                                        <p:tgtEl>
                                          <p:spTgt spid="52"/>
                                        </p:tgtEl>
                                      </p:cBhvr>
                                    </p:animEffect>
                                  </p:childTnLst>
                                </p:cTn>
                              </p:par>
                            </p:childTnLst>
                          </p:cTn>
                        </p:par>
                        <p:par>
                          <p:cTn id="46" fill="hold" nodeType="afterGroup">
                            <p:stCondLst>
                              <p:cond delay="3500"/>
                            </p:stCondLst>
                            <p:childTnLst>
                              <p:par>
                                <p:cTn id="47" presetID="23" presetClass="entr" presetSubtype="16" fill="hold" grpId="0" nodeType="afterEffect">
                                  <p:stCondLst>
                                    <p:cond delay="0"/>
                                  </p:stCondLst>
                                  <p:childTnLst>
                                    <p:set>
                                      <p:cBhvr>
                                        <p:cTn id="48" dur="1" fill="hold">
                                          <p:stCondLst>
                                            <p:cond delay="0"/>
                                          </p:stCondLst>
                                        </p:cTn>
                                        <p:tgtEl>
                                          <p:spTgt spid="42"/>
                                        </p:tgtEl>
                                        <p:attrNameLst>
                                          <p:attrName>style.visibility</p:attrName>
                                        </p:attrNameLst>
                                      </p:cBhvr>
                                      <p:to>
                                        <p:strVal val="visible"/>
                                      </p:to>
                                    </p:set>
                                    <p:anim calcmode="lin" valueType="num">
                                      <p:cBhvr>
                                        <p:cTn id="49" dur="500" fill="hold"/>
                                        <p:tgtEl>
                                          <p:spTgt spid="42"/>
                                        </p:tgtEl>
                                        <p:attrNameLst>
                                          <p:attrName>ppt_w</p:attrName>
                                        </p:attrNameLst>
                                      </p:cBhvr>
                                      <p:tavLst>
                                        <p:tav tm="0">
                                          <p:val>
                                            <p:fltVal val="0"/>
                                          </p:val>
                                        </p:tav>
                                        <p:tav tm="100000">
                                          <p:val>
                                            <p:strVal val="#ppt_w"/>
                                          </p:val>
                                        </p:tav>
                                      </p:tavLst>
                                    </p:anim>
                                    <p:anim calcmode="lin" valueType="num">
                                      <p:cBhvr>
                                        <p:cTn id="50" dur="500" fill="hold"/>
                                        <p:tgtEl>
                                          <p:spTgt spid="42"/>
                                        </p:tgtEl>
                                        <p:attrNameLst>
                                          <p:attrName>ppt_h</p:attrName>
                                        </p:attrNameLst>
                                      </p:cBhvr>
                                      <p:tavLst>
                                        <p:tav tm="0">
                                          <p:val>
                                            <p:fltVal val="0"/>
                                          </p:val>
                                        </p:tav>
                                        <p:tav tm="100000">
                                          <p:val>
                                            <p:strVal val="#ppt_h"/>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8" fill="hold" grpId="0" nodeType="clickEffect">
                                  <p:stCondLst>
                                    <p:cond delay="0"/>
                                  </p:stCondLst>
                                  <p:childTnLst>
                                    <p:set>
                                      <p:cBhvr>
                                        <p:cTn id="54" dur="1" fill="hold">
                                          <p:stCondLst>
                                            <p:cond delay="0"/>
                                          </p:stCondLst>
                                        </p:cTn>
                                        <p:tgtEl>
                                          <p:spTgt spid="48"/>
                                        </p:tgtEl>
                                        <p:attrNameLst>
                                          <p:attrName>style.visibility</p:attrName>
                                        </p:attrNameLst>
                                      </p:cBhvr>
                                      <p:to>
                                        <p:strVal val="visible"/>
                                      </p:to>
                                    </p:set>
                                    <p:animEffect transition="in" filter="wipe(left)">
                                      <p:cBhvr>
                                        <p:cTn id="55" dur="500"/>
                                        <p:tgtEl>
                                          <p:spTgt spid="48"/>
                                        </p:tgtEl>
                                      </p:cBhvr>
                                    </p:animEffect>
                                  </p:childTnLst>
                                </p:cTn>
                              </p:par>
                            </p:childTnLst>
                          </p:cTn>
                        </p:par>
                        <p:par>
                          <p:cTn id="56" fill="hold" nodeType="afterGroup">
                            <p:stCondLst>
                              <p:cond delay="500"/>
                            </p:stCondLst>
                            <p:childTnLst>
                              <p:par>
                                <p:cTn id="57" presetID="22" presetClass="entr" presetSubtype="1" fill="hold" nodeType="afterEffect">
                                  <p:stCondLst>
                                    <p:cond delay="0"/>
                                  </p:stCondLst>
                                  <p:childTnLst>
                                    <p:set>
                                      <p:cBhvr>
                                        <p:cTn id="58" dur="1" fill="hold">
                                          <p:stCondLst>
                                            <p:cond delay="0"/>
                                          </p:stCondLst>
                                        </p:cTn>
                                        <p:tgtEl>
                                          <p:spTgt spid="36"/>
                                        </p:tgtEl>
                                        <p:attrNameLst>
                                          <p:attrName>style.visibility</p:attrName>
                                        </p:attrNameLst>
                                      </p:cBhvr>
                                      <p:to>
                                        <p:strVal val="visible"/>
                                      </p:to>
                                    </p:set>
                                    <p:animEffect transition="in" filter="wipe(up)">
                                      <p:cBhvr>
                                        <p:cTn id="59" dur="1000"/>
                                        <p:tgtEl>
                                          <p:spTgt spid="36"/>
                                        </p:tgtEl>
                                      </p:cBhvr>
                                    </p:animEffect>
                                  </p:childTnLst>
                                </p:cTn>
                              </p:par>
                              <p:par>
                                <p:cTn id="60" presetID="23" presetClass="entr" presetSubtype="16" fill="hold" grpId="0" nodeType="withEffect">
                                  <p:stCondLst>
                                    <p:cond delay="0"/>
                                  </p:stCondLst>
                                  <p:childTnLst>
                                    <p:set>
                                      <p:cBhvr>
                                        <p:cTn id="61" dur="1" fill="hold">
                                          <p:stCondLst>
                                            <p:cond delay="0"/>
                                          </p:stCondLst>
                                        </p:cTn>
                                        <p:tgtEl>
                                          <p:spTgt spid="38"/>
                                        </p:tgtEl>
                                        <p:attrNameLst>
                                          <p:attrName>style.visibility</p:attrName>
                                        </p:attrNameLst>
                                      </p:cBhvr>
                                      <p:to>
                                        <p:strVal val="visible"/>
                                      </p:to>
                                    </p:set>
                                    <p:anim calcmode="lin" valueType="num">
                                      <p:cBhvr>
                                        <p:cTn id="62" dur="500" fill="hold"/>
                                        <p:tgtEl>
                                          <p:spTgt spid="38"/>
                                        </p:tgtEl>
                                        <p:attrNameLst>
                                          <p:attrName>ppt_w</p:attrName>
                                        </p:attrNameLst>
                                      </p:cBhvr>
                                      <p:tavLst>
                                        <p:tav tm="0">
                                          <p:val>
                                            <p:fltVal val="0"/>
                                          </p:val>
                                        </p:tav>
                                        <p:tav tm="100000">
                                          <p:val>
                                            <p:strVal val="#ppt_w"/>
                                          </p:val>
                                        </p:tav>
                                      </p:tavLst>
                                    </p:anim>
                                    <p:anim calcmode="lin" valueType="num">
                                      <p:cBhvr>
                                        <p:cTn id="63" dur="500" fill="hold"/>
                                        <p:tgtEl>
                                          <p:spTgt spid="38"/>
                                        </p:tgtEl>
                                        <p:attrNameLst>
                                          <p:attrName>ppt_h</p:attrName>
                                        </p:attrNameLst>
                                      </p:cBhvr>
                                      <p:tavLst>
                                        <p:tav tm="0">
                                          <p:val>
                                            <p:fltVal val="0"/>
                                          </p:val>
                                        </p:tav>
                                        <p:tav tm="100000">
                                          <p:val>
                                            <p:strVal val="#ppt_h"/>
                                          </p:val>
                                        </p:tav>
                                      </p:tavLst>
                                    </p:anim>
                                  </p:childTnLst>
                                </p:cTn>
                              </p:par>
                            </p:childTnLst>
                          </p:cTn>
                        </p:par>
                        <p:par>
                          <p:cTn id="64" fill="hold" nodeType="afterGroup">
                            <p:stCondLst>
                              <p:cond delay="1500"/>
                            </p:stCondLst>
                            <p:childTnLst>
                              <p:par>
                                <p:cTn id="65" presetID="23" presetClass="entr" presetSubtype="16" fill="hold" grpId="0" nodeType="afterEffect">
                                  <p:stCondLst>
                                    <p:cond delay="0"/>
                                  </p:stCondLst>
                                  <p:childTnLst>
                                    <p:set>
                                      <p:cBhvr>
                                        <p:cTn id="66" dur="1" fill="hold">
                                          <p:stCondLst>
                                            <p:cond delay="0"/>
                                          </p:stCondLst>
                                        </p:cTn>
                                        <p:tgtEl>
                                          <p:spTgt spid="46"/>
                                        </p:tgtEl>
                                        <p:attrNameLst>
                                          <p:attrName>style.visibility</p:attrName>
                                        </p:attrNameLst>
                                      </p:cBhvr>
                                      <p:to>
                                        <p:strVal val="visible"/>
                                      </p:to>
                                    </p:set>
                                    <p:anim calcmode="lin" valueType="num">
                                      <p:cBhvr>
                                        <p:cTn id="67" dur="500" fill="hold"/>
                                        <p:tgtEl>
                                          <p:spTgt spid="46"/>
                                        </p:tgtEl>
                                        <p:attrNameLst>
                                          <p:attrName>ppt_w</p:attrName>
                                        </p:attrNameLst>
                                      </p:cBhvr>
                                      <p:tavLst>
                                        <p:tav tm="0">
                                          <p:val>
                                            <p:fltVal val="0"/>
                                          </p:val>
                                        </p:tav>
                                        <p:tav tm="100000">
                                          <p:val>
                                            <p:strVal val="#ppt_w"/>
                                          </p:val>
                                        </p:tav>
                                      </p:tavLst>
                                    </p:anim>
                                    <p:anim calcmode="lin" valueType="num">
                                      <p:cBhvr>
                                        <p:cTn id="68" dur="500" fill="hold"/>
                                        <p:tgtEl>
                                          <p:spTgt spid="46"/>
                                        </p:tgtEl>
                                        <p:attrNameLst>
                                          <p:attrName>ppt_h</p:attrName>
                                        </p:attrNameLst>
                                      </p:cBhvr>
                                      <p:tavLst>
                                        <p:tav tm="0">
                                          <p:val>
                                            <p:fltVal val="0"/>
                                          </p:val>
                                        </p:tav>
                                        <p:tav tm="100000">
                                          <p:val>
                                            <p:strVal val="#ppt_h"/>
                                          </p:val>
                                        </p:tav>
                                      </p:tavLst>
                                    </p:anim>
                                  </p:childTnLst>
                                </p:cTn>
                              </p:par>
                              <p:par>
                                <p:cTn id="69" presetID="22" presetClass="entr" presetSubtype="4" fill="hold" nodeType="withEffect">
                                  <p:stCondLst>
                                    <p:cond delay="0"/>
                                  </p:stCondLst>
                                  <p:childTnLst>
                                    <p:set>
                                      <p:cBhvr>
                                        <p:cTn id="70" dur="1" fill="hold">
                                          <p:stCondLst>
                                            <p:cond delay="0"/>
                                          </p:stCondLst>
                                        </p:cTn>
                                        <p:tgtEl>
                                          <p:spTgt spid="53"/>
                                        </p:tgtEl>
                                        <p:attrNameLst>
                                          <p:attrName>style.visibility</p:attrName>
                                        </p:attrNameLst>
                                      </p:cBhvr>
                                      <p:to>
                                        <p:strVal val="visible"/>
                                      </p:to>
                                    </p:set>
                                    <p:animEffect transition="in" filter="wipe(down)">
                                      <p:cBhvr>
                                        <p:cTn id="71" dur="1000"/>
                                        <p:tgtEl>
                                          <p:spTgt spid="53"/>
                                        </p:tgtEl>
                                      </p:cBhvr>
                                    </p:animEffect>
                                  </p:childTnLst>
                                </p:cTn>
                              </p:par>
                              <p:par>
                                <p:cTn id="72" presetID="22" presetClass="entr" presetSubtype="1" fill="hold" nodeType="withEffect">
                                  <p:stCondLst>
                                    <p:cond delay="0"/>
                                  </p:stCondLst>
                                  <p:childTnLst>
                                    <p:set>
                                      <p:cBhvr>
                                        <p:cTn id="73" dur="1" fill="hold">
                                          <p:stCondLst>
                                            <p:cond delay="0"/>
                                          </p:stCondLst>
                                        </p:cTn>
                                        <p:tgtEl>
                                          <p:spTgt spid="43"/>
                                        </p:tgtEl>
                                        <p:attrNameLst>
                                          <p:attrName>style.visibility</p:attrName>
                                        </p:attrNameLst>
                                      </p:cBhvr>
                                      <p:to>
                                        <p:strVal val="visible"/>
                                      </p:to>
                                    </p:set>
                                    <p:animEffect transition="in" filter="wipe(up)">
                                      <p:cBhvr>
                                        <p:cTn id="74" dur="500"/>
                                        <p:tgtEl>
                                          <p:spTgt spid="43"/>
                                        </p:tgtEl>
                                      </p:cBhvr>
                                    </p:animEffect>
                                  </p:childTnLst>
                                </p:cTn>
                              </p:par>
                              <p:par>
                                <p:cTn id="75" presetID="22" presetClass="entr" presetSubtype="1" fill="hold" grpId="0" nodeType="withEffect">
                                  <p:stCondLst>
                                    <p:cond delay="0"/>
                                  </p:stCondLst>
                                  <p:childTnLst>
                                    <p:set>
                                      <p:cBhvr>
                                        <p:cTn id="76" dur="1" fill="hold">
                                          <p:stCondLst>
                                            <p:cond delay="0"/>
                                          </p:stCondLst>
                                        </p:cTn>
                                        <p:tgtEl>
                                          <p:spTgt spid="41"/>
                                        </p:tgtEl>
                                        <p:attrNameLst>
                                          <p:attrName>style.visibility</p:attrName>
                                        </p:attrNameLst>
                                      </p:cBhvr>
                                      <p:to>
                                        <p:strVal val="visible"/>
                                      </p:to>
                                    </p:set>
                                    <p:animEffect transition="in" filter="wipe(up)">
                                      <p:cBhvr>
                                        <p:cTn id="77" dur="500"/>
                                        <p:tgtEl>
                                          <p:spTgt spid="41"/>
                                        </p:tgtEl>
                                      </p:cBhvr>
                                    </p:animEffect>
                                  </p:childTnLst>
                                </p:cTn>
                              </p:par>
                              <p:par>
                                <p:cTn id="78" presetID="23" presetClass="entr" presetSubtype="16" fill="hold" grpId="0" nodeType="withEffect">
                                  <p:stCondLst>
                                    <p:cond delay="0"/>
                                  </p:stCondLst>
                                  <p:childTnLst>
                                    <p:set>
                                      <p:cBhvr>
                                        <p:cTn id="79" dur="1" fill="hold">
                                          <p:stCondLst>
                                            <p:cond delay="0"/>
                                          </p:stCondLst>
                                        </p:cTn>
                                        <p:tgtEl>
                                          <p:spTgt spid="56"/>
                                        </p:tgtEl>
                                        <p:attrNameLst>
                                          <p:attrName>style.visibility</p:attrName>
                                        </p:attrNameLst>
                                      </p:cBhvr>
                                      <p:to>
                                        <p:strVal val="visible"/>
                                      </p:to>
                                    </p:set>
                                    <p:anim calcmode="lin" valueType="num">
                                      <p:cBhvr>
                                        <p:cTn id="80" dur="500" fill="hold"/>
                                        <p:tgtEl>
                                          <p:spTgt spid="56"/>
                                        </p:tgtEl>
                                        <p:attrNameLst>
                                          <p:attrName>ppt_w</p:attrName>
                                        </p:attrNameLst>
                                      </p:cBhvr>
                                      <p:tavLst>
                                        <p:tav tm="0">
                                          <p:val>
                                            <p:fltVal val="0"/>
                                          </p:val>
                                        </p:tav>
                                        <p:tav tm="100000">
                                          <p:val>
                                            <p:strVal val="#ppt_w"/>
                                          </p:val>
                                        </p:tav>
                                      </p:tavLst>
                                    </p:anim>
                                    <p:anim calcmode="lin" valueType="num">
                                      <p:cBhvr>
                                        <p:cTn id="81" dur="500" fill="hold"/>
                                        <p:tgtEl>
                                          <p:spTgt spid="5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38" grpId="0"/>
      <p:bldP spid="39" grpId="0"/>
      <p:bldP spid="40" grpId="0"/>
      <p:bldP spid="41" grpId="0"/>
      <p:bldP spid="42" grpId="0"/>
      <p:bldP spid="48" grpId="0" animBg="1"/>
      <p:bldP spid="46" grpId="0" animBg="1"/>
      <p:bldP spid="56" grpId="0"/>
      <p:bldP spid="4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5">
            <a:extLst>
              <a:ext uri="{FF2B5EF4-FFF2-40B4-BE49-F238E27FC236}">
                <a16:creationId xmlns:a16="http://schemas.microsoft.com/office/drawing/2014/main" id="{BE592349-2EAD-4D4B-914E-569CDE33E1C2}"/>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a:latin typeface="Dotum" panose="020B0600000101010101" pitchFamily="34" charset="-127"/>
            </a:endParaRPr>
          </a:p>
        </p:txBody>
      </p:sp>
      <p:sp>
        <p:nvSpPr>
          <p:cNvPr id="50179" name="Rectangle 2">
            <a:extLst>
              <a:ext uri="{FF2B5EF4-FFF2-40B4-BE49-F238E27FC236}">
                <a16:creationId xmlns:a16="http://schemas.microsoft.com/office/drawing/2014/main" id="{C72F8BF3-83A1-4EFC-951D-5920CD8B6129}"/>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Elasticity of Supply: The Long Run</a:t>
            </a:r>
          </a:p>
        </p:txBody>
      </p:sp>
      <p:sp>
        <p:nvSpPr>
          <p:cNvPr id="50180" name="Rectangle 4">
            <a:extLst>
              <a:ext uri="{FF2B5EF4-FFF2-40B4-BE49-F238E27FC236}">
                <a16:creationId xmlns:a16="http://schemas.microsoft.com/office/drawing/2014/main" id="{6D16202C-70FB-4283-88DB-9F0FCBC49BB7}"/>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50181" name="Rectangle 5">
            <a:extLst>
              <a:ext uri="{FF2B5EF4-FFF2-40B4-BE49-F238E27FC236}">
                <a16:creationId xmlns:a16="http://schemas.microsoft.com/office/drawing/2014/main" id="{35AA87A4-5B89-49EA-87F9-5E86FD0B192E}"/>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a:solidFill>
                  <a:srgbClr val="FFFFFF"/>
                </a:solidFill>
              </a:rPr>
              <a:t>LO3</a:t>
            </a:r>
          </a:p>
        </p:txBody>
      </p:sp>
      <p:sp>
        <p:nvSpPr>
          <p:cNvPr id="50182" name="Text Box 13">
            <a:extLst>
              <a:ext uri="{FF2B5EF4-FFF2-40B4-BE49-F238E27FC236}">
                <a16:creationId xmlns:a16="http://schemas.microsoft.com/office/drawing/2014/main" id="{12A22732-3026-4DC8-B6A4-B42196527395}"/>
              </a:ext>
            </a:extLst>
          </p:cNvPr>
          <p:cNvSpPr txBox="1">
            <a:spLocks noChangeArrowheads="1"/>
          </p:cNvSpPr>
          <p:nvPr/>
        </p:nvSpPr>
        <p:spPr bwMode="auto">
          <a:xfrm>
            <a:off x="0" y="914400"/>
            <a:ext cx="823436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1" eaLnBrk="1" hangingPunct="1">
              <a:spcBef>
                <a:spcPct val="0"/>
              </a:spcBef>
              <a:buClr>
                <a:srgbClr val="3399FF"/>
              </a:buClr>
              <a:buSzPct val="125000"/>
              <a:buFont typeface="Arial" panose="020B0604020202020204" pitchFamily="34" charset="0"/>
              <a:buChar char="•"/>
            </a:pPr>
            <a:r>
              <a:rPr lang="en-US" altLang="cs-CZ" sz="3600" b="0"/>
              <a:t> Supply is even more elastic than in </a:t>
            </a:r>
          </a:p>
          <a:p>
            <a:pPr lvl="1" eaLnBrk="1" hangingPunct="1">
              <a:spcBef>
                <a:spcPct val="0"/>
              </a:spcBef>
              <a:buClr>
                <a:srgbClr val="3399FF"/>
              </a:buClr>
              <a:buSzPct val="125000"/>
              <a:buFontTx/>
              <a:buNone/>
            </a:pPr>
            <a:r>
              <a:rPr lang="en-US" altLang="cs-CZ" sz="3600" b="0"/>
              <a:t>the short run</a:t>
            </a:r>
          </a:p>
        </p:txBody>
      </p:sp>
      <p:pic>
        <p:nvPicPr>
          <p:cNvPr id="28" name="Picture 27" descr="gridlines.png">
            <a:extLst>
              <a:ext uri="{FF2B5EF4-FFF2-40B4-BE49-F238E27FC236}">
                <a16:creationId xmlns:a16="http://schemas.microsoft.com/office/drawing/2014/main" id="{16A34DE6-840A-453A-BB7A-7814E97E44E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2020888"/>
            <a:ext cx="4767263" cy="3846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up 54">
            <a:extLst>
              <a:ext uri="{FF2B5EF4-FFF2-40B4-BE49-F238E27FC236}">
                <a16:creationId xmlns:a16="http://schemas.microsoft.com/office/drawing/2014/main" id="{5558DB59-9C1A-4E34-92FF-103984AE1141}"/>
              </a:ext>
            </a:extLst>
          </p:cNvPr>
          <p:cNvGrpSpPr>
            <a:grpSpLocks/>
          </p:cNvGrpSpPr>
          <p:nvPr/>
        </p:nvGrpSpPr>
        <p:grpSpPr bwMode="auto">
          <a:xfrm>
            <a:off x="1727199" y="2133601"/>
            <a:ext cx="5609502" cy="3922797"/>
            <a:chOff x="2234" y="2492"/>
            <a:chExt cx="2229" cy="1604"/>
          </a:xfrm>
          <a:noFill/>
        </p:grpSpPr>
        <p:sp>
          <p:nvSpPr>
            <p:cNvPr id="30" name="Text Box 45">
              <a:extLst>
                <a:ext uri="{FF2B5EF4-FFF2-40B4-BE49-F238E27FC236}">
                  <a16:creationId xmlns:a16="http://schemas.microsoft.com/office/drawing/2014/main" id="{A3FBF307-EE58-41A3-ABA1-1D88D0A841F1}"/>
                </a:ext>
              </a:extLst>
            </p:cNvPr>
            <p:cNvSpPr txBox="1">
              <a:spLocks noChangeArrowheads="1"/>
            </p:cNvSpPr>
            <p:nvPr/>
          </p:nvSpPr>
          <p:spPr bwMode="auto">
            <a:xfrm>
              <a:off x="2234" y="2492"/>
              <a:ext cx="142" cy="164"/>
            </a:xfrm>
            <a:prstGeom prst="rect">
              <a:avLst/>
            </a:prstGeom>
            <a:grpFill/>
            <a:ln w="9525">
              <a:noFill/>
              <a:miter lim="800000"/>
              <a:headEnd/>
              <a:tailEnd/>
            </a:ln>
          </p:spPr>
          <p:txBody>
            <a:bodyPr wrap="none">
              <a:spAutoFit/>
            </a:bodyPr>
            <a:lstStyle/>
            <a:p>
              <a:pPr eaLnBrk="1" hangingPunct="1">
                <a:defRPr/>
              </a:pPr>
              <a:r>
                <a:rPr lang="en-US" sz="2000" dirty="0">
                  <a:latin typeface="Arial" charset="0"/>
                </a:rPr>
                <a:t>P</a:t>
              </a:r>
            </a:p>
          </p:txBody>
        </p:sp>
        <p:sp>
          <p:nvSpPr>
            <p:cNvPr id="31" name="Text Box 46">
              <a:extLst>
                <a:ext uri="{FF2B5EF4-FFF2-40B4-BE49-F238E27FC236}">
                  <a16:creationId xmlns:a16="http://schemas.microsoft.com/office/drawing/2014/main" id="{A6706A0A-B168-4C83-B85D-131400269A19}"/>
                </a:ext>
              </a:extLst>
            </p:cNvPr>
            <p:cNvSpPr txBox="1">
              <a:spLocks noChangeArrowheads="1"/>
            </p:cNvSpPr>
            <p:nvPr/>
          </p:nvSpPr>
          <p:spPr bwMode="auto">
            <a:xfrm>
              <a:off x="4311" y="3932"/>
              <a:ext cx="152" cy="164"/>
            </a:xfrm>
            <a:prstGeom prst="rect">
              <a:avLst/>
            </a:prstGeom>
            <a:grpFill/>
            <a:ln w="9525">
              <a:noFill/>
              <a:miter lim="800000"/>
              <a:headEnd/>
              <a:tailEnd/>
            </a:ln>
          </p:spPr>
          <p:txBody>
            <a:bodyPr wrap="none">
              <a:spAutoFit/>
            </a:bodyPr>
            <a:lstStyle/>
            <a:p>
              <a:pPr eaLnBrk="1" hangingPunct="1">
                <a:defRPr/>
              </a:pPr>
              <a:r>
                <a:rPr lang="en-US" sz="2000" dirty="0">
                  <a:latin typeface="Arial" charset="0"/>
                </a:rPr>
                <a:t>Q</a:t>
              </a:r>
            </a:p>
          </p:txBody>
        </p:sp>
      </p:grpSp>
      <p:sp>
        <p:nvSpPr>
          <p:cNvPr id="32" name="Line 39">
            <a:extLst>
              <a:ext uri="{FF2B5EF4-FFF2-40B4-BE49-F238E27FC236}">
                <a16:creationId xmlns:a16="http://schemas.microsoft.com/office/drawing/2014/main" id="{B395B4F2-3F38-49C0-A9F3-4CC2DFCE3894}"/>
              </a:ext>
            </a:extLst>
          </p:cNvPr>
          <p:cNvSpPr>
            <a:spLocks noChangeShapeType="1"/>
          </p:cNvSpPr>
          <p:nvPr/>
        </p:nvSpPr>
        <p:spPr bwMode="auto">
          <a:xfrm>
            <a:off x="2397125" y="3048000"/>
            <a:ext cx="2708275" cy="2632075"/>
          </a:xfrm>
          <a:prstGeom prst="line">
            <a:avLst/>
          </a:prstGeom>
          <a:noFill/>
          <a:ln w="57150">
            <a:solidFill>
              <a:srgbClr val="008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3" name="Line 40">
            <a:extLst>
              <a:ext uri="{FF2B5EF4-FFF2-40B4-BE49-F238E27FC236}">
                <a16:creationId xmlns:a16="http://schemas.microsoft.com/office/drawing/2014/main" id="{65B1D14E-B09C-466F-8545-864782BC5642}"/>
              </a:ext>
            </a:extLst>
          </p:cNvPr>
          <p:cNvSpPr>
            <a:spLocks noChangeShapeType="1"/>
          </p:cNvSpPr>
          <p:nvPr/>
        </p:nvSpPr>
        <p:spPr bwMode="auto">
          <a:xfrm>
            <a:off x="3048000" y="2438400"/>
            <a:ext cx="2708275" cy="2632075"/>
          </a:xfrm>
          <a:prstGeom prst="line">
            <a:avLst/>
          </a:prstGeom>
          <a:noFill/>
          <a:ln w="57150">
            <a:solidFill>
              <a:srgbClr val="008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4" name="Text Box 42">
            <a:extLst>
              <a:ext uri="{FF2B5EF4-FFF2-40B4-BE49-F238E27FC236}">
                <a16:creationId xmlns:a16="http://schemas.microsoft.com/office/drawing/2014/main" id="{1BAFA675-A5F8-472C-96C9-B6F782A83907}"/>
              </a:ext>
            </a:extLst>
          </p:cNvPr>
          <p:cNvSpPr txBox="1">
            <a:spLocks noChangeArrowheads="1"/>
          </p:cNvSpPr>
          <p:nvPr/>
        </p:nvSpPr>
        <p:spPr bwMode="auto">
          <a:xfrm>
            <a:off x="5118100" y="5334000"/>
            <a:ext cx="5969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i="1"/>
              <a:t>D</a:t>
            </a:r>
            <a:r>
              <a:rPr lang="en-US" altLang="cs-CZ" sz="2000" baseline="-25000"/>
              <a:t>1</a:t>
            </a:r>
          </a:p>
        </p:txBody>
      </p:sp>
      <p:sp>
        <p:nvSpPr>
          <p:cNvPr id="35" name="Text Box 43">
            <a:extLst>
              <a:ext uri="{FF2B5EF4-FFF2-40B4-BE49-F238E27FC236}">
                <a16:creationId xmlns:a16="http://schemas.microsoft.com/office/drawing/2014/main" id="{DC954E4B-DAA1-42D3-A65E-0241C77B0B2C}"/>
              </a:ext>
            </a:extLst>
          </p:cNvPr>
          <p:cNvSpPr txBox="1">
            <a:spLocks noChangeArrowheads="1"/>
          </p:cNvSpPr>
          <p:nvPr/>
        </p:nvSpPr>
        <p:spPr bwMode="auto">
          <a:xfrm>
            <a:off x="5803900" y="4873625"/>
            <a:ext cx="5969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i="1"/>
              <a:t>D</a:t>
            </a:r>
            <a:r>
              <a:rPr lang="en-US" altLang="cs-CZ" sz="2000" baseline="-25000"/>
              <a:t>2</a:t>
            </a:r>
          </a:p>
        </p:txBody>
      </p:sp>
      <p:sp>
        <p:nvSpPr>
          <p:cNvPr id="36" name="Text Box 44">
            <a:extLst>
              <a:ext uri="{FF2B5EF4-FFF2-40B4-BE49-F238E27FC236}">
                <a16:creationId xmlns:a16="http://schemas.microsoft.com/office/drawing/2014/main" id="{BC0179C2-11C9-4FC9-A09D-FA6C75E66C01}"/>
              </a:ext>
            </a:extLst>
          </p:cNvPr>
          <p:cNvSpPr txBox="1">
            <a:spLocks noChangeArrowheads="1"/>
          </p:cNvSpPr>
          <p:nvPr/>
        </p:nvSpPr>
        <p:spPr bwMode="auto">
          <a:xfrm>
            <a:off x="6292850" y="2952750"/>
            <a:ext cx="6413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i="1"/>
              <a:t>S</a:t>
            </a:r>
            <a:r>
              <a:rPr lang="en-US" altLang="cs-CZ" sz="2000" baseline="-25000"/>
              <a:t>l</a:t>
            </a:r>
          </a:p>
        </p:txBody>
      </p:sp>
      <p:sp>
        <p:nvSpPr>
          <p:cNvPr id="37" name="Text Box 47">
            <a:extLst>
              <a:ext uri="{FF2B5EF4-FFF2-40B4-BE49-F238E27FC236}">
                <a16:creationId xmlns:a16="http://schemas.microsoft.com/office/drawing/2014/main" id="{4672FBCE-2E55-4A6E-B526-6FAB8C9187B5}"/>
              </a:ext>
            </a:extLst>
          </p:cNvPr>
          <p:cNvSpPr txBox="1">
            <a:spLocks noChangeArrowheads="1"/>
          </p:cNvSpPr>
          <p:nvPr/>
        </p:nvSpPr>
        <p:spPr bwMode="auto">
          <a:xfrm>
            <a:off x="3981450" y="5678488"/>
            <a:ext cx="6667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i="1"/>
              <a:t>Q</a:t>
            </a:r>
            <a:r>
              <a:rPr lang="en-US" altLang="cs-CZ" sz="2000" i="1" baseline="-25000"/>
              <a:t>0</a:t>
            </a:r>
          </a:p>
        </p:txBody>
      </p:sp>
      <p:sp>
        <p:nvSpPr>
          <p:cNvPr id="38" name="Text Box 48">
            <a:extLst>
              <a:ext uri="{FF2B5EF4-FFF2-40B4-BE49-F238E27FC236}">
                <a16:creationId xmlns:a16="http://schemas.microsoft.com/office/drawing/2014/main" id="{14614425-6D95-480C-9788-22E9EE4C2663}"/>
              </a:ext>
            </a:extLst>
          </p:cNvPr>
          <p:cNvSpPr txBox="1">
            <a:spLocks noChangeArrowheads="1"/>
          </p:cNvSpPr>
          <p:nvPr/>
        </p:nvSpPr>
        <p:spPr bwMode="auto">
          <a:xfrm>
            <a:off x="1676400" y="4019550"/>
            <a:ext cx="701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i="1"/>
              <a:t>P</a:t>
            </a:r>
            <a:r>
              <a:rPr lang="en-US" altLang="cs-CZ" sz="2000" i="1" baseline="-25000"/>
              <a:t>l</a:t>
            </a:r>
          </a:p>
        </p:txBody>
      </p:sp>
      <p:sp>
        <p:nvSpPr>
          <p:cNvPr id="39" name="Text Box 49">
            <a:extLst>
              <a:ext uri="{FF2B5EF4-FFF2-40B4-BE49-F238E27FC236}">
                <a16:creationId xmlns:a16="http://schemas.microsoft.com/office/drawing/2014/main" id="{572A55BC-ED92-4B98-A27F-61D5240C49A2}"/>
              </a:ext>
            </a:extLst>
          </p:cNvPr>
          <p:cNvSpPr txBox="1">
            <a:spLocks noChangeArrowheads="1"/>
          </p:cNvSpPr>
          <p:nvPr/>
        </p:nvSpPr>
        <p:spPr bwMode="auto">
          <a:xfrm>
            <a:off x="1676400" y="4648200"/>
            <a:ext cx="6286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i="1"/>
              <a:t>P</a:t>
            </a:r>
            <a:r>
              <a:rPr lang="en-US" altLang="cs-CZ" sz="2000" i="1" baseline="-25000"/>
              <a:t>0</a:t>
            </a:r>
          </a:p>
        </p:txBody>
      </p:sp>
      <p:sp>
        <p:nvSpPr>
          <p:cNvPr id="40" name="Line 50">
            <a:extLst>
              <a:ext uri="{FF2B5EF4-FFF2-40B4-BE49-F238E27FC236}">
                <a16:creationId xmlns:a16="http://schemas.microsoft.com/office/drawing/2014/main" id="{27294A2A-9382-4C50-A6D2-75A2C86FE3A1}"/>
              </a:ext>
            </a:extLst>
          </p:cNvPr>
          <p:cNvSpPr>
            <a:spLocks noChangeShapeType="1"/>
          </p:cNvSpPr>
          <p:nvPr/>
        </p:nvSpPr>
        <p:spPr bwMode="auto">
          <a:xfrm flipH="1">
            <a:off x="2209800" y="4267200"/>
            <a:ext cx="2667000" cy="0"/>
          </a:xfrm>
          <a:prstGeom prst="line">
            <a:avLst/>
          </a:prstGeom>
          <a:noFill/>
          <a:ln w="28575">
            <a:solidFill>
              <a:schemeClr val="bg2"/>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41" name="Line 51">
            <a:extLst>
              <a:ext uri="{FF2B5EF4-FFF2-40B4-BE49-F238E27FC236}">
                <a16:creationId xmlns:a16="http://schemas.microsoft.com/office/drawing/2014/main" id="{D1A920A0-05D0-4698-8841-B2E15E2F3671}"/>
              </a:ext>
            </a:extLst>
          </p:cNvPr>
          <p:cNvSpPr>
            <a:spLocks noChangeShapeType="1"/>
          </p:cNvSpPr>
          <p:nvPr/>
        </p:nvSpPr>
        <p:spPr bwMode="auto">
          <a:xfrm flipH="1">
            <a:off x="2209800" y="4800600"/>
            <a:ext cx="2057400" cy="0"/>
          </a:xfrm>
          <a:prstGeom prst="line">
            <a:avLst/>
          </a:prstGeom>
          <a:noFill/>
          <a:ln w="28575">
            <a:solidFill>
              <a:schemeClr val="bg2"/>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42" name="Line 41">
            <a:extLst>
              <a:ext uri="{FF2B5EF4-FFF2-40B4-BE49-F238E27FC236}">
                <a16:creationId xmlns:a16="http://schemas.microsoft.com/office/drawing/2014/main" id="{C05C9F48-4ACC-4DC4-A5F4-62DBF292FFB6}"/>
              </a:ext>
            </a:extLst>
          </p:cNvPr>
          <p:cNvSpPr>
            <a:spLocks noChangeShapeType="1"/>
          </p:cNvSpPr>
          <p:nvPr/>
        </p:nvSpPr>
        <p:spPr bwMode="auto">
          <a:xfrm flipH="1">
            <a:off x="3505200" y="3124200"/>
            <a:ext cx="2743200" cy="2362200"/>
          </a:xfrm>
          <a:prstGeom prst="line">
            <a:avLst/>
          </a:prstGeom>
          <a:noFill/>
          <a:ln w="57150">
            <a:solidFill>
              <a:srgbClr val="990033"/>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3" name="AutoShape 55">
            <a:extLst>
              <a:ext uri="{FF2B5EF4-FFF2-40B4-BE49-F238E27FC236}">
                <a16:creationId xmlns:a16="http://schemas.microsoft.com/office/drawing/2014/main" id="{4B5EA0C4-B7C5-4BA3-9D6C-F765D467F241}"/>
              </a:ext>
            </a:extLst>
          </p:cNvPr>
          <p:cNvSpPr>
            <a:spLocks noChangeArrowheads="1"/>
          </p:cNvSpPr>
          <p:nvPr/>
        </p:nvSpPr>
        <p:spPr bwMode="auto">
          <a:xfrm>
            <a:off x="3810000" y="3733800"/>
            <a:ext cx="344488" cy="369888"/>
          </a:xfrm>
          <a:prstGeom prst="rightArrow">
            <a:avLst>
              <a:gd name="adj1" fmla="val 50991"/>
              <a:gd name="adj2" fmla="val 24819"/>
            </a:avLst>
          </a:prstGeom>
          <a:solidFill>
            <a:schemeClr val="tx1"/>
          </a:solidFill>
          <a:ln w="9525">
            <a:solidFill>
              <a:srgbClr val="00000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cxnSp>
        <p:nvCxnSpPr>
          <p:cNvPr id="44" name="Straight Connector 43">
            <a:extLst>
              <a:ext uri="{FF2B5EF4-FFF2-40B4-BE49-F238E27FC236}">
                <a16:creationId xmlns:a16="http://schemas.microsoft.com/office/drawing/2014/main" id="{E7913494-403F-46D5-9739-6C1E519B7F4A}"/>
              </a:ext>
            </a:extLst>
          </p:cNvPr>
          <p:cNvCxnSpPr>
            <a:stCxn id="45" idx="0"/>
          </p:cNvCxnSpPr>
          <p:nvPr/>
        </p:nvCxnSpPr>
        <p:spPr>
          <a:xfrm rot="16200000" flipH="1">
            <a:off x="4149725" y="4911726"/>
            <a:ext cx="1576387" cy="30162"/>
          </a:xfrm>
          <a:prstGeom prst="line">
            <a:avLst/>
          </a:prstGeom>
          <a:ln w="28575">
            <a:solidFill>
              <a:schemeClr val="bg2"/>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46" name="Text Box 47">
            <a:extLst>
              <a:ext uri="{FF2B5EF4-FFF2-40B4-BE49-F238E27FC236}">
                <a16:creationId xmlns:a16="http://schemas.microsoft.com/office/drawing/2014/main" id="{443F6C46-71BA-4E32-9208-58B125FA0F3A}"/>
              </a:ext>
            </a:extLst>
          </p:cNvPr>
          <p:cNvSpPr txBox="1">
            <a:spLocks noChangeArrowheads="1"/>
          </p:cNvSpPr>
          <p:nvPr/>
        </p:nvSpPr>
        <p:spPr bwMode="auto">
          <a:xfrm>
            <a:off x="4724400" y="5695950"/>
            <a:ext cx="6667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i="1"/>
              <a:t>Q</a:t>
            </a:r>
            <a:r>
              <a:rPr lang="en-US" altLang="cs-CZ" sz="2000" i="1" baseline="-25000"/>
              <a:t>l</a:t>
            </a:r>
          </a:p>
        </p:txBody>
      </p:sp>
      <p:cxnSp>
        <p:nvCxnSpPr>
          <p:cNvPr id="47" name="Straight Connector 46">
            <a:extLst>
              <a:ext uri="{FF2B5EF4-FFF2-40B4-BE49-F238E27FC236}">
                <a16:creationId xmlns:a16="http://schemas.microsoft.com/office/drawing/2014/main" id="{41C9C23C-5041-465E-B6C4-3851B9FDA221}"/>
              </a:ext>
            </a:extLst>
          </p:cNvPr>
          <p:cNvCxnSpPr/>
          <p:nvPr/>
        </p:nvCxnSpPr>
        <p:spPr>
          <a:xfrm rot="16200000" flipH="1">
            <a:off x="3795712" y="5207001"/>
            <a:ext cx="923925" cy="19050"/>
          </a:xfrm>
          <a:prstGeom prst="line">
            <a:avLst/>
          </a:prstGeom>
          <a:ln w="28575">
            <a:solidFill>
              <a:schemeClr val="bg2"/>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48" name="Oval 53">
            <a:extLst>
              <a:ext uri="{FF2B5EF4-FFF2-40B4-BE49-F238E27FC236}">
                <a16:creationId xmlns:a16="http://schemas.microsoft.com/office/drawing/2014/main" id="{71848F6B-8E8B-404C-BBDB-7218BB524197}"/>
              </a:ext>
            </a:extLst>
          </p:cNvPr>
          <p:cNvSpPr>
            <a:spLocks noChangeArrowheads="1"/>
          </p:cNvSpPr>
          <p:nvPr/>
        </p:nvSpPr>
        <p:spPr bwMode="auto">
          <a:xfrm>
            <a:off x="4114800" y="4724400"/>
            <a:ext cx="211138" cy="204788"/>
          </a:xfrm>
          <a:prstGeom prst="ellipse">
            <a:avLst/>
          </a:prstGeom>
          <a:solidFill>
            <a:schemeClr val="bg1"/>
          </a:solidFill>
          <a:ln w="19050">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45" name="Oval 52">
            <a:extLst>
              <a:ext uri="{FF2B5EF4-FFF2-40B4-BE49-F238E27FC236}">
                <a16:creationId xmlns:a16="http://schemas.microsoft.com/office/drawing/2014/main" id="{52E7698A-2E8C-46B1-B4AA-7F7A0DB888C1}"/>
              </a:ext>
            </a:extLst>
          </p:cNvPr>
          <p:cNvSpPr>
            <a:spLocks noChangeArrowheads="1"/>
          </p:cNvSpPr>
          <p:nvPr/>
        </p:nvSpPr>
        <p:spPr bwMode="auto">
          <a:xfrm>
            <a:off x="4818063" y="4138613"/>
            <a:ext cx="211137" cy="204787"/>
          </a:xfrm>
          <a:prstGeom prst="ellipse">
            <a:avLst/>
          </a:prstGeom>
          <a:solidFill>
            <a:schemeClr val="bg1"/>
          </a:solidFill>
          <a:ln w="19050">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50202" name="Text Box 11">
            <a:extLst>
              <a:ext uri="{FF2B5EF4-FFF2-40B4-BE49-F238E27FC236}">
                <a16:creationId xmlns:a16="http://schemas.microsoft.com/office/drawing/2014/main" id="{7D462696-A648-4683-832E-16E61145A476}"/>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0">
                <a:solidFill>
                  <a:schemeClr val="bg1"/>
                </a:solidFill>
                <a:cs typeface="Arial" panose="020B0604020202020204" pitchFamily="34" charset="0"/>
              </a:rPr>
              <a:t>4-</a:t>
            </a:r>
            <a:fld id="{D183DA71-0165-4905-832E-8CAAD677DCA6}" type="slidenum">
              <a:rPr lang="en-US" altLang="cs-CZ" sz="1400" b="0">
                <a:solidFill>
                  <a:schemeClr val="bg1"/>
                </a:solidFill>
                <a:cs typeface="Arial" panose="020B0604020202020204" pitchFamily="34" charset="0"/>
              </a:rPr>
              <a:pPr eaLnBrk="1" hangingPunct="1">
                <a:spcBef>
                  <a:spcPct val="0"/>
                </a:spcBef>
                <a:buFontTx/>
                <a:buNone/>
              </a:pPr>
              <a:t>24</a:t>
            </a:fld>
            <a:endParaRPr lang="en-US" altLang="cs-CZ" sz="1400" b="0">
              <a:solidFill>
                <a:schemeClr val="bg1"/>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4" fill="hold"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down)">
                                      <p:cBhvr>
                                        <p:cTn id="7" dur="1000"/>
                                        <p:tgtEl>
                                          <p:spTgt spid="28"/>
                                        </p:tgtEl>
                                      </p:cBhvr>
                                    </p:animEffect>
                                  </p:childTnLst>
                                </p:cTn>
                              </p:par>
                              <p:par>
                                <p:cTn id="8" presetID="22" presetClass="entr" presetSubtype="4"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down)">
                                      <p:cBhvr>
                                        <p:cTn id="10" dur="1000"/>
                                        <p:tgtEl>
                                          <p:spTgt spid="2"/>
                                        </p:tgtEl>
                                      </p:cBhvr>
                                    </p:animEffect>
                                  </p:childTnLst>
                                </p:cTn>
                              </p:par>
                            </p:childTnLst>
                          </p:cTn>
                        </p:par>
                        <p:par>
                          <p:cTn id="11" fill="hold" nodeType="afterGroup">
                            <p:stCondLst>
                              <p:cond delay="1000"/>
                            </p:stCondLst>
                            <p:childTnLst>
                              <p:par>
                                <p:cTn id="12" presetID="23" presetClass="entr" presetSubtype="16" fill="hold" nodeType="afterEffect">
                                  <p:stCondLst>
                                    <p:cond delay="0"/>
                                  </p:stCondLst>
                                  <p:childTnLst>
                                    <p:set>
                                      <p:cBhvr>
                                        <p:cTn id="13" dur="1" fill="hold">
                                          <p:stCondLst>
                                            <p:cond delay="0"/>
                                          </p:stCondLst>
                                        </p:cTn>
                                        <p:tgtEl>
                                          <p:spTgt spid="42"/>
                                        </p:tgtEl>
                                        <p:attrNameLst>
                                          <p:attrName>style.visibility</p:attrName>
                                        </p:attrNameLst>
                                      </p:cBhvr>
                                      <p:to>
                                        <p:strVal val="visible"/>
                                      </p:to>
                                    </p:set>
                                    <p:anim calcmode="lin" valueType="num">
                                      <p:cBhvr>
                                        <p:cTn id="14" dur="500" fill="hold"/>
                                        <p:tgtEl>
                                          <p:spTgt spid="42"/>
                                        </p:tgtEl>
                                        <p:attrNameLst>
                                          <p:attrName>ppt_w</p:attrName>
                                        </p:attrNameLst>
                                      </p:cBhvr>
                                      <p:tavLst>
                                        <p:tav tm="0">
                                          <p:val>
                                            <p:fltVal val="0"/>
                                          </p:val>
                                        </p:tav>
                                        <p:tav tm="100000">
                                          <p:val>
                                            <p:strVal val="#ppt_w"/>
                                          </p:val>
                                        </p:tav>
                                      </p:tavLst>
                                    </p:anim>
                                    <p:anim calcmode="lin" valueType="num">
                                      <p:cBhvr>
                                        <p:cTn id="15" dur="500" fill="hold"/>
                                        <p:tgtEl>
                                          <p:spTgt spid="42"/>
                                        </p:tgtEl>
                                        <p:attrNameLst>
                                          <p:attrName>ppt_h</p:attrName>
                                        </p:attrNameLst>
                                      </p:cBhvr>
                                      <p:tavLst>
                                        <p:tav tm="0">
                                          <p:val>
                                            <p:fltVal val="0"/>
                                          </p:val>
                                        </p:tav>
                                        <p:tav tm="100000">
                                          <p:val>
                                            <p:strVal val="#ppt_h"/>
                                          </p:val>
                                        </p:tav>
                                      </p:tavLst>
                                    </p:anim>
                                  </p:childTnLst>
                                </p:cTn>
                              </p:par>
                            </p:childTnLst>
                          </p:cTn>
                        </p:par>
                        <p:par>
                          <p:cTn id="16" fill="hold" nodeType="afterGroup">
                            <p:stCondLst>
                              <p:cond delay="1500"/>
                            </p:stCondLst>
                            <p:childTnLst>
                              <p:par>
                                <p:cTn id="17" presetID="23" presetClass="entr" presetSubtype="16" fill="hold" grpId="0" nodeType="afterEffect">
                                  <p:stCondLst>
                                    <p:cond delay="0"/>
                                  </p:stCondLst>
                                  <p:childTnLst>
                                    <p:set>
                                      <p:cBhvr>
                                        <p:cTn id="18" dur="1" fill="hold">
                                          <p:stCondLst>
                                            <p:cond delay="0"/>
                                          </p:stCondLst>
                                        </p:cTn>
                                        <p:tgtEl>
                                          <p:spTgt spid="36"/>
                                        </p:tgtEl>
                                        <p:attrNameLst>
                                          <p:attrName>style.visibility</p:attrName>
                                        </p:attrNameLst>
                                      </p:cBhvr>
                                      <p:to>
                                        <p:strVal val="visible"/>
                                      </p:to>
                                    </p:set>
                                    <p:anim calcmode="lin" valueType="num">
                                      <p:cBhvr>
                                        <p:cTn id="19" dur="500" fill="hold"/>
                                        <p:tgtEl>
                                          <p:spTgt spid="36"/>
                                        </p:tgtEl>
                                        <p:attrNameLst>
                                          <p:attrName>ppt_w</p:attrName>
                                        </p:attrNameLst>
                                      </p:cBhvr>
                                      <p:tavLst>
                                        <p:tav tm="0">
                                          <p:val>
                                            <p:fltVal val="0"/>
                                          </p:val>
                                        </p:tav>
                                        <p:tav tm="100000">
                                          <p:val>
                                            <p:strVal val="#ppt_w"/>
                                          </p:val>
                                        </p:tav>
                                      </p:tavLst>
                                    </p:anim>
                                    <p:anim calcmode="lin" valueType="num">
                                      <p:cBhvr>
                                        <p:cTn id="20" dur="500" fill="hold"/>
                                        <p:tgtEl>
                                          <p:spTgt spid="36"/>
                                        </p:tgtEl>
                                        <p:attrNameLst>
                                          <p:attrName>ppt_h</p:attrName>
                                        </p:attrNameLst>
                                      </p:cBhvr>
                                      <p:tavLst>
                                        <p:tav tm="0">
                                          <p:val>
                                            <p:fltVal val="0"/>
                                          </p:val>
                                        </p:tav>
                                        <p:tav tm="100000">
                                          <p:val>
                                            <p:strVal val="#ppt_h"/>
                                          </p:val>
                                        </p:tav>
                                      </p:tavLst>
                                    </p:anim>
                                  </p:childTnLst>
                                </p:cTn>
                              </p:par>
                              <p:par>
                                <p:cTn id="21" presetID="23" presetClass="entr" presetSubtype="16" fill="hold" grpId="0" nodeType="withEffect">
                                  <p:stCondLst>
                                    <p:cond delay="0"/>
                                  </p:stCondLst>
                                  <p:childTnLst>
                                    <p:set>
                                      <p:cBhvr>
                                        <p:cTn id="22" dur="1" fill="hold">
                                          <p:stCondLst>
                                            <p:cond delay="0"/>
                                          </p:stCondLst>
                                        </p:cTn>
                                        <p:tgtEl>
                                          <p:spTgt spid="37"/>
                                        </p:tgtEl>
                                        <p:attrNameLst>
                                          <p:attrName>style.visibility</p:attrName>
                                        </p:attrNameLst>
                                      </p:cBhvr>
                                      <p:to>
                                        <p:strVal val="visible"/>
                                      </p:to>
                                    </p:set>
                                    <p:anim calcmode="lin" valueType="num">
                                      <p:cBhvr>
                                        <p:cTn id="23" dur="500" fill="hold"/>
                                        <p:tgtEl>
                                          <p:spTgt spid="37"/>
                                        </p:tgtEl>
                                        <p:attrNameLst>
                                          <p:attrName>ppt_w</p:attrName>
                                        </p:attrNameLst>
                                      </p:cBhvr>
                                      <p:tavLst>
                                        <p:tav tm="0">
                                          <p:val>
                                            <p:fltVal val="0"/>
                                          </p:val>
                                        </p:tav>
                                        <p:tav tm="100000">
                                          <p:val>
                                            <p:strVal val="#ppt_w"/>
                                          </p:val>
                                        </p:tav>
                                      </p:tavLst>
                                    </p:anim>
                                    <p:anim calcmode="lin" valueType="num">
                                      <p:cBhvr>
                                        <p:cTn id="24" dur="500" fill="hold"/>
                                        <p:tgtEl>
                                          <p:spTgt spid="37"/>
                                        </p:tgtEl>
                                        <p:attrNameLst>
                                          <p:attrName>ppt_h</p:attrName>
                                        </p:attrNameLst>
                                      </p:cBhvr>
                                      <p:tavLst>
                                        <p:tav tm="0">
                                          <p:val>
                                            <p:fltVal val="0"/>
                                          </p:val>
                                        </p:tav>
                                        <p:tav tm="100000">
                                          <p:val>
                                            <p:strVal val="#ppt_h"/>
                                          </p:val>
                                        </p:tav>
                                      </p:tavLst>
                                    </p:anim>
                                  </p:childTnLst>
                                </p:cTn>
                              </p:par>
                            </p:childTnLst>
                          </p:cTn>
                        </p:par>
                        <p:par>
                          <p:cTn id="25" fill="hold" nodeType="afterGroup">
                            <p:stCondLst>
                              <p:cond delay="2000"/>
                            </p:stCondLst>
                            <p:childTnLst>
                              <p:par>
                                <p:cTn id="26" presetID="23" presetClass="entr" presetSubtype="16" fill="hold" nodeType="afterEffect">
                                  <p:stCondLst>
                                    <p:cond delay="0"/>
                                  </p:stCondLst>
                                  <p:childTnLst>
                                    <p:set>
                                      <p:cBhvr>
                                        <p:cTn id="27" dur="1" fill="hold">
                                          <p:stCondLst>
                                            <p:cond delay="0"/>
                                          </p:stCondLst>
                                        </p:cTn>
                                        <p:tgtEl>
                                          <p:spTgt spid="32"/>
                                        </p:tgtEl>
                                        <p:attrNameLst>
                                          <p:attrName>style.visibility</p:attrName>
                                        </p:attrNameLst>
                                      </p:cBhvr>
                                      <p:to>
                                        <p:strVal val="visible"/>
                                      </p:to>
                                    </p:set>
                                    <p:anim calcmode="lin" valueType="num">
                                      <p:cBhvr>
                                        <p:cTn id="28" dur="500" fill="hold"/>
                                        <p:tgtEl>
                                          <p:spTgt spid="32"/>
                                        </p:tgtEl>
                                        <p:attrNameLst>
                                          <p:attrName>ppt_w</p:attrName>
                                        </p:attrNameLst>
                                      </p:cBhvr>
                                      <p:tavLst>
                                        <p:tav tm="0">
                                          <p:val>
                                            <p:fltVal val="0"/>
                                          </p:val>
                                        </p:tav>
                                        <p:tav tm="100000">
                                          <p:val>
                                            <p:strVal val="#ppt_w"/>
                                          </p:val>
                                        </p:tav>
                                      </p:tavLst>
                                    </p:anim>
                                    <p:anim calcmode="lin" valueType="num">
                                      <p:cBhvr>
                                        <p:cTn id="29" dur="500" fill="hold"/>
                                        <p:tgtEl>
                                          <p:spTgt spid="32"/>
                                        </p:tgtEl>
                                        <p:attrNameLst>
                                          <p:attrName>ppt_h</p:attrName>
                                        </p:attrNameLst>
                                      </p:cBhvr>
                                      <p:tavLst>
                                        <p:tav tm="0">
                                          <p:val>
                                            <p:fltVal val="0"/>
                                          </p:val>
                                        </p:tav>
                                        <p:tav tm="100000">
                                          <p:val>
                                            <p:strVal val="#ppt_h"/>
                                          </p:val>
                                        </p:tav>
                                      </p:tavLst>
                                    </p:anim>
                                  </p:childTnLst>
                                </p:cTn>
                              </p:par>
                              <p:par>
                                <p:cTn id="30" presetID="23" presetClass="entr" presetSubtype="16" fill="hold" grpId="0" nodeType="withEffect">
                                  <p:stCondLst>
                                    <p:cond delay="0"/>
                                  </p:stCondLst>
                                  <p:childTnLst>
                                    <p:set>
                                      <p:cBhvr>
                                        <p:cTn id="31" dur="1" fill="hold">
                                          <p:stCondLst>
                                            <p:cond delay="0"/>
                                          </p:stCondLst>
                                        </p:cTn>
                                        <p:tgtEl>
                                          <p:spTgt spid="34"/>
                                        </p:tgtEl>
                                        <p:attrNameLst>
                                          <p:attrName>style.visibility</p:attrName>
                                        </p:attrNameLst>
                                      </p:cBhvr>
                                      <p:to>
                                        <p:strVal val="visible"/>
                                      </p:to>
                                    </p:set>
                                    <p:anim calcmode="lin" valueType="num">
                                      <p:cBhvr>
                                        <p:cTn id="32" dur="500" fill="hold"/>
                                        <p:tgtEl>
                                          <p:spTgt spid="34"/>
                                        </p:tgtEl>
                                        <p:attrNameLst>
                                          <p:attrName>ppt_w</p:attrName>
                                        </p:attrNameLst>
                                      </p:cBhvr>
                                      <p:tavLst>
                                        <p:tav tm="0">
                                          <p:val>
                                            <p:fltVal val="0"/>
                                          </p:val>
                                        </p:tav>
                                        <p:tav tm="100000">
                                          <p:val>
                                            <p:strVal val="#ppt_w"/>
                                          </p:val>
                                        </p:tav>
                                      </p:tavLst>
                                    </p:anim>
                                    <p:anim calcmode="lin" valueType="num">
                                      <p:cBhvr>
                                        <p:cTn id="33" dur="500" fill="hold"/>
                                        <p:tgtEl>
                                          <p:spTgt spid="34"/>
                                        </p:tgtEl>
                                        <p:attrNameLst>
                                          <p:attrName>ppt_h</p:attrName>
                                        </p:attrNameLst>
                                      </p:cBhvr>
                                      <p:tavLst>
                                        <p:tav tm="0">
                                          <p:val>
                                            <p:fltVal val="0"/>
                                          </p:val>
                                        </p:tav>
                                        <p:tav tm="100000">
                                          <p:val>
                                            <p:strVal val="#ppt_h"/>
                                          </p:val>
                                        </p:tav>
                                      </p:tavLst>
                                    </p:anim>
                                  </p:childTnLst>
                                </p:cTn>
                              </p:par>
                            </p:childTnLst>
                          </p:cTn>
                        </p:par>
                        <p:par>
                          <p:cTn id="34" fill="hold" nodeType="afterGroup">
                            <p:stCondLst>
                              <p:cond delay="2500"/>
                            </p:stCondLst>
                            <p:childTnLst>
                              <p:par>
                                <p:cTn id="35" presetID="23" presetClass="entr" presetSubtype="16" fill="hold" grpId="0" nodeType="afterEffect">
                                  <p:stCondLst>
                                    <p:cond delay="0"/>
                                  </p:stCondLst>
                                  <p:childTnLst>
                                    <p:set>
                                      <p:cBhvr>
                                        <p:cTn id="36" dur="1" fill="hold">
                                          <p:stCondLst>
                                            <p:cond delay="0"/>
                                          </p:stCondLst>
                                        </p:cTn>
                                        <p:tgtEl>
                                          <p:spTgt spid="48"/>
                                        </p:tgtEl>
                                        <p:attrNameLst>
                                          <p:attrName>style.visibility</p:attrName>
                                        </p:attrNameLst>
                                      </p:cBhvr>
                                      <p:to>
                                        <p:strVal val="visible"/>
                                      </p:to>
                                    </p:set>
                                    <p:anim calcmode="lin" valueType="num">
                                      <p:cBhvr>
                                        <p:cTn id="37" dur="500" fill="hold"/>
                                        <p:tgtEl>
                                          <p:spTgt spid="48"/>
                                        </p:tgtEl>
                                        <p:attrNameLst>
                                          <p:attrName>ppt_w</p:attrName>
                                        </p:attrNameLst>
                                      </p:cBhvr>
                                      <p:tavLst>
                                        <p:tav tm="0">
                                          <p:val>
                                            <p:fltVal val="0"/>
                                          </p:val>
                                        </p:tav>
                                        <p:tav tm="100000">
                                          <p:val>
                                            <p:strVal val="#ppt_w"/>
                                          </p:val>
                                        </p:tav>
                                      </p:tavLst>
                                    </p:anim>
                                    <p:anim calcmode="lin" valueType="num">
                                      <p:cBhvr>
                                        <p:cTn id="38" dur="500" fill="hold"/>
                                        <p:tgtEl>
                                          <p:spTgt spid="48"/>
                                        </p:tgtEl>
                                        <p:attrNameLst>
                                          <p:attrName>ppt_h</p:attrName>
                                        </p:attrNameLst>
                                      </p:cBhvr>
                                      <p:tavLst>
                                        <p:tav tm="0">
                                          <p:val>
                                            <p:fltVal val="0"/>
                                          </p:val>
                                        </p:tav>
                                        <p:tav tm="100000">
                                          <p:val>
                                            <p:strVal val="#ppt_h"/>
                                          </p:val>
                                        </p:tav>
                                      </p:tavLst>
                                    </p:anim>
                                  </p:childTnLst>
                                </p:cTn>
                              </p:par>
                              <p:par>
                                <p:cTn id="39" presetID="23" presetClass="entr" presetSubtype="16" fill="hold" nodeType="with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500" fill="hold"/>
                                        <p:tgtEl>
                                          <p:spTgt spid="41"/>
                                        </p:tgtEl>
                                        <p:attrNameLst>
                                          <p:attrName>ppt_w</p:attrName>
                                        </p:attrNameLst>
                                      </p:cBhvr>
                                      <p:tavLst>
                                        <p:tav tm="0">
                                          <p:val>
                                            <p:fltVal val="0"/>
                                          </p:val>
                                        </p:tav>
                                        <p:tav tm="100000">
                                          <p:val>
                                            <p:strVal val="#ppt_w"/>
                                          </p:val>
                                        </p:tav>
                                      </p:tavLst>
                                    </p:anim>
                                    <p:anim calcmode="lin" valueType="num">
                                      <p:cBhvr>
                                        <p:cTn id="42" dur="500" fill="hold"/>
                                        <p:tgtEl>
                                          <p:spTgt spid="41"/>
                                        </p:tgtEl>
                                        <p:attrNameLst>
                                          <p:attrName>ppt_h</p:attrName>
                                        </p:attrNameLst>
                                      </p:cBhvr>
                                      <p:tavLst>
                                        <p:tav tm="0">
                                          <p:val>
                                            <p:fltVal val="0"/>
                                          </p:val>
                                        </p:tav>
                                        <p:tav tm="100000">
                                          <p:val>
                                            <p:strVal val="#ppt_h"/>
                                          </p:val>
                                        </p:tav>
                                      </p:tavLst>
                                    </p:anim>
                                  </p:childTnLst>
                                </p:cTn>
                              </p:par>
                              <p:par>
                                <p:cTn id="43" presetID="22" presetClass="entr" presetSubtype="4" fill="hold" nodeType="withEffect">
                                  <p:stCondLst>
                                    <p:cond delay="0"/>
                                  </p:stCondLst>
                                  <p:childTnLst>
                                    <p:set>
                                      <p:cBhvr>
                                        <p:cTn id="44" dur="1" fill="hold">
                                          <p:stCondLst>
                                            <p:cond delay="0"/>
                                          </p:stCondLst>
                                        </p:cTn>
                                        <p:tgtEl>
                                          <p:spTgt spid="47"/>
                                        </p:tgtEl>
                                        <p:attrNameLst>
                                          <p:attrName>style.visibility</p:attrName>
                                        </p:attrNameLst>
                                      </p:cBhvr>
                                      <p:to>
                                        <p:strVal val="visible"/>
                                      </p:to>
                                    </p:set>
                                    <p:animEffect transition="in" filter="wipe(down)">
                                      <p:cBhvr>
                                        <p:cTn id="45" dur="1000"/>
                                        <p:tgtEl>
                                          <p:spTgt spid="47"/>
                                        </p:tgtEl>
                                      </p:cBhvr>
                                    </p:animEffect>
                                  </p:childTnLst>
                                </p:cTn>
                              </p:par>
                            </p:childTnLst>
                          </p:cTn>
                        </p:par>
                        <p:par>
                          <p:cTn id="46" fill="hold" nodeType="afterGroup">
                            <p:stCondLst>
                              <p:cond delay="3500"/>
                            </p:stCondLst>
                            <p:childTnLst>
                              <p:par>
                                <p:cTn id="47" presetID="23" presetClass="entr" presetSubtype="16" fill="hold" grpId="0" nodeType="afterEffect">
                                  <p:stCondLst>
                                    <p:cond delay="0"/>
                                  </p:stCondLst>
                                  <p:childTnLst>
                                    <p:set>
                                      <p:cBhvr>
                                        <p:cTn id="48" dur="1" fill="hold">
                                          <p:stCondLst>
                                            <p:cond delay="0"/>
                                          </p:stCondLst>
                                        </p:cTn>
                                        <p:tgtEl>
                                          <p:spTgt spid="39"/>
                                        </p:tgtEl>
                                        <p:attrNameLst>
                                          <p:attrName>style.visibility</p:attrName>
                                        </p:attrNameLst>
                                      </p:cBhvr>
                                      <p:to>
                                        <p:strVal val="visible"/>
                                      </p:to>
                                    </p:set>
                                    <p:anim calcmode="lin" valueType="num">
                                      <p:cBhvr>
                                        <p:cTn id="49" dur="500" fill="hold"/>
                                        <p:tgtEl>
                                          <p:spTgt spid="39"/>
                                        </p:tgtEl>
                                        <p:attrNameLst>
                                          <p:attrName>ppt_w</p:attrName>
                                        </p:attrNameLst>
                                      </p:cBhvr>
                                      <p:tavLst>
                                        <p:tav tm="0">
                                          <p:val>
                                            <p:fltVal val="0"/>
                                          </p:val>
                                        </p:tav>
                                        <p:tav tm="100000">
                                          <p:val>
                                            <p:strVal val="#ppt_w"/>
                                          </p:val>
                                        </p:tav>
                                      </p:tavLst>
                                    </p:anim>
                                    <p:anim calcmode="lin" valueType="num">
                                      <p:cBhvr>
                                        <p:cTn id="50" dur="500" fill="hold"/>
                                        <p:tgtEl>
                                          <p:spTgt spid="39"/>
                                        </p:tgtEl>
                                        <p:attrNameLst>
                                          <p:attrName>ppt_h</p:attrName>
                                        </p:attrNameLst>
                                      </p:cBhvr>
                                      <p:tavLst>
                                        <p:tav tm="0">
                                          <p:val>
                                            <p:fltVal val="0"/>
                                          </p:val>
                                        </p:tav>
                                        <p:tav tm="100000">
                                          <p:val>
                                            <p:strVal val="#ppt_h"/>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8" fill="hold" grpId="0" nodeType="click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left)">
                                      <p:cBhvr>
                                        <p:cTn id="55" dur="500"/>
                                        <p:tgtEl>
                                          <p:spTgt spid="43"/>
                                        </p:tgtEl>
                                      </p:cBhvr>
                                    </p:animEffect>
                                  </p:childTnLst>
                                </p:cTn>
                              </p:par>
                            </p:childTnLst>
                          </p:cTn>
                        </p:par>
                        <p:par>
                          <p:cTn id="56" fill="hold" nodeType="afterGroup">
                            <p:stCondLst>
                              <p:cond delay="500"/>
                            </p:stCondLst>
                            <p:childTnLst>
                              <p:par>
                                <p:cTn id="57" presetID="22" presetClass="entr" presetSubtype="1" fill="hold" nodeType="after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wipe(up)">
                                      <p:cBhvr>
                                        <p:cTn id="59" dur="1000"/>
                                        <p:tgtEl>
                                          <p:spTgt spid="33"/>
                                        </p:tgtEl>
                                      </p:cBhvr>
                                    </p:animEffect>
                                  </p:childTnLst>
                                </p:cTn>
                              </p:par>
                              <p:par>
                                <p:cTn id="60" presetID="23" presetClass="entr" presetSubtype="16" fill="hold" grpId="0" nodeType="withEffect">
                                  <p:stCondLst>
                                    <p:cond delay="0"/>
                                  </p:stCondLst>
                                  <p:childTnLst>
                                    <p:set>
                                      <p:cBhvr>
                                        <p:cTn id="61" dur="1" fill="hold">
                                          <p:stCondLst>
                                            <p:cond delay="0"/>
                                          </p:stCondLst>
                                        </p:cTn>
                                        <p:tgtEl>
                                          <p:spTgt spid="35"/>
                                        </p:tgtEl>
                                        <p:attrNameLst>
                                          <p:attrName>style.visibility</p:attrName>
                                        </p:attrNameLst>
                                      </p:cBhvr>
                                      <p:to>
                                        <p:strVal val="visible"/>
                                      </p:to>
                                    </p:set>
                                    <p:anim calcmode="lin" valueType="num">
                                      <p:cBhvr>
                                        <p:cTn id="62" dur="500" fill="hold"/>
                                        <p:tgtEl>
                                          <p:spTgt spid="35"/>
                                        </p:tgtEl>
                                        <p:attrNameLst>
                                          <p:attrName>ppt_w</p:attrName>
                                        </p:attrNameLst>
                                      </p:cBhvr>
                                      <p:tavLst>
                                        <p:tav tm="0">
                                          <p:val>
                                            <p:fltVal val="0"/>
                                          </p:val>
                                        </p:tav>
                                        <p:tav tm="100000">
                                          <p:val>
                                            <p:strVal val="#ppt_w"/>
                                          </p:val>
                                        </p:tav>
                                      </p:tavLst>
                                    </p:anim>
                                    <p:anim calcmode="lin" valueType="num">
                                      <p:cBhvr>
                                        <p:cTn id="63" dur="500" fill="hold"/>
                                        <p:tgtEl>
                                          <p:spTgt spid="35"/>
                                        </p:tgtEl>
                                        <p:attrNameLst>
                                          <p:attrName>ppt_h</p:attrName>
                                        </p:attrNameLst>
                                      </p:cBhvr>
                                      <p:tavLst>
                                        <p:tav tm="0">
                                          <p:val>
                                            <p:fltVal val="0"/>
                                          </p:val>
                                        </p:tav>
                                        <p:tav tm="100000">
                                          <p:val>
                                            <p:strVal val="#ppt_h"/>
                                          </p:val>
                                        </p:tav>
                                      </p:tavLst>
                                    </p:anim>
                                  </p:childTnLst>
                                </p:cTn>
                              </p:par>
                            </p:childTnLst>
                          </p:cTn>
                        </p:par>
                        <p:par>
                          <p:cTn id="64" fill="hold" nodeType="afterGroup">
                            <p:stCondLst>
                              <p:cond delay="1500"/>
                            </p:stCondLst>
                            <p:childTnLst>
                              <p:par>
                                <p:cTn id="65" presetID="23" presetClass="entr" presetSubtype="16" fill="hold" grpId="0" nodeType="afterEffect">
                                  <p:stCondLst>
                                    <p:cond delay="0"/>
                                  </p:stCondLst>
                                  <p:childTnLst>
                                    <p:set>
                                      <p:cBhvr>
                                        <p:cTn id="66" dur="1" fill="hold">
                                          <p:stCondLst>
                                            <p:cond delay="0"/>
                                          </p:stCondLst>
                                        </p:cTn>
                                        <p:tgtEl>
                                          <p:spTgt spid="45"/>
                                        </p:tgtEl>
                                        <p:attrNameLst>
                                          <p:attrName>style.visibility</p:attrName>
                                        </p:attrNameLst>
                                      </p:cBhvr>
                                      <p:to>
                                        <p:strVal val="visible"/>
                                      </p:to>
                                    </p:set>
                                    <p:anim calcmode="lin" valueType="num">
                                      <p:cBhvr>
                                        <p:cTn id="67" dur="500" fill="hold"/>
                                        <p:tgtEl>
                                          <p:spTgt spid="45"/>
                                        </p:tgtEl>
                                        <p:attrNameLst>
                                          <p:attrName>ppt_w</p:attrName>
                                        </p:attrNameLst>
                                      </p:cBhvr>
                                      <p:tavLst>
                                        <p:tav tm="0">
                                          <p:val>
                                            <p:fltVal val="0"/>
                                          </p:val>
                                        </p:tav>
                                        <p:tav tm="100000">
                                          <p:val>
                                            <p:strVal val="#ppt_w"/>
                                          </p:val>
                                        </p:tav>
                                      </p:tavLst>
                                    </p:anim>
                                    <p:anim calcmode="lin" valueType="num">
                                      <p:cBhvr>
                                        <p:cTn id="68" dur="500" fill="hold"/>
                                        <p:tgtEl>
                                          <p:spTgt spid="45"/>
                                        </p:tgtEl>
                                        <p:attrNameLst>
                                          <p:attrName>ppt_h</p:attrName>
                                        </p:attrNameLst>
                                      </p:cBhvr>
                                      <p:tavLst>
                                        <p:tav tm="0">
                                          <p:val>
                                            <p:fltVal val="0"/>
                                          </p:val>
                                        </p:tav>
                                        <p:tav tm="100000">
                                          <p:val>
                                            <p:strVal val="#ppt_h"/>
                                          </p:val>
                                        </p:tav>
                                      </p:tavLst>
                                    </p:anim>
                                  </p:childTnLst>
                                </p:cTn>
                              </p:par>
                              <p:par>
                                <p:cTn id="69" presetID="22" presetClass="entr" presetSubtype="4" fill="hold" nodeType="withEffect">
                                  <p:stCondLst>
                                    <p:cond delay="0"/>
                                  </p:stCondLst>
                                  <p:childTnLst>
                                    <p:set>
                                      <p:cBhvr>
                                        <p:cTn id="70" dur="1" fill="hold">
                                          <p:stCondLst>
                                            <p:cond delay="0"/>
                                          </p:stCondLst>
                                        </p:cTn>
                                        <p:tgtEl>
                                          <p:spTgt spid="44"/>
                                        </p:tgtEl>
                                        <p:attrNameLst>
                                          <p:attrName>style.visibility</p:attrName>
                                        </p:attrNameLst>
                                      </p:cBhvr>
                                      <p:to>
                                        <p:strVal val="visible"/>
                                      </p:to>
                                    </p:set>
                                    <p:animEffect transition="in" filter="wipe(down)">
                                      <p:cBhvr>
                                        <p:cTn id="71" dur="1000"/>
                                        <p:tgtEl>
                                          <p:spTgt spid="44"/>
                                        </p:tgtEl>
                                      </p:cBhvr>
                                    </p:animEffect>
                                  </p:childTnLst>
                                </p:cTn>
                              </p:par>
                              <p:par>
                                <p:cTn id="72" presetID="22" presetClass="entr" presetSubtype="1" fill="hold" nodeType="withEffect">
                                  <p:stCondLst>
                                    <p:cond delay="0"/>
                                  </p:stCondLst>
                                  <p:childTnLst>
                                    <p:set>
                                      <p:cBhvr>
                                        <p:cTn id="73" dur="1" fill="hold">
                                          <p:stCondLst>
                                            <p:cond delay="0"/>
                                          </p:stCondLst>
                                        </p:cTn>
                                        <p:tgtEl>
                                          <p:spTgt spid="40"/>
                                        </p:tgtEl>
                                        <p:attrNameLst>
                                          <p:attrName>style.visibility</p:attrName>
                                        </p:attrNameLst>
                                      </p:cBhvr>
                                      <p:to>
                                        <p:strVal val="visible"/>
                                      </p:to>
                                    </p:set>
                                    <p:animEffect transition="in" filter="wipe(up)">
                                      <p:cBhvr>
                                        <p:cTn id="74" dur="500"/>
                                        <p:tgtEl>
                                          <p:spTgt spid="40"/>
                                        </p:tgtEl>
                                      </p:cBhvr>
                                    </p:animEffect>
                                  </p:childTnLst>
                                </p:cTn>
                              </p:par>
                              <p:par>
                                <p:cTn id="75" presetID="22" presetClass="entr" presetSubtype="1" fill="hold" grpId="0" nodeType="withEffect">
                                  <p:stCondLst>
                                    <p:cond delay="0"/>
                                  </p:stCondLst>
                                  <p:childTnLst>
                                    <p:set>
                                      <p:cBhvr>
                                        <p:cTn id="76" dur="1" fill="hold">
                                          <p:stCondLst>
                                            <p:cond delay="0"/>
                                          </p:stCondLst>
                                        </p:cTn>
                                        <p:tgtEl>
                                          <p:spTgt spid="38"/>
                                        </p:tgtEl>
                                        <p:attrNameLst>
                                          <p:attrName>style.visibility</p:attrName>
                                        </p:attrNameLst>
                                      </p:cBhvr>
                                      <p:to>
                                        <p:strVal val="visible"/>
                                      </p:to>
                                    </p:set>
                                    <p:animEffect transition="in" filter="wipe(up)">
                                      <p:cBhvr>
                                        <p:cTn id="77" dur="500"/>
                                        <p:tgtEl>
                                          <p:spTgt spid="38"/>
                                        </p:tgtEl>
                                      </p:cBhvr>
                                    </p:animEffect>
                                  </p:childTnLst>
                                </p:cTn>
                              </p:par>
                              <p:par>
                                <p:cTn id="78" presetID="23" presetClass="entr" presetSubtype="16" fill="hold" grpId="0" nodeType="withEffect">
                                  <p:stCondLst>
                                    <p:cond delay="0"/>
                                  </p:stCondLst>
                                  <p:childTnLst>
                                    <p:set>
                                      <p:cBhvr>
                                        <p:cTn id="79" dur="1" fill="hold">
                                          <p:stCondLst>
                                            <p:cond delay="0"/>
                                          </p:stCondLst>
                                        </p:cTn>
                                        <p:tgtEl>
                                          <p:spTgt spid="46"/>
                                        </p:tgtEl>
                                        <p:attrNameLst>
                                          <p:attrName>style.visibility</p:attrName>
                                        </p:attrNameLst>
                                      </p:cBhvr>
                                      <p:to>
                                        <p:strVal val="visible"/>
                                      </p:to>
                                    </p:set>
                                    <p:anim calcmode="lin" valueType="num">
                                      <p:cBhvr>
                                        <p:cTn id="80" dur="500" fill="hold"/>
                                        <p:tgtEl>
                                          <p:spTgt spid="46"/>
                                        </p:tgtEl>
                                        <p:attrNameLst>
                                          <p:attrName>ppt_w</p:attrName>
                                        </p:attrNameLst>
                                      </p:cBhvr>
                                      <p:tavLst>
                                        <p:tav tm="0">
                                          <p:val>
                                            <p:fltVal val="0"/>
                                          </p:val>
                                        </p:tav>
                                        <p:tav tm="100000">
                                          <p:val>
                                            <p:strVal val="#ppt_w"/>
                                          </p:val>
                                        </p:tav>
                                      </p:tavLst>
                                    </p:anim>
                                    <p:anim calcmode="lin" valueType="num">
                                      <p:cBhvr>
                                        <p:cTn id="81" dur="500" fill="hold"/>
                                        <p:tgtEl>
                                          <p:spTgt spid="4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5" grpId="0"/>
      <p:bldP spid="36" grpId="0"/>
      <p:bldP spid="37" grpId="0"/>
      <p:bldP spid="38" grpId="0"/>
      <p:bldP spid="39" grpId="0"/>
      <p:bldP spid="43" grpId="0" animBg="1"/>
      <p:bldP spid="46" grpId="0"/>
      <p:bldP spid="48" grpId="0" animBg="1"/>
      <p:bldP spid="4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5">
            <a:extLst>
              <a:ext uri="{FF2B5EF4-FFF2-40B4-BE49-F238E27FC236}">
                <a16:creationId xmlns:a16="http://schemas.microsoft.com/office/drawing/2014/main" id="{E58B4B7A-A66C-4E48-8444-701939663BE8}"/>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a:latin typeface="Dotum" panose="020B0600000101010101" pitchFamily="34" charset="-127"/>
            </a:endParaRPr>
          </a:p>
        </p:txBody>
      </p:sp>
      <p:sp>
        <p:nvSpPr>
          <p:cNvPr id="52227" name="Rectangle 2">
            <a:extLst>
              <a:ext uri="{FF2B5EF4-FFF2-40B4-BE49-F238E27FC236}">
                <a16:creationId xmlns:a16="http://schemas.microsoft.com/office/drawing/2014/main" id="{BFE88986-3990-477D-AF14-9C63D22B2294}"/>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Applications of Elasticity of Supply</a:t>
            </a:r>
          </a:p>
        </p:txBody>
      </p:sp>
      <p:sp>
        <p:nvSpPr>
          <p:cNvPr id="52228" name="Rectangle 3">
            <a:extLst>
              <a:ext uri="{FF2B5EF4-FFF2-40B4-BE49-F238E27FC236}">
                <a16:creationId xmlns:a16="http://schemas.microsoft.com/office/drawing/2014/main" id="{FAE9FB8C-591D-4A16-AE0A-6C3CE0BBFE37}"/>
              </a:ext>
            </a:extLst>
          </p:cNvPr>
          <p:cNvSpPr>
            <a:spLocks noGrp="1" noChangeArrowheads="1"/>
          </p:cNvSpPr>
          <p:nvPr>
            <p:ph type="body" idx="1"/>
          </p:nvPr>
        </p:nvSpPr>
        <p:spPr>
          <a:xfrm>
            <a:off x="1066800" y="1143000"/>
            <a:ext cx="6096000" cy="4525963"/>
          </a:xfrm>
        </p:spPr>
        <p:txBody>
          <a:bodyPr/>
          <a:lstStyle/>
          <a:p>
            <a:pPr eaLnBrk="1" hangingPunct="1">
              <a:buClr>
                <a:srgbClr val="3399FF"/>
              </a:buClr>
              <a:buSzPct val="125000"/>
            </a:pPr>
            <a:r>
              <a:rPr lang="en-US" altLang="cs-CZ" sz="3600"/>
              <a:t>Antiques</a:t>
            </a:r>
          </a:p>
          <a:p>
            <a:pPr lvl="1" eaLnBrk="1" hangingPunct="1">
              <a:buClr>
                <a:srgbClr val="3399FF"/>
              </a:buClr>
              <a:buSzPct val="125000"/>
              <a:buFont typeface="Arial" panose="020B0604020202020204" pitchFamily="34" charset="0"/>
              <a:buChar char="•"/>
            </a:pPr>
            <a:r>
              <a:rPr lang="en-US" altLang="cs-CZ" sz="3600"/>
              <a:t>Inelastic supply</a:t>
            </a:r>
            <a:r>
              <a:rPr lang="en-US" altLang="cs-CZ"/>
              <a:t> </a:t>
            </a:r>
          </a:p>
          <a:p>
            <a:pPr eaLnBrk="1" hangingPunct="1">
              <a:buClr>
                <a:srgbClr val="3399FF"/>
              </a:buClr>
              <a:buSzPct val="125000"/>
            </a:pPr>
            <a:r>
              <a:rPr lang="en-US" altLang="cs-CZ" sz="3600"/>
              <a:t>Reproductions</a:t>
            </a:r>
          </a:p>
          <a:p>
            <a:pPr lvl="1" eaLnBrk="1" hangingPunct="1">
              <a:buClr>
                <a:srgbClr val="3399FF"/>
              </a:buClr>
              <a:buSzPct val="125000"/>
              <a:buFont typeface="Arial" panose="020B0604020202020204" pitchFamily="34" charset="0"/>
              <a:buChar char="•"/>
            </a:pPr>
            <a:r>
              <a:rPr lang="en-US" altLang="cs-CZ" sz="3600"/>
              <a:t>More elastic supply</a:t>
            </a:r>
          </a:p>
          <a:p>
            <a:pPr eaLnBrk="1" hangingPunct="1">
              <a:buClr>
                <a:srgbClr val="3399FF"/>
              </a:buClr>
              <a:buSzPct val="125000"/>
            </a:pPr>
            <a:r>
              <a:rPr lang="en-US" altLang="cs-CZ" sz="3600"/>
              <a:t>Volatile gold prices</a:t>
            </a:r>
          </a:p>
          <a:p>
            <a:pPr lvl="1" eaLnBrk="1" hangingPunct="1">
              <a:buClr>
                <a:srgbClr val="3399FF"/>
              </a:buClr>
              <a:buSzPct val="125000"/>
              <a:buFont typeface="Arial" panose="020B0604020202020204" pitchFamily="34" charset="0"/>
              <a:buChar char="•"/>
            </a:pPr>
            <a:r>
              <a:rPr lang="en-US" altLang="cs-CZ" sz="3600"/>
              <a:t>Inelastic supply</a:t>
            </a:r>
          </a:p>
        </p:txBody>
      </p:sp>
      <p:sp>
        <p:nvSpPr>
          <p:cNvPr id="52229" name="Rectangle 4">
            <a:extLst>
              <a:ext uri="{FF2B5EF4-FFF2-40B4-BE49-F238E27FC236}">
                <a16:creationId xmlns:a16="http://schemas.microsoft.com/office/drawing/2014/main" id="{3FC18B99-FD29-44FF-8B7C-51A35139599D}"/>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52230" name="Rectangle 5">
            <a:extLst>
              <a:ext uri="{FF2B5EF4-FFF2-40B4-BE49-F238E27FC236}">
                <a16:creationId xmlns:a16="http://schemas.microsoft.com/office/drawing/2014/main" id="{50038562-1DFD-4415-9881-935231142DA0}"/>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a:solidFill>
                  <a:srgbClr val="FFFFFF"/>
                </a:solidFill>
              </a:rPr>
              <a:t>LO3</a:t>
            </a:r>
          </a:p>
        </p:txBody>
      </p:sp>
      <p:sp>
        <p:nvSpPr>
          <p:cNvPr id="52231" name="Text Box 11">
            <a:extLst>
              <a:ext uri="{FF2B5EF4-FFF2-40B4-BE49-F238E27FC236}">
                <a16:creationId xmlns:a16="http://schemas.microsoft.com/office/drawing/2014/main" id="{261B8399-D2BA-414E-AE51-96414CC46827}"/>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0">
                <a:solidFill>
                  <a:schemeClr val="bg1"/>
                </a:solidFill>
                <a:cs typeface="Arial" panose="020B0604020202020204" pitchFamily="34" charset="0"/>
              </a:rPr>
              <a:t>4-</a:t>
            </a:r>
            <a:fld id="{9614EA08-F50B-4147-8DB8-476DA75C4909}" type="slidenum">
              <a:rPr lang="en-US" altLang="cs-CZ" sz="1400" b="0">
                <a:solidFill>
                  <a:schemeClr val="bg1"/>
                </a:solidFill>
                <a:cs typeface="Arial" panose="020B0604020202020204" pitchFamily="34" charset="0"/>
              </a:rPr>
              <a:pPr eaLnBrk="1" hangingPunct="1">
                <a:spcBef>
                  <a:spcPct val="0"/>
                </a:spcBef>
                <a:buFontTx/>
                <a:buNone/>
              </a:pPr>
              <a:t>25</a:t>
            </a:fld>
            <a:endParaRPr lang="en-US" altLang="cs-CZ" sz="1400" b="0">
              <a:solidFill>
                <a:schemeClr val="bg1"/>
              </a:solidFill>
              <a:cs typeface="Arial" panose="020B0604020202020204"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5">
            <a:extLst>
              <a:ext uri="{FF2B5EF4-FFF2-40B4-BE49-F238E27FC236}">
                <a16:creationId xmlns:a16="http://schemas.microsoft.com/office/drawing/2014/main" id="{57169DC6-6E47-4B91-8AEB-0900B4A90473}"/>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a:latin typeface="Dotum" panose="020B0600000101010101" pitchFamily="34" charset="-127"/>
            </a:endParaRPr>
          </a:p>
        </p:txBody>
      </p:sp>
      <p:sp>
        <p:nvSpPr>
          <p:cNvPr id="54275" name="Rectangle 2">
            <a:extLst>
              <a:ext uri="{FF2B5EF4-FFF2-40B4-BE49-F238E27FC236}">
                <a16:creationId xmlns:a16="http://schemas.microsoft.com/office/drawing/2014/main" id="{DFF377C3-44D6-45B5-89ED-BE39AB5C6AE8}"/>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Cross Elasticity of Demand</a:t>
            </a:r>
          </a:p>
        </p:txBody>
      </p:sp>
      <p:sp>
        <p:nvSpPr>
          <p:cNvPr id="54276" name="Rectangle 3">
            <a:extLst>
              <a:ext uri="{FF2B5EF4-FFF2-40B4-BE49-F238E27FC236}">
                <a16:creationId xmlns:a16="http://schemas.microsoft.com/office/drawing/2014/main" id="{B7D0AA64-2324-4605-A3CA-A5C06B064331}"/>
              </a:ext>
            </a:extLst>
          </p:cNvPr>
          <p:cNvSpPr>
            <a:spLocks noGrp="1" noChangeArrowheads="1"/>
          </p:cNvSpPr>
          <p:nvPr>
            <p:ph type="body" idx="1"/>
          </p:nvPr>
        </p:nvSpPr>
        <p:spPr>
          <a:xfrm>
            <a:off x="457200" y="1295400"/>
            <a:ext cx="8229600" cy="4525963"/>
          </a:xfrm>
        </p:spPr>
        <p:txBody>
          <a:bodyPr/>
          <a:lstStyle/>
          <a:p>
            <a:pPr eaLnBrk="1" hangingPunct="1">
              <a:buClr>
                <a:srgbClr val="3399FF"/>
              </a:buClr>
              <a:buSzPct val="125000"/>
            </a:pPr>
            <a:r>
              <a:rPr lang="en-US" altLang="cs-CZ" sz="3600"/>
              <a:t>Measures responsiveness of sales to change in the price of another good</a:t>
            </a:r>
          </a:p>
          <a:p>
            <a:pPr eaLnBrk="1" hangingPunct="1">
              <a:buClr>
                <a:srgbClr val="3399FF"/>
              </a:buClr>
              <a:buSzPct val="125000"/>
            </a:pPr>
            <a:r>
              <a:rPr lang="en-US" altLang="cs-CZ" sz="3600"/>
              <a:t>Substitutes – positive sign</a:t>
            </a:r>
          </a:p>
          <a:p>
            <a:pPr eaLnBrk="1" hangingPunct="1">
              <a:buClr>
                <a:srgbClr val="3399FF"/>
              </a:buClr>
              <a:buSzPct val="125000"/>
            </a:pPr>
            <a:r>
              <a:rPr lang="en-US" altLang="cs-CZ" sz="3600"/>
              <a:t>Complements – negative sign</a:t>
            </a:r>
          </a:p>
          <a:p>
            <a:pPr eaLnBrk="1" hangingPunct="1">
              <a:buClr>
                <a:srgbClr val="3399FF"/>
              </a:buClr>
              <a:buSzPct val="125000"/>
            </a:pPr>
            <a:r>
              <a:rPr lang="en-US" altLang="cs-CZ" sz="3600"/>
              <a:t>Independent goods - zero</a:t>
            </a:r>
          </a:p>
        </p:txBody>
      </p:sp>
      <p:sp>
        <p:nvSpPr>
          <p:cNvPr id="54277" name="Rectangle 4">
            <a:extLst>
              <a:ext uri="{FF2B5EF4-FFF2-40B4-BE49-F238E27FC236}">
                <a16:creationId xmlns:a16="http://schemas.microsoft.com/office/drawing/2014/main" id="{60B3757E-B335-48B6-8938-ADC95C4D6686}"/>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54278" name="Rectangle 5">
            <a:extLst>
              <a:ext uri="{FF2B5EF4-FFF2-40B4-BE49-F238E27FC236}">
                <a16:creationId xmlns:a16="http://schemas.microsoft.com/office/drawing/2014/main" id="{386FD13A-8102-4E76-A259-7E313588FA0C}"/>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a:solidFill>
                  <a:srgbClr val="FFFFFF"/>
                </a:solidFill>
              </a:rPr>
              <a:t>LO4</a:t>
            </a:r>
          </a:p>
        </p:txBody>
      </p:sp>
      <p:sp>
        <p:nvSpPr>
          <p:cNvPr id="7" name="Rectangle 3">
            <a:extLst>
              <a:ext uri="{FF2B5EF4-FFF2-40B4-BE49-F238E27FC236}">
                <a16:creationId xmlns:a16="http://schemas.microsoft.com/office/drawing/2014/main" id="{3E91B55A-D05F-4E5C-9B2C-98C17282F8B8}"/>
              </a:ext>
            </a:extLst>
          </p:cNvPr>
          <p:cNvSpPr txBox="1">
            <a:spLocks noChangeArrowheads="1"/>
          </p:cNvSpPr>
          <p:nvPr/>
        </p:nvSpPr>
        <p:spPr bwMode="auto">
          <a:xfrm>
            <a:off x="381000" y="3825875"/>
            <a:ext cx="8763000" cy="2574925"/>
          </a:xfrm>
          <a:prstGeom prst="rect">
            <a:avLst/>
          </a:prstGeom>
          <a:noFill/>
          <a:ln w="9525">
            <a:noFill/>
            <a:miter lim="800000"/>
            <a:headEnd/>
            <a:tailEnd/>
          </a:ln>
        </p:spPr>
        <p:txBody>
          <a:bodyPr/>
          <a:lstStyle/>
          <a:p>
            <a:pPr marL="342900" indent="-342900" eaLnBrk="1" hangingPunct="1">
              <a:spcBef>
                <a:spcPct val="20000"/>
              </a:spcBef>
              <a:buClr>
                <a:srgbClr val="3399FF"/>
              </a:buClr>
              <a:buSzPct val="125000"/>
              <a:defRPr/>
            </a:pPr>
            <a:endParaRPr lang="en-US" sz="1600" b="0" kern="0" dirty="0">
              <a:latin typeface="+mn-lt"/>
            </a:endParaRPr>
          </a:p>
          <a:p>
            <a:pPr marL="342900" indent="-342900" eaLnBrk="1" hangingPunct="1">
              <a:spcBef>
                <a:spcPct val="20000"/>
              </a:spcBef>
              <a:buClr>
                <a:srgbClr val="3399FF"/>
              </a:buClr>
              <a:buSzPct val="125000"/>
              <a:defRPr/>
            </a:pPr>
            <a:endParaRPr lang="en-US" sz="2800" b="0" kern="0" dirty="0">
              <a:latin typeface="+mn-lt"/>
            </a:endParaRPr>
          </a:p>
          <a:p>
            <a:pPr marL="342900" indent="-342900" eaLnBrk="1" hangingPunct="1">
              <a:spcBef>
                <a:spcPct val="20000"/>
              </a:spcBef>
              <a:buClr>
                <a:srgbClr val="3399FF"/>
              </a:buClr>
              <a:buSzPct val="125000"/>
              <a:defRPr/>
            </a:pPr>
            <a:r>
              <a:rPr lang="en-US" sz="2800" b="0" kern="0" dirty="0">
                <a:latin typeface="+mn-lt"/>
              </a:rPr>
              <a:t>		</a:t>
            </a:r>
            <a:r>
              <a:rPr lang="en-US" sz="2400" b="0" kern="0" dirty="0">
                <a:latin typeface="+mn-lt"/>
              </a:rPr>
              <a:t>Percentage change in quantity demanded of product X</a:t>
            </a:r>
          </a:p>
          <a:p>
            <a:pPr marL="342900" indent="-342900" eaLnBrk="1" hangingPunct="1">
              <a:spcBef>
                <a:spcPct val="20000"/>
              </a:spcBef>
              <a:buClr>
                <a:srgbClr val="3399FF"/>
              </a:buClr>
              <a:buSzPct val="125000"/>
              <a:defRPr/>
            </a:pPr>
            <a:r>
              <a:rPr lang="en-US" sz="2800" b="0" kern="0" dirty="0" err="1">
                <a:latin typeface="+mn-lt"/>
              </a:rPr>
              <a:t>E</a:t>
            </a:r>
            <a:r>
              <a:rPr lang="en-US" sz="2800" b="0" kern="0" baseline="-25000" dirty="0" err="1">
                <a:latin typeface="+mn-lt"/>
              </a:rPr>
              <a:t>x,y</a:t>
            </a:r>
            <a:r>
              <a:rPr lang="en-US" sz="2800" b="0" kern="0" dirty="0">
                <a:latin typeface="+mn-lt"/>
              </a:rPr>
              <a:t> =	</a:t>
            </a:r>
          </a:p>
          <a:p>
            <a:pPr marL="342900" indent="-342900" eaLnBrk="1" hangingPunct="1">
              <a:buClr>
                <a:srgbClr val="3399FF"/>
              </a:buClr>
              <a:buSzPct val="125000"/>
              <a:defRPr/>
            </a:pPr>
            <a:r>
              <a:rPr lang="en-US" sz="2800" b="0" kern="0" dirty="0">
                <a:latin typeface="+mn-lt"/>
              </a:rPr>
              <a:t>		        </a:t>
            </a:r>
            <a:r>
              <a:rPr lang="en-US" sz="2400" b="0" kern="0" dirty="0">
                <a:latin typeface="+mn-lt"/>
              </a:rPr>
              <a:t>Percentage change in price of product Y</a:t>
            </a:r>
          </a:p>
        </p:txBody>
      </p:sp>
      <p:cxnSp>
        <p:nvCxnSpPr>
          <p:cNvPr id="8" name="Straight Connector 7">
            <a:extLst>
              <a:ext uri="{FF2B5EF4-FFF2-40B4-BE49-F238E27FC236}">
                <a16:creationId xmlns:a16="http://schemas.microsoft.com/office/drawing/2014/main" id="{B1008B8F-8F8E-4746-9250-BE216DF95B63}"/>
              </a:ext>
            </a:extLst>
          </p:cNvPr>
          <p:cNvCxnSpPr/>
          <p:nvPr/>
        </p:nvCxnSpPr>
        <p:spPr>
          <a:xfrm>
            <a:off x="1524000" y="5408613"/>
            <a:ext cx="7239000" cy="158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4281" name="Text Box 11">
            <a:extLst>
              <a:ext uri="{FF2B5EF4-FFF2-40B4-BE49-F238E27FC236}">
                <a16:creationId xmlns:a16="http://schemas.microsoft.com/office/drawing/2014/main" id="{6F500DF5-0C4D-4FC5-9684-DAE4EFB0BAB5}"/>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0">
                <a:solidFill>
                  <a:schemeClr val="bg1"/>
                </a:solidFill>
                <a:cs typeface="Arial" panose="020B0604020202020204" pitchFamily="34" charset="0"/>
              </a:rPr>
              <a:t>4-</a:t>
            </a:r>
            <a:fld id="{9C936B1C-6D11-4E2B-B865-B11B0996CC89}" type="slidenum">
              <a:rPr lang="en-US" altLang="cs-CZ" sz="1400" b="0">
                <a:solidFill>
                  <a:schemeClr val="bg1"/>
                </a:solidFill>
                <a:cs typeface="Arial" panose="020B0604020202020204" pitchFamily="34" charset="0"/>
              </a:rPr>
              <a:pPr eaLnBrk="1" hangingPunct="1">
                <a:spcBef>
                  <a:spcPct val="0"/>
                </a:spcBef>
                <a:buFontTx/>
                <a:buNone/>
              </a:pPr>
              <a:t>26</a:t>
            </a:fld>
            <a:endParaRPr lang="en-US" altLang="cs-CZ" sz="1400" b="0">
              <a:solidFill>
                <a:schemeClr val="bg1"/>
              </a:solidFill>
              <a:cs typeface="Arial" panose="020B0604020202020204"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5">
            <a:extLst>
              <a:ext uri="{FF2B5EF4-FFF2-40B4-BE49-F238E27FC236}">
                <a16:creationId xmlns:a16="http://schemas.microsoft.com/office/drawing/2014/main" id="{BD5A04F7-5DA6-476C-A29B-CD6009905533}"/>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a:latin typeface="Dotum" panose="020B0600000101010101" pitchFamily="34" charset="-127"/>
            </a:endParaRPr>
          </a:p>
        </p:txBody>
      </p:sp>
      <p:sp>
        <p:nvSpPr>
          <p:cNvPr id="56323" name="Rectangle 2">
            <a:extLst>
              <a:ext uri="{FF2B5EF4-FFF2-40B4-BE49-F238E27FC236}">
                <a16:creationId xmlns:a16="http://schemas.microsoft.com/office/drawing/2014/main" id="{05C2D140-68DA-47AC-A42E-B61CE3BC74CE}"/>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Cross Elasticity of Demand</a:t>
            </a:r>
          </a:p>
        </p:txBody>
      </p:sp>
      <p:sp>
        <p:nvSpPr>
          <p:cNvPr id="38916" name="Rectangle 3">
            <a:extLst>
              <a:ext uri="{FF2B5EF4-FFF2-40B4-BE49-F238E27FC236}">
                <a16:creationId xmlns:a16="http://schemas.microsoft.com/office/drawing/2014/main" id="{9883E50C-DCF0-4399-98BE-44F43B972105}"/>
              </a:ext>
            </a:extLst>
          </p:cNvPr>
          <p:cNvSpPr>
            <a:spLocks noGrp="1" noChangeArrowheads="1"/>
          </p:cNvSpPr>
          <p:nvPr>
            <p:ph type="body" idx="1"/>
          </p:nvPr>
        </p:nvSpPr>
        <p:spPr>
          <a:xfrm>
            <a:off x="609600" y="1143000"/>
            <a:ext cx="8229600" cy="4525963"/>
          </a:xfrm>
        </p:spPr>
        <p:txBody>
          <a:bodyPr/>
          <a:lstStyle/>
          <a:p>
            <a:pPr marL="342900" lvl="1" indent="-342900" eaLnBrk="1" hangingPunct="1">
              <a:buClr>
                <a:srgbClr val="3399FF"/>
              </a:buClr>
              <a:buSzPct val="125000"/>
              <a:buFont typeface="Arial" pitchFamily="34" charset="0"/>
              <a:buChar char="•"/>
              <a:defRPr/>
            </a:pPr>
            <a:r>
              <a:rPr lang="en-US" sz="3600" dirty="0">
                <a:ea typeface="+mn-ea"/>
                <a:cs typeface="+mn-cs"/>
              </a:rPr>
              <a:t>Application</a:t>
            </a:r>
          </a:p>
          <a:p>
            <a:pPr marL="742950" lvl="2" indent="-342900" eaLnBrk="1" hangingPunct="1">
              <a:buClr>
                <a:srgbClr val="3399FF"/>
              </a:buClr>
              <a:buSzPct val="125000"/>
              <a:buFont typeface="Arial" pitchFamily="34" charset="0"/>
              <a:buChar char="•"/>
              <a:defRPr/>
            </a:pPr>
            <a:r>
              <a:rPr lang="en-US" sz="3600" dirty="0">
                <a:ea typeface="+mn-ea"/>
                <a:cs typeface="+mn-cs"/>
              </a:rPr>
              <a:t>Change the price?</a:t>
            </a:r>
            <a:endParaRPr lang="en-US" sz="3600" dirty="0"/>
          </a:p>
          <a:p>
            <a:pPr marL="742950" lvl="2" indent="-342900" eaLnBrk="1" hangingPunct="1">
              <a:buClr>
                <a:srgbClr val="3399FF"/>
              </a:buClr>
              <a:buSzPct val="125000"/>
              <a:buFont typeface="Arial" pitchFamily="34" charset="0"/>
              <a:buChar char="•"/>
              <a:defRPr/>
            </a:pPr>
            <a:r>
              <a:rPr lang="en-US" sz="3600" dirty="0">
                <a:ea typeface="+mn-ea"/>
                <a:cs typeface="+mn-cs"/>
              </a:rPr>
              <a:t>Allow a merger?</a:t>
            </a:r>
          </a:p>
        </p:txBody>
      </p:sp>
      <p:sp>
        <p:nvSpPr>
          <p:cNvPr id="56325" name="Rectangle 4">
            <a:extLst>
              <a:ext uri="{FF2B5EF4-FFF2-40B4-BE49-F238E27FC236}">
                <a16:creationId xmlns:a16="http://schemas.microsoft.com/office/drawing/2014/main" id="{843F939D-60DE-4EE8-9F05-AE60951BAF7B}"/>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56326" name="Rectangle 5">
            <a:extLst>
              <a:ext uri="{FF2B5EF4-FFF2-40B4-BE49-F238E27FC236}">
                <a16:creationId xmlns:a16="http://schemas.microsoft.com/office/drawing/2014/main" id="{7B261287-1329-44F3-A927-C49BAD7235FB}"/>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a:solidFill>
                  <a:srgbClr val="FFFFFF"/>
                </a:solidFill>
              </a:rPr>
              <a:t>LO4</a:t>
            </a:r>
          </a:p>
        </p:txBody>
      </p:sp>
      <p:sp>
        <p:nvSpPr>
          <p:cNvPr id="56327" name="Text Box 11">
            <a:extLst>
              <a:ext uri="{FF2B5EF4-FFF2-40B4-BE49-F238E27FC236}">
                <a16:creationId xmlns:a16="http://schemas.microsoft.com/office/drawing/2014/main" id="{08C89D45-9F8B-471C-9FEA-16F25E353C5C}"/>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0">
                <a:solidFill>
                  <a:schemeClr val="bg1"/>
                </a:solidFill>
                <a:cs typeface="Arial" panose="020B0604020202020204" pitchFamily="34" charset="0"/>
              </a:rPr>
              <a:t>4-</a:t>
            </a:r>
            <a:fld id="{BDDCAEF6-F406-48C2-AB9D-500467A63533}" type="slidenum">
              <a:rPr lang="en-US" altLang="cs-CZ" sz="1400" b="0">
                <a:solidFill>
                  <a:schemeClr val="bg1"/>
                </a:solidFill>
                <a:cs typeface="Arial" panose="020B0604020202020204" pitchFamily="34" charset="0"/>
              </a:rPr>
              <a:pPr eaLnBrk="1" hangingPunct="1">
                <a:spcBef>
                  <a:spcPct val="0"/>
                </a:spcBef>
                <a:buFontTx/>
                <a:buNone/>
              </a:pPr>
              <a:t>27</a:t>
            </a:fld>
            <a:endParaRPr lang="en-US" altLang="cs-CZ" sz="1400" b="0">
              <a:solidFill>
                <a:schemeClr val="bg1"/>
              </a:solidFill>
              <a:cs typeface="Arial" panose="020B0604020202020204"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5">
            <a:extLst>
              <a:ext uri="{FF2B5EF4-FFF2-40B4-BE49-F238E27FC236}">
                <a16:creationId xmlns:a16="http://schemas.microsoft.com/office/drawing/2014/main" id="{66A46BC1-F105-45F7-B7D4-FF212768E2D9}"/>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a:latin typeface="Dotum" panose="020B0600000101010101" pitchFamily="34" charset="-127"/>
            </a:endParaRPr>
          </a:p>
        </p:txBody>
      </p:sp>
      <p:sp>
        <p:nvSpPr>
          <p:cNvPr id="58371" name="Rectangle 2">
            <a:extLst>
              <a:ext uri="{FF2B5EF4-FFF2-40B4-BE49-F238E27FC236}">
                <a16:creationId xmlns:a16="http://schemas.microsoft.com/office/drawing/2014/main" id="{F8739CA2-13C3-4FB7-B9C8-B8FEC7ADB63C}"/>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Income Elasticity of Demand</a:t>
            </a:r>
          </a:p>
        </p:txBody>
      </p:sp>
      <p:sp>
        <p:nvSpPr>
          <p:cNvPr id="58372" name="Rectangle 3">
            <a:extLst>
              <a:ext uri="{FF2B5EF4-FFF2-40B4-BE49-F238E27FC236}">
                <a16:creationId xmlns:a16="http://schemas.microsoft.com/office/drawing/2014/main" id="{E82D35D1-77C6-445B-940F-FB482D7CF195}"/>
              </a:ext>
            </a:extLst>
          </p:cNvPr>
          <p:cNvSpPr>
            <a:spLocks noGrp="1" noChangeArrowheads="1"/>
          </p:cNvSpPr>
          <p:nvPr>
            <p:ph type="body" idx="1"/>
          </p:nvPr>
        </p:nvSpPr>
        <p:spPr>
          <a:xfrm>
            <a:off x="457200" y="1143000"/>
            <a:ext cx="8229600" cy="5181600"/>
          </a:xfrm>
        </p:spPr>
        <p:txBody>
          <a:bodyPr/>
          <a:lstStyle/>
          <a:p>
            <a:pPr eaLnBrk="1" hangingPunct="1">
              <a:buClr>
                <a:srgbClr val="3399FF"/>
              </a:buClr>
              <a:buSzPct val="125000"/>
            </a:pPr>
            <a:r>
              <a:rPr lang="en-US" altLang="cs-CZ" sz="3600"/>
              <a:t>Measures responsiveness of buyers to changes in income </a:t>
            </a:r>
          </a:p>
          <a:p>
            <a:pPr eaLnBrk="1" hangingPunct="1">
              <a:buClr>
                <a:srgbClr val="3399FF"/>
              </a:buClr>
              <a:buSzPct val="125000"/>
            </a:pPr>
            <a:r>
              <a:rPr lang="en-US" altLang="cs-CZ" sz="3600"/>
              <a:t>Normal goods – positive sign</a:t>
            </a:r>
          </a:p>
          <a:p>
            <a:pPr eaLnBrk="1" hangingPunct="1">
              <a:buClr>
                <a:srgbClr val="3399FF"/>
              </a:buClr>
              <a:buSzPct val="125000"/>
            </a:pPr>
            <a:r>
              <a:rPr lang="en-US" altLang="cs-CZ" sz="3600"/>
              <a:t>Inferior goods – negative sign</a:t>
            </a:r>
          </a:p>
        </p:txBody>
      </p:sp>
      <p:sp>
        <p:nvSpPr>
          <p:cNvPr id="58373" name="Rectangle 4">
            <a:extLst>
              <a:ext uri="{FF2B5EF4-FFF2-40B4-BE49-F238E27FC236}">
                <a16:creationId xmlns:a16="http://schemas.microsoft.com/office/drawing/2014/main" id="{3FAD7F23-F2CA-4F14-88B7-47C38ECAC805}"/>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58374" name="Rectangle 5">
            <a:extLst>
              <a:ext uri="{FF2B5EF4-FFF2-40B4-BE49-F238E27FC236}">
                <a16:creationId xmlns:a16="http://schemas.microsoft.com/office/drawing/2014/main" id="{AC3B27E0-8C3D-45AD-BBAE-350FC6297A47}"/>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a:solidFill>
                  <a:srgbClr val="FFFFFF"/>
                </a:solidFill>
              </a:rPr>
              <a:t>LO4</a:t>
            </a:r>
          </a:p>
        </p:txBody>
      </p:sp>
      <p:sp>
        <p:nvSpPr>
          <p:cNvPr id="7" name="Rectangle 3">
            <a:extLst>
              <a:ext uri="{FF2B5EF4-FFF2-40B4-BE49-F238E27FC236}">
                <a16:creationId xmlns:a16="http://schemas.microsoft.com/office/drawing/2014/main" id="{BF84EE82-08E9-45CE-A947-5B91B16DF192}"/>
              </a:ext>
            </a:extLst>
          </p:cNvPr>
          <p:cNvSpPr txBox="1">
            <a:spLocks noChangeArrowheads="1"/>
          </p:cNvSpPr>
          <p:nvPr/>
        </p:nvSpPr>
        <p:spPr bwMode="auto">
          <a:xfrm>
            <a:off x="381000" y="3170238"/>
            <a:ext cx="8763000" cy="3154362"/>
          </a:xfrm>
          <a:prstGeom prst="rect">
            <a:avLst/>
          </a:prstGeom>
          <a:noFill/>
          <a:ln w="9525">
            <a:noFill/>
            <a:miter lim="800000"/>
            <a:headEnd/>
            <a:tailEnd/>
          </a:ln>
        </p:spPr>
        <p:txBody>
          <a:bodyPr/>
          <a:lstStyle/>
          <a:p>
            <a:pPr marL="342900" indent="-342900" eaLnBrk="1" hangingPunct="1">
              <a:spcBef>
                <a:spcPct val="20000"/>
              </a:spcBef>
              <a:buClr>
                <a:srgbClr val="3399FF"/>
              </a:buClr>
              <a:buSzPct val="125000"/>
              <a:defRPr/>
            </a:pPr>
            <a:endParaRPr lang="en-US" sz="2800" b="0" kern="0" dirty="0">
              <a:latin typeface="+mn-lt"/>
            </a:endParaRPr>
          </a:p>
          <a:p>
            <a:pPr marL="342900" indent="-342900" eaLnBrk="1" hangingPunct="1">
              <a:spcBef>
                <a:spcPct val="20000"/>
              </a:spcBef>
              <a:buClr>
                <a:srgbClr val="3399FF"/>
              </a:buClr>
              <a:buSzPct val="125000"/>
              <a:defRPr/>
            </a:pPr>
            <a:r>
              <a:rPr lang="en-US" sz="2800" b="0" kern="0" dirty="0">
                <a:latin typeface="+mn-lt"/>
              </a:rPr>
              <a:t>				</a:t>
            </a:r>
          </a:p>
          <a:p>
            <a:pPr marL="342900" indent="-342900" eaLnBrk="1" hangingPunct="1">
              <a:spcBef>
                <a:spcPct val="20000"/>
              </a:spcBef>
              <a:buClr>
                <a:srgbClr val="3399FF"/>
              </a:buClr>
              <a:buSzPct val="125000"/>
              <a:defRPr/>
            </a:pPr>
            <a:r>
              <a:rPr lang="en-US" sz="2800" b="0" kern="0" dirty="0">
                <a:latin typeface="+mn-lt"/>
              </a:rPr>
              <a:t>			</a:t>
            </a:r>
            <a:r>
              <a:rPr lang="en-US" sz="3200" b="0" kern="0" dirty="0">
                <a:latin typeface="+mn-lt"/>
              </a:rPr>
              <a:t>	Percentage change</a:t>
            </a:r>
          </a:p>
          <a:p>
            <a:pPr marL="342900" indent="-342900" eaLnBrk="1" hangingPunct="1">
              <a:buClr>
                <a:srgbClr val="3399FF"/>
              </a:buClr>
              <a:buSzPct val="125000"/>
              <a:defRPr/>
            </a:pPr>
            <a:r>
              <a:rPr lang="en-US" sz="3200" b="0" kern="0" dirty="0">
                <a:latin typeface="+mn-lt"/>
              </a:rPr>
              <a:t>			      in quantity demanded</a:t>
            </a:r>
          </a:p>
          <a:p>
            <a:pPr marL="342900" indent="-342900" eaLnBrk="1" hangingPunct="1">
              <a:buClr>
                <a:srgbClr val="3399FF"/>
              </a:buClr>
              <a:buSzPct val="125000"/>
              <a:defRPr/>
            </a:pPr>
            <a:r>
              <a:rPr lang="en-US" sz="2800" b="0" kern="0" dirty="0">
                <a:latin typeface="+mn-lt"/>
              </a:rPr>
              <a:t>		</a:t>
            </a:r>
            <a:r>
              <a:rPr lang="en-US" sz="3200" b="0" kern="0" dirty="0" err="1">
                <a:latin typeface="+mn-lt"/>
              </a:rPr>
              <a:t>E</a:t>
            </a:r>
            <a:r>
              <a:rPr lang="en-US" sz="3200" b="0" kern="0" baseline="-25000" dirty="0" err="1">
                <a:latin typeface="+mn-lt"/>
              </a:rPr>
              <a:t>i</a:t>
            </a:r>
            <a:r>
              <a:rPr lang="en-US" sz="3200" b="0" kern="0" dirty="0">
                <a:latin typeface="+mn-lt"/>
              </a:rPr>
              <a:t> =</a:t>
            </a:r>
            <a:r>
              <a:rPr lang="en-US" sz="2800" b="0" kern="0" dirty="0">
                <a:latin typeface="+mn-lt"/>
              </a:rPr>
              <a:t> </a:t>
            </a:r>
          </a:p>
          <a:p>
            <a:pPr marL="342900" indent="-342900" eaLnBrk="1" hangingPunct="1">
              <a:buClr>
                <a:srgbClr val="3399FF"/>
              </a:buClr>
              <a:buSzPct val="125000"/>
              <a:defRPr/>
            </a:pPr>
            <a:r>
              <a:rPr lang="en-US" sz="2800" b="0" kern="0" dirty="0">
                <a:latin typeface="+mn-lt"/>
              </a:rPr>
              <a:t>			</a:t>
            </a:r>
            <a:r>
              <a:rPr lang="en-US" sz="3200" b="0" kern="0" dirty="0">
                <a:latin typeface="+mn-lt"/>
              </a:rPr>
              <a:t>Percentage change in income</a:t>
            </a:r>
          </a:p>
        </p:txBody>
      </p:sp>
      <p:cxnSp>
        <p:nvCxnSpPr>
          <p:cNvPr id="8" name="Straight Connector 7">
            <a:extLst>
              <a:ext uri="{FF2B5EF4-FFF2-40B4-BE49-F238E27FC236}">
                <a16:creationId xmlns:a16="http://schemas.microsoft.com/office/drawing/2014/main" id="{1BC850AC-5DAF-4654-8DA0-2200C5E7D75F}"/>
              </a:ext>
            </a:extLst>
          </p:cNvPr>
          <p:cNvCxnSpPr/>
          <p:nvPr/>
        </p:nvCxnSpPr>
        <p:spPr>
          <a:xfrm>
            <a:off x="2362200" y="5410200"/>
            <a:ext cx="5578475"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8377" name="Text Box 11">
            <a:extLst>
              <a:ext uri="{FF2B5EF4-FFF2-40B4-BE49-F238E27FC236}">
                <a16:creationId xmlns:a16="http://schemas.microsoft.com/office/drawing/2014/main" id="{A51ECE5D-09EB-4C15-B1A3-EB0BF508431D}"/>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0">
                <a:solidFill>
                  <a:schemeClr val="bg1"/>
                </a:solidFill>
                <a:cs typeface="Arial" panose="020B0604020202020204" pitchFamily="34" charset="0"/>
              </a:rPr>
              <a:t>4-</a:t>
            </a:r>
            <a:fld id="{562E5632-0E5B-408C-81C2-80A0BBB684A4}" type="slidenum">
              <a:rPr lang="en-US" altLang="cs-CZ" sz="1400" b="0">
                <a:solidFill>
                  <a:schemeClr val="bg1"/>
                </a:solidFill>
                <a:cs typeface="Arial" panose="020B0604020202020204" pitchFamily="34" charset="0"/>
              </a:rPr>
              <a:pPr eaLnBrk="1" hangingPunct="1">
                <a:spcBef>
                  <a:spcPct val="0"/>
                </a:spcBef>
                <a:buFontTx/>
                <a:buNone/>
              </a:pPr>
              <a:t>28</a:t>
            </a:fld>
            <a:endParaRPr lang="en-US" altLang="cs-CZ" sz="1400" b="0">
              <a:solidFill>
                <a:schemeClr val="bg1"/>
              </a:solidFill>
              <a:cs typeface="Arial" panose="020B0604020202020204"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5">
            <a:extLst>
              <a:ext uri="{FF2B5EF4-FFF2-40B4-BE49-F238E27FC236}">
                <a16:creationId xmlns:a16="http://schemas.microsoft.com/office/drawing/2014/main" id="{5CB9D1C0-08F2-4579-B527-6C4063FA253E}"/>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a:latin typeface="Dotum" panose="020B0600000101010101" pitchFamily="34" charset="-127"/>
            </a:endParaRPr>
          </a:p>
        </p:txBody>
      </p:sp>
      <p:sp>
        <p:nvSpPr>
          <p:cNvPr id="60419" name="Rectangle 2">
            <a:extLst>
              <a:ext uri="{FF2B5EF4-FFF2-40B4-BE49-F238E27FC236}">
                <a16:creationId xmlns:a16="http://schemas.microsoft.com/office/drawing/2014/main" id="{410D719D-5A34-42A3-9D72-71DFAB77A2F6}"/>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Income Elasticity Insights</a:t>
            </a:r>
          </a:p>
        </p:txBody>
      </p:sp>
      <p:sp>
        <p:nvSpPr>
          <p:cNvPr id="60420" name="Rectangle 3">
            <a:extLst>
              <a:ext uri="{FF2B5EF4-FFF2-40B4-BE49-F238E27FC236}">
                <a16:creationId xmlns:a16="http://schemas.microsoft.com/office/drawing/2014/main" id="{300B9CC0-ACFB-413C-A23C-870F8481B5A0}"/>
              </a:ext>
            </a:extLst>
          </p:cNvPr>
          <p:cNvSpPr>
            <a:spLocks noGrp="1" noChangeArrowheads="1"/>
          </p:cNvSpPr>
          <p:nvPr>
            <p:ph type="body" idx="1"/>
          </p:nvPr>
        </p:nvSpPr>
        <p:spPr>
          <a:xfrm>
            <a:off x="457200" y="1295400"/>
            <a:ext cx="8229600" cy="4525963"/>
          </a:xfrm>
        </p:spPr>
        <p:txBody>
          <a:bodyPr/>
          <a:lstStyle/>
          <a:p>
            <a:pPr eaLnBrk="1" hangingPunct="1">
              <a:buClr>
                <a:srgbClr val="3399FF"/>
              </a:buClr>
              <a:buSzPct val="125000"/>
            </a:pPr>
            <a:r>
              <a:rPr lang="en-US" altLang="cs-CZ" sz="3600"/>
              <a:t>High income elasticities</a:t>
            </a:r>
          </a:p>
          <a:p>
            <a:pPr lvl="1" eaLnBrk="1" hangingPunct="1">
              <a:buClr>
                <a:srgbClr val="3399FF"/>
              </a:buClr>
              <a:buSzPct val="125000"/>
              <a:buFont typeface="Arial" panose="020B0604020202020204" pitchFamily="34" charset="0"/>
              <a:buChar char="•"/>
            </a:pPr>
            <a:r>
              <a:rPr lang="en-US" altLang="cs-CZ" sz="3600"/>
              <a:t>Most affected by a recession</a:t>
            </a:r>
          </a:p>
          <a:p>
            <a:pPr eaLnBrk="1" hangingPunct="1">
              <a:buClr>
                <a:srgbClr val="3399FF"/>
              </a:buClr>
              <a:buSzPct val="125000"/>
            </a:pPr>
            <a:r>
              <a:rPr lang="en-US" altLang="cs-CZ" sz="3600"/>
              <a:t>Low or negative income</a:t>
            </a:r>
          </a:p>
          <a:p>
            <a:pPr lvl="1" eaLnBrk="1" hangingPunct="1">
              <a:buClr>
                <a:srgbClr val="3399FF"/>
              </a:buClr>
              <a:buSzPct val="125000"/>
              <a:buFont typeface="Arial" panose="020B0604020202020204" pitchFamily="34" charset="0"/>
              <a:buChar char="•"/>
            </a:pPr>
            <a:r>
              <a:rPr lang="en-US" altLang="cs-CZ" sz="3600"/>
              <a:t>Least affected by a recession</a:t>
            </a:r>
          </a:p>
        </p:txBody>
      </p:sp>
      <p:sp>
        <p:nvSpPr>
          <p:cNvPr id="60421" name="Rectangle 4">
            <a:extLst>
              <a:ext uri="{FF2B5EF4-FFF2-40B4-BE49-F238E27FC236}">
                <a16:creationId xmlns:a16="http://schemas.microsoft.com/office/drawing/2014/main" id="{F650AE5D-E30B-4F3F-BABE-8A8D90E4009E}"/>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60422" name="Rectangle 5">
            <a:extLst>
              <a:ext uri="{FF2B5EF4-FFF2-40B4-BE49-F238E27FC236}">
                <a16:creationId xmlns:a16="http://schemas.microsoft.com/office/drawing/2014/main" id="{0F712F5A-EFD6-4575-A93F-B9390D8F1299}"/>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a:solidFill>
                  <a:srgbClr val="FFFFFF"/>
                </a:solidFill>
              </a:rPr>
              <a:t>LO4</a:t>
            </a:r>
          </a:p>
        </p:txBody>
      </p:sp>
      <p:sp>
        <p:nvSpPr>
          <p:cNvPr id="60423" name="Text Box 11">
            <a:extLst>
              <a:ext uri="{FF2B5EF4-FFF2-40B4-BE49-F238E27FC236}">
                <a16:creationId xmlns:a16="http://schemas.microsoft.com/office/drawing/2014/main" id="{AFB163F9-EB61-4A95-AC7B-E6D8C417F9C4}"/>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0">
                <a:solidFill>
                  <a:schemeClr val="bg1"/>
                </a:solidFill>
                <a:cs typeface="Arial" panose="020B0604020202020204" pitchFamily="34" charset="0"/>
              </a:rPr>
              <a:t>4-</a:t>
            </a:r>
            <a:fld id="{6BAE558F-D8EF-480E-8980-355D07E056A5}" type="slidenum">
              <a:rPr lang="en-US" altLang="cs-CZ" sz="1400" b="0">
                <a:solidFill>
                  <a:schemeClr val="bg1"/>
                </a:solidFill>
                <a:cs typeface="Arial" panose="020B0604020202020204" pitchFamily="34" charset="0"/>
              </a:rPr>
              <a:pPr eaLnBrk="1" hangingPunct="1">
                <a:spcBef>
                  <a:spcPct val="0"/>
                </a:spcBef>
                <a:buFontTx/>
                <a:buNone/>
              </a:pPr>
              <a:t>29</a:t>
            </a:fld>
            <a:endParaRPr lang="en-US" altLang="cs-CZ" sz="1400" b="0">
              <a:solidFill>
                <a:schemeClr val="bg1"/>
              </a:solidFill>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5">
            <a:extLst>
              <a:ext uri="{FF2B5EF4-FFF2-40B4-BE49-F238E27FC236}">
                <a16:creationId xmlns:a16="http://schemas.microsoft.com/office/drawing/2014/main" id="{086A893A-2E94-4D1E-A37F-0DF76B56F298}"/>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a:latin typeface="Dotum" panose="020B0600000101010101" pitchFamily="34" charset="-127"/>
            </a:endParaRPr>
          </a:p>
        </p:txBody>
      </p:sp>
      <p:sp>
        <p:nvSpPr>
          <p:cNvPr id="7171" name="Rectangle 2">
            <a:extLst>
              <a:ext uri="{FF2B5EF4-FFF2-40B4-BE49-F238E27FC236}">
                <a16:creationId xmlns:a16="http://schemas.microsoft.com/office/drawing/2014/main" id="{D57C28C5-069B-4CBC-8DDA-E59C8D875393}"/>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Price Elasticity of Demand Formula</a:t>
            </a:r>
          </a:p>
        </p:txBody>
      </p:sp>
      <p:sp>
        <p:nvSpPr>
          <p:cNvPr id="7172" name="Rectangle 3">
            <a:extLst>
              <a:ext uri="{FF2B5EF4-FFF2-40B4-BE49-F238E27FC236}">
                <a16:creationId xmlns:a16="http://schemas.microsoft.com/office/drawing/2014/main" id="{B20EA605-6260-4F9C-B5C4-327563E249E7}"/>
              </a:ext>
            </a:extLst>
          </p:cNvPr>
          <p:cNvSpPr>
            <a:spLocks noGrp="1" noChangeArrowheads="1"/>
          </p:cNvSpPr>
          <p:nvPr>
            <p:ph type="body" idx="1"/>
          </p:nvPr>
        </p:nvSpPr>
        <p:spPr>
          <a:xfrm>
            <a:off x="457200" y="1295400"/>
            <a:ext cx="8229600" cy="4525963"/>
          </a:xfrm>
        </p:spPr>
        <p:txBody>
          <a:bodyPr/>
          <a:lstStyle/>
          <a:p>
            <a:pPr eaLnBrk="1" hangingPunct="1">
              <a:buClr>
                <a:srgbClr val="3399FF"/>
              </a:buClr>
              <a:buSzPct val="125000"/>
            </a:pPr>
            <a:r>
              <a:rPr lang="en-US" altLang="cs-CZ" sz="3600"/>
              <a:t>Formula for price elasticity of demand</a:t>
            </a:r>
          </a:p>
          <a:p>
            <a:pPr lvl="1" eaLnBrk="1" hangingPunct="1">
              <a:buClr>
                <a:srgbClr val="3399FF"/>
              </a:buClr>
              <a:buSzPct val="125000"/>
              <a:buFontTx/>
              <a:buNone/>
            </a:pPr>
            <a:r>
              <a:rPr lang="en-US" altLang="cs-CZ" sz="2400"/>
              <a:t>		</a:t>
            </a:r>
          </a:p>
          <a:p>
            <a:pPr lvl="1" eaLnBrk="1" hangingPunct="1">
              <a:buClr>
                <a:srgbClr val="3399FF"/>
              </a:buClr>
              <a:buSzPct val="125000"/>
              <a:buFontTx/>
              <a:buNone/>
            </a:pPr>
            <a:endParaRPr lang="en-US" altLang="cs-CZ" sz="2400"/>
          </a:p>
          <a:p>
            <a:pPr eaLnBrk="1" hangingPunct="1">
              <a:buClr>
                <a:srgbClr val="3399FF"/>
              </a:buClr>
              <a:buSzPct val="125000"/>
              <a:buFontTx/>
              <a:buNone/>
            </a:pPr>
            <a:endParaRPr lang="en-US" altLang="cs-CZ"/>
          </a:p>
          <a:p>
            <a:pPr eaLnBrk="1" hangingPunct="1">
              <a:buClr>
                <a:srgbClr val="3399FF"/>
              </a:buClr>
              <a:buSzPct val="125000"/>
              <a:buFontTx/>
              <a:buNone/>
            </a:pPr>
            <a:r>
              <a:rPr lang="en-US" altLang="cs-CZ" sz="3600" b="1"/>
              <a:t>E</a:t>
            </a:r>
            <a:r>
              <a:rPr lang="en-US" altLang="cs-CZ" sz="3600" b="1" baseline="-25000"/>
              <a:t>d</a:t>
            </a:r>
            <a:r>
              <a:rPr lang="en-US" altLang="cs-CZ" b="1" baseline="-25000"/>
              <a:t> </a:t>
            </a:r>
            <a:r>
              <a:rPr lang="en-US" altLang="cs-CZ" baseline="-25000"/>
              <a:t> </a:t>
            </a:r>
            <a:r>
              <a:rPr lang="en-US" altLang="cs-CZ"/>
              <a:t>= 	</a:t>
            </a:r>
          </a:p>
          <a:p>
            <a:pPr eaLnBrk="1" hangingPunct="1">
              <a:buClr>
                <a:srgbClr val="3399FF"/>
              </a:buClr>
              <a:buSzPct val="125000"/>
              <a:buFontTx/>
              <a:buNone/>
            </a:pPr>
            <a:r>
              <a:rPr lang="en-US" altLang="cs-CZ"/>
              <a:t>	</a:t>
            </a:r>
            <a:endParaRPr lang="en-US" altLang="cs-CZ" sz="2800"/>
          </a:p>
        </p:txBody>
      </p:sp>
      <p:sp>
        <p:nvSpPr>
          <p:cNvPr id="7173" name="Rectangle 4">
            <a:extLst>
              <a:ext uri="{FF2B5EF4-FFF2-40B4-BE49-F238E27FC236}">
                <a16:creationId xmlns:a16="http://schemas.microsoft.com/office/drawing/2014/main" id="{AAD96043-4778-4791-8AE6-48A5C746395E}"/>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7174" name="Rectangle 5">
            <a:extLst>
              <a:ext uri="{FF2B5EF4-FFF2-40B4-BE49-F238E27FC236}">
                <a16:creationId xmlns:a16="http://schemas.microsoft.com/office/drawing/2014/main" id="{AD03E78D-3E4E-4197-8E61-2D560760BC93}"/>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a:solidFill>
                  <a:srgbClr val="FFFFFF"/>
                </a:solidFill>
              </a:rPr>
              <a:t>LO1</a:t>
            </a:r>
          </a:p>
        </p:txBody>
      </p:sp>
      <p:sp>
        <p:nvSpPr>
          <p:cNvPr id="7175" name="Text Box 4">
            <a:extLst>
              <a:ext uri="{FF2B5EF4-FFF2-40B4-BE49-F238E27FC236}">
                <a16:creationId xmlns:a16="http://schemas.microsoft.com/office/drawing/2014/main" id="{2A68233C-3D39-4B50-A2D1-50110F601F6E}"/>
              </a:ext>
            </a:extLst>
          </p:cNvPr>
          <p:cNvSpPr txBox="1">
            <a:spLocks noChangeArrowheads="1"/>
          </p:cNvSpPr>
          <p:nvPr/>
        </p:nvSpPr>
        <p:spPr bwMode="auto">
          <a:xfrm>
            <a:off x="1676400" y="2743200"/>
            <a:ext cx="6775450" cy="1033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lnSpc>
                <a:spcPct val="85000"/>
              </a:lnSpc>
              <a:spcBef>
                <a:spcPct val="0"/>
              </a:spcBef>
              <a:buFontTx/>
              <a:buNone/>
            </a:pPr>
            <a:r>
              <a:rPr lang="en-US" altLang="cs-CZ" sz="3600" b="0"/>
              <a:t>Percentage Change in </a:t>
            </a:r>
            <a:r>
              <a:rPr lang="en-US" altLang="cs-CZ" sz="3600"/>
              <a:t>Quantity</a:t>
            </a:r>
          </a:p>
          <a:p>
            <a:pPr algn="ctr" eaLnBrk="1" hangingPunct="1">
              <a:lnSpc>
                <a:spcPct val="85000"/>
              </a:lnSpc>
              <a:spcBef>
                <a:spcPct val="0"/>
              </a:spcBef>
              <a:buFontTx/>
              <a:buNone/>
            </a:pPr>
            <a:r>
              <a:rPr lang="en-US" altLang="cs-CZ" sz="3600"/>
              <a:t>Demanded </a:t>
            </a:r>
            <a:r>
              <a:rPr lang="en-US" altLang="cs-CZ" sz="3600" b="0"/>
              <a:t>of Product X</a:t>
            </a:r>
          </a:p>
        </p:txBody>
      </p:sp>
      <p:sp>
        <p:nvSpPr>
          <p:cNvPr id="7176" name="Text Box 5">
            <a:extLst>
              <a:ext uri="{FF2B5EF4-FFF2-40B4-BE49-F238E27FC236}">
                <a16:creationId xmlns:a16="http://schemas.microsoft.com/office/drawing/2014/main" id="{FA79A3E7-A471-4E82-B749-96F6FDAFFBDE}"/>
              </a:ext>
            </a:extLst>
          </p:cNvPr>
          <p:cNvSpPr txBox="1">
            <a:spLocks noChangeArrowheads="1"/>
          </p:cNvSpPr>
          <p:nvPr/>
        </p:nvSpPr>
        <p:spPr bwMode="auto">
          <a:xfrm>
            <a:off x="1920875" y="3754438"/>
            <a:ext cx="6032500" cy="1033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lnSpc>
                <a:spcPct val="85000"/>
              </a:lnSpc>
              <a:spcBef>
                <a:spcPct val="0"/>
              </a:spcBef>
              <a:buFontTx/>
              <a:buNone/>
            </a:pPr>
            <a:r>
              <a:rPr lang="en-US" altLang="cs-CZ" sz="3600" b="0">
                <a:solidFill>
                  <a:srgbClr val="000000"/>
                </a:solidFill>
              </a:rPr>
              <a:t>Percentage Change in </a:t>
            </a:r>
            <a:r>
              <a:rPr lang="en-US" altLang="cs-CZ" sz="3600">
                <a:solidFill>
                  <a:srgbClr val="000000"/>
                </a:solidFill>
              </a:rPr>
              <a:t>Price</a:t>
            </a:r>
          </a:p>
          <a:p>
            <a:pPr algn="ctr" eaLnBrk="1" hangingPunct="1">
              <a:lnSpc>
                <a:spcPct val="85000"/>
              </a:lnSpc>
              <a:spcBef>
                <a:spcPct val="0"/>
              </a:spcBef>
              <a:buFontTx/>
              <a:buNone/>
            </a:pPr>
            <a:r>
              <a:rPr lang="en-US" altLang="cs-CZ" sz="3600" b="0">
                <a:solidFill>
                  <a:srgbClr val="000000"/>
                </a:solidFill>
              </a:rPr>
              <a:t>of Product X</a:t>
            </a:r>
          </a:p>
        </p:txBody>
      </p:sp>
      <p:sp>
        <p:nvSpPr>
          <p:cNvPr id="7177" name="Line 6">
            <a:extLst>
              <a:ext uri="{FF2B5EF4-FFF2-40B4-BE49-F238E27FC236}">
                <a16:creationId xmlns:a16="http://schemas.microsoft.com/office/drawing/2014/main" id="{3573D475-07FE-4110-A6C7-5D45FF5568E6}"/>
              </a:ext>
            </a:extLst>
          </p:cNvPr>
          <p:cNvSpPr>
            <a:spLocks noChangeShapeType="1"/>
          </p:cNvSpPr>
          <p:nvPr/>
        </p:nvSpPr>
        <p:spPr bwMode="auto">
          <a:xfrm>
            <a:off x="1752600" y="3733800"/>
            <a:ext cx="64008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178" name="Text Box 11">
            <a:extLst>
              <a:ext uri="{FF2B5EF4-FFF2-40B4-BE49-F238E27FC236}">
                <a16:creationId xmlns:a16="http://schemas.microsoft.com/office/drawing/2014/main" id="{57A092DC-038E-4BD1-8563-45B941E5F3ED}"/>
              </a:ext>
            </a:extLst>
          </p:cNvPr>
          <p:cNvSpPr txBox="1">
            <a:spLocks noChangeArrowheads="1"/>
          </p:cNvSpPr>
          <p:nvPr/>
        </p:nvSpPr>
        <p:spPr bwMode="auto">
          <a:xfrm>
            <a:off x="8382000" y="6553200"/>
            <a:ext cx="4397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0">
                <a:solidFill>
                  <a:schemeClr val="bg1"/>
                </a:solidFill>
                <a:cs typeface="Arial" panose="020B0604020202020204" pitchFamily="34" charset="0"/>
              </a:rPr>
              <a:t>4-</a:t>
            </a:r>
            <a:fld id="{0EDB1FAF-4320-4E73-AF62-17C7F092E1CD}" type="slidenum">
              <a:rPr lang="en-US" altLang="cs-CZ" sz="1400" b="0">
                <a:solidFill>
                  <a:schemeClr val="bg1"/>
                </a:solidFill>
                <a:cs typeface="Arial" panose="020B0604020202020204" pitchFamily="34" charset="0"/>
              </a:rPr>
              <a:pPr eaLnBrk="1" hangingPunct="1">
                <a:spcBef>
                  <a:spcPct val="0"/>
                </a:spcBef>
                <a:buFontTx/>
                <a:buNone/>
              </a:pPr>
              <a:t>3</a:t>
            </a:fld>
            <a:endParaRPr lang="en-US" altLang="cs-CZ" sz="1400" b="0">
              <a:solidFill>
                <a:schemeClr val="bg1"/>
              </a:solidFill>
              <a:cs typeface="Arial" panose="020B0604020202020204" pitchFamily="34" charset="0"/>
            </a:endParaRPr>
          </a:p>
        </p:txBody>
      </p:sp>
      <p:sp>
        <p:nvSpPr>
          <p:cNvPr id="7179" name="Obdélník 1">
            <a:extLst>
              <a:ext uri="{FF2B5EF4-FFF2-40B4-BE49-F238E27FC236}">
                <a16:creationId xmlns:a16="http://schemas.microsoft.com/office/drawing/2014/main" id="{48E5F167-5BC9-4C6D-966E-F2E8D0B64438}"/>
              </a:ext>
            </a:extLst>
          </p:cNvPr>
          <p:cNvSpPr>
            <a:spLocks noChangeArrowheads="1"/>
          </p:cNvSpPr>
          <p:nvPr/>
        </p:nvSpPr>
        <p:spPr bwMode="auto">
          <a:xfrm>
            <a:off x="423863" y="5411788"/>
            <a:ext cx="85915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r>
              <a:rPr lang="en-US" altLang="cs-CZ" b="0">
                <a:latin typeface="Roboto" panose="02000000000000000000" pitchFamily="2" charset="0"/>
              </a:rPr>
              <a:t>Episode 16: Elasticity of Demand</a:t>
            </a:r>
            <a:r>
              <a:rPr lang="cs-CZ" altLang="cs-CZ" b="0">
                <a:latin typeface="Roboto" panose="02000000000000000000" pitchFamily="2" charset="0"/>
              </a:rPr>
              <a:t>  https://www.youtube.com/watch?v=4oj_lnj6pXA </a:t>
            </a:r>
            <a:endParaRPr lang="en-US" altLang="cs-CZ" b="0">
              <a:latin typeface="Roboto" panose="02000000000000000000" pitchFamily="2"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5">
            <a:extLst>
              <a:ext uri="{FF2B5EF4-FFF2-40B4-BE49-F238E27FC236}">
                <a16:creationId xmlns:a16="http://schemas.microsoft.com/office/drawing/2014/main" id="{05DF2A49-BFDD-4C06-9434-51F812A82A90}"/>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a:latin typeface="Dotum" panose="020B0600000101010101" pitchFamily="34" charset="-127"/>
            </a:endParaRPr>
          </a:p>
        </p:txBody>
      </p:sp>
      <p:sp>
        <p:nvSpPr>
          <p:cNvPr id="62467" name="Rectangle 2">
            <a:extLst>
              <a:ext uri="{FF2B5EF4-FFF2-40B4-BE49-F238E27FC236}">
                <a16:creationId xmlns:a16="http://schemas.microsoft.com/office/drawing/2014/main" id="{C4D446E1-401B-4630-AB53-C56817FB3248}"/>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E</a:t>
            </a:r>
            <a:r>
              <a:rPr lang="en-US" altLang="cs-CZ" sz="3600" b="1" baseline="-25000">
                <a:solidFill>
                  <a:schemeClr val="bg1"/>
                </a:solidFill>
                <a:latin typeface="Tahoma" panose="020B0604030504040204" pitchFamily="34" charset="0"/>
              </a:rPr>
              <a:t>x,y</a:t>
            </a:r>
            <a:r>
              <a:rPr lang="en-US" altLang="cs-CZ" sz="3600" b="1">
                <a:solidFill>
                  <a:schemeClr val="bg1"/>
                </a:solidFill>
                <a:latin typeface="Tahoma" panose="020B0604030504040204" pitchFamily="34" charset="0"/>
              </a:rPr>
              <a:t> and E</a:t>
            </a:r>
            <a:r>
              <a:rPr lang="en-US" altLang="cs-CZ" sz="3600" b="1" baseline="-25000">
                <a:solidFill>
                  <a:schemeClr val="bg1"/>
                </a:solidFill>
                <a:latin typeface="Tahoma" panose="020B0604030504040204" pitchFamily="34" charset="0"/>
              </a:rPr>
              <a:t>i</a:t>
            </a:r>
          </a:p>
        </p:txBody>
      </p:sp>
      <p:sp>
        <p:nvSpPr>
          <p:cNvPr id="62468" name="Rectangle 4">
            <a:extLst>
              <a:ext uri="{FF2B5EF4-FFF2-40B4-BE49-F238E27FC236}">
                <a16:creationId xmlns:a16="http://schemas.microsoft.com/office/drawing/2014/main" id="{6E66B8AF-AF33-40D5-9F04-C41A53E9C094}"/>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62469" name="Rectangle 5">
            <a:extLst>
              <a:ext uri="{FF2B5EF4-FFF2-40B4-BE49-F238E27FC236}">
                <a16:creationId xmlns:a16="http://schemas.microsoft.com/office/drawing/2014/main" id="{1D536D68-420E-4441-B819-7A93BAA1D5D3}"/>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a:solidFill>
                  <a:srgbClr val="FFFFFF"/>
                </a:solidFill>
              </a:rPr>
              <a:t>LO4</a:t>
            </a:r>
          </a:p>
        </p:txBody>
      </p:sp>
      <p:graphicFrame>
        <p:nvGraphicFramePr>
          <p:cNvPr id="31771" name="Group 27">
            <a:extLst>
              <a:ext uri="{FF2B5EF4-FFF2-40B4-BE49-F238E27FC236}">
                <a16:creationId xmlns:a16="http://schemas.microsoft.com/office/drawing/2014/main" id="{BBFECAD4-3D6B-4BCF-9A8A-CFC47B33EA6C}"/>
              </a:ext>
            </a:extLst>
          </p:cNvPr>
          <p:cNvGraphicFramePr>
            <a:graphicFrameLocks noGrp="1"/>
          </p:cNvGraphicFramePr>
          <p:nvPr/>
        </p:nvGraphicFramePr>
        <p:xfrm>
          <a:off x="76200" y="898525"/>
          <a:ext cx="9051925" cy="4208463"/>
        </p:xfrm>
        <a:graphic>
          <a:graphicData uri="http://schemas.openxmlformats.org/drawingml/2006/table">
            <a:tbl>
              <a:tblPr/>
              <a:tblGrid>
                <a:gridCol w="2286000">
                  <a:extLst>
                    <a:ext uri="{9D8B030D-6E8A-4147-A177-3AD203B41FA5}">
                      <a16:colId xmlns:a16="http://schemas.microsoft.com/office/drawing/2014/main" val="20000"/>
                    </a:ext>
                  </a:extLst>
                </a:gridCol>
                <a:gridCol w="4664075">
                  <a:extLst>
                    <a:ext uri="{9D8B030D-6E8A-4147-A177-3AD203B41FA5}">
                      <a16:colId xmlns:a16="http://schemas.microsoft.com/office/drawing/2014/main" val="20001"/>
                    </a:ext>
                  </a:extLst>
                </a:gridCol>
                <a:gridCol w="2101850">
                  <a:extLst>
                    <a:ext uri="{9D8B030D-6E8A-4147-A177-3AD203B41FA5}">
                      <a16:colId xmlns:a16="http://schemas.microsoft.com/office/drawing/2014/main" val="20002"/>
                    </a:ext>
                  </a:extLst>
                </a:gridCol>
              </a:tblGrid>
              <a:tr h="396875">
                <a:tc gridSpan="3">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chemeClr val="tx1"/>
                          </a:solidFill>
                          <a:effectLst/>
                          <a:latin typeface="Arial" panose="020B0604020202020204" pitchFamily="34" charset="0"/>
                        </a:rPr>
                        <a:t>Cross and Income Elasticities of Demand</a:t>
                      </a:r>
                      <a:endParaRPr kumimoji="0" lang="en-US" altLang="cs-CZ" sz="1800" b="1" i="0" u="none" strike="noStrike" cap="none" normalizeH="0" baseline="0">
                        <a:ln>
                          <a:noFill/>
                        </a:ln>
                        <a:solidFill>
                          <a:srgbClr val="FFFFFF"/>
                        </a:solidFill>
                        <a:effectLst/>
                        <a:latin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0"/>
                  </a:ext>
                </a:extLst>
              </a:tr>
              <a:tr h="684213">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Value of Coefficient</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Description</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Type of Good(s)</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r h="1563688">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Cross elasticity:</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  Positive (E</a:t>
                      </a:r>
                      <a:r>
                        <a:rPr kumimoji="0" lang="en-US" altLang="cs-CZ" sz="1800" b="0" i="0" u="none" strike="noStrike" cap="none" normalizeH="0" baseline="-25000">
                          <a:ln>
                            <a:noFill/>
                          </a:ln>
                          <a:solidFill>
                            <a:srgbClr val="000000"/>
                          </a:solidFill>
                          <a:effectLst/>
                          <a:latin typeface="Arial" panose="020B0604020202020204" pitchFamily="34" charset="0"/>
                        </a:rPr>
                        <a:t>wz  </a:t>
                      </a:r>
                      <a:r>
                        <a:rPr kumimoji="0" lang="en-US" altLang="cs-CZ" sz="1800" b="0" i="0" u="none" strike="noStrike" cap="none" normalizeH="0" baseline="0">
                          <a:ln>
                            <a:noFill/>
                          </a:ln>
                          <a:solidFill>
                            <a:srgbClr val="000000"/>
                          </a:solidFill>
                          <a:effectLst/>
                          <a:latin typeface="Arial" panose="020B0604020202020204" pitchFamily="34" charset="0"/>
                        </a:rPr>
                        <a:t>&gt; 0)</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cs-CZ" sz="1800" b="0" i="0" u="none" strike="noStrike" cap="none" normalizeH="0" baseline="0">
                        <a:ln>
                          <a:noFill/>
                        </a:ln>
                        <a:solidFill>
                          <a:srgbClr val="000000"/>
                        </a:solidFill>
                        <a:effectLst/>
                        <a:latin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  Negative (E</a:t>
                      </a:r>
                      <a:r>
                        <a:rPr kumimoji="0" lang="en-US" altLang="cs-CZ" sz="1800" b="0" i="0" u="none" strike="noStrike" cap="none" normalizeH="0" baseline="-25000">
                          <a:ln>
                            <a:noFill/>
                          </a:ln>
                          <a:solidFill>
                            <a:srgbClr val="000000"/>
                          </a:solidFill>
                          <a:effectLst/>
                          <a:latin typeface="Arial" panose="020B0604020202020204" pitchFamily="34" charset="0"/>
                        </a:rPr>
                        <a:t>xy</a:t>
                      </a:r>
                      <a:r>
                        <a:rPr kumimoji="0" lang="en-US" altLang="cs-CZ" sz="1800" b="0" i="0" u="none" strike="noStrike" cap="none" normalizeH="0" baseline="0">
                          <a:ln>
                            <a:noFill/>
                          </a:ln>
                          <a:solidFill>
                            <a:srgbClr val="000000"/>
                          </a:solidFill>
                          <a:effectLst/>
                          <a:latin typeface="Arial" panose="020B0604020202020204" pitchFamily="34" charset="0"/>
                        </a:rPr>
                        <a:t> &lt; 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Quantity demanded of W changes in same direction as change in price of Z</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cs-CZ" sz="1800" b="0" i="0" u="none" strike="noStrike" cap="none" normalizeH="0" baseline="0">
                        <a:ln>
                          <a:noFill/>
                        </a:ln>
                        <a:solidFill>
                          <a:srgbClr val="000000"/>
                        </a:solidFill>
                        <a:effectLst/>
                        <a:latin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Quantity demanded of X changes in opposite direction  from change in price of 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Substitutes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cs-CZ" sz="1800" b="0" i="0" u="none" strike="noStrike" cap="none" normalizeH="0" baseline="0">
                        <a:ln>
                          <a:noFill/>
                        </a:ln>
                        <a:solidFill>
                          <a:srgbClr val="000000"/>
                        </a:solidFill>
                        <a:effectLst/>
                        <a:latin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cs-CZ" sz="1800" b="0" i="0" u="none" strike="noStrike" cap="none" normalizeH="0" baseline="0">
                        <a:ln>
                          <a:noFill/>
                        </a:ln>
                        <a:solidFill>
                          <a:srgbClr val="000000"/>
                        </a:solidFill>
                        <a:effectLst/>
                        <a:latin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Complements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2"/>
                  </a:ext>
                </a:extLst>
              </a:tr>
              <a:tr h="1563688">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Income elasticity:</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  Positive (E</a:t>
                      </a:r>
                      <a:r>
                        <a:rPr kumimoji="0" lang="en-US" altLang="cs-CZ" sz="1800" b="0" i="0" u="none" strike="noStrike" cap="none" normalizeH="0" baseline="-25000">
                          <a:ln>
                            <a:noFill/>
                          </a:ln>
                          <a:solidFill>
                            <a:srgbClr val="000000"/>
                          </a:solidFill>
                          <a:effectLst/>
                          <a:latin typeface="Arial" panose="020B0604020202020204" pitchFamily="34" charset="0"/>
                        </a:rPr>
                        <a:t>i</a:t>
                      </a:r>
                      <a:r>
                        <a:rPr kumimoji="0" lang="en-US" altLang="cs-CZ" sz="1800" b="0" i="0" u="none" strike="noStrike" cap="none" normalizeH="0" baseline="0">
                          <a:ln>
                            <a:noFill/>
                          </a:ln>
                          <a:solidFill>
                            <a:srgbClr val="000000"/>
                          </a:solidFill>
                          <a:effectLst/>
                          <a:latin typeface="Arial" panose="020B0604020202020204" pitchFamily="34" charset="0"/>
                        </a:rPr>
                        <a:t> &gt;0)</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cs-CZ" sz="1800" b="0" i="0" u="none" strike="noStrike" cap="none" normalizeH="0" baseline="0">
                        <a:ln>
                          <a:noFill/>
                        </a:ln>
                        <a:solidFill>
                          <a:srgbClr val="000000"/>
                        </a:solidFill>
                        <a:effectLst/>
                        <a:latin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  Negative (E</a:t>
                      </a:r>
                      <a:r>
                        <a:rPr kumimoji="0" lang="en-US" altLang="cs-CZ" sz="1800" b="0" i="0" u="none" strike="noStrike" cap="none" normalizeH="0" baseline="-25000">
                          <a:ln>
                            <a:noFill/>
                          </a:ln>
                          <a:solidFill>
                            <a:srgbClr val="000000"/>
                          </a:solidFill>
                          <a:effectLst/>
                          <a:latin typeface="Arial" panose="020B0604020202020204" pitchFamily="34" charset="0"/>
                        </a:rPr>
                        <a:t>i</a:t>
                      </a:r>
                      <a:r>
                        <a:rPr kumimoji="0" lang="en-US" altLang="cs-CZ" sz="1800" b="0" i="0" u="none" strike="noStrike" cap="none" normalizeH="0" baseline="0">
                          <a:ln>
                            <a:noFill/>
                          </a:ln>
                          <a:solidFill>
                            <a:srgbClr val="000000"/>
                          </a:solidFill>
                          <a:effectLst/>
                          <a:latin typeface="Arial" panose="020B0604020202020204" pitchFamily="34" charset="0"/>
                        </a:rPr>
                        <a:t>&lt;0)</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cs-CZ" sz="1800" b="0" i="0" u="none" strike="noStrike" cap="none" normalizeH="0" baseline="0">
                        <a:ln>
                          <a:noFill/>
                        </a:ln>
                        <a:solidFill>
                          <a:srgbClr val="000000"/>
                        </a:solidFill>
                        <a:effectLst/>
                        <a:latin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Quantity demanded of the product changes in same direction as change in income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cs-CZ" sz="1800" b="0" i="0" u="none" strike="noStrike" cap="none" normalizeH="0" baseline="0">
                        <a:ln>
                          <a:noFill/>
                        </a:ln>
                        <a:solidFill>
                          <a:srgbClr val="000000"/>
                        </a:solidFill>
                        <a:effectLst/>
                        <a:latin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Quantity demanded of the product changes in opposite direction from change in income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Normal or superior</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cs-CZ" sz="1800" b="0" i="0" u="none" strike="noStrike" cap="none" normalizeH="0" baseline="0">
                        <a:ln>
                          <a:noFill/>
                        </a:ln>
                        <a:solidFill>
                          <a:srgbClr val="000000"/>
                        </a:solidFill>
                        <a:effectLst/>
                        <a:latin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cs-CZ" sz="1800" b="0" i="0" u="none" strike="noStrike" cap="none" normalizeH="0" baseline="0">
                        <a:ln>
                          <a:noFill/>
                        </a:ln>
                        <a:solidFill>
                          <a:srgbClr val="000000"/>
                        </a:solidFill>
                        <a:effectLst/>
                        <a:latin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Inferior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3"/>
                  </a:ext>
                </a:extLst>
              </a:tr>
            </a:tbl>
          </a:graphicData>
        </a:graphic>
      </p:graphicFrame>
      <p:sp>
        <p:nvSpPr>
          <p:cNvPr id="62490" name="Text Box 11">
            <a:extLst>
              <a:ext uri="{FF2B5EF4-FFF2-40B4-BE49-F238E27FC236}">
                <a16:creationId xmlns:a16="http://schemas.microsoft.com/office/drawing/2014/main" id="{8EBABC74-F5B2-4430-98DD-156140F6384D}"/>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0">
                <a:solidFill>
                  <a:schemeClr val="bg1"/>
                </a:solidFill>
                <a:cs typeface="Arial" panose="020B0604020202020204" pitchFamily="34" charset="0"/>
              </a:rPr>
              <a:t>4-</a:t>
            </a:r>
            <a:fld id="{4045C454-4FD6-47D1-BA0F-03DFF617437D}" type="slidenum">
              <a:rPr lang="en-US" altLang="cs-CZ" sz="1400" b="0">
                <a:solidFill>
                  <a:schemeClr val="bg1"/>
                </a:solidFill>
                <a:cs typeface="Arial" panose="020B0604020202020204" pitchFamily="34" charset="0"/>
              </a:rPr>
              <a:pPr eaLnBrk="1" hangingPunct="1">
                <a:spcBef>
                  <a:spcPct val="0"/>
                </a:spcBef>
                <a:buFontTx/>
                <a:buNone/>
              </a:pPr>
              <a:t>30</a:t>
            </a:fld>
            <a:endParaRPr lang="en-US" altLang="cs-CZ" sz="1400" b="0">
              <a:solidFill>
                <a:schemeClr val="bg1"/>
              </a:solidFill>
              <a:cs typeface="Arial" panose="020B0604020202020204"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5">
            <a:extLst>
              <a:ext uri="{FF2B5EF4-FFF2-40B4-BE49-F238E27FC236}">
                <a16:creationId xmlns:a16="http://schemas.microsoft.com/office/drawing/2014/main" id="{0E17CD98-EE47-4A4F-BBEF-DDEB00D2A582}"/>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a:latin typeface="Dotum" panose="020B0600000101010101" pitchFamily="34" charset="-127"/>
            </a:endParaRPr>
          </a:p>
        </p:txBody>
      </p:sp>
      <p:sp>
        <p:nvSpPr>
          <p:cNvPr id="64515" name="Rectangle 2">
            <a:extLst>
              <a:ext uri="{FF2B5EF4-FFF2-40B4-BE49-F238E27FC236}">
                <a16:creationId xmlns:a16="http://schemas.microsoft.com/office/drawing/2014/main" id="{20B5C792-043E-4A29-B0CF-36B37D65AE99}"/>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Elasticity and Pricing Power</a:t>
            </a:r>
          </a:p>
        </p:txBody>
      </p:sp>
      <p:sp>
        <p:nvSpPr>
          <p:cNvPr id="64516" name="Rectangle 3">
            <a:extLst>
              <a:ext uri="{FF2B5EF4-FFF2-40B4-BE49-F238E27FC236}">
                <a16:creationId xmlns:a16="http://schemas.microsoft.com/office/drawing/2014/main" id="{5A8996E2-0AEF-4DC3-8E6F-21D52AC3E724}"/>
              </a:ext>
            </a:extLst>
          </p:cNvPr>
          <p:cNvSpPr>
            <a:spLocks noGrp="1" noChangeArrowheads="1"/>
          </p:cNvSpPr>
          <p:nvPr>
            <p:ph type="body" idx="1"/>
          </p:nvPr>
        </p:nvSpPr>
        <p:spPr>
          <a:xfrm>
            <a:off x="533400" y="1066800"/>
            <a:ext cx="8229600" cy="4525963"/>
          </a:xfrm>
        </p:spPr>
        <p:txBody>
          <a:bodyPr/>
          <a:lstStyle/>
          <a:p>
            <a:pPr eaLnBrk="1" hangingPunct="1">
              <a:buClr>
                <a:srgbClr val="3399FF"/>
              </a:buClr>
              <a:buSzPct val="125000"/>
            </a:pPr>
            <a:r>
              <a:rPr lang="en-US" altLang="cs-CZ" sz="3600"/>
              <a:t>Charge different prices based on price elasticities</a:t>
            </a:r>
          </a:p>
          <a:p>
            <a:pPr eaLnBrk="1" hangingPunct="1">
              <a:buClr>
                <a:srgbClr val="3399FF"/>
              </a:buClr>
              <a:buSzPct val="125000"/>
            </a:pPr>
            <a:r>
              <a:rPr lang="en-US" altLang="cs-CZ" sz="3600"/>
              <a:t>Examples: </a:t>
            </a:r>
          </a:p>
          <a:p>
            <a:pPr lvl="1" eaLnBrk="1" hangingPunct="1">
              <a:buClr>
                <a:srgbClr val="3399FF"/>
              </a:buClr>
              <a:buSzPct val="125000"/>
              <a:buFont typeface="Arial" panose="020B0604020202020204" pitchFamily="34" charset="0"/>
              <a:buChar char="•"/>
            </a:pPr>
            <a:r>
              <a:rPr lang="en-US" altLang="cs-CZ" sz="3600"/>
              <a:t>Business air travelers</a:t>
            </a:r>
          </a:p>
          <a:p>
            <a:pPr lvl="1" eaLnBrk="1" hangingPunct="1">
              <a:buClr>
                <a:srgbClr val="3399FF"/>
              </a:buClr>
              <a:buSzPct val="125000"/>
              <a:buFont typeface="Arial" panose="020B0604020202020204" pitchFamily="34" charset="0"/>
              <a:buChar char="•"/>
            </a:pPr>
            <a:r>
              <a:rPr lang="en-US" altLang="cs-CZ" sz="3600"/>
              <a:t>Adult vs. child</a:t>
            </a:r>
          </a:p>
        </p:txBody>
      </p:sp>
      <p:sp>
        <p:nvSpPr>
          <p:cNvPr id="64517" name="Rectangle 4">
            <a:extLst>
              <a:ext uri="{FF2B5EF4-FFF2-40B4-BE49-F238E27FC236}">
                <a16:creationId xmlns:a16="http://schemas.microsoft.com/office/drawing/2014/main" id="{FF5AE2FB-1F04-43EA-BDFB-AAFF67AA7BA4}"/>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64518" name="Text Box 11">
            <a:extLst>
              <a:ext uri="{FF2B5EF4-FFF2-40B4-BE49-F238E27FC236}">
                <a16:creationId xmlns:a16="http://schemas.microsoft.com/office/drawing/2014/main" id="{B8A47084-67B8-4475-BE3E-E26B4247B356}"/>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0">
                <a:solidFill>
                  <a:schemeClr val="bg1"/>
                </a:solidFill>
                <a:cs typeface="Arial" panose="020B0604020202020204" pitchFamily="34" charset="0"/>
              </a:rPr>
              <a:t>4-</a:t>
            </a:r>
            <a:fld id="{B556D6E0-EEE3-4534-89FF-CAE4BCAB6658}" type="slidenum">
              <a:rPr lang="en-US" altLang="cs-CZ" sz="1400" b="0">
                <a:solidFill>
                  <a:schemeClr val="bg1"/>
                </a:solidFill>
                <a:cs typeface="Arial" panose="020B0604020202020204" pitchFamily="34" charset="0"/>
              </a:rPr>
              <a:pPr eaLnBrk="1" hangingPunct="1">
                <a:spcBef>
                  <a:spcPct val="0"/>
                </a:spcBef>
                <a:buFontTx/>
                <a:buNone/>
              </a:pPr>
              <a:t>31</a:t>
            </a:fld>
            <a:endParaRPr lang="en-US" altLang="cs-CZ" sz="1400" b="0">
              <a:solidFill>
                <a:schemeClr val="bg1"/>
              </a:solidFill>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5">
            <a:extLst>
              <a:ext uri="{FF2B5EF4-FFF2-40B4-BE49-F238E27FC236}">
                <a16:creationId xmlns:a16="http://schemas.microsoft.com/office/drawing/2014/main" id="{412BFF57-805F-434D-994D-77FA3213DBB8}"/>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a:latin typeface="Dotum" panose="020B0600000101010101" pitchFamily="34" charset="-127"/>
            </a:endParaRPr>
          </a:p>
        </p:txBody>
      </p:sp>
      <p:sp>
        <p:nvSpPr>
          <p:cNvPr id="9219" name="Rectangle 2">
            <a:extLst>
              <a:ext uri="{FF2B5EF4-FFF2-40B4-BE49-F238E27FC236}">
                <a16:creationId xmlns:a16="http://schemas.microsoft.com/office/drawing/2014/main" id="{1044B603-24FF-479E-B8F1-2EBFCBEEFB9B}"/>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Price Elasticity of Demand Formula</a:t>
            </a:r>
          </a:p>
        </p:txBody>
      </p:sp>
      <p:sp>
        <p:nvSpPr>
          <p:cNvPr id="9220" name="Rectangle 3">
            <a:extLst>
              <a:ext uri="{FF2B5EF4-FFF2-40B4-BE49-F238E27FC236}">
                <a16:creationId xmlns:a16="http://schemas.microsoft.com/office/drawing/2014/main" id="{73BA9EA5-2E62-4074-BD20-5CA1FF08A0E3}"/>
              </a:ext>
            </a:extLst>
          </p:cNvPr>
          <p:cNvSpPr>
            <a:spLocks noGrp="1" noChangeArrowheads="1"/>
          </p:cNvSpPr>
          <p:nvPr>
            <p:ph type="body" idx="1"/>
          </p:nvPr>
        </p:nvSpPr>
        <p:spPr>
          <a:xfrm>
            <a:off x="457200" y="1143000"/>
            <a:ext cx="8229600" cy="2438400"/>
          </a:xfrm>
        </p:spPr>
        <p:txBody>
          <a:bodyPr/>
          <a:lstStyle/>
          <a:p>
            <a:pPr eaLnBrk="1" hangingPunct="1">
              <a:buClr>
                <a:srgbClr val="3399FF"/>
              </a:buClr>
              <a:buSzPct val="125000"/>
            </a:pPr>
            <a:r>
              <a:rPr lang="en-US" altLang="cs-CZ" sz="3600"/>
              <a:t>Use the midpoint formula</a:t>
            </a:r>
          </a:p>
          <a:p>
            <a:pPr eaLnBrk="1" hangingPunct="1">
              <a:buClr>
                <a:srgbClr val="3399FF"/>
              </a:buClr>
              <a:buSzPct val="125000"/>
            </a:pPr>
            <a:r>
              <a:rPr lang="en-US" altLang="cs-CZ" sz="3600"/>
              <a:t>Ensures consistent results</a:t>
            </a:r>
          </a:p>
          <a:p>
            <a:pPr eaLnBrk="1" hangingPunct="1">
              <a:buClr>
                <a:srgbClr val="3399FF"/>
              </a:buClr>
              <a:buSzPct val="125000"/>
            </a:pPr>
            <a:endParaRPr lang="en-US" altLang="cs-CZ" sz="2800"/>
          </a:p>
          <a:p>
            <a:pPr eaLnBrk="1" hangingPunct="1">
              <a:spcBef>
                <a:spcPct val="0"/>
              </a:spcBef>
              <a:buClr>
                <a:srgbClr val="3399FF"/>
              </a:buClr>
              <a:buSzPct val="125000"/>
              <a:buFontTx/>
              <a:buNone/>
            </a:pPr>
            <a:r>
              <a:rPr lang="en-US" altLang="cs-CZ" sz="2800"/>
              <a:t>	 			</a:t>
            </a:r>
          </a:p>
          <a:p>
            <a:pPr eaLnBrk="1" hangingPunct="1">
              <a:spcBef>
                <a:spcPct val="0"/>
              </a:spcBef>
              <a:spcAft>
                <a:spcPts val="600"/>
              </a:spcAft>
              <a:buClr>
                <a:srgbClr val="3399FF"/>
              </a:buClr>
              <a:buSzPct val="125000"/>
              <a:buFontTx/>
              <a:buNone/>
            </a:pPr>
            <a:r>
              <a:rPr lang="en-US" altLang="cs-CZ" sz="2800" b="1"/>
              <a:t>		     </a:t>
            </a:r>
            <a:r>
              <a:rPr lang="en-US" altLang="cs-CZ" sz="2400" b="1"/>
              <a:t>Change in quantity	     Change in price</a:t>
            </a:r>
          </a:p>
          <a:p>
            <a:pPr eaLnBrk="1" hangingPunct="1">
              <a:spcBef>
                <a:spcPct val="0"/>
              </a:spcBef>
              <a:buClr>
                <a:srgbClr val="3399FF"/>
              </a:buClr>
              <a:buSzPct val="125000"/>
              <a:buFontTx/>
              <a:buNone/>
            </a:pPr>
            <a:r>
              <a:rPr lang="en-US" altLang="cs-CZ" sz="2400" b="1"/>
              <a:t>	 	      Sum of quantities/2	     Sum of prices/2</a:t>
            </a:r>
          </a:p>
        </p:txBody>
      </p:sp>
      <p:sp>
        <p:nvSpPr>
          <p:cNvPr id="9221" name="Rectangle 4">
            <a:extLst>
              <a:ext uri="{FF2B5EF4-FFF2-40B4-BE49-F238E27FC236}">
                <a16:creationId xmlns:a16="http://schemas.microsoft.com/office/drawing/2014/main" id="{112C22BE-0DF1-4AA2-BBA0-58353C63DC9E}"/>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9222" name="Rectangle 5">
            <a:extLst>
              <a:ext uri="{FF2B5EF4-FFF2-40B4-BE49-F238E27FC236}">
                <a16:creationId xmlns:a16="http://schemas.microsoft.com/office/drawing/2014/main" id="{912C902C-D966-4C28-9EBB-02B5C175C3CC}"/>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a:solidFill>
                  <a:srgbClr val="FFFFFF"/>
                </a:solidFill>
              </a:rPr>
              <a:t>LO1</a:t>
            </a:r>
          </a:p>
        </p:txBody>
      </p:sp>
      <p:cxnSp>
        <p:nvCxnSpPr>
          <p:cNvPr id="8" name="Straight Connector 7">
            <a:extLst>
              <a:ext uri="{FF2B5EF4-FFF2-40B4-BE49-F238E27FC236}">
                <a16:creationId xmlns:a16="http://schemas.microsoft.com/office/drawing/2014/main" id="{E7999C93-BFA0-42B1-85EC-7F2E11F9D05D}"/>
              </a:ext>
            </a:extLst>
          </p:cNvPr>
          <p:cNvCxnSpPr/>
          <p:nvPr/>
        </p:nvCxnSpPr>
        <p:spPr>
          <a:xfrm>
            <a:off x="1981200" y="3810000"/>
            <a:ext cx="2743200"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30B360ED-5B2B-4894-8959-30E52D016187}"/>
              </a:ext>
            </a:extLst>
          </p:cNvPr>
          <p:cNvCxnSpPr/>
          <p:nvPr/>
        </p:nvCxnSpPr>
        <p:spPr>
          <a:xfrm>
            <a:off x="5486400" y="3810000"/>
            <a:ext cx="2743200"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9225" name="TextBox 10">
            <a:extLst>
              <a:ext uri="{FF2B5EF4-FFF2-40B4-BE49-F238E27FC236}">
                <a16:creationId xmlns:a16="http://schemas.microsoft.com/office/drawing/2014/main" id="{DE17F099-FA50-47BD-95C5-F5305321E43D}"/>
              </a:ext>
            </a:extLst>
          </p:cNvPr>
          <p:cNvSpPr txBox="1">
            <a:spLocks noChangeArrowheads="1"/>
          </p:cNvSpPr>
          <p:nvPr/>
        </p:nvSpPr>
        <p:spPr bwMode="auto">
          <a:xfrm>
            <a:off x="762000" y="3505200"/>
            <a:ext cx="1066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800"/>
              <a:t>E</a:t>
            </a:r>
            <a:r>
              <a:rPr lang="en-US" altLang="cs-CZ" sz="2800" baseline="-25000"/>
              <a:t>d</a:t>
            </a:r>
            <a:r>
              <a:rPr lang="en-US" altLang="cs-CZ" sz="2800" b="0"/>
              <a:t>  </a:t>
            </a:r>
            <a:r>
              <a:rPr lang="en-US" altLang="cs-CZ" sz="2800"/>
              <a:t>=</a:t>
            </a:r>
          </a:p>
        </p:txBody>
      </p:sp>
      <p:sp>
        <p:nvSpPr>
          <p:cNvPr id="9226" name="TextBox 12">
            <a:extLst>
              <a:ext uri="{FF2B5EF4-FFF2-40B4-BE49-F238E27FC236}">
                <a16:creationId xmlns:a16="http://schemas.microsoft.com/office/drawing/2014/main" id="{6EF9E307-9715-4B4F-8996-0C7FF20B6BAE}"/>
              </a:ext>
            </a:extLst>
          </p:cNvPr>
          <p:cNvSpPr txBox="1">
            <a:spLocks noChangeArrowheads="1"/>
          </p:cNvSpPr>
          <p:nvPr/>
        </p:nvSpPr>
        <p:spPr bwMode="auto">
          <a:xfrm>
            <a:off x="4953000" y="3590925"/>
            <a:ext cx="381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800" b="0"/>
              <a:t>÷</a:t>
            </a:r>
          </a:p>
        </p:txBody>
      </p:sp>
      <p:sp>
        <p:nvSpPr>
          <p:cNvPr id="9227" name="Text Box 11">
            <a:extLst>
              <a:ext uri="{FF2B5EF4-FFF2-40B4-BE49-F238E27FC236}">
                <a16:creationId xmlns:a16="http://schemas.microsoft.com/office/drawing/2014/main" id="{9466770C-852D-46CB-BE0B-C415D5AC3BAB}"/>
              </a:ext>
            </a:extLst>
          </p:cNvPr>
          <p:cNvSpPr txBox="1">
            <a:spLocks noChangeArrowheads="1"/>
          </p:cNvSpPr>
          <p:nvPr/>
        </p:nvSpPr>
        <p:spPr bwMode="auto">
          <a:xfrm>
            <a:off x="8382000" y="6553200"/>
            <a:ext cx="4397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0">
                <a:solidFill>
                  <a:schemeClr val="bg1"/>
                </a:solidFill>
                <a:cs typeface="Arial" panose="020B0604020202020204" pitchFamily="34" charset="0"/>
              </a:rPr>
              <a:t>4-</a:t>
            </a:r>
            <a:fld id="{45C68844-DB0B-4BC5-A687-DE7DD1A558BD}" type="slidenum">
              <a:rPr lang="en-US" altLang="cs-CZ" sz="1400" b="0">
                <a:solidFill>
                  <a:schemeClr val="bg1"/>
                </a:solidFill>
                <a:cs typeface="Arial" panose="020B0604020202020204" pitchFamily="34" charset="0"/>
              </a:rPr>
              <a:pPr eaLnBrk="1" hangingPunct="1">
                <a:spcBef>
                  <a:spcPct val="0"/>
                </a:spcBef>
                <a:buFontTx/>
                <a:buNone/>
              </a:pPr>
              <a:t>4</a:t>
            </a:fld>
            <a:endParaRPr lang="en-US" altLang="cs-CZ" sz="1400" b="0">
              <a:solidFill>
                <a:schemeClr val="bg1"/>
              </a:solidFill>
              <a:cs typeface="Arial" panose="020B0604020202020204" pitchFamily="34" charset="0"/>
            </a:endParaRPr>
          </a:p>
        </p:txBody>
      </p:sp>
      <p:sp>
        <p:nvSpPr>
          <p:cNvPr id="9228" name="Obdélník 1">
            <a:extLst>
              <a:ext uri="{FF2B5EF4-FFF2-40B4-BE49-F238E27FC236}">
                <a16:creationId xmlns:a16="http://schemas.microsoft.com/office/drawing/2014/main" id="{155007DF-1211-4321-8C32-F9C7ED8619CB}"/>
              </a:ext>
            </a:extLst>
          </p:cNvPr>
          <p:cNvSpPr>
            <a:spLocks noChangeArrowheads="1"/>
          </p:cNvSpPr>
          <p:nvPr/>
        </p:nvSpPr>
        <p:spPr bwMode="auto">
          <a:xfrm>
            <a:off x="914400" y="5081588"/>
            <a:ext cx="8001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r>
              <a:rPr lang="en-US" altLang="cs-CZ" b="0">
                <a:latin typeface="Roboto" panose="02000000000000000000" pitchFamily="2" charset="0"/>
              </a:rPr>
              <a:t>Elasticity and the Total Revenue Test- Micro 2.9</a:t>
            </a:r>
            <a:r>
              <a:rPr lang="cs-CZ" altLang="cs-CZ" b="0">
                <a:latin typeface="Roboto" panose="02000000000000000000" pitchFamily="2" charset="0"/>
              </a:rPr>
              <a:t> https://www.youtube.com/watch?v=HHcblIxiAAk</a:t>
            </a:r>
            <a:endParaRPr lang="en-US" altLang="cs-CZ" b="0">
              <a:latin typeface="Roboto" panose="02000000000000000000" pitchFamily="2"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5">
            <a:extLst>
              <a:ext uri="{FF2B5EF4-FFF2-40B4-BE49-F238E27FC236}">
                <a16:creationId xmlns:a16="http://schemas.microsoft.com/office/drawing/2014/main" id="{49962278-2FD6-408B-973F-680266640C41}"/>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a:latin typeface="Dotum" panose="020B0600000101010101" pitchFamily="34" charset="-127"/>
            </a:endParaRPr>
          </a:p>
        </p:txBody>
      </p:sp>
      <p:sp>
        <p:nvSpPr>
          <p:cNvPr id="11267" name="Rectangle 2">
            <a:extLst>
              <a:ext uri="{FF2B5EF4-FFF2-40B4-BE49-F238E27FC236}">
                <a16:creationId xmlns:a16="http://schemas.microsoft.com/office/drawing/2014/main" id="{0C0DAACA-E928-4D87-894E-B50BD727BD4D}"/>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Price Elasticity of Demand Formula</a:t>
            </a:r>
          </a:p>
        </p:txBody>
      </p:sp>
      <p:sp>
        <p:nvSpPr>
          <p:cNvPr id="11268" name="Rectangle 3">
            <a:extLst>
              <a:ext uri="{FF2B5EF4-FFF2-40B4-BE49-F238E27FC236}">
                <a16:creationId xmlns:a16="http://schemas.microsoft.com/office/drawing/2014/main" id="{6FBC0CE1-1843-4588-AD01-D714D44CD00F}"/>
              </a:ext>
            </a:extLst>
          </p:cNvPr>
          <p:cNvSpPr>
            <a:spLocks noGrp="1" noChangeArrowheads="1"/>
          </p:cNvSpPr>
          <p:nvPr>
            <p:ph type="body" idx="1"/>
          </p:nvPr>
        </p:nvSpPr>
        <p:spPr>
          <a:xfrm>
            <a:off x="533400" y="1143000"/>
            <a:ext cx="8229600" cy="4525963"/>
          </a:xfrm>
        </p:spPr>
        <p:txBody>
          <a:bodyPr/>
          <a:lstStyle/>
          <a:p>
            <a:pPr eaLnBrk="1" hangingPunct="1">
              <a:buClr>
                <a:srgbClr val="3399FF"/>
              </a:buClr>
              <a:buSzPct val="125000"/>
            </a:pPr>
            <a:r>
              <a:rPr lang="en-US" altLang="cs-CZ" sz="3600"/>
              <a:t>Use percentages</a:t>
            </a:r>
          </a:p>
          <a:p>
            <a:pPr lvl="1" eaLnBrk="1" hangingPunct="1">
              <a:buClr>
                <a:srgbClr val="3399FF"/>
              </a:buClr>
              <a:buSzPct val="125000"/>
              <a:buFont typeface="Arial" panose="020B0604020202020204" pitchFamily="34" charset="0"/>
              <a:buChar char="•"/>
            </a:pPr>
            <a:r>
              <a:rPr lang="en-US" altLang="cs-CZ" sz="3600"/>
              <a:t>Unit free measure</a:t>
            </a:r>
          </a:p>
          <a:p>
            <a:pPr lvl="1" eaLnBrk="1" hangingPunct="1">
              <a:buClr>
                <a:srgbClr val="3399FF"/>
              </a:buClr>
              <a:buSzPct val="125000"/>
              <a:buFont typeface="Arial" panose="020B0604020202020204" pitchFamily="34" charset="0"/>
              <a:buChar char="•"/>
            </a:pPr>
            <a:r>
              <a:rPr lang="en-US" altLang="cs-CZ" sz="3600"/>
              <a:t>Compare responsiveness across products</a:t>
            </a:r>
          </a:p>
          <a:p>
            <a:pPr eaLnBrk="1" hangingPunct="1">
              <a:buClr>
                <a:srgbClr val="3399FF"/>
              </a:buClr>
              <a:buSzPct val="125000"/>
            </a:pPr>
            <a:r>
              <a:rPr lang="en-US" altLang="cs-CZ" sz="3600"/>
              <a:t>Eliminate the minus sign</a:t>
            </a:r>
          </a:p>
          <a:p>
            <a:pPr lvl="1" eaLnBrk="1" hangingPunct="1">
              <a:buClr>
                <a:srgbClr val="3399FF"/>
              </a:buClr>
              <a:buSzPct val="125000"/>
              <a:buFont typeface="Arial" panose="020B0604020202020204" pitchFamily="34" charset="0"/>
              <a:buChar char="•"/>
            </a:pPr>
            <a:r>
              <a:rPr lang="en-US" altLang="cs-CZ" sz="3600"/>
              <a:t>Easier to compare elasticities</a:t>
            </a:r>
          </a:p>
        </p:txBody>
      </p:sp>
      <p:sp>
        <p:nvSpPr>
          <p:cNvPr id="11269" name="Rectangle 4">
            <a:extLst>
              <a:ext uri="{FF2B5EF4-FFF2-40B4-BE49-F238E27FC236}">
                <a16:creationId xmlns:a16="http://schemas.microsoft.com/office/drawing/2014/main" id="{14DB6524-BD33-4CB3-B11C-80FB42AEE5BE}"/>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11270" name="Rectangle 5">
            <a:extLst>
              <a:ext uri="{FF2B5EF4-FFF2-40B4-BE49-F238E27FC236}">
                <a16:creationId xmlns:a16="http://schemas.microsoft.com/office/drawing/2014/main" id="{7C468665-B76E-4A16-9617-4B57918C8402}"/>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a:solidFill>
                  <a:srgbClr val="FFFFFF"/>
                </a:solidFill>
              </a:rPr>
              <a:t>LO1</a:t>
            </a:r>
          </a:p>
        </p:txBody>
      </p:sp>
      <p:sp>
        <p:nvSpPr>
          <p:cNvPr id="11271" name="Text Box 11">
            <a:extLst>
              <a:ext uri="{FF2B5EF4-FFF2-40B4-BE49-F238E27FC236}">
                <a16:creationId xmlns:a16="http://schemas.microsoft.com/office/drawing/2014/main" id="{E161ADB0-2E23-4873-A854-C8BB43AFFCF3}"/>
              </a:ext>
            </a:extLst>
          </p:cNvPr>
          <p:cNvSpPr txBox="1">
            <a:spLocks noChangeArrowheads="1"/>
          </p:cNvSpPr>
          <p:nvPr/>
        </p:nvSpPr>
        <p:spPr bwMode="auto">
          <a:xfrm>
            <a:off x="8382000" y="6553200"/>
            <a:ext cx="4397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0">
                <a:solidFill>
                  <a:schemeClr val="bg1"/>
                </a:solidFill>
                <a:cs typeface="Arial" panose="020B0604020202020204" pitchFamily="34" charset="0"/>
              </a:rPr>
              <a:t>4-</a:t>
            </a:r>
            <a:fld id="{C2E81B45-720C-45CF-9F55-21309514D967}" type="slidenum">
              <a:rPr lang="en-US" altLang="cs-CZ" sz="1400" b="0">
                <a:solidFill>
                  <a:schemeClr val="bg1"/>
                </a:solidFill>
                <a:cs typeface="Arial" panose="020B0604020202020204" pitchFamily="34" charset="0"/>
              </a:rPr>
              <a:pPr eaLnBrk="1" hangingPunct="1">
                <a:spcBef>
                  <a:spcPct val="0"/>
                </a:spcBef>
                <a:buFontTx/>
                <a:buNone/>
              </a:pPr>
              <a:t>5</a:t>
            </a:fld>
            <a:endParaRPr lang="en-US" altLang="cs-CZ" sz="1400" b="0">
              <a:solidFill>
                <a:schemeClr val="bg1"/>
              </a:solidFill>
              <a:cs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5">
            <a:extLst>
              <a:ext uri="{FF2B5EF4-FFF2-40B4-BE49-F238E27FC236}">
                <a16:creationId xmlns:a16="http://schemas.microsoft.com/office/drawing/2014/main" id="{3F4CDDEA-6A75-4813-9569-6B088F1356DB}"/>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a:latin typeface="Dotum" panose="020B0600000101010101" pitchFamily="34" charset="-127"/>
            </a:endParaRPr>
          </a:p>
        </p:txBody>
      </p:sp>
      <p:sp>
        <p:nvSpPr>
          <p:cNvPr id="13315" name="Rectangle 2">
            <a:extLst>
              <a:ext uri="{FF2B5EF4-FFF2-40B4-BE49-F238E27FC236}">
                <a16:creationId xmlns:a16="http://schemas.microsoft.com/office/drawing/2014/main" id="{3860DA6E-804F-46AF-9BAF-B08F62FBDD60}"/>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Interpretation of Elasticity of Demand</a:t>
            </a:r>
          </a:p>
        </p:txBody>
      </p:sp>
      <p:sp>
        <p:nvSpPr>
          <p:cNvPr id="13316" name="Rectangle 3">
            <a:extLst>
              <a:ext uri="{FF2B5EF4-FFF2-40B4-BE49-F238E27FC236}">
                <a16:creationId xmlns:a16="http://schemas.microsoft.com/office/drawing/2014/main" id="{E13AEFF2-1703-4A00-816F-37A064DD288C}"/>
              </a:ext>
            </a:extLst>
          </p:cNvPr>
          <p:cNvSpPr>
            <a:spLocks noGrp="1" noChangeArrowheads="1"/>
          </p:cNvSpPr>
          <p:nvPr>
            <p:ph type="body" idx="1"/>
          </p:nvPr>
        </p:nvSpPr>
        <p:spPr>
          <a:xfrm>
            <a:off x="0" y="1295400"/>
            <a:ext cx="8229600" cy="4525963"/>
          </a:xfrm>
        </p:spPr>
        <p:txBody>
          <a:bodyPr/>
          <a:lstStyle/>
          <a:p>
            <a:pPr lvl="2" eaLnBrk="1" hangingPunct="1">
              <a:buClr>
                <a:srgbClr val="3399FF"/>
              </a:buClr>
              <a:buSzPct val="125000"/>
            </a:pPr>
            <a:r>
              <a:rPr lang="en-US" altLang="cs-CZ" sz="3600"/>
              <a:t> E</a:t>
            </a:r>
            <a:r>
              <a:rPr lang="en-US" altLang="cs-CZ" sz="3600" baseline="-25000"/>
              <a:t>d</a:t>
            </a:r>
            <a:r>
              <a:rPr lang="en-US" altLang="cs-CZ" sz="3600"/>
              <a:t> &gt; 1 demand is elastic</a:t>
            </a:r>
          </a:p>
          <a:p>
            <a:pPr lvl="2" eaLnBrk="1" hangingPunct="1">
              <a:buClr>
                <a:srgbClr val="3399FF"/>
              </a:buClr>
              <a:buSzPct val="125000"/>
            </a:pPr>
            <a:r>
              <a:rPr lang="en-US" altLang="cs-CZ" sz="3600"/>
              <a:t> E</a:t>
            </a:r>
            <a:r>
              <a:rPr lang="en-US" altLang="cs-CZ" sz="3600" baseline="-25000"/>
              <a:t>d</a:t>
            </a:r>
            <a:r>
              <a:rPr lang="en-US" altLang="cs-CZ" sz="3600"/>
              <a:t> = 1 demand is unit elastic</a:t>
            </a:r>
          </a:p>
          <a:p>
            <a:pPr lvl="2" eaLnBrk="1" hangingPunct="1">
              <a:buClr>
                <a:srgbClr val="3399FF"/>
              </a:buClr>
              <a:buSzPct val="125000"/>
            </a:pPr>
            <a:r>
              <a:rPr lang="en-US" altLang="cs-CZ" sz="3600"/>
              <a:t> E</a:t>
            </a:r>
            <a:r>
              <a:rPr lang="en-US" altLang="cs-CZ" sz="3600" baseline="-25000"/>
              <a:t>d</a:t>
            </a:r>
            <a:r>
              <a:rPr lang="en-US" altLang="cs-CZ" sz="3600"/>
              <a:t> &lt; 1 demand is inelastic</a:t>
            </a:r>
          </a:p>
          <a:p>
            <a:pPr lvl="2" eaLnBrk="1" hangingPunct="1">
              <a:buClr>
                <a:srgbClr val="3399FF"/>
              </a:buClr>
              <a:buSzPct val="125000"/>
            </a:pPr>
            <a:r>
              <a:rPr lang="en-US" altLang="cs-CZ" sz="3600"/>
              <a:t> Extreme cases</a:t>
            </a:r>
          </a:p>
          <a:p>
            <a:pPr lvl="3" eaLnBrk="1" hangingPunct="1">
              <a:buClr>
                <a:srgbClr val="3399FF"/>
              </a:buClr>
              <a:buSzPct val="125000"/>
              <a:buFont typeface="Arial" panose="020B0604020202020204" pitchFamily="34" charset="0"/>
              <a:buChar char="•"/>
            </a:pPr>
            <a:r>
              <a:rPr lang="en-US" altLang="cs-CZ" sz="3200"/>
              <a:t> </a:t>
            </a:r>
            <a:r>
              <a:rPr lang="en-US" altLang="cs-CZ" sz="3600"/>
              <a:t>Perfectly inelastic</a:t>
            </a:r>
          </a:p>
          <a:p>
            <a:pPr lvl="3" eaLnBrk="1" hangingPunct="1">
              <a:buClr>
                <a:srgbClr val="3399FF"/>
              </a:buClr>
              <a:buSzPct val="125000"/>
              <a:buFont typeface="Arial" panose="020B0604020202020204" pitchFamily="34" charset="0"/>
              <a:buChar char="•"/>
            </a:pPr>
            <a:r>
              <a:rPr lang="en-US" altLang="cs-CZ" sz="3600"/>
              <a:t> Perfectly elastic</a:t>
            </a:r>
          </a:p>
        </p:txBody>
      </p:sp>
      <p:sp>
        <p:nvSpPr>
          <p:cNvPr id="13317" name="Rectangle 4">
            <a:extLst>
              <a:ext uri="{FF2B5EF4-FFF2-40B4-BE49-F238E27FC236}">
                <a16:creationId xmlns:a16="http://schemas.microsoft.com/office/drawing/2014/main" id="{F3371C6F-2908-4D66-989E-D6C3B46DDF31}"/>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13318" name="Rectangle 5">
            <a:extLst>
              <a:ext uri="{FF2B5EF4-FFF2-40B4-BE49-F238E27FC236}">
                <a16:creationId xmlns:a16="http://schemas.microsoft.com/office/drawing/2014/main" id="{FFE73413-A4A7-4348-8D4D-BD2D4BD77D8E}"/>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a:solidFill>
                  <a:srgbClr val="FFFFFF"/>
                </a:solidFill>
              </a:rPr>
              <a:t>LO1</a:t>
            </a:r>
          </a:p>
        </p:txBody>
      </p:sp>
      <p:sp>
        <p:nvSpPr>
          <p:cNvPr id="13319" name="Text Box 11">
            <a:extLst>
              <a:ext uri="{FF2B5EF4-FFF2-40B4-BE49-F238E27FC236}">
                <a16:creationId xmlns:a16="http://schemas.microsoft.com/office/drawing/2014/main" id="{611CC021-F98D-4FA8-9361-39AFFDEEFC73}"/>
              </a:ext>
            </a:extLst>
          </p:cNvPr>
          <p:cNvSpPr txBox="1">
            <a:spLocks noChangeArrowheads="1"/>
          </p:cNvSpPr>
          <p:nvPr/>
        </p:nvSpPr>
        <p:spPr bwMode="auto">
          <a:xfrm>
            <a:off x="8382000" y="6553200"/>
            <a:ext cx="4397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0">
                <a:solidFill>
                  <a:schemeClr val="bg1"/>
                </a:solidFill>
                <a:cs typeface="Arial" panose="020B0604020202020204" pitchFamily="34" charset="0"/>
              </a:rPr>
              <a:t>4-</a:t>
            </a:r>
            <a:fld id="{7F98BCD2-80C8-49B1-9A0A-C8F1B9CD2DC9}" type="slidenum">
              <a:rPr lang="en-US" altLang="cs-CZ" sz="1400" b="0">
                <a:solidFill>
                  <a:schemeClr val="bg1"/>
                </a:solidFill>
                <a:cs typeface="Arial" panose="020B0604020202020204" pitchFamily="34" charset="0"/>
              </a:rPr>
              <a:pPr eaLnBrk="1" hangingPunct="1">
                <a:spcBef>
                  <a:spcPct val="0"/>
                </a:spcBef>
                <a:buFontTx/>
                <a:buNone/>
              </a:pPr>
              <a:t>6</a:t>
            </a:fld>
            <a:endParaRPr lang="en-US" altLang="cs-CZ" sz="1400" b="0">
              <a:solidFill>
                <a:schemeClr val="bg1"/>
              </a:solidFill>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descr="gridlines.png">
            <a:extLst>
              <a:ext uri="{FF2B5EF4-FFF2-40B4-BE49-F238E27FC236}">
                <a16:creationId xmlns:a16="http://schemas.microsoft.com/office/drawing/2014/main" id="{1D93A283-355D-49FA-ACF5-71D725F443B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1600200"/>
            <a:ext cx="4767263" cy="3846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Rectangle 5">
            <a:extLst>
              <a:ext uri="{FF2B5EF4-FFF2-40B4-BE49-F238E27FC236}">
                <a16:creationId xmlns:a16="http://schemas.microsoft.com/office/drawing/2014/main" id="{108CA542-32D5-4595-A1BD-627B77B1801B}"/>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a:latin typeface="Dotum" panose="020B0600000101010101" pitchFamily="34" charset="-127"/>
            </a:endParaRPr>
          </a:p>
        </p:txBody>
      </p:sp>
      <p:sp>
        <p:nvSpPr>
          <p:cNvPr id="15364" name="Rectangle 2">
            <a:extLst>
              <a:ext uri="{FF2B5EF4-FFF2-40B4-BE49-F238E27FC236}">
                <a16:creationId xmlns:a16="http://schemas.microsoft.com/office/drawing/2014/main" id="{6FC9A974-12B2-405B-B3B9-05FCF5C059C5}"/>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Extreme Cases</a:t>
            </a:r>
          </a:p>
        </p:txBody>
      </p:sp>
      <p:sp>
        <p:nvSpPr>
          <p:cNvPr id="15365" name="Rectangle 4">
            <a:extLst>
              <a:ext uri="{FF2B5EF4-FFF2-40B4-BE49-F238E27FC236}">
                <a16:creationId xmlns:a16="http://schemas.microsoft.com/office/drawing/2014/main" id="{57E1EEFA-E6CA-41F3-AFC1-EA75937D2B6B}"/>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15366" name="Rectangle 6">
            <a:extLst>
              <a:ext uri="{FF2B5EF4-FFF2-40B4-BE49-F238E27FC236}">
                <a16:creationId xmlns:a16="http://schemas.microsoft.com/office/drawing/2014/main" id="{C830D312-E5F7-42DE-B968-35BE19A0A5AA}"/>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a:solidFill>
                  <a:srgbClr val="FFFFFF"/>
                </a:solidFill>
              </a:rPr>
              <a:t>LO1</a:t>
            </a:r>
          </a:p>
        </p:txBody>
      </p:sp>
      <p:sp>
        <p:nvSpPr>
          <p:cNvPr id="9222" name="Line 24">
            <a:extLst>
              <a:ext uri="{FF2B5EF4-FFF2-40B4-BE49-F238E27FC236}">
                <a16:creationId xmlns:a16="http://schemas.microsoft.com/office/drawing/2014/main" id="{CEEF6B7B-E37B-4932-B228-F72197957ABB}"/>
              </a:ext>
            </a:extLst>
          </p:cNvPr>
          <p:cNvSpPr>
            <a:spLocks noChangeShapeType="1"/>
          </p:cNvSpPr>
          <p:nvPr/>
        </p:nvSpPr>
        <p:spPr bwMode="auto">
          <a:xfrm rot="60000" flipH="1" flipV="1">
            <a:off x="4311650" y="1676400"/>
            <a:ext cx="46038" cy="3627438"/>
          </a:xfrm>
          <a:prstGeom prst="line">
            <a:avLst/>
          </a:prstGeom>
          <a:noFill/>
          <a:ln w="57150">
            <a:solidFill>
              <a:srgbClr val="6699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9223" name="Text Box 26">
            <a:extLst>
              <a:ext uri="{FF2B5EF4-FFF2-40B4-BE49-F238E27FC236}">
                <a16:creationId xmlns:a16="http://schemas.microsoft.com/office/drawing/2014/main" id="{5E57DF4D-B78F-4819-B835-CCBC0BB74EC5}"/>
              </a:ext>
            </a:extLst>
          </p:cNvPr>
          <p:cNvSpPr txBox="1">
            <a:spLocks noChangeArrowheads="1"/>
          </p:cNvSpPr>
          <p:nvPr/>
        </p:nvSpPr>
        <p:spPr bwMode="auto">
          <a:xfrm>
            <a:off x="4419600" y="1524000"/>
            <a:ext cx="4651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i="1"/>
              <a:t>D</a:t>
            </a:r>
            <a:r>
              <a:rPr lang="en-US" altLang="cs-CZ" sz="2000" i="1" baseline="-25000"/>
              <a:t>1</a:t>
            </a:r>
            <a:endParaRPr lang="en-US" altLang="cs-CZ" sz="2000" baseline="-25000"/>
          </a:p>
        </p:txBody>
      </p:sp>
      <p:sp>
        <p:nvSpPr>
          <p:cNvPr id="9224" name="Text Box 29">
            <a:extLst>
              <a:ext uri="{FF2B5EF4-FFF2-40B4-BE49-F238E27FC236}">
                <a16:creationId xmlns:a16="http://schemas.microsoft.com/office/drawing/2014/main" id="{19D19CC6-38BB-4E5C-B0DD-059A83926B99}"/>
              </a:ext>
            </a:extLst>
          </p:cNvPr>
          <p:cNvSpPr txBox="1">
            <a:spLocks noChangeArrowheads="1"/>
          </p:cNvSpPr>
          <p:nvPr/>
        </p:nvSpPr>
        <p:spPr bwMode="auto">
          <a:xfrm>
            <a:off x="1812925" y="1524000"/>
            <a:ext cx="355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a:t>P</a:t>
            </a:r>
            <a:endParaRPr lang="en-US" altLang="cs-CZ" sz="2000" baseline="-25000"/>
          </a:p>
        </p:txBody>
      </p:sp>
      <p:sp>
        <p:nvSpPr>
          <p:cNvPr id="9225" name="Text Box 28">
            <a:extLst>
              <a:ext uri="{FF2B5EF4-FFF2-40B4-BE49-F238E27FC236}">
                <a16:creationId xmlns:a16="http://schemas.microsoft.com/office/drawing/2014/main" id="{0A26DC08-8001-4D6F-8DF5-ED71F097C76D}"/>
              </a:ext>
            </a:extLst>
          </p:cNvPr>
          <p:cNvSpPr txBox="1">
            <a:spLocks noChangeArrowheads="1"/>
          </p:cNvSpPr>
          <p:nvPr/>
        </p:nvSpPr>
        <p:spPr bwMode="auto">
          <a:xfrm>
            <a:off x="2228850" y="5257800"/>
            <a:ext cx="43815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cs-CZ" sz="2800" b="0"/>
          </a:p>
          <a:p>
            <a:pPr algn="ctr" eaLnBrk="1" hangingPunct="1">
              <a:spcBef>
                <a:spcPct val="0"/>
              </a:spcBef>
              <a:buFontTx/>
              <a:buNone/>
            </a:pPr>
            <a:r>
              <a:rPr lang="en-US" altLang="cs-CZ" sz="2800" b="0"/>
              <a:t>Perfectly inelastic demand</a:t>
            </a:r>
          </a:p>
        </p:txBody>
      </p:sp>
      <p:sp>
        <p:nvSpPr>
          <p:cNvPr id="9228" name="TextBox 80">
            <a:extLst>
              <a:ext uri="{FF2B5EF4-FFF2-40B4-BE49-F238E27FC236}">
                <a16:creationId xmlns:a16="http://schemas.microsoft.com/office/drawing/2014/main" id="{B2586E50-CBCE-49CF-B450-C137F700F18B}"/>
              </a:ext>
            </a:extLst>
          </p:cNvPr>
          <p:cNvSpPr txBox="1">
            <a:spLocks noChangeArrowheads="1"/>
          </p:cNvSpPr>
          <p:nvPr/>
        </p:nvSpPr>
        <p:spPr bwMode="auto">
          <a:xfrm>
            <a:off x="5410200" y="1981200"/>
            <a:ext cx="17526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0"/>
              <a:t>Perfectly inelastic demand</a:t>
            </a:r>
          </a:p>
          <a:p>
            <a:pPr eaLnBrk="1" hangingPunct="1">
              <a:spcBef>
                <a:spcPct val="0"/>
              </a:spcBef>
              <a:buFontTx/>
              <a:buNone/>
            </a:pPr>
            <a:r>
              <a:rPr lang="en-US" altLang="cs-CZ" sz="2000" b="0"/>
              <a:t>(Ed = 0)</a:t>
            </a:r>
          </a:p>
        </p:txBody>
      </p:sp>
      <p:cxnSp>
        <p:nvCxnSpPr>
          <p:cNvPr id="83" name="Straight Connector 82">
            <a:extLst>
              <a:ext uri="{FF2B5EF4-FFF2-40B4-BE49-F238E27FC236}">
                <a16:creationId xmlns:a16="http://schemas.microsoft.com/office/drawing/2014/main" id="{B392FC68-1F6D-44BF-9F5E-077878958407}"/>
              </a:ext>
            </a:extLst>
          </p:cNvPr>
          <p:cNvCxnSpPr/>
          <p:nvPr/>
        </p:nvCxnSpPr>
        <p:spPr>
          <a:xfrm rot="10800000" flipV="1">
            <a:off x="4572000" y="2362200"/>
            <a:ext cx="762000" cy="609600"/>
          </a:xfrm>
          <a:prstGeom prst="line">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230" name="Rectangle 13">
            <a:extLst>
              <a:ext uri="{FF2B5EF4-FFF2-40B4-BE49-F238E27FC236}">
                <a16:creationId xmlns:a16="http://schemas.microsoft.com/office/drawing/2014/main" id="{F780E23A-37CD-4509-9537-0BF0B4E1AC3E}"/>
              </a:ext>
            </a:extLst>
          </p:cNvPr>
          <p:cNvSpPr>
            <a:spLocks noChangeArrowheads="1"/>
          </p:cNvSpPr>
          <p:nvPr/>
        </p:nvSpPr>
        <p:spPr bwMode="auto">
          <a:xfrm>
            <a:off x="1828800" y="5116513"/>
            <a:ext cx="3127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a:t>0</a:t>
            </a:r>
            <a:endParaRPr lang="en-US" altLang="cs-CZ" sz="1800" baseline="-25000"/>
          </a:p>
        </p:txBody>
      </p:sp>
      <p:sp>
        <p:nvSpPr>
          <p:cNvPr id="15374" name="Text Box 11">
            <a:extLst>
              <a:ext uri="{FF2B5EF4-FFF2-40B4-BE49-F238E27FC236}">
                <a16:creationId xmlns:a16="http://schemas.microsoft.com/office/drawing/2014/main" id="{AA5C05E3-31DD-40A8-8578-2B7167C2800F}"/>
              </a:ext>
            </a:extLst>
          </p:cNvPr>
          <p:cNvSpPr txBox="1">
            <a:spLocks noChangeArrowheads="1"/>
          </p:cNvSpPr>
          <p:nvPr/>
        </p:nvSpPr>
        <p:spPr bwMode="auto">
          <a:xfrm>
            <a:off x="8382000" y="6553200"/>
            <a:ext cx="4397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0">
                <a:solidFill>
                  <a:schemeClr val="bg1"/>
                </a:solidFill>
                <a:cs typeface="Arial" panose="020B0604020202020204" pitchFamily="34" charset="0"/>
              </a:rPr>
              <a:t>4-</a:t>
            </a:r>
            <a:fld id="{FDF46D6D-43EB-4C32-B5A4-B8C1F194D4C4}" type="slidenum">
              <a:rPr lang="en-US" altLang="cs-CZ" sz="1400" b="0">
                <a:solidFill>
                  <a:schemeClr val="bg1"/>
                </a:solidFill>
                <a:cs typeface="Arial" panose="020B0604020202020204" pitchFamily="34" charset="0"/>
              </a:rPr>
              <a:pPr eaLnBrk="1" hangingPunct="1">
                <a:spcBef>
                  <a:spcPct val="0"/>
                </a:spcBef>
                <a:buFontTx/>
                <a:buNone/>
              </a:pPr>
              <a:t>7</a:t>
            </a:fld>
            <a:endParaRPr lang="en-US" altLang="cs-CZ" sz="1400" b="0">
              <a:solidFill>
                <a:schemeClr val="bg1"/>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with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500" fill="hold"/>
                                        <p:tgtEl>
                                          <p:spTgt spid="16"/>
                                        </p:tgtEl>
                                        <p:attrNameLst>
                                          <p:attrName>ppt_w</p:attrName>
                                        </p:attrNameLst>
                                      </p:cBhvr>
                                      <p:tavLst>
                                        <p:tav tm="0">
                                          <p:val>
                                            <p:fltVal val="0"/>
                                          </p:val>
                                        </p:tav>
                                        <p:tav tm="100000">
                                          <p:val>
                                            <p:strVal val="#ppt_w"/>
                                          </p:val>
                                        </p:tav>
                                      </p:tavLst>
                                    </p:anim>
                                    <p:anim calcmode="lin" valueType="num">
                                      <p:cBhvr>
                                        <p:cTn id="8" dur="500" fill="hold"/>
                                        <p:tgtEl>
                                          <p:spTgt spid="16"/>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9230"/>
                                        </p:tgtEl>
                                        <p:attrNameLst>
                                          <p:attrName>style.visibility</p:attrName>
                                        </p:attrNameLst>
                                      </p:cBhvr>
                                      <p:to>
                                        <p:strVal val="visible"/>
                                      </p:to>
                                    </p:set>
                                    <p:anim calcmode="lin" valueType="num">
                                      <p:cBhvr>
                                        <p:cTn id="11" dur="1000" fill="hold"/>
                                        <p:tgtEl>
                                          <p:spTgt spid="9230"/>
                                        </p:tgtEl>
                                        <p:attrNameLst>
                                          <p:attrName>ppt_w</p:attrName>
                                        </p:attrNameLst>
                                      </p:cBhvr>
                                      <p:tavLst>
                                        <p:tav tm="0">
                                          <p:val>
                                            <p:fltVal val="0"/>
                                          </p:val>
                                        </p:tav>
                                        <p:tav tm="100000">
                                          <p:val>
                                            <p:strVal val="#ppt_w"/>
                                          </p:val>
                                        </p:tav>
                                      </p:tavLst>
                                    </p:anim>
                                    <p:anim calcmode="lin" valueType="num">
                                      <p:cBhvr>
                                        <p:cTn id="12" dur="1000" fill="hold"/>
                                        <p:tgtEl>
                                          <p:spTgt spid="9230"/>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9225"/>
                                        </p:tgtEl>
                                        <p:attrNameLst>
                                          <p:attrName>style.visibility</p:attrName>
                                        </p:attrNameLst>
                                      </p:cBhvr>
                                      <p:to>
                                        <p:strVal val="visible"/>
                                      </p:to>
                                    </p:set>
                                    <p:anim calcmode="lin" valueType="num">
                                      <p:cBhvr>
                                        <p:cTn id="15" dur="500" fill="hold"/>
                                        <p:tgtEl>
                                          <p:spTgt spid="9225"/>
                                        </p:tgtEl>
                                        <p:attrNameLst>
                                          <p:attrName>ppt_w</p:attrName>
                                        </p:attrNameLst>
                                      </p:cBhvr>
                                      <p:tavLst>
                                        <p:tav tm="0">
                                          <p:val>
                                            <p:fltVal val="0"/>
                                          </p:val>
                                        </p:tav>
                                        <p:tav tm="100000">
                                          <p:val>
                                            <p:strVal val="#ppt_w"/>
                                          </p:val>
                                        </p:tav>
                                      </p:tavLst>
                                    </p:anim>
                                    <p:anim calcmode="lin" valueType="num">
                                      <p:cBhvr>
                                        <p:cTn id="16" dur="500" fill="hold"/>
                                        <p:tgtEl>
                                          <p:spTgt spid="9225"/>
                                        </p:tgtEl>
                                        <p:attrNameLst>
                                          <p:attrName>ppt_h</p:attrName>
                                        </p:attrNameLst>
                                      </p:cBhvr>
                                      <p:tavLst>
                                        <p:tav tm="0">
                                          <p:val>
                                            <p:fltVal val="0"/>
                                          </p:val>
                                        </p:tav>
                                        <p:tav tm="100000">
                                          <p:val>
                                            <p:strVal val="#ppt_h"/>
                                          </p:val>
                                        </p:tav>
                                      </p:tavLst>
                                    </p:anim>
                                  </p:childTnLst>
                                </p:cTn>
                              </p:par>
                              <p:par>
                                <p:cTn id="17" presetID="23" presetClass="entr" presetSubtype="16" fill="hold" grpId="0" nodeType="withEffect">
                                  <p:stCondLst>
                                    <p:cond delay="0"/>
                                  </p:stCondLst>
                                  <p:childTnLst>
                                    <p:set>
                                      <p:cBhvr>
                                        <p:cTn id="18" dur="1" fill="hold">
                                          <p:stCondLst>
                                            <p:cond delay="0"/>
                                          </p:stCondLst>
                                        </p:cTn>
                                        <p:tgtEl>
                                          <p:spTgt spid="9224"/>
                                        </p:tgtEl>
                                        <p:attrNameLst>
                                          <p:attrName>style.visibility</p:attrName>
                                        </p:attrNameLst>
                                      </p:cBhvr>
                                      <p:to>
                                        <p:strVal val="visible"/>
                                      </p:to>
                                    </p:set>
                                    <p:anim calcmode="lin" valueType="num">
                                      <p:cBhvr>
                                        <p:cTn id="19" dur="500" fill="hold"/>
                                        <p:tgtEl>
                                          <p:spTgt spid="9224"/>
                                        </p:tgtEl>
                                        <p:attrNameLst>
                                          <p:attrName>ppt_w</p:attrName>
                                        </p:attrNameLst>
                                      </p:cBhvr>
                                      <p:tavLst>
                                        <p:tav tm="0">
                                          <p:val>
                                            <p:fltVal val="0"/>
                                          </p:val>
                                        </p:tav>
                                        <p:tav tm="100000">
                                          <p:val>
                                            <p:strVal val="#ppt_w"/>
                                          </p:val>
                                        </p:tav>
                                      </p:tavLst>
                                    </p:anim>
                                    <p:anim calcmode="lin" valueType="num">
                                      <p:cBhvr>
                                        <p:cTn id="20" dur="500" fill="hold"/>
                                        <p:tgtEl>
                                          <p:spTgt spid="9224"/>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4" fill="hold" nodeType="clickEffect">
                                  <p:stCondLst>
                                    <p:cond delay="0"/>
                                  </p:stCondLst>
                                  <p:childTnLst>
                                    <p:set>
                                      <p:cBhvr>
                                        <p:cTn id="24" dur="1" fill="hold">
                                          <p:stCondLst>
                                            <p:cond delay="0"/>
                                          </p:stCondLst>
                                        </p:cTn>
                                        <p:tgtEl>
                                          <p:spTgt spid="9222"/>
                                        </p:tgtEl>
                                        <p:attrNameLst>
                                          <p:attrName>style.visibility</p:attrName>
                                        </p:attrNameLst>
                                      </p:cBhvr>
                                      <p:to>
                                        <p:strVal val="visible"/>
                                      </p:to>
                                    </p:set>
                                    <p:animEffect transition="in" filter="wipe(down)">
                                      <p:cBhvr>
                                        <p:cTn id="25" dur="500"/>
                                        <p:tgtEl>
                                          <p:spTgt spid="9222"/>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9223"/>
                                        </p:tgtEl>
                                        <p:attrNameLst>
                                          <p:attrName>style.visibility</p:attrName>
                                        </p:attrNameLst>
                                      </p:cBhvr>
                                      <p:to>
                                        <p:strVal val="visible"/>
                                      </p:to>
                                    </p:set>
                                    <p:animEffect transition="in" filter="blinds(horizontal)">
                                      <p:cBhvr>
                                        <p:cTn id="28" dur="500"/>
                                        <p:tgtEl>
                                          <p:spTgt spid="9223"/>
                                        </p:tgtEl>
                                      </p:cBhvr>
                                    </p:animEffect>
                                  </p:childTnLst>
                                </p:cTn>
                              </p:par>
                              <p:par>
                                <p:cTn id="29" presetID="22" presetClass="entr" presetSubtype="1" fill="hold" grpId="0" nodeType="withEffect">
                                  <p:stCondLst>
                                    <p:cond delay="0"/>
                                  </p:stCondLst>
                                  <p:childTnLst>
                                    <p:set>
                                      <p:cBhvr>
                                        <p:cTn id="30" dur="1" fill="hold">
                                          <p:stCondLst>
                                            <p:cond delay="0"/>
                                          </p:stCondLst>
                                        </p:cTn>
                                        <p:tgtEl>
                                          <p:spTgt spid="9228"/>
                                        </p:tgtEl>
                                        <p:attrNameLst>
                                          <p:attrName>style.visibility</p:attrName>
                                        </p:attrNameLst>
                                      </p:cBhvr>
                                      <p:to>
                                        <p:strVal val="visible"/>
                                      </p:to>
                                    </p:set>
                                    <p:animEffect transition="in" filter="wipe(up)">
                                      <p:cBhvr>
                                        <p:cTn id="31" dur="500"/>
                                        <p:tgtEl>
                                          <p:spTgt spid="9228"/>
                                        </p:tgtEl>
                                      </p:cBhvr>
                                    </p:animEffect>
                                  </p:childTnLst>
                                </p:cTn>
                              </p:par>
                              <p:par>
                                <p:cTn id="32" presetID="3" presetClass="entr" presetSubtype="10" fill="hold" nodeType="withEffect">
                                  <p:stCondLst>
                                    <p:cond delay="0"/>
                                  </p:stCondLst>
                                  <p:childTnLst>
                                    <p:set>
                                      <p:cBhvr>
                                        <p:cTn id="33" dur="1" fill="hold">
                                          <p:stCondLst>
                                            <p:cond delay="0"/>
                                          </p:stCondLst>
                                        </p:cTn>
                                        <p:tgtEl>
                                          <p:spTgt spid="83"/>
                                        </p:tgtEl>
                                        <p:attrNameLst>
                                          <p:attrName>style.visibility</p:attrName>
                                        </p:attrNameLst>
                                      </p:cBhvr>
                                      <p:to>
                                        <p:strVal val="visible"/>
                                      </p:to>
                                    </p:set>
                                    <p:animEffect transition="in" filter="blinds(horizontal)">
                                      <p:cBhvr>
                                        <p:cTn id="34" dur="500"/>
                                        <p:tgtEl>
                                          <p:spTgt spid="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3" grpId="0"/>
      <p:bldP spid="9224" grpId="0"/>
      <p:bldP spid="9225" grpId="0"/>
      <p:bldP spid="9228" grpId="0"/>
      <p:bldP spid="923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descr="gridlines.png">
            <a:extLst>
              <a:ext uri="{FF2B5EF4-FFF2-40B4-BE49-F238E27FC236}">
                <a16:creationId xmlns:a16="http://schemas.microsoft.com/office/drawing/2014/main" id="{247B1B9B-1B2E-4F40-8326-85A5C62A27A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1600200"/>
            <a:ext cx="4767263" cy="3846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1" name="Rectangle 5">
            <a:extLst>
              <a:ext uri="{FF2B5EF4-FFF2-40B4-BE49-F238E27FC236}">
                <a16:creationId xmlns:a16="http://schemas.microsoft.com/office/drawing/2014/main" id="{568B01BD-4070-47C2-8E17-85410F75A4D2}"/>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a:latin typeface="Dotum" panose="020B0600000101010101" pitchFamily="34" charset="-127"/>
            </a:endParaRPr>
          </a:p>
        </p:txBody>
      </p:sp>
      <p:sp>
        <p:nvSpPr>
          <p:cNvPr id="17412" name="Rectangle 2">
            <a:extLst>
              <a:ext uri="{FF2B5EF4-FFF2-40B4-BE49-F238E27FC236}">
                <a16:creationId xmlns:a16="http://schemas.microsoft.com/office/drawing/2014/main" id="{7CFA5DEF-52C8-4F8A-9886-0BD7B439B992}"/>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Extreme Cases</a:t>
            </a:r>
          </a:p>
        </p:txBody>
      </p:sp>
      <p:sp>
        <p:nvSpPr>
          <p:cNvPr id="17413" name="Rectangle 4">
            <a:extLst>
              <a:ext uri="{FF2B5EF4-FFF2-40B4-BE49-F238E27FC236}">
                <a16:creationId xmlns:a16="http://schemas.microsoft.com/office/drawing/2014/main" id="{D9C19FE3-3AFA-4150-927E-F43D61CFACD0}"/>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17414" name="Rectangle 6">
            <a:extLst>
              <a:ext uri="{FF2B5EF4-FFF2-40B4-BE49-F238E27FC236}">
                <a16:creationId xmlns:a16="http://schemas.microsoft.com/office/drawing/2014/main" id="{E3E732C9-EADD-4E28-9EA8-E2C35B2D2268}"/>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a:solidFill>
                  <a:srgbClr val="FFFFFF"/>
                </a:solidFill>
              </a:rPr>
              <a:t>LO1</a:t>
            </a:r>
          </a:p>
        </p:txBody>
      </p:sp>
      <p:sp>
        <p:nvSpPr>
          <p:cNvPr id="11270" name="Line 24">
            <a:extLst>
              <a:ext uri="{FF2B5EF4-FFF2-40B4-BE49-F238E27FC236}">
                <a16:creationId xmlns:a16="http://schemas.microsoft.com/office/drawing/2014/main" id="{4F00CBFF-3D86-4067-A985-9EE4BF409A93}"/>
              </a:ext>
            </a:extLst>
          </p:cNvPr>
          <p:cNvSpPr>
            <a:spLocks noChangeShapeType="1"/>
          </p:cNvSpPr>
          <p:nvPr/>
        </p:nvSpPr>
        <p:spPr bwMode="auto">
          <a:xfrm>
            <a:off x="2209800" y="3581400"/>
            <a:ext cx="4572000" cy="0"/>
          </a:xfrm>
          <a:prstGeom prst="line">
            <a:avLst/>
          </a:prstGeom>
          <a:noFill/>
          <a:ln w="57150">
            <a:solidFill>
              <a:srgbClr val="6699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1271" name="Text Box 28">
            <a:extLst>
              <a:ext uri="{FF2B5EF4-FFF2-40B4-BE49-F238E27FC236}">
                <a16:creationId xmlns:a16="http://schemas.microsoft.com/office/drawing/2014/main" id="{425B4E18-6881-477E-B0B9-7F2AC52EAF73}"/>
              </a:ext>
            </a:extLst>
          </p:cNvPr>
          <p:cNvSpPr txBox="1">
            <a:spLocks noChangeArrowheads="1"/>
          </p:cNvSpPr>
          <p:nvPr/>
        </p:nvSpPr>
        <p:spPr bwMode="auto">
          <a:xfrm>
            <a:off x="2505075" y="5334000"/>
            <a:ext cx="41021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cs-CZ" sz="2800" b="0"/>
          </a:p>
          <a:p>
            <a:pPr eaLnBrk="1" hangingPunct="1">
              <a:spcBef>
                <a:spcPct val="0"/>
              </a:spcBef>
              <a:buFontTx/>
              <a:buNone/>
            </a:pPr>
            <a:r>
              <a:rPr lang="en-US" altLang="cs-CZ" sz="2800" b="0"/>
              <a:t>Perfectly elastic demand</a:t>
            </a:r>
          </a:p>
        </p:txBody>
      </p:sp>
      <p:sp>
        <p:nvSpPr>
          <p:cNvPr id="11272" name="Text Box 29">
            <a:extLst>
              <a:ext uri="{FF2B5EF4-FFF2-40B4-BE49-F238E27FC236}">
                <a16:creationId xmlns:a16="http://schemas.microsoft.com/office/drawing/2014/main" id="{E0E32276-FD7C-4F23-B2D3-85D7DD483DD5}"/>
              </a:ext>
            </a:extLst>
          </p:cNvPr>
          <p:cNvSpPr txBox="1">
            <a:spLocks noChangeArrowheads="1"/>
          </p:cNvSpPr>
          <p:nvPr/>
        </p:nvSpPr>
        <p:spPr bwMode="auto">
          <a:xfrm>
            <a:off x="1828800" y="1428750"/>
            <a:ext cx="355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a:t>P</a:t>
            </a:r>
            <a:endParaRPr lang="en-US" altLang="cs-CZ" sz="2000" baseline="-25000"/>
          </a:p>
        </p:txBody>
      </p:sp>
      <p:sp>
        <p:nvSpPr>
          <p:cNvPr id="11273" name="Text Box 26">
            <a:extLst>
              <a:ext uri="{FF2B5EF4-FFF2-40B4-BE49-F238E27FC236}">
                <a16:creationId xmlns:a16="http://schemas.microsoft.com/office/drawing/2014/main" id="{1A601D6E-A86D-4EF1-9CED-EA2B7A60F3F0}"/>
              </a:ext>
            </a:extLst>
          </p:cNvPr>
          <p:cNvSpPr txBox="1">
            <a:spLocks noChangeArrowheads="1"/>
          </p:cNvSpPr>
          <p:nvPr/>
        </p:nvSpPr>
        <p:spPr bwMode="auto">
          <a:xfrm>
            <a:off x="6858000" y="3333750"/>
            <a:ext cx="4651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i="1"/>
              <a:t>D</a:t>
            </a:r>
            <a:r>
              <a:rPr lang="en-US" altLang="cs-CZ" sz="2000" baseline="-25000"/>
              <a:t>2</a:t>
            </a:r>
          </a:p>
        </p:txBody>
      </p:sp>
      <p:sp>
        <p:nvSpPr>
          <p:cNvPr id="11276" name="TextBox 66">
            <a:extLst>
              <a:ext uri="{FF2B5EF4-FFF2-40B4-BE49-F238E27FC236}">
                <a16:creationId xmlns:a16="http://schemas.microsoft.com/office/drawing/2014/main" id="{F82E52FE-65CB-433B-B92D-258FBB9176AE}"/>
              </a:ext>
            </a:extLst>
          </p:cNvPr>
          <p:cNvSpPr txBox="1">
            <a:spLocks noChangeArrowheads="1"/>
          </p:cNvSpPr>
          <p:nvPr/>
        </p:nvSpPr>
        <p:spPr bwMode="auto">
          <a:xfrm>
            <a:off x="5105400" y="3752850"/>
            <a:ext cx="1752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0"/>
              <a:t>Perfectly elastic</a:t>
            </a:r>
          </a:p>
          <a:p>
            <a:pPr eaLnBrk="1" hangingPunct="1">
              <a:spcBef>
                <a:spcPct val="0"/>
              </a:spcBef>
              <a:buFontTx/>
              <a:buNone/>
            </a:pPr>
            <a:r>
              <a:rPr lang="en-US" altLang="cs-CZ" sz="1800" b="0"/>
              <a:t>demand</a:t>
            </a:r>
          </a:p>
          <a:p>
            <a:pPr eaLnBrk="1" hangingPunct="1">
              <a:spcBef>
                <a:spcPct val="0"/>
              </a:spcBef>
              <a:buFontTx/>
              <a:buNone/>
            </a:pPr>
            <a:r>
              <a:rPr lang="en-US" altLang="cs-CZ" sz="1800" b="0"/>
              <a:t>(Ed = ∞)</a:t>
            </a:r>
          </a:p>
        </p:txBody>
      </p:sp>
      <p:sp>
        <p:nvSpPr>
          <p:cNvPr id="13" name="Text Box 29">
            <a:extLst>
              <a:ext uri="{FF2B5EF4-FFF2-40B4-BE49-F238E27FC236}">
                <a16:creationId xmlns:a16="http://schemas.microsoft.com/office/drawing/2014/main" id="{E40ACBD7-FD76-42BE-96DE-73590075B448}"/>
              </a:ext>
            </a:extLst>
          </p:cNvPr>
          <p:cNvSpPr txBox="1">
            <a:spLocks noChangeArrowheads="1"/>
          </p:cNvSpPr>
          <p:nvPr/>
        </p:nvSpPr>
        <p:spPr bwMode="auto">
          <a:xfrm>
            <a:off x="1828800" y="5162550"/>
            <a:ext cx="3270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a:t>0</a:t>
            </a:r>
          </a:p>
        </p:txBody>
      </p:sp>
      <p:cxnSp>
        <p:nvCxnSpPr>
          <p:cNvPr id="15" name="Straight Arrow Connector 14">
            <a:extLst>
              <a:ext uri="{FF2B5EF4-FFF2-40B4-BE49-F238E27FC236}">
                <a16:creationId xmlns:a16="http://schemas.microsoft.com/office/drawing/2014/main" id="{82090F49-FAC6-4DD8-B459-0E6F1A29A893}"/>
              </a:ext>
            </a:extLst>
          </p:cNvPr>
          <p:cNvCxnSpPr/>
          <p:nvPr/>
        </p:nvCxnSpPr>
        <p:spPr>
          <a:xfrm rot="10800000">
            <a:off x="4495800" y="3733800"/>
            <a:ext cx="609600" cy="4572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422" name="Text Box 11">
            <a:extLst>
              <a:ext uri="{FF2B5EF4-FFF2-40B4-BE49-F238E27FC236}">
                <a16:creationId xmlns:a16="http://schemas.microsoft.com/office/drawing/2014/main" id="{AAFB77D4-5C8F-47FE-9675-0837D101641E}"/>
              </a:ext>
            </a:extLst>
          </p:cNvPr>
          <p:cNvSpPr txBox="1">
            <a:spLocks noChangeArrowheads="1"/>
          </p:cNvSpPr>
          <p:nvPr/>
        </p:nvSpPr>
        <p:spPr bwMode="auto">
          <a:xfrm>
            <a:off x="8382000" y="6553200"/>
            <a:ext cx="4397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0">
                <a:solidFill>
                  <a:schemeClr val="bg1"/>
                </a:solidFill>
                <a:cs typeface="Arial" panose="020B0604020202020204" pitchFamily="34" charset="0"/>
              </a:rPr>
              <a:t>4-</a:t>
            </a:r>
            <a:fld id="{87ED8CF7-88C8-4180-AD5D-A1BF9D467A30}" type="slidenum">
              <a:rPr lang="en-US" altLang="cs-CZ" sz="1400" b="0">
                <a:solidFill>
                  <a:schemeClr val="bg1"/>
                </a:solidFill>
                <a:cs typeface="Arial" panose="020B0604020202020204" pitchFamily="34" charset="0"/>
              </a:rPr>
              <a:pPr eaLnBrk="1" hangingPunct="1">
                <a:spcBef>
                  <a:spcPct val="0"/>
                </a:spcBef>
                <a:buFontTx/>
                <a:buNone/>
              </a:pPr>
              <a:t>8</a:t>
            </a:fld>
            <a:endParaRPr lang="en-US" altLang="cs-CZ" sz="1400" b="0">
              <a:solidFill>
                <a:schemeClr val="bg1"/>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11272"/>
                                        </p:tgtEl>
                                        <p:attrNameLst>
                                          <p:attrName>style.visibility</p:attrName>
                                        </p:attrNameLst>
                                      </p:cBhvr>
                                      <p:to>
                                        <p:strVal val="visible"/>
                                      </p:to>
                                    </p:set>
                                    <p:anim calcmode="lin" valueType="num">
                                      <p:cBhvr>
                                        <p:cTn id="7" dur="500" fill="hold"/>
                                        <p:tgtEl>
                                          <p:spTgt spid="11272"/>
                                        </p:tgtEl>
                                        <p:attrNameLst>
                                          <p:attrName>ppt_w</p:attrName>
                                        </p:attrNameLst>
                                      </p:cBhvr>
                                      <p:tavLst>
                                        <p:tav tm="0">
                                          <p:val>
                                            <p:fltVal val="0"/>
                                          </p:val>
                                        </p:tav>
                                        <p:tav tm="100000">
                                          <p:val>
                                            <p:strVal val="#ppt_w"/>
                                          </p:val>
                                        </p:tav>
                                      </p:tavLst>
                                    </p:anim>
                                    <p:anim calcmode="lin" valueType="num">
                                      <p:cBhvr>
                                        <p:cTn id="8" dur="500" fill="hold"/>
                                        <p:tgtEl>
                                          <p:spTgt spid="11272"/>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p:cTn id="11" dur="500" fill="hold"/>
                                        <p:tgtEl>
                                          <p:spTgt spid="13"/>
                                        </p:tgtEl>
                                        <p:attrNameLst>
                                          <p:attrName>ppt_w</p:attrName>
                                        </p:attrNameLst>
                                      </p:cBhvr>
                                      <p:tavLst>
                                        <p:tav tm="0">
                                          <p:val>
                                            <p:fltVal val="0"/>
                                          </p:val>
                                        </p:tav>
                                        <p:tav tm="100000">
                                          <p:val>
                                            <p:strVal val="#ppt_w"/>
                                          </p:val>
                                        </p:tav>
                                      </p:tavLst>
                                    </p:anim>
                                    <p:anim calcmode="lin" valueType="num">
                                      <p:cBhvr>
                                        <p:cTn id="12" dur="500" fill="hold"/>
                                        <p:tgtEl>
                                          <p:spTgt spid="13"/>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18"/>
                                        </p:tgtEl>
                                        <p:attrNameLst>
                                          <p:attrName>style.visibility</p:attrName>
                                        </p:attrNameLst>
                                      </p:cBhvr>
                                      <p:to>
                                        <p:strVal val="visible"/>
                                      </p:to>
                                    </p:set>
                                    <p:anim calcmode="lin" valueType="num">
                                      <p:cBhvr>
                                        <p:cTn id="15" dur="500" fill="hold"/>
                                        <p:tgtEl>
                                          <p:spTgt spid="18"/>
                                        </p:tgtEl>
                                        <p:attrNameLst>
                                          <p:attrName>ppt_w</p:attrName>
                                        </p:attrNameLst>
                                      </p:cBhvr>
                                      <p:tavLst>
                                        <p:tav tm="0">
                                          <p:val>
                                            <p:fltVal val="0"/>
                                          </p:val>
                                        </p:tav>
                                        <p:tav tm="100000">
                                          <p:val>
                                            <p:strVal val="#ppt_w"/>
                                          </p:val>
                                        </p:tav>
                                      </p:tavLst>
                                    </p:anim>
                                    <p:anim calcmode="lin" valueType="num">
                                      <p:cBhvr>
                                        <p:cTn id="16" dur="500" fill="hold"/>
                                        <p:tgtEl>
                                          <p:spTgt spid="18"/>
                                        </p:tgtEl>
                                        <p:attrNameLst>
                                          <p:attrName>ppt_h</p:attrName>
                                        </p:attrNameLst>
                                      </p:cBhvr>
                                      <p:tavLst>
                                        <p:tav tm="0">
                                          <p:val>
                                            <p:fltVal val="0"/>
                                          </p:val>
                                        </p:tav>
                                        <p:tav tm="100000">
                                          <p:val>
                                            <p:strVal val="#ppt_h"/>
                                          </p:val>
                                        </p:tav>
                                      </p:tavLst>
                                    </p:anim>
                                  </p:childTnLst>
                                </p:cTn>
                              </p:par>
                              <p:par>
                                <p:cTn id="17" presetID="23" presetClass="entr" presetSubtype="16" fill="hold" grpId="0" nodeType="withEffect">
                                  <p:stCondLst>
                                    <p:cond delay="0"/>
                                  </p:stCondLst>
                                  <p:childTnLst>
                                    <p:set>
                                      <p:cBhvr>
                                        <p:cTn id="18" dur="1" fill="hold">
                                          <p:stCondLst>
                                            <p:cond delay="0"/>
                                          </p:stCondLst>
                                        </p:cTn>
                                        <p:tgtEl>
                                          <p:spTgt spid="11271"/>
                                        </p:tgtEl>
                                        <p:attrNameLst>
                                          <p:attrName>style.visibility</p:attrName>
                                        </p:attrNameLst>
                                      </p:cBhvr>
                                      <p:to>
                                        <p:strVal val="visible"/>
                                      </p:to>
                                    </p:set>
                                    <p:anim calcmode="lin" valueType="num">
                                      <p:cBhvr>
                                        <p:cTn id="19" dur="500" fill="hold"/>
                                        <p:tgtEl>
                                          <p:spTgt spid="11271"/>
                                        </p:tgtEl>
                                        <p:attrNameLst>
                                          <p:attrName>ppt_w</p:attrName>
                                        </p:attrNameLst>
                                      </p:cBhvr>
                                      <p:tavLst>
                                        <p:tav tm="0">
                                          <p:val>
                                            <p:fltVal val="0"/>
                                          </p:val>
                                        </p:tav>
                                        <p:tav tm="100000">
                                          <p:val>
                                            <p:strVal val="#ppt_w"/>
                                          </p:val>
                                        </p:tav>
                                      </p:tavLst>
                                    </p:anim>
                                    <p:anim calcmode="lin" valueType="num">
                                      <p:cBhvr>
                                        <p:cTn id="20" dur="500" fill="hold"/>
                                        <p:tgtEl>
                                          <p:spTgt spid="11271"/>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nodeType="clickEffect">
                                  <p:stCondLst>
                                    <p:cond delay="0"/>
                                  </p:stCondLst>
                                  <p:childTnLst>
                                    <p:set>
                                      <p:cBhvr>
                                        <p:cTn id="24" dur="1" fill="hold">
                                          <p:stCondLst>
                                            <p:cond delay="0"/>
                                          </p:stCondLst>
                                        </p:cTn>
                                        <p:tgtEl>
                                          <p:spTgt spid="11270"/>
                                        </p:tgtEl>
                                        <p:attrNameLst>
                                          <p:attrName>style.visibility</p:attrName>
                                        </p:attrNameLst>
                                      </p:cBhvr>
                                      <p:to>
                                        <p:strVal val="visible"/>
                                      </p:to>
                                    </p:set>
                                    <p:animEffect transition="in" filter="wipe(left)">
                                      <p:cBhvr>
                                        <p:cTn id="25" dur="500"/>
                                        <p:tgtEl>
                                          <p:spTgt spid="11270"/>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11273"/>
                                        </p:tgtEl>
                                        <p:attrNameLst>
                                          <p:attrName>style.visibility</p:attrName>
                                        </p:attrNameLst>
                                      </p:cBhvr>
                                      <p:to>
                                        <p:strVal val="visible"/>
                                      </p:to>
                                    </p:set>
                                    <p:animEffect transition="in" filter="wipe(left)">
                                      <p:cBhvr>
                                        <p:cTn id="28" dur="500"/>
                                        <p:tgtEl>
                                          <p:spTgt spid="11273"/>
                                        </p:tgtEl>
                                      </p:cBhvr>
                                    </p:animEffect>
                                  </p:childTnLst>
                                </p:cTn>
                              </p:par>
                              <p:par>
                                <p:cTn id="29" presetID="22" presetClass="entr" presetSubtype="8" fill="hold" nodeType="with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wipe(left)">
                                      <p:cBhvr>
                                        <p:cTn id="31" dur="1000"/>
                                        <p:tgtEl>
                                          <p:spTgt spid="15"/>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11276"/>
                                        </p:tgtEl>
                                        <p:attrNameLst>
                                          <p:attrName>style.visibility</p:attrName>
                                        </p:attrNameLst>
                                      </p:cBhvr>
                                      <p:to>
                                        <p:strVal val="visible"/>
                                      </p:to>
                                    </p:set>
                                    <p:animEffect transition="in" filter="wipe(left)">
                                      <p:cBhvr>
                                        <p:cTn id="34" dur="500"/>
                                        <p:tgtEl>
                                          <p:spTgt spid="112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1" grpId="0"/>
      <p:bldP spid="11272" grpId="0"/>
      <p:bldP spid="11273" grpId="0"/>
      <p:bldP spid="11276"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5">
            <a:extLst>
              <a:ext uri="{FF2B5EF4-FFF2-40B4-BE49-F238E27FC236}">
                <a16:creationId xmlns:a16="http://schemas.microsoft.com/office/drawing/2014/main" id="{D9943A40-28B4-4FC8-A35B-A5F8BE739D9D}"/>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a:latin typeface="Dotum" panose="020B0600000101010101" pitchFamily="34" charset="-127"/>
            </a:endParaRPr>
          </a:p>
        </p:txBody>
      </p:sp>
      <p:sp>
        <p:nvSpPr>
          <p:cNvPr id="19459" name="Rectangle 2">
            <a:extLst>
              <a:ext uri="{FF2B5EF4-FFF2-40B4-BE49-F238E27FC236}">
                <a16:creationId xmlns:a16="http://schemas.microsoft.com/office/drawing/2014/main" id="{881DF6CF-F077-48B0-967B-59F36BE4A48F}"/>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Total Revenue Test</a:t>
            </a:r>
          </a:p>
        </p:txBody>
      </p:sp>
      <p:sp>
        <p:nvSpPr>
          <p:cNvPr id="19460" name="Rectangle 4">
            <a:extLst>
              <a:ext uri="{FF2B5EF4-FFF2-40B4-BE49-F238E27FC236}">
                <a16:creationId xmlns:a16="http://schemas.microsoft.com/office/drawing/2014/main" id="{16E93E9E-4639-433D-9119-10F1D16DC5B9}"/>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0"/>
          </a:p>
        </p:txBody>
      </p:sp>
      <p:sp>
        <p:nvSpPr>
          <p:cNvPr id="19461" name="Content Placeholder 8">
            <a:extLst>
              <a:ext uri="{FF2B5EF4-FFF2-40B4-BE49-F238E27FC236}">
                <a16:creationId xmlns:a16="http://schemas.microsoft.com/office/drawing/2014/main" id="{52B11621-2B5A-48E6-BCEF-4AF0CEB82018}"/>
              </a:ext>
            </a:extLst>
          </p:cNvPr>
          <p:cNvSpPr>
            <a:spLocks noGrp="1"/>
          </p:cNvSpPr>
          <p:nvPr>
            <p:ph idx="1"/>
          </p:nvPr>
        </p:nvSpPr>
        <p:spPr>
          <a:xfrm>
            <a:off x="457200" y="1143000"/>
            <a:ext cx="8229600" cy="4525963"/>
          </a:xfrm>
        </p:spPr>
        <p:txBody>
          <a:bodyPr/>
          <a:lstStyle/>
          <a:p>
            <a:pPr>
              <a:buClr>
                <a:srgbClr val="3399FF"/>
              </a:buClr>
              <a:buSzPct val="125000"/>
            </a:pPr>
            <a:r>
              <a:rPr lang="en-US" altLang="cs-CZ" sz="3600"/>
              <a:t>Total Revenue = Price X Quantity</a:t>
            </a:r>
          </a:p>
          <a:p>
            <a:pPr>
              <a:buClr>
                <a:srgbClr val="3399FF"/>
              </a:buClr>
              <a:buSzPct val="125000"/>
            </a:pPr>
            <a:r>
              <a:rPr lang="en-US" altLang="cs-CZ" sz="3600"/>
              <a:t>Inelastic demand</a:t>
            </a:r>
          </a:p>
          <a:p>
            <a:pPr lvl="1">
              <a:buClr>
                <a:srgbClr val="3399FF"/>
              </a:buClr>
              <a:buSzPct val="125000"/>
              <a:buFont typeface="Arial" panose="020B0604020202020204" pitchFamily="34" charset="0"/>
              <a:buChar char="•"/>
            </a:pPr>
            <a:r>
              <a:rPr lang="en-US" altLang="cs-CZ" sz="3200"/>
              <a:t>P and TR move in the same direction</a:t>
            </a:r>
          </a:p>
          <a:p>
            <a:pPr>
              <a:buClr>
                <a:srgbClr val="3399FF"/>
              </a:buClr>
              <a:buSzPct val="125000"/>
            </a:pPr>
            <a:r>
              <a:rPr lang="en-US" altLang="cs-CZ" sz="3600"/>
              <a:t>Elastic demand</a:t>
            </a:r>
          </a:p>
          <a:p>
            <a:pPr lvl="1">
              <a:buClr>
                <a:srgbClr val="3399FF"/>
              </a:buClr>
              <a:buSzPct val="125000"/>
              <a:buFont typeface="Arial" panose="020B0604020202020204" pitchFamily="34" charset="0"/>
              <a:buChar char="•"/>
            </a:pPr>
            <a:r>
              <a:rPr lang="en-US" altLang="cs-CZ" sz="3200"/>
              <a:t>P and TR move in opposite directions</a:t>
            </a:r>
          </a:p>
        </p:txBody>
      </p:sp>
      <p:sp>
        <p:nvSpPr>
          <p:cNvPr id="19462" name="Rectangle 5">
            <a:extLst>
              <a:ext uri="{FF2B5EF4-FFF2-40B4-BE49-F238E27FC236}">
                <a16:creationId xmlns:a16="http://schemas.microsoft.com/office/drawing/2014/main" id="{420E99FD-451F-4228-BB84-03D2A902FCAC}"/>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a:solidFill>
                  <a:srgbClr val="FFFFFF"/>
                </a:solidFill>
              </a:rPr>
              <a:t>LO2</a:t>
            </a:r>
          </a:p>
        </p:txBody>
      </p:sp>
      <p:sp>
        <p:nvSpPr>
          <p:cNvPr id="19463" name="Text Box 11">
            <a:extLst>
              <a:ext uri="{FF2B5EF4-FFF2-40B4-BE49-F238E27FC236}">
                <a16:creationId xmlns:a16="http://schemas.microsoft.com/office/drawing/2014/main" id="{18926AA3-71A9-42EA-946F-8CD3AD4E68B5}"/>
              </a:ext>
            </a:extLst>
          </p:cNvPr>
          <p:cNvSpPr txBox="1">
            <a:spLocks noChangeArrowheads="1"/>
          </p:cNvSpPr>
          <p:nvPr/>
        </p:nvSpPr>
        <p:spPr bwMode="auto">
          <a:xfrm>
            <a:off x="8382000" y="6553200"/>
            <a:ext cx="4397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0">
                <a:solidFill>
                  <a:schemeClr val="bg1"/>
                </a:solidFill>
                <a:cs typeface="Arial" panose="020B0604020202020204" pitchFamily="34" charset="0"/>
              </a:rPr>
              <a:t>4-</a:t>
            </a:r>
            <a:fld id="{02D85C2D-6336-4AC0-B3B1-8F27F4F496FC}" type="slidenum">
              <a:rPr lang="en-US" altLang="cs-CZ" sz="1400" b="0">
                <a:solidFill>
                  <a:schemeClr val="bg1"/>
                </a:solidFill>
                <a:cs typeface="Arial" panose="020B0604020202020204" pitchFamily="34" charset="0"/>
              </a:rPr>
              <a:pPr eaLnBrk="1" hangingPunct="1">
                <a:spcBef>
                  <a:spcPct val="0"/>
                </a:spcBef>
                <a:buFontTx/>
                <a:buNone/>
              </a:pPr>
              <a:t>9</a:t>
            </a:fld>
            <a:endParaRPr lang="en-US" altLang="cs-CZ" sz="1400" b="0">
              <a:solidFill>
                <a:schemeClr val="bg1"/>
              </a:solidFill>
              <a:cs typeface="Arial" panose="020B0604020202020204" pitchFamily="34" charset="0"/>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48"/>
  <p:tag name="MMPROD_UIDATA" val="&lt;database version=&quot;7.0&quot;&gt;&lt;object type=&quot;1&quot; unique_id=&quot;10001&quot;&gt;&lt;object type=&quot;2&quot; unique_id=&quot;11964&quot;&gt;&lt;object type=&quot;3&quot; unique_id=&quot;11965&quot;&gt;&lt;property id=&quot;20148&quot; value=&quot;5&quot;/&gt;&lt;property id=&quot;20300&quot; value=&quot;Slide 1 - &amp;quot;Elasticity&amp;quot;&quot;/&gt;&lt;property id=&quot;20307&quot; value=&quot;256&quot;/&gt;&lt;/object&gt;&lt;object type=&quot;3&quot; unique_id=&quot;11966&quot;&gt;&lt;property id=&quot;20148&quot; value=&quot;5&quot;/&gt;&lt;property id=&quot;20300&quot; value=&quot;Slide 2 - &amp;quot;Price Elasticity of Demand&amp;quot;&quot;/&gt;&lt;property id=&quot;20307&quot; value=&quot;257&quot;/&gt;&lt;/object&gt;&lt;object type=&quot;3&quot; unique_id=&quot;11967&quot;&gt;&lt;property id=&quot;20148&quot; value=&quot;5&quot;/&gt;&lt;property id=&quot;20300&quot; value=&quot;Slide 3 - &amp;quot;Price Elasticity of Demand Formula&amp;quot;&quot;/&gt;&lt;property id=&quot;20307&quot; value=&quot;268&quot;/&gt;&lt;/object&gt;&lt;object type=&quot;3&quot; unique_id=&quot;11968&quot;&gt;&lt;property id=&quot;20148&quot; value=&quot;5&quot;/&gt;&lt;property id=&quot;20300&quot; value=&quot;Slide 4 - &amp;quot;Price Elasticity of Demand Formula&amp;quot;&quot;/&gt;&lt;property id=&quot;20307&quot; value=&quot;258&quot;/&gt;&lt;/object&gt;&lt;object type=&quot;3&quot; unique_id=&quot;11969&quot;&gt;&lt;property id=&quot;20148&quot; value=&quot;5&quot;/&gt;&lt;property id=&quot;20300&quot; value=&quot;Slide 5 - &amp;quot;Price Elasticity of Demand Formula&amp;quot;&quot;/&gt;&lt;property id=&quot;20307&quot; value=&quot;269&quot;/&gt;&lt;/object&gt;&lt;object type=&quot;3&quot; unique_id=&quot;11970&quot;&gt;&lt;property id=&quot;20148&quot; value=&quot;5&quot;/&gt;&lt;property id=&quot;20300&quot; value=&quot;Slide 6 - &amp;quot;Interpretation of Elasticity of Demand&amp;quot;&quot;/&gt;&lt;property id=&quot;20307&quot; value=&quot;270&quot;/&gt;&lt;/object&gt;&lt;object type=&quot;3&quot; unique_id=&quot;11971&quot;&gt;&lt;property id=&quot;20148&quot; value=&quot;5&quot;/&gt;&lt;property id=&quot;20300&quot; value=&quot;Slide 7 - &amp;quot;Extreme Cases&amp;quot;&quot;/&gt;&lt;property id=&quot;20307&quot; value=&quot;301&quot;/&gt;&lt;/object&gt;&lt;object type=&quot;3&quot; unique_id=&quot;11972&quot;&gt;&lt;property id=&quot;20148&quot; value=&quot;5&quot;/&gt;&lt;property id=&quot;20300&quot; value=&quot;Slide 8 - &amp;quot;Extreme Cases&amp;quot;&quot;/&gt;&lt;property id=&quot;20307&quot; value=&quot;302&quot;/&gt;&lt;/object&gt;&lt;object type=&quot;3&quot; unique_id=&quot;11973&quot;&gt;&lt;property id=&quot;20148&quot; value=&quot;5&quot;/&gt;&lt;property id=&quot;20300&quot; value=&quot;Slide 9 - &amp;quot;Total Revenue Test&amp;quot;&quot;/&gt;&lt;property id=&quot;20307&quot; value=&quot;273&quot;/&gt;&lt;/object&gt;&lt;object type=&quot;3&quot; unique_id=&quot;11974&quot;&gt;&lt;property id=&quot;20148&quot; value=&quot;5&quot;/&gt;&lt;property id=&quot;20300&quot; value=&quot;Slide 10 - &amp;quot;Total Revenue Test&amp;quot;&quot;/&gt;&lt;property id=&quot;20307&quot; value=&quot;303&quot;/&gt;&lt;/object&gt;&lt;object type=&quot;3&quot; unique_id=&quot;11975&quot;&gt;&lt;property id=&quot;20148&quot; value=&quot;5&quot;/&gt;&lt;property id=&quot;20300&quot; value=&quot;Slide 11 - &amp;quot;Total Revenue Test&amp;quot;&quot;/&gt;&lt;property id=&quot;20307&quot; value=&quot;305&quot;/&gt;&lt;/object&gt;&lt;object type=&quot;3&quot; unique_id=&quot;11976&quot;&gt;&lt;property id=&quot;20148&quot; value=&quot;5&quot;/&gt;&lt;property id=&quot;20300&quot; value=&quot;Slide 12 - &amp;quot;Total Revenue Test&amp;quot;&quot;/&gt;&lt;property id=&quot;20307&quot; value=&quot;304&quot;/&gt;&lt;/object&gt;&lt;object type=&quot;3&quot; unique_id=&quot;11977&quot;&gt;&lt;property id=&quot;20148&quot; value=&quot;5&quot;/&gt;&lt;property id=&quot;20300&quot; value=&quot;Slide 13 - &amp;quot;Total Revenue Test&amp;quot;&quot;/&gt;&lt;property id=&quot;20307&quot; value=&quot;298&quot;/&gt;&lt;/object&gt;&lt;object type=&quot;3&quot; unique_id=&quot;11978&quot;&gt;&lt;property id=&quot;20148&quot; value=&quot;5&quot;/&gt;&lt;property id=&quot;20300&quot; value=&quot;Slide 14 - &amp;quot;Elasticity and Total Revenue&amp;quot;&quot;/&gt;&lt;property id=&quot;20307&quot; value=&quot;276&quot;/&gt;&lt;/object&gt;&lt;object type=&quot;3&quot; unique_id=&quot;11979&quot;&gt;&lt;property id=&quot;20148&quot; value=&quot;5&quot;/&gt;&lt;property id=&quot;20300&quot; value=&quot;Slide 15 - &amp;quot;Summary of Price Elasticity of Demand&amp;quot;&quot;/&gt;&lt;property id=&quot;20307&quot; value=&quot;261&quot;/&gt;&lt;/object&gt;&lt;object type=&quot;3&quot; unique_id=&quot;11980&quot;&gt;&lt;property id=&quot;20148&quot; value=&quot;5&quot;/&gt;&lt;property id=&quot;20300&quot; value=&quot;Slide 16 - &amp;quot;Determinants of Elasticity of Demand&amp;quot;&quot;/&gt;&lt;property id=&quot;20307&quot; value=&quot;260&quot;/&gt;&lt;/object&gt;&lt;object type=&quot;3&quot; unique_id=&quot;11981&quot;&gt;&lt;property id=&quot;20148&quot; value=&quot;5&quot;/&gt;&lt;property id=&quot;20300&quot; value=&quot;Slide 17 - &amp;quot;Price Elasticity of Demand&amp;quot;&quot;/&gt;&lt;property id=&quot;20307&quot; value=&quot;272&quot;/&gt;&lt;/object&gt;&lt;object type=&quot;3&quot; unique_id=&quot;11982&quot;&gt;&lt;property id=&quot;20148&quot; value=&quot;5&quot;/&gt;&lt;property id=&quot;20300&quot; value=&quot;Slide 18 - &amp;quot;Applications of Ed&amp;quot;&quot;/&gt;&lt;property id=&quot;20307&quot; value=&quot;277&quot;/&gt;&lt;/object&gt;&lt;object type=&quot;3&quot; unique_id=&quot;11983&quot;&gt;&lt;property id=&quot;20148&quot; value=&quot;5&quot;/&gt;&lt;property id=&quot;20300&quot; value=&quot;Slide 19 - &amp;quot;Price Elasticity of Supply&amp;quot;&quot;/&gt;&lt;property id=&quot;20307&quot; value=&quot;279&quot;/&gt;&lt;/object&gt;&lt;object type=&quot;3&quot; unique_id=&quot;11984&quot;&gt;&lt;property id=&quot;20148&quot; value=&quot;5&quot;/&gt;&lt;property id=&quot;20300&quot; value=&quot;Slide 20 - &amp;quot;Price Elasticity of Supply&amp;quot;&quot;/&gt;&lt;property id=&quot;20307&quot; value=&quot;280&quot;/&gt;&lt;/object&gt;&lt;object type=&quot;3&quot; unique_id=&quot;11985&quot;&gt;&lt;property id=&quot;20148&quot; value=&quot;5&quot;/&gt;&lt;property id=&quot;20300&quot; value=&quot;Slide 21 - &amp;quot;Price Elasticity of Supply&amp;quot;&quot;/&gt;&lt;property id=&quot;20307&quot; value=&quot;264&quot;/&gt;&lt;/object&gt;&lt;object type=&quot;3&quot; unique_id=&quot;11986&quot;&gt;&lt;property id=&quot;20148&quot; value=&quot;5&quot;/&gt;&lt;property id=&quot;20300&quot; value=&quot;Slide 22 - &amp;quot;Elasticity of Supply: The Market Period&amp;quot;&quot;/&gt;&lt;property id=&quot;20307&quot; value=&quot;265&quot;/&gt;&lt;/object&gt;&lt;object type=&quot;3&quot; unique_id=&quot;11987&quot;&gt;&lt;property id=&quot;20148&quot; value=&quot;5&quot;/&gt;&lt;property id=&quot;20300&quot; value=&quot;Slide 23 - &amp;quot;Elasticity of Supply: The Short Run&amp;quot;&quot;/&gt;&lt;property id=&quot;20307&quot; value=&quot;299&quot;/&gt;&lt;/object&gt;&lt;object type=&quot;3&quot; unique_id=&quot;11988&quot;&gt;&lt;property id=&quot;20148&quot; value=&quot;5&quot;/&gt;&lt;property id=&quot;20300&quot; value=&quot;Slide 24 - &amp;quot;Elasticity of Supply: The Long Run&amp;quot;&quot;/&gt;&lt;property id=&quot;20307&quot; value=&quot;300&quot;/&gt;&lt;/object&gt;&lt;object type=&quot;3&quot; unique_id=&quot;11989&quot;&gt;&lt;property id=&quot;20148&quot; value=&quot;5&quot;/&gt;&lt;property id=&quot;20300&quot; value=&quot;Slide 25 - &amp;quot;Applications of Elasticity of Supply&amp;quot;&quot;/&gt;&lt;property id=&quot;20307&quot; value=&quot;281&quot;/&gt;&lt;/object&gt;&lt;object type=&quot;3&quot; unique_id=&quot;11990&quot;&gt;&lt;property id=&quot;20148&quot; value=&quot;5&quot;/&gt;&lt;property id=&quot;20300&quot; value=&quot;Slide 26 - &amp;quot;Cross Elasticity of Demand&amp;quot;&quot;/&gt;&lt;property id=&quot;20307&quot; value=&quot;282&quot;/&gt;&lt;/object&gt;&lt;object type=&quot;3&quot; unique_id=&quot;11991&quot;&gt;&lt;property id=&quot;20148&quot; value=&quot;5&quot;/&gt;&lt;property id=&quot;20300&quot; value=&quot;Slide 27 - &amp;quot;Cross Elasticity of Demand&amp;quot;&quot;/&gt;&lt;property id=&quot;20307&quot; value=&quot;284&quot;/&gt;&lt;/object&gt;&lt;object type=&quot;3&quot; unique_id=&quot;11992&quot;&gt;&lt;property id=&quot;20148&quot; value=&quot;5&quot;/&gt;&lt;property id=&quot;20300&quot; value=&quot;Slide 28 - &amp;quot;Income Elasticity of Demand&amp;quot;&quot;/&gt;&lt;property id=&quot;20307&quot; value=&quot;285&quot;/&gt;&lt;/object&gt;&lt;object type=&quot;3&quot; unique_id=&quot;11993&quot;&gt;&lt;property id=&quot;20148&quot; value=&quot;5&quot;/&gt;&lt;property id=&quot;20300&quot; value=&quot;Slide 29 - &amp;quot;Income Elasticity Insights&amp;quot;&quot;/&gt;&lt;property id=&quot;20307&quot; value=&quot;289&quot;/&gt;&lt;/object&gt;&lt;object type=&quot;3&quot; unique_id=&quot;11994&quot;&gt;&lt;property id=&quot;20148&quot; value=&quot;5&quot;/&gt;&lt;property id=&quot;20300&quot; value=&quot;Slide 30 - &amp;quot;Ex,y and Ei&amp;quot;&quot;/&gt;&lt;property id=&quot;20307&quot; value=&quot;287&quot;/&gt;&lt;/object&gt;&lt;object type=&quot;3&quot; unique_id=&quot;11995&quot;&gt;&lt;property id=&quot;20148&quot; value=&quot;5&quot;/&gt;&lt;property id=&quot;20300&quot; value=&quot;Slide 31 - &amp;quot;Elasticity and Pricing Power&amp;quot;&quot;/&gt;&lt;property id=&quot;20307&quot; value=&quot;288&quot;/&gt;&lt;/object&gt;&lt;/object&gt;&lt;object type=&quot;8&quot; unique_id=&quot;12028&quot;&gt;&lt;/object&gt;&lt;/object&gt;&lt;/database&gt;"/>
  <p:tag name="SECTOMILLISECCONVERTED" val="1"/>
</p:tagLst>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1161</TotalTime>
  <Words>4095</Words>
  <Application>Microsoft Office PowerPoint</Application>
  <PresentationFormat>Předvádění na obrazovce (4:3)</PresentationFormat>
  <Paragraphs>623</Paragraphs>
  <Slides>31</Slides>
  <Notes>31</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31</vt:i4>
      </vt:variant>
    </vt:vector>
  </HeadingPairs>
  <TitlesOfParts>
    <vt:vector size="40" baseType="lpstr">
      <vt:lpstr>Arial</vt:lpstr>
      <vt:lpstr>Tw Cen MT</vt:lpstr>
      <vt:lpstr>Tahoma</vt:lpstr>
      <vt:lpstr>Times New Roman</vt:lpstr>
      <vt:lpstr>MS PGothic</vt:lpstr>
      <vt:lpstr>Dotum</vt:lpstr>
      <vt:lpstr>Roboto</vt:lpstr>
      <vt:lpstr>Calibri</vt:lpstr>
      <vt:lpstr>Office Theme</vt:lpstr>
      <vt:lpstr>Elasticity</vt:lpstr>
      <vt:lpstr>Price Elasticity of Demand</vt:lpstr>
      <vt:lpstr>Price Elasticity of Demand Formula</vt:lpstr>
      <vt:lpstr>Price Elasticity of Demand Formula</vt:lpstr>
      <vt:lpstr>Price Elasticity of Demand Formula</vt:lpstr>
      <vt:lpstr>Interpretation of Elasticity of Demand</vt:lpstr>
      <vt:lpstr>Extreme Cases</vt:lpstr>
      <vt:lpstr>Extreme Cases</vt:lpstr>
      <vt:lpstr>Total Revenue Test</vt:lpstr>
      <vt:lpstr>Total Revenue Test</vt:lpstr>
      <vt:lpstr>Total Revenue Test</vt:lpstr>
      <vt:lpstr>Total Revenue Test</vt:lpstr>
      <vt:lpstr>Total Revenue Test</vt:lpstr>
      <vt:lpstr>Elasticity and Total Revenue</vt:lpstr>
      <vt:lpstr>Summary of Price Elasticity of Demand</vt:lpstr>
      <vt:lpstr>Determinants of Elasticity of Demand</vt:lpstr>
      <vt:lpstr>Price Elasticity of Demand</vt:lpstr>
      <vt:lpstr>Applications of Ed</vt:lpstr>
      <vt:lpstr>Price Elasticity of Supply</vt:lpstr>
      <vt:lpstr>Price Elasticity of Supply</vt:lpstr>
      <vt:lpstr>Price Elasticity of Supply</vt:lpstr>
      <vt:lpstr>Elasticity of Supply: The Market Period</vt:lpstr>
      <vt:lpstr>Elasticity of Supply: The Short Run</vt:lpstr>
      <vt:lpstr>Elasticity of Supply: The Long Run</vt:lpstr>
      <vt:lpstr>Applications of Elasticity of Supply</vt:lpstr>
      <vt:lpstr>Cross Elasticity of Demand</vt:lpstr>
      <vt:lpstr>Cross Elasticity of Demand</vt:lpstr>
      <vt:lpstr>Income Elasticity of Demand</vt:lpstr>
      <vt:lpstr>Income Elasticity Insights</vt:lpstr>
      <vt:lpstr>Ex,y and Ei</vt:lpstr>
      <vt:lpstr>Elasticity and Pricing Power</vt:lpstr>
    </vt:vector>
  </TitlesOfParts>
  <Company>The McGraw-Hill Companies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noelle_fox</dc:creator>
  <cp:lastModifiedBy>Čábelková Inna</cp:lastModifiedBy>
  <cp:revision>170</cp:revision>
  <dcterms:created xsi:type="dcterms:W3CDTF">2010-05-18T15:18:43Z</dcterms:created>
  <dcterms:modified xsi:type="dcterms:W3CDTF">2020-11-02T13:47:58Z</dcterms:modified>
</cp:coreProperties>
</file>