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FBB5-85B0-4CDF-BBB7-0865B8D69A7F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A2C1-C2B3-4214-9DA4-2B6B73AF76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30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FBB5-85B0-4CDF-BBB7-0865B8D69A7F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8A2C1-C2B3-4214-9DA4-2B6B73AF76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1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3. hodina</a:t>
            </a:r>
            <a:r>
              <a:rPr lang="cs-CZ" altLang="cs-CZ"/>
              <a:t> </a:t>
            </a:r>
            <a:br>
              <a:rPr lang="cs-CZ" altLang="cs-CZ"/>
            </a:br>
            <a:r>
              <a:rPr lang="cs-CZ" altLang="cs-CZ" sz="2400"/>
              <a:t>(6. 3. 2017)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/>
              <a:t>K čemu potřebujeme znát vnitřní stavbu </a:t>
            </a:r>
            <a:r>
              <a:rPr lang="cs-CZ" altLang="cs-CZ" sz="2400" b="1">
                <a:solidFill>
                  <a:schemeClr val="tx1"/>
                </a:solidFill>
              </a:rPr>
              <a:t>finály?</a:t>
            </a:r>
            <a:r>
              <a:rPr lang="cs-CZ" altLang="cs-CZ" sz="3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Jak se vyslovují složky finály: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„maximální“ finála: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0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600" b="1"/>
              <a:t>Vícesložkové finály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Rozpoznejte strukturu finál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Dvojhlásky (diftongy)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7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Složky diftongů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tx1"/>
                </a:solidFill>
              </a:rPr>
              <a:t>čínské diftongy klesavé</a:t>
            </a:r>
            <a:r>
              <a:rPr lang="en-GB" altLang="cs-CZ" sz="4000" b="1">
                <a:solidFill>
                  <a:schemeClr val="tx1"/>
                </a:solidFill>
              </a:rPr>
              <a:t> </a:t>
            </a:r>
            <a:r>
              <a:rPr lang="cs-CZ" altLang="cs-CZ" sz="4000" b="1">
                <a:solidFill>
                  <a:schemeClr val="tx1"/>
                </a:solidFill>
              </a:rPr>
              <a:t> </a:t>
            </a:r>
            <a:r>
              <a:rPr lang="cs-CZ" altLang="cs-CZ" sz="3900" b="1">
                <a:solidFill>
                  <a:schemeClr val="tx1"/>
                </a:solidFill>
                <a:sym typeface="Wingdings" panose="05000000000000000000" pitchFamily="2" charset="2"/>
              </a:rPr>
              <a:t></a:t>
            </a:r>
            <a:r>
              <a:rPr lang="cs-CZ" altLang="cs-CZ" sz="3900" b="1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br>
              <a:rPr lang="en-GB" altLang="cs-CZ" sz="3900" b="1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GB" altLang="cs-CZ" sz="3900" b="1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GB" altLang="cs-CZ" sz="3900" b="1" i="1" noProof="1">
                <a:solidFill>
                  <a:srgbClr val="CC0099"/>
                </a:solidFill>
                <a:sym typeface="Symbol" panose="05050102010706020507" pitchFamily="18" charset="2"/>
              </a:rPr>
              <a:t>-ai, -ei, -ao, -ou</a:t>
            </a:r>
            <a:r>
              <a:rPr lang="cs-CZ" altLang="cs-CZ" sz="3900" b="1" i="1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4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>
                <a:solidFill>
                  <a:schemeClr val="tx1"/>
                </a:solidFill>
                <a:sym typeface="Symbol" panose="05050102010706020507" pitchFamily="18" charset="2"/>
              </a:rPr>
              <a:t>příklady slabik s diftongy klesavými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tx1"/>
                </a:solidFill>
              </a:rPr>
              <a:t>čínské diftongy stoupavé</a:t>
            </a:r>
            <a:r>
              <a:rPr lang="en-GB" altLang="cs-CZ" sz="4000" b="1">
                <a:solidFill>
                  <a:schemeClr val="tx1"/>
                </a:solidFill>
              </a:rPr>
              <a:t> </a:t>
            </a:r>
            <a:r>
              <a:rPr lang="cs-CZ" altLang="cs-CZ" sz="3900" b="1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cs-CZ" altLang="cs-CZ" sz="3900" b="1">
                <a:solidFill>
                  <a:schemeClr val="tx1"/>
                </a:solidFill>
                <a:sym typeface="Wingdings" panose="05000000000000000000" pitchFamily="2" charset="2"/>
              </a:rPr>
              <a:t></a:t>
            </a:r>
            <a:br>
              <a:rPr lang="en-GB" altLang="cs-CZ" sz="3900" b="1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GB" altLang="cs-CZ" sz="3900" b="1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GB" altLang="cs-CZ" sz="3900" b="1" i="1" noProof="1">
                <a:solidFill>
                  <a:srgbClr val="CC0099"/>
                </a:solidFill>
                <a:sym typeface="Symbol" panose="05050102010706020507" pitchFamily="18" charset="2"/>
              </a:rPr>
              <a:t>-ia, -ie, -ua, -uo, -üe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00FF"/>
                </a:solidFill>
              </a:rPr>
              <a:t>ČÍNSKÁ SLABIKA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>
                <a:solidFill>
                  <a:schemeClr val="tx1"/>
                </a:solidFill>
                <a:sym typeface="Symbol" panose="05050102010706020507" pitchFamily="18" charset="2"/>
              </a:rPr>
              <a:t>příklady slabik s diftongy stoupavými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7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tx1"/>
                </a:solidFill>
              </a:rPr>
              <a:t>čínské triftongy</a:t>
            </a:r>
            <a:r>
              <a:rPr lang="en-GB" altLang="cs-CZ" sz="4000" b="1">
                <a:solidFill>
                  <a:schemeClr val="tx1"/>
                </a:solidFill>
              </a:rPr>
              <a:t> </a:t>
            </a:r>
            <a:r>
              <a:rPr lang="cs-CZ" altLang="cs-CZ" sz="4000" b="1">
                <a:solidFill>
                  <a:schemeClr val="tx1"/>
                </a:solidFill>
              </a:rPr>
              <a:t> </a:t>
            </a:r>
            <a:r>
              <a:rPr lang="cs-CZ" altLang="cs-CZ" sz="3900" b="1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cs-CZ" altLang="cs-CZ" sz="3900" b="1">
                <a:solidFill>
                  <a:schemeClr val="tx1"/>
                </a:solidFill>
                <a:sym typeface="Wingdings" panose="05000000000000000000" pitchFamily="2" charset="2"/>
              </a:rPr>
              <a:t></a:t>
            </a:r>
            <a:r>
              <a:rPr lang="cs-CZ" altLang="cs-CZ" sz="3900" b="1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br>
              <a:rPr lang="en-GB" altLang="cs-CZ" sz="3900" b="1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GB" altLang="cs-CZ" sz="3900" b="1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GB" altLang="cs-CZ" sz="3900" b="1" i="1" noProof="1">
                <a:solidFill>
                  <a:srgbClr val="CC0099"/>
                </a:solidFill>
                <a:sym typeface="Symbol" panose="05050102010706020507" pitchFamily="18" charset="2"/>
              </a:rPr>
              <a:t>-iao, -i</a:t>
            </a:r>
            <a:r>
              <a:rPr lang="cs-CZ" altLang="cs-CZ" sz="3900" b="1" i="1">
                <a:solidFill>
                  <a:srgbClr val="CC0099"/>
                </a:solidFill>
                <a:sym typeface="Symbol" panose="05050102010706020507" pitchFamily="18" charset="2"/>
              </a:rPr>
              <a:t>(</a:t>
            </a:r>
            <a:r>
              <a:rPr lang="cs-CZ" altLang="cs-CZ" sz="3900" b="1" i="1" noProof="1">
                <a:solidFill>
                  <a:srgbClr val="CC0099"/>
                </a:solidFill>
                <a:sym typeface="Symbol" panose="05050102010706020507" pitchFamily="18" charset="2"/>
              </a:rPr>
              <a:t>o</a:t>
            </a:r>
            <a:r>
              <a:rPr lang="cs-CZ" altLang="cs-CZ" sz="3900" b="1" i="1">
                <a:solidFill>
                  <a:srgbClr val="CC0099"/>
                </a:solidFill>
                <a:sym typeface="Symbol" panose="05050102010706020507" pitchFamily="18" charset="2"/>
              </a:rPr>
              <a:t>)</a:t>
            </a:r>
            <a:r>
              <a:rPr lang="cs-CZ" altLang="cs-CZ" sz="3900" b="1" i="1" noProof="1">
                <a:solidFill>
                  <a:srgbClr val="CC0099"/>
                </a:solidFill>
                <a:sym typeface="Symbol" panose="05050102010706020507" pitchFamily="18" charset="2"/>
              </a:rPr>
              <a:t>u, -uai, -u</a:t>
            </a:r>
            <a:r>
              <a:rPr lang="cs-CZ" altLang="cs-CZ" sz="3900" b="1" i="1">
                <a:solidFill>
                  <a:srgbClr val="CC0099"/>
                </a:solidFill>
                <a:sym typeface="Symbol" panose="05050102010706020507" pitchFamily="18" charset="2"/>
              </a:rPr>
              <a:t>(e)</a:t>
            </a:r>
            <a:r>
              <a:rPr lang="cs-CZ" altLang="cs-CZ" sz="3900" b="1" i="1" noProof="1">
                <a:solidFill>
                  <a:srgbClr val="CC0099"/>
                </a:solidFill>
                <a:sym typeface="Symbol" panose="05050102010706020507" pitchFamily="18" charset="2"/>
              </a:rPr>
              <a:t>i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38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2800"/>
              <a:t>Příklady slabik s triftongem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4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Cvičení na diftongy a triftongy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Nosové finály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000" b="1"/>
              <a:t>Místo artikulace nosových terminál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Oslabená výslovnost nosových terminál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>
                <a:solidFill>
                  <a:srgbClr val="0000FF"/>
                </a:solidFill>
              </a:rPr>
              <a:t>„Odbytá“ výslovnost </a:t>
            </a:r>
            <a:br>
              <a:rPr lang="cs-CZ" altLang="cs-CZ" sz="2400">
                <a:solidFill>
                  <a:srgbClr val="0000FF"/>
                </a:solidFill>
              </a:rPr>
            </a:br>
            <a:r>
              <a:rPr lang="cs-CZ" altLang="cs-CZ" sz="2400">
                <a:solidFill>
                  <a:srgbClr val="0000FF"/>
                </a:solidFill>
              </a:rPr>
              <a:t>nosové terminály </a:t>
            </a:r>
            <a:r>
              <a:rPr lang="cs-CZ" altLang="cs-CZ" sz="2400" b="1" i="1">
                <a:solidFill>
                  <a:srgbClr val="0000FF"/>
                </a:solidFill>
              </a:rPr>
              <a:t>-n</a:t>
            </a:r>
            <a:r>
              <a:rPr lang="cs-CZ" altLang="cs-CZ" sz="2400" b="1" i="1"/>
              <a:t> </a:t>
            </a:r>
            <a:r>
              <a:rPr lang="cs-CZ" altLang="cs-CZ" sz="2400"/>
              <a:t>(chybějící</a:t>
            </a:r>
            <a:r>
              <a:rPr lang="cs-CZ" altLang="cs-CZ" sz="2400" b="1" i="1"/>
              <a:t> </a:t>
            </a:r>
            <a:r>
              <a:rPr lang="cs-CZ" altLang="cs-CZ" sz="2400"/>
              <a:t>závěr</a:t>
            </a:r>
            <a:r>
              <a:rPr lang="cs-CZ" altLang="zh-CN" sz="2400"/>
              <a:t>)</a:t>
            </a:r>
            <a:br>
              <a:rPr lang="cs-CZ" altLang="zh-CN" sz="2400" i="1">
                <a:solidFill>
                  <a:srgbClr val="CC3399"/>
                </a:solidFill>
              </a:rPr>
            </a:br>
            <a:r>
              <a:rPr lang="cs-CZ" altLang="zh-CN" sz="1800">
                <a:solidFill>
                  <a:srgbClr val="FF0000"/>
                </a:solidFill>
              </a:rPr>
              <a:t>Toto je velmi běžné v rychlé, hovorové řeči!</a:t>
            </a:r>
            <a:r>
              <a:rPr lang="cs-CZ" altLang="zh-CN" sz="2800">
                <a:solidFill>
                  <a:srgbClr val="FF0000"/>
                </a:solidFill>
              </a:rPr>
              <a:t> </a:t>
            </a:r>
            <a:endParaRPr lang="zh-CN" altLang="cs-CZ" sz="280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Příklady slabik s nosovou finálou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6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400">
                <a:solidFill>
                  <a:srgbClr val="0000FF"/>
                </a:solidFill>
              </a:rPr>
              <a:t>Li Po (701 - 762)  </a:t>
            </a:r>
            <a:br>
              <a:rPr lang="cs-CZ" altLang="cs-CZ" sz="2400">
                <a:solidFill>
                  <a:srgbClr val="0000FF"/>
                </a:solidFill>
              </a:rPr>
            </a:br>
            <a:r>
              <a:rPr lang="cs-CZ" altLang="cs-CZ" sz="2400" b="1" i="1" noProof="1">
                <a:solidFill>
                  <a:srgbClr val="0000FF"/>
                </a:solidFill>
              </a:rPr>
              <a:t>Jìng yè sī</a:t>
            </a:r>
            <a:r>
              <a:rPr lang="cs-CZ" altLang="cs-CZ" sz="2400" b="1" i="1">
                <a:solidFill>
                  <a:srgbClr val="0000FF"/>
                </a:solidFill>
              </a:rPr>
              <a:t> </a:t>
            </a:r>
            <a:r>
              <a:rPr lang="en-GB" altLang="cs-CZ" sz="2400" b="1" i="1">
                <a:solidFill>
                  <a:srgbClr val="0000FF"/>
                </a:solidFill>
              </a:rPr>
              <a:t> </a:t>
            </a:r>
            <a:r>
              <a:rPr lang="zh-CN" altLang="cs-CZ" sz="2400">
                <a:solidFill>
                  <a:srgbClr val="0000FF"/>
                </a:solidFill>
                <a:ea typeface="SimSun" panose="02010600030101010101" pitchFamily="2" charset="-122"/>
              </a:rPr>
              <a:t>静</a:t>
            </a:r>
            <a:r>
              <a:rPr lang="zh-CN" altLang="en-US" sz="2400">
                <a:solidFill>
                  <a:srgbClr val="0000FF"/>
                </a:solidFill>
                <a:ea typeface="SimSun" panose="02010600030101010101" pitchFamily="2" charset="-122"/>
              </a:rPr>
              <a:t>夜</a:t>
            </a:r>
            <a:r>
              <a:rPr lang="zh-CN" altLang="cs-CZ" sz="2400">
                <a:solidFill>
                  <a:srgbClr val="0000FF"/>
                </a:solidFill>
                <a:ea typeface="SimSun" panose="02010600030101010101" pitchFamily="2" charset="-122"/>
              </a:rPr>
              <a:t>思 </a:t>
            </a:r>
            <a:r>
              <a:rPr lang="cs-CZ" altLang="zh-CN" sz="2400">
                <a:solidFill>
                  <a:srgbClr val="0000FF"/>
                </a:solidFill>
              </a:rPr>
              <a:t>„Dumy tiché noci“</a:t>
            </a:r>
            <a:endParaRPr lang="cs-CZ" altLang="cs-CZ" sz="2400">
              <a:solidFill>
                <a:srgbClr val="0000FF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Výslovnost iniciál a finál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2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0000FF"/>
                </a:solidFill>
              </a:rPr>
              <a:t>Vícesložkové finály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Potřeba složitějšího modelu slabiky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>
                <a:solidFill>
                  <a:srgbClr val="0000FF"/>
                </a:solidFill>
              </a:rPr>
              <a:t>Obecný hierarchický model slabiky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7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>
                <a:solidFill>
                  <a:srgbClr val="0000FF"/>
                </a:solidFill>
              </a:rPr>
              <a:t>Hierarchický model ČÍNSKÉ SLABIKY 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/>
              <a:t>nejmenší složky slabiky: </a:t>
            </a:r>
            <a:br>
              <a:rPr lang="cs-CZ" altLang="cs-CZ" sz="2500"/>
            </a:br>
            <a:r>
              <a:rPr lang="cs-CZ" altLang="cs-CZ" sz="2800" b="1" noProof="1"/>
              <a:t>iniciála, mediála, centrála</a:t>
            </a:r>
            <a:r>
              <a:rPr lang="cs-CZ" altLang="cs-CZ" sz="2800" b="1"/>
              <a:t>, terminála</a:t>
            </a:r>
            <a:br>
              <a:rPr lang="cs-CZ" altLang="cs-CZ" sz="2800" b="1"/>
            </a:br>
            <a:r>
              <a:rPr lang="cs-CZ" altLang="cs-CZ" sz="2000" b="1"/>
              <a:t> </a:t>
            </a:r>
            <a:r>
              <a:rPr lang="cs-CZ" altLang="cs-CZ" sz="2000"/>
              <a:t>(v modelu slabiky jsou vidět na nejnižší rovině = rovině segmentů)</a:t>
            </a:r>
            <a:r>
              <a:rPr lang="cs-CZ" altLang="cs-CZ" sz="2000" b="1"/>
              <a:t> </a:t>
            </a:r>
            <a:br>
              <a:rPr lang="cs-CZ" altLang="cs-CZ" sz="2000" b="1"/>
            </a:br>
            <a:r>
              <a:rPr lang="cs-CZ" altLang="cs-CZ" sz="2800" b="1"/>
              <a:t> </a:t>
            </a:r>
            <a:r>
              <a:rPr lang="cs-CZ" altLang="cs-CZ" sz="2800">
                <a:solidFill>
                  <a:srgbClr val="FF0000"/>
                </a:solidFill>
              </a:rPr>
              <a:t>Každá má jinou artikulační povahu!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Složky finály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32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Předvádění na obrazovce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等线 Light</vt:lpstr>
      <vt:lpstr>SimSun</vt:lpstr>
      <vt:lpstr>Arial</vt:lpstr>
      <vt:lpstr>Calibri</vt:lpstr>
      <vt:lpstr>Calibri Light</vt:lpstr>
      <vt:lpstr>Symbol</vt:lpstr>
      <vt:lpstr>Wingdings</vt:lpstr>
      <vt:lpstr>Motiv Office</vt:lpstr>
      <vt:lpstr>3. hodina  (6. 3. 2017)</vt:lpstr>
      <vt:lpstr>ČÍNSKÁ SLABIKA</vt:lpstr>
      <vt:lpstr>Výslovnost iniciál a finál</vt:lpstr>
      <vt:lpstr>Vícesložkové finály</vt:lpstr>
      <vt:lpstr>Potřeba složitějšího modelu slabiky</vt:lpstr>
      <vt:lpstr>Obecný hierarchický model slabiky</vt:lpstr>
      <vt:lpstr>Hierarchický model ČÍNSKÉ SLABIKY  </vt:lpstr>
      <vt:lpstr>nejmenší složky slabiky:  iniciála, mediála, centrála, terminála  (v modelu slabiky jsou vidět na nejnižší rovině = rovině segmentů)   Každá má jinou artikulační povahu!</vt:lpstr>
      <vt:lpstr>Složky finály</vt:lpstr>
      <vt:lpstr>K čemu potřebujeme znát vnitřní stavbu finály? </vt:lpstr>
      <vt:lpstr>Jak se vyslovují složky finály:</vt:lpstr>
      <vt:lpstr>„maximální“ finála:</vt:lpstr>
      <vt:lpstr>Vícesložkové finály</vt:lpstr>
      <vt:lpstr>Rozpoznejte strukturu finál</vt:lpstr>
      <vt:lpstr>Dvojhlásky (diftongy)</vt:lpstr>
      <vt:lpstr>Složky diftongů</vt:lpstr>
      <vt:lpstr>čínské diftongy klesavé    -ai, -ei, -ao, -ou </vt:lpstr>
      <vt:lpstr>příklady slabik s diftongy klesavými</vt:lpstr>
      <vt:lpstr>čínské diftongy stoupavé   -ia, -ie, -ua, -uo, -üe</vt:lpstr>
      <vt:lpstr>příklady slabik s diftongy stoupavými</vt:lpstr>
      <vt:lpstr>čínské triftongy    -iao, -i(o)u, -uai, -u(e)i</vt:lpstr>
      <vt:lpstr>Příklady slabik s triftongem</vt:lpstr>
      <vt:lpstr>Cvičení na diftongy a triftongy</vt:lpstr>
      <vt:lpstr>Nosové finály</vt:lpstr>
      <vt:lpstr>Místo artikulace nosových terminál</vt:lpstr>
      <vt:lpstr>Oslabená výslovnost nosových terminál</vt:lpstr>
      <vt:lpstr>„Odbytá“ výslovnost  nosové terminály -n (chybějící závěr) Toto je velmi běžné v rychlé, hovorové řeči! </vt:lpstr>
      <vt:lpstr>Příklady slabik s nosovou finálou</vt:lpstr>
      <vt:lpstr>Li Po (701 - 762)   Jìng yè sī  静夜思 „Dumy tiché noci“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hodina  (6. 3. 2017)</dc:title>
  <dc:creator>Vláďa Liščák</dc:creator>
  <cp:lastModifiedBy>Vláďa Liščák</cp:lastModifiedBy>
  <cp:revision>1</cp:revision>
  <dcterms:created xsi:type="dcterms:W3CDTF">2017-04-04T10:09:08Z</dcterms:created>
  <dcterms:modified xsi:type="dcterms:W3CDTF">2017-04-04T10:09:08Z</dcterms:modified>
</cp:coreProperties>
</file>