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leidenanthropologyblog.nl/articles/anthropologists-in-the-company-of-gatekeepers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leidenanthropologyblog.nl/articles/anthropologists-in-the-company-of-gatekeeper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571F07-F79F-4A77-BA18-07A5AAA6BB26}" type="doc">
      <dgm:prSet loTypeId="urn:microsoft.com/office/officeart/2005/8/layout/vList2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1CB079B-7C8B-46C1-8C73-BC9AFA4AD75A}">
      <dgm:prSet/>
      <dgm:spPr>
        <a:solidFill>
          <a:schemeClr val="accent3"/>
        </a:solidFill>
      </dgm:spPr>
      <dgm:t>
        <a:bodyPr/>
        <a:lstStyle/>
        <a:p>
          <a:r>
            <a:rPr lang="cs-CZ" b="1" dirty="0"/>
            <a:t>TRADIČNĚ:</a:t>
          </a:r>
          <a:r>
            <a:rPr lang="cs-CZ" dirty="0"/>
            <a:t> základem antropologie - </a:t>
          </a:r>
          <a:r>
            <a:rPr lang="cs-CZ" b="1" dirty="0"/>
            <a:t>terénní výzkum</a:t>
          </a:r>
          <a:r>
            <a:rPr lang="cs-CZ" dirty="0"/>
            <a:t> = </a:t>
          </a:r>
          <a:r>
            <a:rPr lang="cs-CZ" b="1" dirty="0"/>
            <a:t>intenzivní přítomnost v určitém terénu</a:t>
          </a:r>
          <a:endParaRPr lang="en-US" dirty="0"/>
        </a:p>
      </dgm:t>
    </dgm:pt>
    <dgm:pt modelId="{6E7DA2B0-9703-4083-991E-E6195147FF89}" type="parTrans" cxnId="{F8B6294C-4829-4DA9-9786-31FCB3293FCD}">
      <dgm:prSet/>
      <dgm:spPr/>
      <dgm:t>
        <a:bodyPr/>
        <a:lstStyle/>
        <a:p>
          <a:endParaRPr lang="en-US"/>
        </a:p>
      </dgm:t>
    </dgm:pt>
    <dgm:pt modelId="{9B312D96-74C4-4F9E-AE35-5FFC0AA718EE}" type="sibTrans" cxnId="{F8B6294C-4829-4DA9-9786-31FCB3293FCD}">
      <dgm:prSet/>
      <dgm:spPr/>
      <dgm:t>
        <a:bodyPr/>
        <a:lstStyle/>
        <a:p>
          <a:endParaRPr lang="en-US"/>
        </a:p>
      </dgm:t>
    </dgm:pt>
    <dgm:pt modelId="{7B03D5F8-57C4-449D-8DEC-46F3E0C6998C}">
      <dgm:prSet/>
      <dgm:spPr/>
      <dgm:t>
        <a:bodyPr/>
        <a:lstStyle/>
        <a:p>
          <a:pPr algn="l"/>
          <a:r>
            <a:rPr lang="cs-CZ" b="1"/>
            <a:t>přítomnost dlouhodobá</a:t>
          </a:r>
          <a:endParaRPr lang="en-US"/>
        </a:p>
      </dgm:t>
    </dgm:pt>
    <dgm:pt modelId="{1EB8E5FF-2876-4597-9666-BB662271A7E6}" type="parTrans" cxnId="{D3819A85-227C-4DFB-B0E3-1D6906371CCE}">
      <dgm:prSet/>
      <dgm:spPr/>
      <dgm:t>
        <a:bodyPr/>
        <a:lstStyle/>
        <a:p>
          <a:endParaRPr lang="en-US"/>
        </a:p>
      </dgm:t>
    </dgm:pt>
    <dgm:pt modelId="{79C69649-5B43-4492-9B41-A850437D0C5C}" type="sibTrans" cxnId="{D3819A85-227C-4DFB-B0E3-1D6906371CCE}">
      <dgm:prSet/>
      <dgm:spPr/>
      <dgm:t>
        <a:bodyPr/>
        <a:lstStyle/>
        <a:p>
          <a:endParaRPr lang="en-US"/>
        </a:p>
      </dgm:t>
    </dgm:pt>
    <dgm:pt modelId="{A3332EED-1439-44B8-9972-AFFFD8761384}">
      <dgm:prSet/>
      <dgm:spPr/>
      <dgm:t>
        <a:bodyPr/>
        <a:lstStyle/>
        <a:p>
          <a:pPr algn="l"/>
          <a:r>
            <a:rPr lang="cs-CZ" b="1"/>
            <a:t>vyžadující „immersion</a:t>
          </a:r>
          <a:r>
            <a:rPr lang="cs-CZ"/>
            <a:t>“ ( Madden - „jít míli v cizích botách“)</a:t>
          </a:r>
          <a:endParaRPr lang="en-US"/>
        </a:p>
      </dgm:t>
    </dgm:pt>
    <dgm:pt modelId="{223309F3-D1D0-463C-8DCC-F13383F3889B}" type="parTrans" cxnId="{4B2FEC3D-6FC6-41F5-9D31-D0BF64851D68}">
      <dgm:prSet/>
      <dgm:spPr/>
      <dgm:t>
        <a:bodyPr/>
        <a:lstStyle/>
        <a:p>
          <a:endParaRPr lang="en-US"/>
        </a:p>
      </dgm:t>
    </dgm:pt>
    <dgm:pt modelId="{26F37DF5-D8FF-415B-A11E-3923109ECD87}" type="sibTrans" cxnId="{4B2FEC3D-6FC6-41F5-9D31-D0BF64851D68}">
      <dgm:prSet/>
      <dgm:spPr/>
      <dgm:t>
        <a:bodyPr/>
        <a:lstStyle/>
        <a:p>
          <a:endParaRPr lang="en-US"/>
        </a:p>
      </dgm:t>
    </dgm:pt>
    <dgm:pt modelId="{A24F30D6-5CEA-49C7-B64A-FD28A1042099}">
      <dgm:prSet/>
      <dgm:spPr/>
      <dgm:t>
        <a:bodyPr/>
        <a:lstStyle/>
        <a:p>
          <a:pPr algn="l"/>
          <a:r>
            <a:rPr lang="cs-CZ" dirty="0"/>
            <a:t>spojená obvykle s tím, že antropolog </a:t>
          </a:r>
          <a:r>
            <a:rPr lang="cs-CZ" b="1" dirty="0"/>
            <a:t>opustí svůj domov</a:t>
          </a:r>
          <a:endParaRPr lang="en-US" dirty="0"/>
        </a:p>
      </dgm:t>
    </dgm:pt>
    <dgm:pt modelId="{33C92BA3-6D43-442A-9B6F-506EC076A97C}" type="parTrans" cxnId="{47CAE2BA-F0C6-48AD-B8B1-3DF347086667}">
      <dgm:prSet/>
      <dgm:spPr/>
      <dgm:t>
        <a:bodyPr/>
        <a:lstStyle/>
        <a:p>
          <a:endParaRPr lang="en-US"/>
        </a:p>
      </dgm:t>
    </dgm:pt>
    <dgm:pt modelId="{BDDF8DD0-7B5D-44BA-AD8A-1DF07549D86B}" type="sibTrans" cxnId="{47CAE2BA-F0C6-48AD-B8B1-3DF347086667}">
      <dgm:prSet/>
      <dgm:spPr/>
      <dgm:t>
        <a:bodyPr/>
        <a:lstStyle/>
        <a:p>
          <a:endParaRPr lang="en-US"/>
        </a:p>
      </dgm:t>
    </dgm:pt>
    <dgm:pt modelId="{2D7D038C-D7DF-4E78-AD31-5F9CE4014156}">
      <dgm:prSet/>
      <dgm:spPr/>
      <dgm:t>
        <a:bodyPr/>
        <a:lstStyle/>
        <a:p>
          <a:pPr algn="l"/>
          <a:r>
            <a:rPr lang="cs-CZ" b="1" dirty="0"/>
            <a:t>terén reprezentován jako autonomní ohraničený prostor sociálních vztahů a </a:t>
          </a:r>
          <a:r>
            <a:rPr lang="cs-CZ" b="1" dirty="0" smtClean="0"/>
            <a:t>aktivit</a:t>
          </a:r>
          <a:endParaRPr lang="en-US" dirty="0"/>
        </a:p>
      </dgm:t>
    </dgm:pt>
    <dgm:pt modelId="{CEEC7824-BD99-424C-BA7D-2B759591CC18}" type="parTrans" cxnId="{9C9969CB-B029-4979-BD88-9BCF4B7E361D}">
      <dgm:prSet/>
      <dgm:spPr/>
      <dgm:t>
        <a:bodyPr/>
        <a:lstStyle/>
        <a:p>
          <a:endParaRPr lang="en-US"/>
        </a:p>
      </dgm:t>
    </dgm:pt>
    <dgm:pt modelId="{B24F6A04-1875-4855-ABBF-EE8877B01C38}" type="sibTrans" cxnId="{9C9969CB-B029-4979-BD88-9BCF4B7E361D}">
      <dgm:prSet/>
      <dgm:spPr/>
      <dgm:t>
        <a:bodyPr/>
        <a:lstStyle/>
        <a:p>
          <a:endParaRPr lang="en-US"/>
        </a:p>
      </dgm:t>
    </dgm:pt>
    <dgm:pt modelId="{1D515C67-D8BB-4C30-A40B-572A9E547FC3}">
      <dgm:prSet/>
      <dgm:spPr>
        <a:solidFill>
          <a:schemeClr val="accent3"/>
        </a:solidFill>
      </dgm:spPr>
      <dgm:t>
        <a:bodyPr/>
        <a:lstStyle/>
        <a:p>
          <a:r>
            <a:rPr lang="cs-CZ" b="1" dirty="0"/>
            <a:t>KRITIKA</a:t>
          </a:r>
          <a:r>
            <a:rPr lang="cs-CZ" dirty="0"/>
            <a:t>: terén je </a:t>
          </a:r>
          <a:r>
            <a:rPr lang="cs-CZ" b="1" dirty="0"/>
            <a:t>KONSTRUOVÁN </a:t>
          </a:r>
          <a:r>
            <a:rPr lang="cs-CZ" dirty="0"/>
            <a:t>ze všech možných </a:t>
          </a:r>
          <a:r>
            <a:rPr lang="cs-CZ" b="1" dirty="0"/>
            <a:t>alternativ </a:t>
          </a:r>
          <a:r>
            <a:rPr lang="cs-CZ" dirty="0"/>
            <a:t>a zahrnuje vždy </a:t>
          </a:r>
          <a:r>
            <a:rPr lang="cs-CZ" b="1" dirty="0"/>
            <a:t>širší vztahy a propojení </a:t>
          </a:r>
          <a:endParaRPr lang="en-US" dirty="0"/>
        </a:p>
      </dgm:t>
    </dgm:pt>
    <dgm:pt modelId="{B1A2AEA0-9222-4DE2-88F3-964AADAEFE83}" type="parTrans" cxnId="{F7569E8F-E502-43B1-BF42-9F16D5087540}">
      <dgm:prSet/>
      <dgm:spPr/>
      <dgm:t>
        <a:bodyPr/>
        <a:lstStyle/>
        <a:p>
          <a:endParaRPr lang="en-US"/>
        </a:p>
      </dgm:t>
    </dgm:pt>
    <dgm:pt modelId="{7BDA4327-2CC5-4845-913B-60E0762B2832}" type="sibTrans" cxnId="{F7569E8F-E502-43B1-BF42-9F16D5087540}">
      <dgm:prSet/>
      <dgm:spPr/>
      <dgm:t>
        <a:bodyPr/>
        <a:lstStyle/>
        <a:p>
          <a:endParaRPr lang="en-US"/>
        </a:p>
      </dgm:t>
    </dgm:pt>
    <dgm:pt modelId="{F9FB6CE1-E997-4A3D-B52F-2B4164022F84}">
      <dgm:prSet/>
      <dgm:spPr/>
      <dgm:t>
        <a:bodyPr/>
        <a:lstStyle/>
        <a:p>
          <a:r>
            <a:rPr lang="cs-CZ" b="1"/>
            <a:t>není autonomní – je sítí</a:t>
          </a:r>
          <a:endParaRPr lang="en-US"/>
        </a:p>
      </dgm:t>
    </dgm:pt>
    <dgm:pt modelId="{F3F27E57-6C8C-4855-B556-FB74BFFC8CA4}" type="parTrans" cxnId="{1DB49DCF-B411-4E6C-9E65-F6AC8AA0FA2F}">
      <dgm:prSet/>
      <dgm:spPr/>
      <dgm:t>
        <a:bodyPr/>
        <a:lstStyle/>
        <a:p>
          <a:endParaRPr lang="en-US"/>
        </a:p>
      </dgm:t>
    </dgm:pt>
    <dgm:pt modelId="{9F5C0574-81B7-4BBD-9078-3C783CF1759D}" type="sibTrans" cxnId="{1DB49DCF-B411-4E6C-9E65-F6AC8AA0FA2F}">
      <dgm:prSet/>
      <dgm:spPr/>
      <dgm:t>
        <a:bodyPr/>
        <a:lstStyle/>
        <a:p>
          <a:endParaRPr lang="en-US"/>
        </a:p>
      </dgm:t>
    </dgm:pt>
    <dgm:pt modelId="{640193AD-781F-4D00-BEDA-EE8ACAE78145}">
      <dgm:prSet/>
      <dgm:spPr/>
      <dgm:t>
        <a:bodyPr/>
        <a:lstStyle/>
        <a:p>
          <a:r>
            <a:rPr lang="cs-CZ"/>
            <a:t>vyžaduje </a:t>
          </a:r>
          <a:r>
            <a:rPr lang="cs-CZ" b="1"/>
            <a:t>zaujetí pozice, balancování mezi rolemi, vztahy, závazky</a:t>
          </a:r>
          <a:r>
            <a:rPr lang="cs-CZ"/>
            <a:t> </a:t>
          </a:r>
          <a:endParaRPr lang="en-US"/>
        </a:p>
      </dgm:t>
    </dgm:pt>
    <dgm:pt modelId="{C407390F-195D-4689-B393-2A9E80CB871B}" type="parTrans" cxnId="{E8393174-D4C1-4201-A25E-C2FE13B9F4C1}">
      <dgm:prSet/>
      <dgm:spPr/>
      <dgm:t>
        <a:bodyPr/>
        <a:lstStyle/>
        <a:p>
          <a:endParaRPr lang="en-US"/>
        </a:p>
      </dgm:t>
    </dgm:pt>
    <dgm:pt modelId="{313D885D-A73A-4B36-B32A-1E9373862987}" type="sibTrans" cxnId="{E8393174-D4C1-4201-A25E-C2FE13B9F4C1}">
      <dgm:prSet/>
      <dgm:spPr/>
      <dgm:t>
        <a:bodyPr/>
        <a:lstStyle/>
        <a:p>
          <a:endParaRPr lang="en-US"/>
        </a:p>
      </dgm:t>
    </dgm:pt>
    <dgm:pt modelId="{945300BB-09EA-4AEA-B7F4-6BB40993CEDC}">
      <dgm:prSet/>
      <dgm:spPr/>
      <dgm:t>
        <a:bodyPr/>
        <a:lstStyle/>
        <a:p>
          <a:r>
            <a:rPr lang="cs-CZ" dirty="0"/>
            <a:t>ovlivněn </a:t>
          </a:r>
          <a:r>
            <a:rPr lang="cs-CZ" b="1" dirty="0"/>
            <a:t>konceptuálními, profesními, finančními, osobními a vztahovými možnostmi a zdroji etnografa</a:t>
          </a:r>
          <a:r>
            <a:rPr lang="cs-CZ" dirty="0"/>
            <a:t> </a:t>
          </a:r>
          <a:endParaRPr lang="en-US" dirty="0"/>
        </a:p>
      </dgm:t>
    </dgm:pt>
    <dgm:pt modelId="{E2699B0B-0FF0-4415-9187-DAA0515DA838}" type="parTrans" cxnId="{A82BB2A4-9631-408E-8D68-3D2E4FB1F3DE}">
      <dgm:prSet/>
      <dgm:spPr/>
      <dgm:t>
        <a:bodyPr/>
        <a:lstStyle/>
        <a:p>
          <a:endParaRPr lang="en-US"/>
        </a:p>
      </dgm:t>
    </dgm:pt>
    <dgm:pt modelId="{7BDA3252-1F03-4DD7-A3C5-065CDE45EF27}" type="sibTrans" cxnId="{A82BB2A4-9631-408E-8D68-3D2E4FB1F3DE}">
      <dgm:prSet/>
      <dgm:spPr/>
      <dgm:t>
        <a:bodyPr/>
        <a:lstStyle/>
        <a:p>
          <a:endParaRPr lang="en-US"/>
        </a:p>
      </dgm:t>
    </dgm:pt>
    <dgm:pt modelId="{1FB4CD15-A943-42D5-B73C-E862EECCE063}">
      <dgm:prSet/>
      <dgm:spPr/>
      <dgm:t>
        <a:bodyPr/>
        <a:lstStyle/>
        <a:p>
          <a:pPr algn="ctr"/>
          <a:r>
            <a:rPr lang="cs-CZ" b="1" dirty="0" smtClean="0"/>
            <a:t>X</a:t>
          </a:r>
          <a:endParaRPr lang="en-US" dirty="0"/>
        </a:p>
      </dgm:t>
    </dgm:pt>
    <dgm:pt modelId="{BF041EB6-664B-4714-AC26-D0B04909AFCA}" type="parTrans" cxnId="{C143F24E-9FCD-4209-ADA9-0F758A52943D}">
      <dgm:prSet/>
      <dgm:spPr/>
    </dgm:pt>
    <dgm:pt modelId="{A22E327F-5CA7-41D1-BD1E-B5F19C2A9841}" type="sibTrans" cxnId="{C143F24E-9FCD-4209-ADA9-0F758A52943D}">
      <dgm:prSet/>
      <dgm:spPr/>
    </dgm:pt>
    <dgm:pt modelId="{14350C33-825F-4F32-959E-9965FF52E4A4}" type="pres">
      <dgm:prSet presAssocID="{64571F07-F79F-4A77-BA18-07A5AAA6BB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BA5D055-BD90-4520-82DB-37F7E9FCA4E0}" type="pres">
      <dgm:prSet presAssocID="{31CB079B-7C8B-46C1-8C73-BC9AFA4AD75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2766AD-E824-4076-9A9E-FCFBC16E65C8}" type="pres">
      <dgm:prSet presAssocID="{31CB079B-7C8B-46C1-8C73-BC9AFA4AD75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CDEDD9-F8DA-4D26-8406-8D853DFC6ADC}" type="pres">
      <dgm:prSet presAssocID="{1D515C67-D8BB-4C30-A40B-572A9E547FC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47AF33-9FFB-4633-A3F6-B1A096842BBF}" type="pres">
      <dgm:prSet presAssocID="{1D515C67-D8BB-4C30-A40B-572A9E547FC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AF48FF6-F8C7-49EA-9762-DA783D78EBF3}" type="presOf" srcId="{640193AD-781F-4D00-BEDA-EE8ACAE78145}" destId="{1747AF33-9FFB-4633-A3F6-B1A096842BBF}" srcOrd="0" destOrd="1" presId="urn:microsoft.com/office/officeart/2005/8/layout/vList2"/>
    <dgm:cxn modelId="{F7569E8F-E502-43B1-BF42-9F16D5087540}" srcId="{64571F07-F79F-4A77-BA18-07A5AAA6BB26}" destId="{1D515C67-D8BB-4C30-A40B-572A9E547FC3}" srcOrd="1" destOrd="0" parTransId="{B1A2AEA0-9222-4DE2-88F3-964AADAEFE83}" sibTransId="{7BDA4327-2CC5-4845-913B-60E0762B2832}"/>
    <dgm:cxn modelId="{9C9969CB-B029-4979-BD88-9BCF4B7E361D}" srcId="{31CB079B-7C8B-46C1-8C73-BC9AFA4AD75A}" destId="{2D7D038C-D7DF-4E78-AD31-5F9CE4014156}" srcOrd="3" destOrd="0" parTransId="{CEEC7824-BD99-424C-BA7D-2B759591CC18}" sibTransId="{B24F6A04-1875-4855-ABBF-EE8877B01C38}"/>
    <dgm:cxn modelId="{E1C5F4D7-FD3B-4CA3-A4A6-D50EA42A54F6}" type="presOf" srcId="{31CB079B-7C8B-46C1-8C73-BC9AFA4AD75A}" destId="{6BA5D055-BD90-4520-82DB-37F7E9FCA4E0}" srcOrd="0" destOrd="0" presId="urn:microsoft.com/office/officeart/2005/8/layout/vList2"/>
    <dgm:cxn modelId="{D461A22E-9CD3-4972-89AA-F0FB1D8EF58B}" type="presOf" srcId="{64571F07-F79F-4A77-BA18-07A5AAA6BB26}" destId="{14350C33-825F-4F32-959E-9965FF52E4A4}" srcOrd="0" destOrd="0" presId="urn:microsoft.com/office/officeart/2005/8/layout/vList2"/>
    <dgm:cxn modelId="{E5896778-5DDC-480B-8A47-B4BB12AC2421}" type="presOf" srcId="{1FB4CD15-A943-42D5-B73C-E862EECCE063}" destId="{C52766AD-E824-4076-9A9E-FCFBC16E65C8}" srcOrd="0" destOrd="4" presId="urn:microsoft.com/office/officeart/2005/8/layout/vList2"/>
    <dgm:cxn modelId="{1FFD38B0-B38F-4CCC-844A-496B85A391EB}" type="presOf" srcId="{7B03D5F8-57C4-449D-8DEC-46F3E0C6998C}" destId="{C52766AD-E824-4076-9A9E-FCFBC16E65C8}" srcOrd="0" destOrd="0" presId="urn:microsoft.com/office/officeart/2005/8/layout/vList2"/>
    <dgm:cxn modelId="{FF8679FC-C435-448A-B646-341C6C20FBAC}" type="presOf" srcId="{2D7D038C-D7DF-4E78-AD31-5F9CE4014156}" destId="{C52766AD-E824-4076-9A9E-FCFBC16E65C8}" srcOrd="0" destOrd="3" presId="urn:microsoft.com/office/officeart/2005/8/layout/vList2"/>
    <dgm:cxn modelId="{A82BB2A4-9631-408E-8D68-3D2E4FB1F3DE}" srcId="{1D515C67-D8BB-4C30-A40B-572A9E547FC3}" destId="{945300BB-09EA-4AEA-B7F4-6BB40993CEDC}" srcOrd="2" destOrd="0" parTransId="{E2699B0B-0FF0-4415-9187-DAA0515DA838}" sibTransId="{7BDA3252-1F03-4DD7-A3C5-065CDE45EF27}"/>
    <dgm:cxn modelId="{47CAE2BA-F0C6-48AD-B8B1-3DF347086667}" srcId="{31CB079B-7C8B-46C1-8C73-BC9AFA4AD75A}" destId="{A24F30D6-5CEA-49C7-B64A-FD28A1042099}" srcOrd="2" destOrd="0" parTransId="{33C92BA3-6D43-442A-9B6F-506EC076A97C}" sibTransId="{BDDF8DD0-7B5D-44BA-AD8A-1DF07549D86B}"/>
    <dgm:cxn modelId="{0CCD93E8-A884-4057-AF8C-1675E618EFCB}" type="presOf" srcId="{945300BB-09EA-4AEA-B7F4-6BB40993CEDC}" destId="{1747AF33-9FFB-4633-A3F6-B1A096842BBF}" srcOrd="0" destOrd="2" presId="urn:microsoft.com/office/officeart/2005/8/layout/vList2"/>
    <dgm:cxn modelId="{E8393174-D4C1-4201-A25E-C2FE13B9F4C1}" srcId="{1D515C67-D8BB-4C30-A40B-572A9E547FC3}" destId="{640193AD-781F-4D00-BEDA-EE8ACAE78145}" srcOrd="1" destOrd="0" parTransId="{C407390F-195D-4689-B393-2A9E80CB871B}" sibTransId="{313D885D-A73A-4B36-B32A-1E9373862987}"/>
    <dgm:cxn modelId="{F8B6294C-4829-4DA9-9786-31FCB3293FCD}" srcId="{64571F07-F79F-4A77-BA18-07A5AAA6BB26}" destId="{31CB079B-7C8B-46C1-8C73-BC9AFA4AD75A}" srcOrd="0" destOrd="0" parTransId="{6E7DA2B0-9703-4083-991E-E6195147FF89}" sibTransId="{9B312D96-74C4-4F9E-AE35-5FFC0AA718EE}"/>
    <dgm:cxn modelId="{D3819A85-227C-4DFB-B0E3-1D6906371CCE}" srcId="{31CB079B-7C8B-46C1-8C73-BC9AFA4AD75A}" destId="{7B03D5F8-57C4-449D-8DEC-46F3E0C6998C}" srcOrd="0" destOrd="0" parTransId="{1EB8E5FF-2876-4597-9666-BB662271A7E6}" sibTransId="{79C69649-5B43-4492-9B41-A850437D0C5C}"/>
    <dgm:cxn modelId="{0E1B9F37-F8B1-4D62-98F4-6857F1305FC5}" type="presOf" srcId="{1D515C67-D8BB-4C30-A40B-572A9E547FC3}" destId="{06CDEDD9-F8DA-4D26-8406-8D853DFC6ADC}" srcOrd="0" destOrd="0" presId="urn:microsoft.com/office/officeart/2005/8/layout/vList2"/>
    <dgm:cxn modelId="{CDAD49E3-AD44-423D-BFDB-D5B7DF46C674}" type="presOf" srcId="{A3332EED-1439-44B8-9972-AFFFD8761384}" destId="{C52766AD-E824-4076-9A9E-FCFBC16E65C8}" srcOrd="0" destOrd="1" presId="urn:microsoft.com/office/officeart/2005/8/layout/vList2"/>
    <dgm:cxn modelId="{1DB49DCF-B411-4E6C-9E65-F6AC8AA0FA2F}" srcId="{1D515C67-D8BB-4C30-A40B-572A9E547FC3}" destId="{F9FB6CE1-E997-4A3D-B52F-2B4164022F84}" srcOrd="0" destOrd="0" parTransId="{F3F27E57-6C8C-4855-B556-FB74BFFC8CA4}" sibTransId="{9F5C0574-81B7-4BBD-9078-3C783CF1759D}"/>
    <dgm:cxn modelId="{4B2FEC3D-6FC6-41F5-9D31-D0BF64851D68}" srcId="{31CB079B-7C8B-46C1-8C73-BC9AFA4AD75A}" destId="{A3332EED-1439-44B8-9972-AFFFD8761384}" srcOrd="1" destOrd="0" parTransId="{223309F3-D1D0-463C-8DCC-F13383F3889B}" sibTransId="{26F37DF5-D8FF-415B-A11E-3923109ECD87}"/>
    <dgm:cxn modelId="{C774896A-8704-48BB-AA4B-2D326307F6E7}" type="presOf" srcId="{F9FB6CE1-E997-4A3D-B52F-2B4164022F84}" destId="{1747AF33-9FFB-4633-A3F6-B1A096842BBF}" srcOrd="0" destOrd="0" presId="urn:microsoft.com/office/officeart/2005/8/layout/vList2"/>
    <dgm:cxn modelId="{C143F24E-9FCD-4209-ADA9-0F758A52943D}" srcId="{31CB079B-7C8B-46C1-8C73-BC9AFA4AD75A}" destId="{1FB4CD15-A943-42D5-B73C-E862EECCE063}" srcOrd="4" destOrd="0" parTransId="{BF041EB6-664B-4714-AC26-D0B04909AFCA}" sibTransId="{A22E327F-5CA7-41D1-BD1E-B5F19C2A9841}"/>
    <dgm:cxn modelId="{AA27D19F-15A6-401A-BC2A-F6B820AA4459}" type="presOf" srcId="{A24F30D6-5CEA-49C7-B64A-FD28A1042099}" destId="{C52766AD-E824-4076-9A9E-FCFBC16E65C8}" srcOrd="0" destOrd="2" presId="urn:microsoft.com/office/officeart/2005/8/layout/vList2"/>
    <dgm:cxn modelId="{30319D0D-D8EA-40C2-81FE-0F7C9E2EB482}" type="presParOf" srcId="{14350C33-825F-4F32-959E-9965FF52E4A4}" destId="{6BA5D055-BD90-4520-82DB-37F7E9FCA4E0}" srcOrd="0" destOrd="0" presId="urn:microsoft.com/office/officeart/2005/8/layout/vList2"/>
    <dgm:cxn modelId="{02EDDDE0-45F9-426B-9290-A648B73226A3}" type="presParOf" srcId="{14350C33-825F-4F32-959E-9965FF52E4A4}" destId="{C52766AD-E824-4076-9A9E-FCFBC16E65C8}" srcOrd="1" destOrd="0" presId="urn:microsoft.com/office/officeart/2005/8/layout/vList2"/>
    <dgm:cxn modelId="{7D2E9434-ADAF-48D6-9285-12030923F166}" type="presParOf" srcId="{14350C33-825F-4F32-959E-9965FF52E4A4}" destId="{06CDEDD9-F8DA-4D26-8406-8D853DFC6ADC}" srcOrd="2" destOrd="0" presId="urn:microsoft.com/office/officeart/2005/8/layout/vList2"/>
    <dgm:cxn modelId="{3A28A20B-4B0B-4E74-8F87-38E0A3BE86AE}" type="presParOf" srcId="{14350C33-825F-4F32-959E-9965FF52E4A4}" destId="{1747AF33-9FFB-4633-A3F6-B1A096842BB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E83157-5707-4EBA-A4E1-32F176ABAA0D}" type="doc">
      <dgm:prSet loTypeId="urn:microsoft.com/office/officeart/2005/8/layout/process4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145F728-5EBB-4AE2-A2C8-448444F8A77B}">
      <dgm:prSet custT="1"/>
      <dgm:spPr>
        <a:solidFill>
          <a:schemeClr val="accent3"/>
        </a:solidFill>
      </dgm:spPr>
      <dgm:t>
        <a:bodyPr/>
        <a:lstStyle/>
        <a:p>
          <a:r>
            <a:rPr lang="cs-CZ" sz="2400" dirty="0"/>
            <a:t>Terén není definován místem – „</a:t>
          </a:r>
          <a:r>
            <a:rPr lang="cs-CZ" sz="2400" dirty="0" err="1"/>
            <a:t>multilokalita</a:t>
          </a:r>
          <a:r>
            <a:rPr lang="cs-CZ" sz="2400" dirty="0"/>
            <a:t>“ </a:t>
          </a:r>
          <a:endParaRPr lang="en-US" sz="2300" dirty="0"/>
        </a:p>
      </dgm:t>
    </dgm:pt>
    <dgm:pt modelId="{2AF8BE46-9BC8-42CD-A07A-4CB96BC4DF94}" type="parTrans" cxnId="{1D4EF79C-FA97-488E-83B7-034B35107BD3}">
      <dgm:prSet/>
      <dgm:spPr/>
      <dgm:t>
        <a:bodyPr/>
        <a:lstStyle/>
        <a:p>
          <a:endParaRPr lang="en-US"/>
        </a:p>
      </dgm:t>
    </dgm:pt>
    <dgm:pt modelId="{9BCC4F55-02B2-477F-9EDC-20F188276AEE}" type="sibTrans" cxnId="{1D4EF79C-FA97-488E-83B7-034B35107BD3}">
      <dgm:prSet/>
      <dgm:spPr/>
      <dgm:t>
        <a:bodyPr/>
        <a:lstStyle/>
        <a:p>
          <a:endParaRPr lang="en-US"/>
        </a:p>
      </dgm:t>
    </dgm:pt>
    <dgm:pt modelId="{29DB15C0-653E-4BFE-8A3A-85882AB00D6C}">
      <dgm:prSet custT="1"/>
      <dgm:spPr/>
      <dgm:t>
        <a:bodyPr/>
        <a:lstStyle/>
        <a:p>
          <a:r>
            <a:rPr lang="cs-CZ" sz="3200" dirty="0"/>
            <a:t>„</a:t>
          </a:r>
          <a:r>
            <a:rPr lang="cs-CZ" sz="3200" dirty="0" err="1"/>
            <a:t>multisited</a:t>
          </a:r>
          <a:r>
            <a:rPr lang="cs-CZ" sz="3200" dirty="0"/>
            <a:t>“ </a:t>
          </a:r>
          <a:r>
            <a:rPr lang="cs-CZ" sz="3200" dirty="0" err="1"/>
            <a:t>ethnography</a:t>
          </a:r>
          <a:r>
            <a:rPr lang="cs-CZ" sz="3200" dirty="0"/>
            <a:t> (Marcus 1995)</a:t>
          </a:r>
          <a:endParaRPr lang="en-US" sz="3200" dirty="0"/>
        </a:p>
      </dgm:t>
    </dgm:pt>
    <dgm:pt modelId="{F6EF7D12-822E-446C-88E4-92DCFE1DB98F}" type="parTrans" cxnId="{D5AC84B8-64CD-4DDE-AE8C-D3E2988D60C3}">
      <dgm:prSet/>
      <dgm:spPr/>
      <dgm:t>
        <a:bodyPr/>
        <a:lstStyle/>
        <a:p>
          <a:endParaRPr lang="en-US"/>
        </a:p>
      </dgm:t>
    </dgm:pt>
    <dgm:pt modelId="{6F532DB8-AC87-4C20-B30B-862AB46407C2}" type="sibTrans" cxnId="{D5AC84B8-64CD-4DDE-AE8C-D3E2988D60C3}">
      <dgm:prSet/>
      <dgm:spPr/>
      <dgm:t>
        <a:bodyPr/>
        <a:lstStyle/>
        <a:p>
          <a:endParaRPr lang="en-US"/>
        </a:p>
      </dgm:t>
    </dgm:pt>
    <dgm:pt modelId="{CFAB03F9-2095-4BE0-9A05-CCDBB99701E3}">
      <dgm:prSet custT="1"/>
      <dgm:spPr>
        <a:solidFill>
          <a:schemeClr val="accent3"/>
        </a:solidFill>
      </dgm:spPr>
      <dgm:t>
        <a:bodyPr/>
        <a:lstStyle/>
        <a:p>
          <a:r>
            <a:rPr lang="cs-CZ" sz="2200" b="1" dirty="0"/>
            <a:t>terén konstruován</a:t>
          </a:r>
          <a:r>
            <a:rPr lang="cs-CZ" sz="2200" dirty="0"/>
            <a:t> </a:t>
          </a:r>
          <a:r>
            <a:rPr lang="cs-CZ" sz="2200" b="1" dirty="0"/>
            <a:t>výběrem </a:t>
          </a:r>
          <a:r>
            <a:rPr lang="cs-CZ" sz="2200" dirty="0"/>
            <a:t>toho, co budeme zkoumat, nejsou to „kultury“, nebo „sociální skupiny“ atd., ale sítě, sociální kategorie, problémy, fenomény, koncepty… </a:t>
          </a:r>
        </a:p>
        <a:p>
          <a:endParaRPr lang="cs-CZ" sz="2200" dirty="0"/>
        </a:p>
        <a:p>
          <a:r>
            <a:rPr lang="cs-CZ" sz="2200" b="1" dirty="0"/>
            <a:t>Antropolog může být jedinou spojnicí svého </a:t>
          </a:r>
          <a:r>
            <a:rPr lang="cs-CZ" sz="2200" b="1" dirty="0" smtClean="0"/>
            <a:t>terénu. </a:t>
          </a:r>
          <a:endParaRPr lang="en-US" sz="2200" dirty="0"/>
        </a:p>
      </dgm:t>
    </dgm:pt>
    <dgm:pt modelId="{2787F130-43C9-425A-BDCE-9A36CEC28FFD}" type="parTrans" cxnId="{74F34A8E-6470-4EE1-9A82-11377E54BDAC}">
      <dgm:prSet/>
      <dgm:spPr/>
      <dgm:t>
        <a:bodyPr/>
        <a:lstStyle/>
        <a:p>
          <a:endParaRPr lang="en-US"/>
        </a:p>
      </dgm:t>
    </dgm:pt>
    <dgm:pt modelId="{A8DC8A6B-1D41-44CD-9D5F-97896444E1AA}" type="sibTrans" cxnId="{74F34A8E-6470-4EE1-9A82-11377E54BDAC}">
      <dgm:prSet/>
      <dgm:spPr/>
      <dgm:t>
        <a:bodyPr/>
        <a:lstStyle/>
        <a:p>
          <a:endParaRPr lang="en-US"/>
        </a:p>
      </dgm:t>
    </dgm:pt>
    <dgm:pt modelId="{54466CBA-4CDB-4CBA-98A2-5B857CE28714}" type="pres">
      <dgm:prSet presAssocID="{61E83157-5707-4EBA-A4E1-32F176ABAA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424ED67-0F63-4F23-83DF-907F06C33362}" type="pres">
      <dgm:prSet presAssocID="{CFAB03F9-2095-4BE0-9A05-CCDBB99701E3}" presName="boxAndChildren" presStyleCnt="0"/>
      <dgm:spPr/>
    </dgm:pt>
    <dgm:pt modelId="{75734E42-3BA3-43FB-A480-503CB4518DC4}" type="pres">
      <dgm:prSet presAssocID="{CFAB03F9-2095-4BE0-9A05-CCDBB99701E3}" presName="parentTextBox" presStyleLbl="node1" presStyleIdx="0" presStyleCnt="2"/>
      <dgm:spPr/>
      <dgm:t>
        <a:bodyPr/>
        <a:lstStyle/>
        <a:p>
          <a:endParaRPr lang="cs-CZ"/>
        </a:p>
      </dgm:t>
    </dgm:pt>
    <dgm:pt modelId="{DC3D5FBF-1E03-4DC2-AD41-FEAD329E54F8}" type="pres">
      <dgm:prSet presAssocID="{9BCC4F55-02B2-477F-9EDC-20F188276AEE}" presName="sp" presStyleCnt="0"/>
      <dgm:spPr/>
    </dgm:pt>
    <dgm:pt modelId="{22140E22-D691-4D0A-9B14-8B8F5F55F525}" type="pres">
      <dgm:prSet presAssocID="{0145F728-5EBB-4AE2-A2C8-448444F8A77B}" presName="arrowAndChildren" presStyleCnt="0"/>
      <dgm:spPr/>
    </dgm:pt>
    <dgm:pt modelId="{B314B990-E0F6-469F-B062-3C50A07F0F92}" type="pres">
      <dgm:prSet presAssocID="{0145F728-5EBB-4AE2-A2C8-448444F8A77B}" presName="parentTextArrow" presStyleLbl="node1" presStyleIdx="0" presStyleCnt="2"/>
      <dgm:spPr/>
      <dgm:t>
        <a:bodyPr/>
        <a:lstStyle/>
        <a:p>
          <a:endParaRPr lang="cs-CZ"/>
        </a:p>
      </dgm:t>
    </dgm:pt>
    <dgm:pt modelId="{06335D63-0D8A-40CE-84AE-5010DEF9E66D}" type="pres">
      <dgm:prSet presAssocID="{0145F728-5EBB-4AE2-A2C8-448444F8A77B}" presName="arrow" presStyleLbl="node1" presStyleIdx="1" presStyleCnt="2"/>
      <dgm:spPr/>
      <dgm:t>
        <a:bodyPr/>
        <a:lstStyle/>
        <a:p>
          <a:endParaRPr lang="cs-CZ"/>
        </a:p>
      </dgm:t>
    </dgm:pt>
    <dgm:pt modelId="{4E930C8A-388B-4F8B-8B02-4E790B698C17}" type="pres">
      <dgm:prSet presAssocID="{0145F728-5EBB-4AE2-A2C8-448444F8A77B}" presName="descendantArrow" presStyleCnt="0"/>
      <dgm:spPr/>
    </dgm:pt>
    <dgm:pt modelId="{EBC4BBCE-B2FD-4BB7-B4C8-D708E11993E0}" type="pres">
      <dgm:prSet presAssocID="{29DB15C0-653E-4BFE-8A3A-85882AB00D6C}" presName="childTextArrow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D4EF79C-FA97-488E-83B7-034B35107BD3}" srcId="{61E83157-5707-4EBA-A4E1-32F176ABAA0D}" destId="{0145F728-5EBB-4AE2-A2C8-448444F8A77B}" srcOrd="0" destOrd="0" parTransId="{2AF8BE46-9BC8-42CD-A07A-4CB96BC4DF94}" sibTransId="{9BCC4F55-02B2-477F-9EDC-20F188276AEE}"/>
    <dgm:cxn modelId="{6A2F0AF5-E72C-4892-B74D-ED30C352E43B}" type="presOf" srcId="{0145F728-5EBB-4AE2-A2C8-448444F8A77B}" destId="{06335D63-0D8A-40CE-84AE-5010DEF9E66D}" srcOrd="1" destOrd="0" presId="urn:microsoft.com/office/officeart/2005/8/layout/process4"/>
    <dgm:cxn modelId="{2E478AB6-5106-4F2E-80A4-87E2EB291076}" type="presOf" srcId="{61E83157-5707-4EBA-A4E1-32F176ABAA0D}" destId="{54466CBA-4CDB-4CBA-98A2-5B857CE28714}" srcOrd="0" destOrd="0" presId="urn:microsoft.com/office/officeart/2005/8/layout/process4"/>
    <dgm:cxn modelId="{74F34A8E-6470-4EE1-9A82-11377E54BDAC}" srcId="{61E83157-5707-4EBA-A4E1-32F176ABAA0D}" destId="{CFAB03F9-2095-4BE0-9A05-CCDBB99701E3}" srcOrd="1" destOrd="0" parTransId="{2787F130-43C9-425A-BDCE-9A36CEC28FFD}" sibTransId="{A8DC8A6B-1D41-44CD-9D5F-97896444E1AA}"/>
    <dgm:cxn modelId="{31765740-8CE4-46BF-B517-35F3C8A62DA2}" type="presOf" srcId="{CFAB03F9-2095-4BE0-9A05-CCDBB99701E3}" destId="{75734E42-3BA3-43FB-A480-503CB4518DC4}" srcOrd="0" destOrd="0" presId="urn:microsoft.com/office/officeart/2005/8/layout/process4"/>
    <dgm:cxn modelId="{D5AC84B8-64CD-4DDE-AE8C-D3E2988D60C3}" srcId="{0145F728-5EBB-4AE2-A2C8-448444F8A77B}" destId="{29DB15C0-653E-4BFE-8A3A-85882AB00D6C}" srcOrd="0" destOrd="0" parTransId="{F6EF7D12-822E-446C-88E4-92DCFE1DB98F}" sibTransId="{6F532DB8-AC87-4C20-B30B-862AB46407C2}"/>
    <dgm:cxn modelId="{DD4C5B0F-649E-4599-A054-586CB5D2E2B4}" type="presOf" srcId="{29DB15C0-653E-4BFE-8A3A-85882AB00D6C}" destId="{EBC4BBCE-B2FD-4BB7-B4C8-D708E11993E0}" srcOrd="0" destOrd="0" presId="urn:microsoft.com/office/officeart/2005/8/layout/process4"/>
    <dgm:cxn modelId="{3C1C3BBB-2B74-4828-9AC7-E468E244A0F5}" type="presOf" srcId="{0145F728-5EBB-4AE2-A2C8-448444F8A77B}" destId="{B314B990-E0F6-469F-B062-3C50A07F0F92}" srcOrd="0" destOrd="0" presId="urn:microsoft.com/office/officeart/2005/8/layout/process4"/>
    <dgm:cxn modelId="{73072484-1743-4E05-8FA2-EFBBF4EAA9CD}" type="presParOf" srcId="{54466CBA-4CDB-4CBA-98A2-5B857CE28714}" destId="{3424ED67-0F63-4F23-83DF-907F06C33362}" srcOrd="0" destOrd="0" presId="urn:microsoft.com/office/officeart/2005/8/layout/process4"/>
    <dgm:cxn modelId="{ECBBEF19-DCCD-4C0A-9D9A-079DB9B19EB9}" type="presParOf" srcId="{3424ED67-0F63-4F23-83DF-907F06C33362}" destId="{75734E42-3BA3-43FB-A480-503CB4518DC4}" srcOrd="0" destOrd="0" presId="urn:microsoft.com/office/officeart/2005/8/layout/process4"/>
    <dgm:cxn modelId="{A47FFBDE-FB4C-434E-9836-90D144A78CA6}" type="presParOf" srcId="{54466CBA-4CDB-4CBA-98A2-5B857CE28714}" destId="{DC3D5FBF-1E03-4DC2-AD41-FEAD329E54F8}" srcOrd="1" destOrd="0" presId="urn:microsoft.com/office/officeart/2005/8/layout/process4"/>
    <dgm:cxn modelId="{E4033FA2-CFF5-4CBD-A290-5CA80E388036}" type="presParOf" srcId="{54466CBA-4CDB-4CBA-98A2-5B857CE28714}" destId="{22140E22-D691-4D0A-9B14-8B8F5F55F525}" srcOrd="2" destOrd="0" presId="urn:microsoft.com/office/officeart/2005/8/layout/process4"/>
    <dgm:cxn modelId="{A32631E0-561A-40E8-9764-A1956345C0DA}" type="presParOf" srcId="{22140E22-D691-4D0A-9B14-8B8F5F55F525}" destId="{B314B990-E0F6-469F-B062-3C50A07F0F92}" srcOrd="0" destOrd="0" presId="urn:microsoft.com/office/officeart/2005/8/layout/process4"/>
    <dgm:cxn modelId="{5E74A512-C0EF-4A07-9890-2FE6CC4E25ED}" type="presParOf" srcId="{22140E22-D691-4D0A-9B14-8B8F5F55F525}" destId="{06335D63-0D8A-40CE-84AE-5010DEF9E66D}" srcOrd="1" destOrd="0" presId="urn:microsoft.com/office/officeart/2005/8/layout/process4"/>
    <dgm:cxn modelId="{F928378A-C3D5-4349-99F6-EDC7B7705C5D}" type="presParOf" srcId="{22140E22-D691-4D0A-9B14-8B8F5F55F525}" destId="{4E930C8A-388B-4F8B-8B02-4E790B698C17}" srcOrd="2" destOrd="0" presId="urn:microsoft.com/office/officeart/2005/8/layout/process4"/>
    <dgm:cxn modelId="{8331B21E-53EE-4B9D-B136-03BBE99FEFF0}" type="presParOf" srcId="{4E930C8A-388B-4F8B-8B02-4E790B698C17}" destId="{EBC4BBCE-B2FD-4BB7-B4C8-D708E11993E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3ABB6-7475-4EF1-94FD-1CE96A534428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2691A89-DF97-4FE8-BF47-4F68C437F90F}">
      <dgm:prSet/>
      <dgm:spPr/>
      <dgm:t>
        <a:bodyPr/>
        <a:lstStyle/>
        <a:p>
          <a:r>
            <a:rPr lang="cs-CZ" dirty="0"/>
            <a:t>"terén" není nutné definovat prostorově, jde o </a:t>
          </a:r>
          <a:r>
            <a:rPr lang="cs-CZ" b="1" dirty="0"/>
            <a:t>dimenze zkoumaného problému</a:t>
          </a:r>
          <a:r>
            <a:rPr lang="cs-CZ" dirty="0"/>
            <a:t>: </a:t>
          </a:r>
          <a:endParaRPr lang="en-US" dirty="0"/>
        </a:p>
      </dgm:t>
    </dgm:pt>
    <dgm:pt modelId="{40230566-AEC6-495E-875D-08329CEC8CF0}" type="parTrans" cxnId="{3C6BFBC6-6F4A-46FD-8093-F96B81438D0B}">
      <dgm:prSet/>
      <dgm:spPr/>
      <dgm:t>
        <a:bodyPr/>
        <a:lstStyle/>
        <a:p>
          <a:endParaRPr lang="en-US"/>
        </a:p>
      </dgm:t>
    </dgm:pt>
    <dgm:pt modelId="{28FE432B-CA23-4EEE-98CE-7F8427297A14}" type="sibTrans" cxnId="{3C6BFBC6-6F4A-46FD-8093-F96B81438D0B}">
      <dgm:prSet/>
      <dgm:spPr/>
      <dgm:t>
        <a:bodyPr/>
        <a:lstStyle/>
        <a:p>
          <a:endParaRPr lang="en-US"/>
        </a:p>
      </dgm:t>
    </dgm:pt>
    <dgm:pt modelId="{9D4483C3-A4CD-4049-91F8-7B1B4619A6F4}">
      <dgm:prSet/>
      <dgm:spPr/>
      <dgm:t>
        <a:bodyPr/>
        <a:lstStyle/>
        <a:p>
          <a:r>
            <a:rPr lang="cs-CZ" dirty="0"/>
            <a:t>místo</a:t>
          </a:r>
          <a:endParaRPr lang="en-US" dirty="0"/>
        </a:p>
      </dgm:t>
    </dgm:pt>
    <dgm:pt modelId="{E42B4C9F-30A3-4E31-A72C-14DE2C7B5372}" type="parTrans" cxnId="{C3F6D8A7-D0E8-46B8-9C55-A83F9DC01224}">
      <dgm:prSet/>
      <dgm:spPr/>
      <dgm:t>
        <a:bodyPr/>
        <a:lstStyle/>
        <a:p>
          <a:endParaRPr lang="en-US"/>
        </a:p>
      </dgm:t>
    </dgm:pt>
    <dgm:pt modelId="{AB26D041-BA2B-4808-B624-81FFB5C46FD1}" type="sibTrans" cxnId="{C3F6D8A7-D0E8-46B8-9C55-A83F9DC01224}">
      <dgm:prSet/>
      <dgm:spPr/>
      <dgm:t>
        <a:bodyPr/>
        <a:lstStyle/>
        <a:p>
          <a:endParaRPr lang="en-US"/>
        </a:p>
      </dgm:t>
    </dgm:pt>
    <dgm:pt modelId="{5D8686A6-3A7A-4D96-A361-BE72056DF7D6}">
      <dgm:prSet/>
      <dgm:spPr/>
      <dgm:t>
        <a:bodyPr/>
        <a:lstStyle/>
        <a:p>
          <a:r>
            <a:rPr lang="cs-CZ" dirty="0"/>
            <a:t>skupina lidí (sociální skupina, nebo sociální kategorie)</a:t>
          </a:r>
          <a:endParaRPr lang="en-US" dirty="0"/>
        </a:p>
      </dgm:t>
    </dgm:pt>
    <dgm:pt modelId="{81646450-4703-48F0-967A-E01E483CE6BE}" type="parTrans" cxnId="{BFC457B0-19F8-471D-819A-B841E2444A57}">
      <dgm:prSet/>
      <dgm:spPr/>
      <dgm:t>
        <a:bodyPr/>
        <a:lstStyle/>
        <a:p>
          <a:endParaRPr lang="en-US"/>
        </a:p>
      </dgm:t>
    </dgm:pt>
    <dgm:pt modelId="{E97A1C81-B6A2-4872-B7EA-D0B5A281FC8F}" type="sibTrans" cxnId="{BFC457B0-19F8-471D-819A-B841E2444A57}">
      <dgm:prSet/>
      <dgm:spPr/>
      <dgm:t>
        <a:bodyPr/>
        <a:lstStyle/>
        <a:p>
          <a:endParaRPr lang="en-US"/>
        </a:p>
      </dgm:t>
    </dgm:pt>
    <dgm:pt modelId="{698544DB-6144-49A2-9665-07410BC8AC3B}">
      <dgm:prSet/>
      <dgm:spPr/>
      <dgm:t>
        <a:bodyPr/>
        <a:lstStyle/>
        <a:p>
          <a:r>
            <a:rPr lang="cs-CZ"/>
            <a:t>fenomén a jeho podoby</a:t>
          </a:r>
          <a:endParaRPr lang="en-US"/>
        </a:p>
      </dgm:t>
    </dgm:pt>
    <dgm:pt modelId="{C7CF069F-3F47-4A55-AA91-6443A05B1301}" type="parTrans" cxnId="{3CD2E2EC-4CC9-43C3-B5DD-7DEE44AEAC9A}">
      <dgm:prSet/>
      <dgm:spPr/>
      <dgm:t>
        <a:bodyPr/>
        <a:lstStyle/>
        <a:p>
          <a:endParaRPr lang="en-US"/>
        </a:p>
      </dgm:t>
    </dgm:pt>
    <dgm:pt modelId="{6234E9DE-C0E7-4C20-9E9D-6FCE86ECC515}" type="sibTrans" cxnId="{3CD2E2EC-4CC9-43C3-B5DD-7DEE44AEAC9A}">
      <dgm:prSet/>
      <dgm:spPr/>
      <dgm:t>
        <a:bodyPr/>
        <a:lstStyle/>
        <a:p>
          <a:endParaRPr lang="en-US"/>
        </a:p>
      </dgm:t>
    </dgm:pt>
    <dgm:pt modelId="{11025ABF-288A-488C-82F6-B8E8F440B92D}">
      <dgm:prSet/>
      <dgm:spPr/>
      <dgm:t>
        <a:bodyPr/>
        <a:lstStyle/>
        <a:p>
          <a:r>
            <a:rPr lang="cs-CZ"/>
            <a:t>pohyb</a:t>
          </a:r>
          <a:endParaRPr lang="en-US"/>
        </a:p>
      </dgm:t>
    </dgm:pt>
    <dgm:pt modelId="{CBB909F3-70CE-4DA4-A80E-94E835605899}" type="parTrans" cxnId="{4E6E3645-652E-4F69-B0AB-019DC475F09B}">
      <dgm:prSet/>
      <dgm:spPr/>
      <dgm:t>
        <a:bodyPr/>
        <a:lstStyle/>
        <a:p>
          <a:endParaRPr lang="en-US"/>
        </a:p>
      </dgm:t>
    </dgm:pt>
    <dgm:pt modelId="{A6FF7B93-B529-4DC1-B9E6-940F7D57AEF0}" type="sibTrans" cxnId="{4E6E3645-652E-4F69-B0AB-019DC475F09B}">
      <dgm:prSet/>
      <dgm:spPr/>
      <dgm:t>
        <a:bodyPr/>
        <a:lstStyle/>
        <a:p>
          <a:endParaRPr lang="en-US"/>
        </a:p>
      </dgm:t>
    </dgm:pt>
    <dgm:pt modelId="{3295AA68-2A6E-4D79-A263-E49FE443CAE2}">
      <dgm:prSet/>
      <dgm:spPr/>
      <dgm:t>
        <a:bodyPr/>
        <a:lstStyle/>
        <a:p>
          <a:r>
            <a:rPr lang="cs-CZ" dirty="0"/>
            <a:t>proces</a:t>
          </a:r>
          <a:endParaRPr lang="en-US" dirty="0"/>
        </a:p>
      </dgm:t>
    </dgm:pt>
    <dgm:pt modelId="{12BCB5F7-E5D8-4358-BDC2-8AC2E3C4329A}" type="parTrans" cxnId="{2342AACC-4D13-4EE1-B635-FF9F9A2CB2BA}">
      <dgm:prSet/>
      <dgm:spPr/>
      <dgm:t>
        <a:bodyPr/>
        <a:lstStyle/>
        <a:p>
          <a:endParaRPr lang="en-US"/>
        </a:p>
      </dgm:t>
    </dgm:pt>
    <dgm:pt modelId="{00347E6A-8AE0-4E09-9F5C-4217464D75F0}" type="sibTrans" cxnId="{2342AACC-4D13-4EE1-B635-FF9F9A2CB2BA}">
      <dgm:prSet/>
      <dgm:spPr/>
      <dgm:t>
        <a:bodyPr/>
        <a:lstStyle/>
        <a:p>
          <a:endParaRPr lang="en-US"/>
        </a:p>
      </dgm:t>
    </dgm:pt>
    <dgm:pt modelId="{2D449AD7-031A-47A8-923F-B6CF02860DD8}">
      <dgm:prSet/>
      <dgm:spPr/>
      <dgm:t>
        <a:bodyPr/>
        <a:lstStyle/>
        <a:p>
          <a:r>
            <a:rPr lang="cs-CZ" dirty="0"/>
            <a:t>virtuální svět</a:t>
          </a:r>
          <a:endParaRPr lang="en-US" dirty="0"/>
        </a:p>
      </dgm:t>
    </dgm:pt>
    <dgm:pt modelId="{C8E84680-B0D3-4A40-9BEA-EA510FBA8ED2}" type="parTrans" cxnId="{EAE4E8EB-DFDF-49C3-B475-ADBFCA1DF3B9}">
      <dgm:prSet/>
      <dgm:spPr/>
      <dgm:t>
        <a:bodyPr/>
        <a:lstStyle/>
        <a:p>
          <a:endParaRPr lang="en-US"/>
        </a:p>
      </dgm:t>
    </dgm:pt>
    <dgm:pt modelId="{33F1D0AF-0080-4F2A-B64F-14A4797C0C58}" type="sibTrans" cxnId="{EAE4E8EB-DFDF-49C3-B475-ADBFCA1DF3B9}">
      <dgm:prSet/>
      <dgm:spPr/>
      <dgm:t>
        <a:bodyPr/>
        <a:lstStyle/>
        <a:p>
          <a:endParaRPr lang="en-US"/>
        </a:p>
      </dgm:t>
    </dgm:pt>
    <dgm:pt modelId="{7BF1613D-E703-46B4-B08C-8D199CD5CFAC}">
      <dgm:prSet/>
      <dgm:spPr/>
      <dgm:t>
        <a:bodyPr/>
        <a:lstStyle/>
        <a:p>
          <a:r>
            <a:rPr lang="cs-CZ"/>
            <a:t>interakce lidských a ne-lidských aktérů ….</a:t>
          </a:r>
          <a:endParaRPr lang="en-US"/>
        </a:p>
      </dgm:t>
    </dgm:pt>
    <dgm:pt modelId="{36F85155-54FA-461B-A61B-032D52F8CB63}" type="parTrans" cxnId="{323E0821-8AF1-4E2B-A64B-7CF2963F462D}">
      <dgm:prSet/>
      <dgm:spPr/>
      <dgm:t>
        <a:bodyPr/>
        <a:lstStyle/>
        <a:p>
          <a:endParaRPr lang="en-US"/>
        </a:p>
      </dgm:t>
    </dgm:pt>
    <dgm:pt modelId="{804CD4F6-BD5E-4B47-9FB6-EF74851B1FDA}" type="sibTrans" cxnId="{323E0821-8AF1-4E2B-A64B-7CF2963F462D}">
      <dgm:prSet/>
      <dgm:spPr/>
      <dgm:t>
        <a:bodyPr/>
        <a:lstStyle/>
        <a:p>
          <a:endParaRPr lang="en-US"/>
        </a:p>
      </dgm:t>
    </dgm:pt>
    <dgm:pt modelId="{42E5AB4A-80B9-44A2-9287-C073C7EEFF5B}">
      <dgm:prSet/>
      <dgm:spPr/>
      <dgm:t>
        <a:bodyPr/>
        <a:lstStyle/>
        <a:p>
          <a:pPr algn="l"/>
          <a:r>
            <a:rPr lang="cs-CZ" dirty="0"/>
            <a:t>konstantní proces vyjednávání: </a:t>
          </a:r>
        </a:p>
        <a:p>
          <a:pPr algn="ctr"/>
          <a:r>
            <a:rPr lang="cs-CZ" dirty="0"/>
            <a:t>měřítko, </a:t>
          </a:r>
          <a:r>
            <a:rPr lang="cs-CZ" dirty="0" err="1"/>
            <a:t>temporalita</a:t>
          </a:r>
          <a:r>
            <a:rPr lang="cs-CZ" dirty="0"/>
            <a:t>, reflexivita </a:t>
          </a:r>
          <a:endParaRPr lang="en-US" dirty="0"/>
        </a:p>
      </dgm:t>
    </dgm:pt>
    <dgm:pt modelId="{33DF8EA3-3684-4C7E-AAE8-6860AAE4165D}" type="parTrans" cxnId="{F1E8112C-9A7A-42C7-A9B4-D3DE591F6897}">
      <dgm:prSet/>
      <dgm:spPr/>
      <dgm:t>
        <a:bodyPr/>
        <a:lstStyle/>
        <a:p>
          <a:endParaRPr lang="en-US"/>
        </a:p>
      </dgm:t>
    </dgm:pt>
    <dgm:pt modelId="{3894FEB1-F10A-4DFC-8820-BB06EC0D316E}" type="sibTrans" cxnId="{F1E8112C-9A7A-42C7-A9B4-D3DE591F6897}">
      <dgm:prSet/>
      <dgm:spPr/>
      <dgm:t>
        <a:bodyPr/>
        <a:lstStyle/>
        <a:p>
          <a:endParaRPr lang="en-US"/>
        </a:p>
      </dgm:t>
    </dgm:pt>
    <dgm:pt modelId="{8C0A1319-38F7-4642-8224-98790E43DF50}" type="pres">
      <dgm:prSet presAssocID="{A4B3ABB6-7475-4EF1-94FD-1CE96A5344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00F7541-50FD-48DA-8433-1C36ECDBA38E}" type="pres">
      <dgm:prSet presAssocID="{72691A89-DF97-4FE8-BF47-4F68C437F90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2065E6-1E76-4EF5-BC63-1F1D645F6606}" type="pres">
      <dgm:prSet presAssocID="{72691A89-DF97-4FE8-BF47-4F68C437F90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5A066A-EA51-4DF2-8B81-CC7BB7C7CA8E}" type="pres">
      <dgm:prSet presAssocID="{42E5AB4A-80B9-44A2-9287-C073C7EEFF5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219F7B-C02A-4D1D-81E1-1269F452F869}" type="presOf" srcId="{9D4483C3-A4CD-4049-91F8-7B1B4619A6F4}" destId="{C62065E6-1E76-4EF5-BC63-1F1D645F6606}" srcOrd="0" destOrd="0" presId="urn:microsoft.com/office/officeart/2005/8/layout/vList2"/>
    <dgm:cxn modelId="{1F824E98-6AF1-42CC-9D1C-0D14C155F7E2}" type="presOf" srcId="{5D8686A6-3A7A-4D96-A361-BE72056DF7D6}" destId="{C62065E6-1E76-4EF5-BC63-1F1D645F6606}" srcOrd="0" destOrd="1" presId="urn:microsoft.com/office/officeart/2005/8/layout/vList2"/>
    <dgm:cxn modelId="{9DC6B4EA-5B33-4A57-BA54-8D7E67D4890E}" type="presOf" srcId="{3295AA68-2A6E-4D79-A263-E49FE443CAE2}" destId="{C62065E6-1E76-4EF5-BC63-1F1D645F6606}" srcOrd="0" destOrd="4" presId="urn:microsoft.com/office/officeart/2005/8/layout/vList2"/>
    <dgm:cxn modelId="{EAE4E8EB-DFDF-49C3-B475-ADBFCA1DF3B9}" srcId="{72691A89-DF97-4FE8-BF47-4F68C437F90F}" destId="{2D449AD7-031A-47A8-923F-B6CF02860DD8}" srcOrd="5" destOrd="0" parTransId="{C8E84680-B0D3-4A40-9BEA-EA510FBA8ED2}" sibTransId="{33F1D0AF-0080-4F2A-B64F-14A4797C0C58}"/>
    <dgm:cxn modelId="{3CD2E2EC-4CC9-43C3-B5DD-7DEE44AEAC9A}" srcId="{72691A89-DF97-4FE8-BF47-4F68C437F90F}" destId="{698544DB-6144-49A2-9665-07410BC8AC3B}" srcOrd="2" destOrd="0" parTransId="{C7CF069F-3F47-4A55-AA91-6443A05B1301}" sibTransId="{6234E9DE-C0E7-4C20-9E9D-6FCE86ECC515}"/>
    <dgm:cxn modelId="{3BAD1FCB-B4F4-45B6-AD1D-9585DAA8C3AC}" type="presOf" srcId="{42E5AB4A-80B9-44A2-9287-C073C7EEFF5B}" destId="{455A066A-EA51-4DF2-8B81-CC7BB7C7CA8E}" srcOrd="0" destOrd="0" presId="urn:microsoft.com/office/officeart/2005/8/layout/vList2"/>
    <dgm:cxn modelId="{C3F6D8A7-D0E8-46B8-9C55-A83F9DC01224}" srcId="{72691A89-DF97-4FE8-BF47-4F68C437F90F}" destId="{9D4483C3-A4CD-4049-91F8-7B1B4619A6F4}" srcOrd="0" destOrd="0" parTransId="{E42B4C9F-30A3-4E31-A72C-14DE2C7B5372}" sibTransId="{AB26D041-BA2B-4808-B624-81FFB5C46FD1}"/>
    <dgm:cxn modelId="{2342AACC-4D13-4EE1-B635-FF9F9A2CB2BA}" srcId="{72691A89-DF97-4FE8-BF47-4F68C437F90F}" destId="{3295AA68-2A6E-4D79-A263-E49FE443CAE2}" srcOrd="4" destOrd="0" parTransId="{12BCB5F7-E5D8-4358-BDC2-8AC2E3C4329A}" sibTransId="{00347E6A-8AE0-4E09-9F5C-4217464D75F0}"/>
    <dgm:cxn modelId="{974C969B-70CC-4A01-8251-6B77077E2A18}" type="presOf" srcId="{A4B3ABB6-7475-4EF1-94FD-1CE96A534428}" destId="{8C0A1319-38F7-4642-8224-98790E43DF50}" srcOrd="0" destOrd="0" presId="urn:microsoft.com/office/officeart/2005/8/layout/vList2"/>
    <dgm:cxn modelId="{D308784B-0A9F-473B-B95A-314BE2F767C4}" type="presOf" srcId="{11025ABF-288A-488C-82F6-B8E8F440B92D}" destId="{C62065E6-1E76-4EF5-BC63-1F1D645F6606}" srcOrd="0" destOrd="3" presId="urn:microsoft.com/office/officeart/2005/8/layout/vList2"/>
    <dgm:cxn modelId="{9EF3CA25-0E21-44EE-B52B-71A21DF44B3B}" type="presOf" srcId="{72691A89-DF97-4FE8-BF47-4F68C437F90F}" destId="{900F7541-50FD-48DA-8433-1C36ECDBA38E}" srcOrd="0" destOrd="0" presId="urn:microsoft.com/office/officeart/2005/8/layout/vList2"/>
    <dgm:cxn modelId="{3C6BFBC6-6F4A-46FD-8093-F96B81438D0B}" srcId="{A4B3ABB6-7475-4EF1-94FD-1CE96A534428}" destId="{72691A89-DF97-4FE8-BF47-4F68C437F90F}" srcOrd="0" destOrd="0" parTransId="{40230566-AEC6-495E-875D-08329CEC8CF0}" sibTransId="{28FE432B-CA23-4EEE-98CE-7F8427297A14}"/>
    <dgm:cxn modelId="{EABB3A99-9DE3-4C77-9CA0-1DDCC10C87FF}" type="presOf" srcId="{2D449AD7-031A-47A8-923F-B6CF02860DD8}" destId="{C62065E6-1E76-4EF5-BC63-1F1D645F6606}" srcOrd="0" destOrd="5" presId="urn:microsoft.com/office/officeart/2005/8/layout/vList2"/>
    <dgm:cxn modelId="{BFC457B0-19F8-471D-819A-B841E2444A57}" srcId="{72691A89-DF97-4FE8-BF47-4F68C437F90F}" destId="{5D8686A6-3A7A-4D96-A361-BE72056DF7D6}" srcOrd="1" destOrd="0" parTransId="{81646450-4703-48F0-967A-E01E483CE6BE}" sibTransId="{E97A1C81-B6A2-4872-B7EA-D0B5A281FC8F}"/>
    <dgm:cxn modelId="{C11E636D-EE7E-40B6-9DED-35E0CBC7E4D6}" type="presOf" srcId="{7BF1613D-E703-46B4-B08C-8D199CD5CFAC}" destId="{C62065E6-1E76-4EF5-BC63-1F1D645F6606}" srcOrd="0" destOrd="6" presId="urn:microsoft.com/office/officeart/2005/8/layout/vList2"/>
    <dgm:cxn modelId="{4E6E3645-652E-4F69-B0AB-019DC475F09B}" srcId="{72691A89-DF97-4FE8-BF47-4F68C437F90F}" destId="{11025ABF-288A-488C-82F6-B8E8F440B92D}" srcOrd="3" destOrd="0" parTransId="{CBB909F3-70CE-4DA4-A80E-94E835605899}" sibTransId="{A6FF7B93-B529-4DC1-B9E6-940F7D57AEF0}"/>
    <dgm:cxn modelId="{323E0821-8AF1-4E2B-A64B-7CF2963F462D}" srcId="{72691A89-DF97-4FE8-BF47-4F68C437F90F}" destId="{7BF1613D-E703-46B4-B08C-8D199CD5CFAC}" srcOrd="6" destOrd="0" parTransId="{36F85155-54FA-461B-A61B-032D52F8CB63}" sibTransId="{804CD4F6-BD5E-4B47-9FB6-EF74851B1FDA}"/>
    <dgm:cxn modelId="{6D04414E-D550-4FC3-B496-259302FF5DA6}" type="presOf" srcId="{698544DB-6144-49A2-9665-07410BC8AC3B}" destId="{C62065E6-1E76-4EF5-BC63-1F1D645F6606}" srcOrd="0" destOrd="2" presId="urn:microsoft.com/office/officeart/2005/8/layout/vList2"/>
    <dgm:cxn modelId="{F1E8112C-9A7A-42C7-A9B4-D3DE591F6897}" srcId="{A4B3ABB6-7475-4EF1-94FD-1CE96A534428}" destId="{42E5AB4A-80B9-44A2-9287-C073C7EEFF5B}" srcOrd="1" destOrd="0" parTransId="{33DF8EA3-3684-4C7E-AAE8-6860AAE4165D}" sibTransId="{3894FEB1-F10A-4DFC-8820-BB06EC0D316E}"/>
    <dgm:cxn modelId="{BEF01FF2-2814-406E-9C02-CFB10711405C}" type="presParOf" srcId="{8C0A1319-38F7-4642-8224-98790E43DF50}" destId="{900F7541-50FD-48DA-8433-1C36ECDBA38E}" srcOrd="0" destOrd="0" presId="urn:microsoft.com/office/officeart/2005/8/layout/vList2"/>
    <dgm:cxn modelId="{91EBE041-C7ED-4429-B902-6F6796FBC47E}" type="presParOf" srcId="{8C0A1319-38F7-4642-8224-98790E43DF50}" destId="{C62065E6-1E76-4EF5-BC63-1F1D645F6606}" srcOrd="1" destOrd="0" presId="urn:microsoft.com/office/officeart/2005/8/layout/vList2"/>
    <dgm:cxn modelId="{635514EE-775C-4A04-AE16-C4BB4A6F7936}" type="presParOf" srcId="{8C0A1319-38F7-4642-8224-98790E43DF50}" destId="{455A066A-EA51-4DF2-8B81-CC7BB7C7CA8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F0E53D-707A-4E0B-8EF4-6921F80184BE}" type="doc">
      <dgm:prSet loTypeId="urn:microsoft.com/office/officeart/2008/layout/LinedLis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3D57A86-FDDF-4D7B-8D7E-0CA8F1F452AA}">
      <dgm:prSet custT="1"/>
      <dgm:spPr>
        <a:ln>
          <a:solidFill>
            <a:schemeClr val="accent3"/>
          </a:solidFill>
        </a:ln>
      </dgm:spPr>
      <dgm:t>
        <a:bodyPr/>
        <a:lstStyle/>
        <a:p>
          <a:pPr algn="ctr"/>
          <a:endParaRPr lang="cs-CZ" sz="1600" dirty="0"/>
        </a:p>
        <a:p>
          <a:pPr algn="ctr"/>
          <a:r>
            <a:rPr lang="en-US" sz="2000" dirty="0" err="1"/>
            <a:t>Rabinow</a:t>
          </a:r>
          <a:r>
            <a:rPr lang="en-US" sz="2000" dirty="0"/>
            <a:t>, P. 1978. Reflections on Fieldwork in Morocco</a:t>
          </a:r>
          <a:r>
            <a:rPr lang="cs-CZ" sz="2000" dirty="0"/>
            <a:t> </a:t>
          </a:r>
        </a:p>
        <a:p>
          <a:pPr algn="ctr"/>
          <a:r>
            <a:rPr lang="cs-CZ" sz="2000" dirty="0"/>
            <a:t>„</a:t>
          </a:r>
          <a:r>
            <a:rPr lang="cs-CZ" sz="2000" b="1" dirty="0" err="1"/>
            <a:t>Gatekeeper</a:t>
          </a:r>
          <a:r>
            <a:rPr lang="cs-CZ" sz="2000" dirty="0"/>
            <a:t>“ - otevírá terén, současně ale může „odklánět“ </a:t>
          </a:r>
          <a:endParaRPr lang="en-US" sz="2000" dirty="0"/>
        </a:p>
      </dgm:t>
    </dgm:pt>
    <dgm:pt modelId="{E434A7D2-93FD-410A-B4F3-B4659C1E04C4}" type="parTrans" cxnId="{7B912ADC-04DC-4E9A-83C3-AEAE13B449DA}">
      <dgm:prSet/>
      <dgm:spPr/>
      <dgm:t>
        <a:bodyPr/>
        <a:lstStyle/>
        <a:p>
          <a:endParaRPr lang="en-US"/>
        </a:p>
      </dgm:t>
    </dgm:pt>
    <dgm:pt modelId="{B8814332-6988-49EB-8ABD-31CD092B7BBE}" type="sibTrans" cxnId="{7B912ADC-04DC-4E9A-83C3-AEAE13B449DA}">
      <dgm:prSet/>
      <dgm:spPr/>
      <dgm:t>
        <a:bodyPr/>
        <a:lstStyle/>
        <a:p>
          <a:endParaRPr lang="en-US"/>
        </a:p>
      </dgm:t>
    </dgm:pt>
    <dgm:pt modelId="{31258951-2570-4E76-BBB6-10709D10B938}">
      <dgm:prSet custT="1"/>
      <dgm:spPr>
        <a:ln>
          <a:solidFill>
            <a:srgbClr val="92D050"/>
          </a:solidFill>
        </a:ln>
      </dgm:spPr>
      <dgm:t>
        <a:bodyPr/>
        <a:lstStyle/>
        <a:p>
          <a:pPr algn="ctr"/>
          <a:endParaRPr lang="cs-CZ" sz="1600" dirty="0"/>
        </a:p>
        <a:p>
          <a:pPr algn="ctr"/>
          <a:r>
            <a:rPr lang="cs-CZ" sz="2000" dirty="0" err="1"/>
            <a:t>Strathern</a:t>
          </a:r>
          <a:r>
            <a:rPr lang="cs-CZ" sz="2000" dirty="0"/>
            <a:t>, M. 2005. </a:t>
          </a:r>
        </a:p>
        <a:p>
          <a:pPr algn="ctr"/>
          <a:r>
            <a:rPr lang="cs-CZ" sz="2000" dirty="0"/>
            <a:t>Ovlivňují formulaci výzkumného tématu: </a:t>
          </a:r>
          <a:r>
            <a:rPr lang="cs-CZ" sz="2000" b="1" dirty="0" err="1"/>
            <a:t>the</a:t>
          </a:r>
          <a:r>
            <a:rPr lang="cs-CZ" sz="2000" b="1" dirty="0"/>
            <a:t> </a:t>
          </a:r>
          <a:r>
            <a:rPr lang="cs-CZ" sz="2000" b="1" dirty="0" err="1"/>
            <a:t>object</a:t>
          </a:r>
          <a:r>
            <a:rPr lang="cs-CZ" sz="2000" b="1" dirty="0"/>
            <a:t> </a:t>
          </a:r>
          <a:r>
            <a:rPr lang="cs-CZ" sz="2000" b="1" dirty="0" err="1"/>
            <a:t>of</a:t>
          </a:r>
          <a:r>
            <a:rPr lang="cs-CZ" sz="2000" b="1" dirty="0"/>
            <a:t> </a:t>
          </a:r>
          <a:r>
            <a:rPr lang="cs-CZ" sz="2000" b="1" dirty="0" err="1"/>
            <a:t>research</a:t>
          </a:r>
          <a:r>
            <a:rPr lang="cs-CZ" sz="2000" b="1" dirty="0"/>
            <a:t> </a:t>
          </a:r>
          <a:r>
            <a:rPr lang="cs-CZ" sz="2000" b="1" dirty="0" err="1"/>
            <a:t>is</a:t>
          </a:r>
          <a:r>
            <a:rPr lang="cs-CZ" sz="2000" b="1" dirty="0"/>
            <a:t> </a:t>
          </a:r>
          <a:r>
            <a:rPr lang="cs-CZ" sz="2000" b="1" dirty="0" err="1"/>
            <a:t>always</a:t>
          </a:r>
          <a:r>
            <a:rPr lang="cs-CZ" sz="2000" b="1" dirty="0"/>
            <a:t> </a:t>
          </a:r>
          <a:r>
            <a:rPr lang="cs-CZ" sz="2000" b="1" dirty="0" err="1"/>
            <a:t>formulated</a:t>
          </a:r>
          <a:r>
            <a:rPr lang="cs-CZ" sz="2000" b="1" dirty="0"/>
            <a:t> ‘in </a:t>
          </a:r>
          <a:r>
            <a:rPr lang="cs-CZ" sz="2000" b="1" dirty="0" err="1"/>
            <a:t>company</a:t>
          </a:r>
          <a:r>
            <a:rPr lang="cs-CZ" sz="2000" b="1" dirty="0"/>
            <a:t>’</a:t>
          </a:r>
          <a:endParaRPr lang="en-US" sz="2000" dirty="0"/>
        </a:p>
      </dgm:t>
    </dgm:pt>
    <dgm:pt modelId="{863E87B5-9958-4223-81D7-A043CC26AF40}" type="parTrans" cxnId="{621BEA4A-7285-43E0-B11F-ABB4D7D6F590}">
      <dgm:prSet/>
      <dgm:spPr/>
      <dgm:t>
        <a:bodyPr/>
        <a:lstStyle/>
        <a:p>
          <a:endParaRPr lang="en-US"/>
        </a:p>
      </dgm:t>
    </dgm:pt>
    <dgm:pt modelId="{0AA48C55-9367-479D-B21E-06FA9F7496A5}" type="sibTrans" cxnId="{621BEA4A-7285-43E0-B11F-ABB4D7D6F590}">
      <dgm:prSet/>
      <dgm:spPr/>
      <dgm:t>
        <a:bodyPr/>
        <a:lstStyle/>
        <a:p>
          <a:endParaRPr lang="en-US"/>
        </a:p>
      </dgm:t>
    </dgm:pt>
    <dgm:pt modelId="{875AFF6A-A35D-405F-88D6-7A7469BC545E}">
      <dgm:prSet custT="1"/>
      <dgm:spPr>
        <a:ln>
          <a:solidFill>
            <a:schemeClr val="accent3"/>
          </a:solidFill>
        </a:ln>
      </dgm:spPr>
      <dgm:t>
        <a:bodyPr/>
        <a:lstStyle/>
        <a:p>
          <a:pPr algn="ctr"/>
          <a:endParaRPr lang="cs-CZ" sz="1600" dirty="0"/>
        </a:p>
        <a:p>
          <a:pPr algn="ctr"/>
          <a:r>
            <a:rPr lang="cs-CZ" sz="2000" dirty="0"/>
            <a:t>Mocní </a:t>
          </a:r>
          <a:r>
            <a:rPr lang="cs-CZ" sz="2000" dirty="0" err="1"/>
            <a:t>gatekeepeři</a:t>
          </a:r>
          <a:r>
            <a:rPr lang="cs-CZ" sz="2000" dirty="0"/>
            <a:t> – zpřístupňují terén tak, aby to pro ně bylo výhodné (antropolog jako potenciální spojenec, konzultant, „špion“) = je nutné reflektovat </a:t>
          </a:r>
          <a:r>
            <a:rPr lang="cs-CZ" sz="2000" b="1" dirty="0"/>
            <a:t>způsob, jakým vstoupíme do terénu</a:t>
          </a:r>
          <a:r>
            <a:rPr lang="cs-CZ" sz="2000" dirty="0"/>
            <a:t> </a:t>
          </a:r>
        </a:p>
        <a:p>
          <a:pPr algn="ctr"/>
          <a:r>
            <a:rPr lang="cs-CZ" sz="1600" dirty="0">
              <a:hlinkClick xmlns:r="http://schemas.openxmlformats.org/officeDocument/2006/relationships" r:id="rId1"/>
            </a:rPr>
            <a:t>https://www.leidenanthropologyblog.nl/articles/anthropologists-in-the-company-of-gatekeepers</a:t>
          </a:r>
          <a:endParaRPr lang="en-US" sz="1600" dirty="0"/>
        </a:p>
      </dgm:t>
    </dgm:pt>
    <dgm:pt modelId="{CDB5968B-63E3-4C8B-ADCA-7A9B823455F5}" type="parTrans" cxnId="{44E8D728-71EE-450E-B37B-C39052DA19DD}">
      <dgm:prSet/>
      <dgm:spPr/>
      <dgm:t>
        <a:bodyPr/>
        <a:lstStyle/>
        <a:p>
          <a:endParaRPr lang="en-US"/>
        </a:p>
      </dgm:t>
    </dgm:pt>
    <dgm:pt modelId="{097ECE0C-4F31-4659-9462-B288819BCDA9}" type="sibTrans" cxnId="{44E8D728-71EE-450E-B37B-C39052DA19DD}">
      <dgm:prSet/>
      <dgm:spPr/>
      <dgm:t>
        <a:bodyPr/>
        <a:lstStyle/>
        <a:p>
          <a:endParaRPr lang="en-US"/>
        </a:p>
      </dgm:t>
    </dgm:pt>
    <dgm:pt modelId="{1333E8A6-568E-408F-865B-F778E3C7CBC8}" type="pres">
      <dgm:prSet presAssocID="{55F0E53D-707A-4E0B-8EF4-6921F80184B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5555C0F-2B4E-48A4-ABC5-ABFEFA524A39}" type="pres">
      <dgm:prSet presAssocID="{A3D57A86-FDDF-4D7B-8D7E-0CA8F1F452AA}" presName="thickLine" presStyleLbl="alignNode1" presStyleIdx="0" presStyleCnt="3"/>
      <dgm:spPr/>
    </dgm:pt>
    <dgm:pt modelId="{296DC986-7576-4E79-8F37-1E9E64116186}" type="pres">
      <dgm:prSet presAssocID="{A3D57A86-FDDF-4D7B-8D7E-0CA8F1F452AA}" presName="horz1" presStyleCnt="0"/>
      <dgm:spPr/>
    </dgm:pt>
    <dgm:pt modelId="{B29241C9-C99F-497F-B2D2-D7DCED85749C}" type="pres">
      <dgm:prSet presAssocID="{A3D57A86-FDDF-4D7B-8D7E-0CA8F1F452AA}" presName="tx1" presStyleLbl="revTx" presStyleIdx="0" presStyleCnt="3"/>
      <dgm:spPr/>
      <dgm:t>
        <a:bodyPr/>
        <a:lstStyle/>
        <a:p>
          <a:endParaRPr lang="cs-CZ"/>
        </a:p>
      </dgm:t>
    </dgm:pt>
    <dgm:pt modelId="{C310A7D3-6AD8-4BDB-8C97-298170BC8204}" type="pres">
      <dgm:prSet presAssocID="{A3D57A86-FDDF-4D7B-8D7E-0CA8F1F452AA}" presName="vert1" presStyleCnt="0"/>
      <dgm:spPr/>
    </dgm:pt>
    <dgm:pt modelId="{E0FBCC35-8BA9-4233-903F-CA1A28E2E1F0}" type="pres">
      <dgm:prSet presAssocID="{31258951-2570-4E76-BBB6-10709D10B938}" presName="thickLine" presStyleLbl="alignNode1" presStyleIdx="1" presStyleCnt="3" custLinFactNeighborX="749"/>
      <dgm:spPr/>
    </dgm:pt>
    <dgm:pt modelId="{D16577A5-AFD0-457F-B093-79C20DF17066}" type="pres">
      <dgm:prSet presAssocID="{31258951-2570-4E76-BBB6-10709D10B938}" presName="horz1" presStyleCnt="0"/>
      <dgm:spPr/>
    </dgm:pt>
    <dgm:pt modelId="{22305821-0530-4201-9809-5C16A4E01D5E}" type="pres">
      <dgm:prSet presAssocID="{31258951-2570-4E76-BBB6-10709D10B938}" presName="tx1" presStyleLbl="revTx" presStyleIdx="1" presStyleCnt="3"/>
      <dgm:spPr/>
      <dgm:t>
        <a:bodyPr/>
        <a:lstStyle/>
        <a:p>
          <a:endParaRPr lang="cs-CZ"/>
        </a:p>
      </dgm:t>
    </dgm:pt>
    <dgm:pt modelId="{A1116861-F8CB-44FE-A523-340C28F934A8}" type="pres">
      <dgm:prSet presAssocID="{31258951-2570-4E76-BBB6-10709D10B938}" presName="vert1" presStyleCnt="0"/>
      <dgm:spPr/>
    </dgm:pt>
    <dgm:pt modelId="{303A07C3-F158-4861-9108-ACD470ED7832}" type="pres">
      <dgm:prSet presAssocID="{875AFF6A-A35D-405F-88D6-7A7469BC545E}" presName="thickLine" presStyleLbl="alignNode1" presStyleIdx="2" presStyleCnt="3"/>
      <dgm:spPr/>
    </dgm:pt>
    <dgm:pt modelId="{C1E7660B-815A-411B-BFAD-09150B7F7354}" type="pres">
      <dgm:prSet presAssocID="{875AFF6A-A35D-405F-88D6-7A7469BC545E}" presName="horz1" presStyleCnt="0"/>
      <dgm:spPr/>
    </dgm:pt>
    <dgm:pt modelId="{39A001D6-EB17-4C75-8B8E-60A0DD0F8567}" type="pres">
      <dgm:prSet presAssocID="{875AFF6A-A35D-405F-88D6-7A7469BC545E}" presName="tx1" presStyleLbl="revTx" presStyleIdx="2" presStyleCnt="3"/>
      <dgm:spPr/>
      <dgm:t>
        <a:bodyPr/>
        <a:lstStyle/>
        <a:p>
          <a:endParaRPr lang="cs-CZ"/>
        </a:p>
      </dgm:t>
    </dgm:pt>
    <dgm:pt modelId="{2BA450AD-38C5-4033-9CF2-B49E39039F2A}" type="pres">
      <dgm:prSet presAssocID="{875AFF6A-A35D-405F-88D6-7A7469BC545E}" presName="vert1" presStyleCnt="0"/>
      <dgm:spPr/>
    </dgm:pt>
  </dgm:ptLst>
  <dgm:cxnLst>
    <dgm:cxn modelId="{621BEA4A-7285-43E0-B11F-ABB4D7D6F590}" srcId="{55F0E53D-707A-4E0B-8EF4-6921F80184BE}" destId="{31258951-2570-4E76-BBB6-10709D10B938}" srcOrd="1" destOrd="0" parTransId="{863E87B5-9958-4223-81D7-A043CC26AF40}" sibTransId="{0AA48C55-9367-479D-B21E-06FA9F7496A5}"/>
    <dgm:cxn modelId="{7B912ADC-04DC-4E9A-83C3-AEAE13B449DA}" srcId="{55F0E53D-707A-4E0B-8EF4-6921F80184BE}" destId="{A3D57A86-FDDF-4D7B-8D7E-0CA8F1F452AA}" srcOrd="0" destOrd="0" parTransId="{E434A7D2-93FD-410A-B4F3-B4659C1E04C4}" sibTransId="{B8814332-6988-49EB-8ABD-31CD092B7BBE}"/>
    <dgm:cxn modelId="{44E8D728-71EE-450E-B37B-C39052DA19DD}" srcId="{55F0E53D-707A-4E0B-8EF4-6921F80184BE}" destId="{875AFF6A-A35D-405F-88D6-7A7469BC545E}" srcOrd="2" destOrd="0" parTransId="{CDB5968B-63E3-4C8B-ADCA-7A9B823455F5}" sibTransId="{097ECE0C-4F31-4659-9462-B288819BCDA9}"/>
    <dgm:cxn modelId="{BB0642E2-EA32-4E52-BAF5-255F41AF2F4E}" type="presOf" srcId="{55F0E53D-707A-4E0B-8EF4-6921F80184BE}" destId="{1333E8A6-568E-408F-865B-F778E3C7CBC8}" srcOrd="0" destOrd="0" presId="urn:microsoft.com/office/officeart/2008/layout/LinedList"/>
    <dgm:cxn modelId="{8CE887F1-F8DF-46E7-994F-BA38903BA5B4}" type="presOf" srcId="{A3D57A86-FDDF-4D7B-8D7E-0CA8F1F452AA}" destId="{B29241C9-C99F-497F-B2D2-D7DCED85749C}" srcOrd="0" destOrd="0" presId="urn:microsoft.com/office/officeart/2008/layout/LinedList"/>
    <dgm:cxn modelId="{ABECD5CE-8130-4B7F-A624-9782139FF106}" type="presOf" srcId="{875AFF6A-A35D-405F-88D6-7A7469BC545E}" destId="{39A001D6-EB17-4C75-8B8E-60A0DD0F8567}" srcOrd="0" destOrd="0" presId="urn:microsoft.com/office/officeart/2008/layout/LinedList"/>
    <dgm:cxn modelId="{127DD76F-35B7-4A86-9F3C-B17B15C4CE12}" type="presOf" srcId="{31258951-2570-4E76-BBB6-10709D10B938}" destId="{22305821-0530-4201-9809-5C16A4E01D5E}" srcOrd="0" destOrd="0" presId="urn:microsoft.com/office/officeart/2008/layout/LinedList"/>
    <dgm:cxn modelId="{C53544AA-6DAA-475B-A510-3D3C5132FF77}" type="presParOf" srcId="{1333E8A6-568E-408F-865B-F778E3C7CBC8}" destId="{65555C0F-2B4E-48A4-ABC5-ABFEFA524A39}" srcOrd="0" destOrd="0" presId="urn:microsoft.com/office/officeart/2008/layout/LinedList"/>
    <dgm:cxn modelId="{78B9F7FF-9407-4327-8A9C-F277DDB6B2BE}" type="presParOf" srcId="{1333E8A6-568E-408F-865B-F778E3C7CBC8}" destId="{296DC986-7576-4E79-8F37-1E9E64116186}" srcOrd="1" destOrd="0" presId="urn:microsoft.com/office/officeart/2008/layout/LinedList"/>
    <dgm:cxn modelId="{FCBE632E-C0BC-4356-895D-A8E61E6FD507}" type="presParOf" srcId="{296DC986-7576-4E79-8F37-1E9E64116186}" destId="{B29241C9-C99F-497F-B2D2-D7DCED85749C}" srcOrd="0" destOrd="0" presId="urn:microsoft.com/office/officeart/2008/layout/LinedList"/>
    <dgm:cxn modelId="{0E9211BC-E6CF-4C8D-B20E-7AEBB3BF4F68}" type="presParOf" srcId="{296DC986-7576-4E79-8F37-1E9E64116186}" destId="{C310A7D3-6AD8-4BDB-8C97-298170BC8204}" srcOrd="1" destOrd="0" presId="urn:microsoft.com/office/officeart/2008/layout/LinedList"/>
    <dgm:cxn modelId="{07A1E9D7-5D03-4203-85E6-855DA7A919A7}" type="presParOf" srcId="{1333E8A6-568E-408F-865B-F778E3C7CBC8}" destId="{E0FBCC35-8BA9-4233-903F-CA1A28E2E1F0}" srcOrd="2" destOrd="0" presId="urn:microsoft.com/office/officeart/2008/layout/LinedList"/>
    <dgm:cxn modelId="{BFB3B9FC-E62D-4204-BC7D-72D2FE764249}" type="presParOf" srcId="{1333E8A6-568E-408F-865B-F778E3C7CBC8}" destId="{D16577A5-AFD0-457F-B093-79C20DF17066}" srcOrd="3" destOrd="0" presId="urn:microsoft.com/office/officeart/2008/layout/LinedList"/>
    <dgm:cxn modelId="{B610EEF5-BF5E-4A3D-8700-A5BD756A9F73}" type="presParOf" srcId="{D16577A5-AFD0-457F-B093-79C20DF17066}" destId="{22305821-0530-4201-9809-5C16A4E01D5E}" srcOrd="0" destOrd="0" presId="urn:microsoft.com/office/officeart/2008/layout/LinedList"/>
    <dgm:cxn modelId="{6D942F32-EFA8-4323-88EB-977797AFB68C}" type="presParOf" srcId="{D16577A5-AFD0-457F-B093-79C20DF17066}" destId="{A1116861-F8CB-44FE-A523-340C28F934A8}" srcOrd="1" destOrd="0" presId="urn:microsoft.com/office/officeart/2008/layout/LinedList"/>
    <dgm:cxn modelId="{77215D79-4173-4A34-821E-5B01B7B513FA}" type="presParOf" srcId="{1333E8A6-568E-408F-865B-F778E3C7CBC8}" destId="{303A07C3-F158-4861-9108-ACD470ED7832}" srcOrd="4" destOrd="0" presId="urn:microsoft.com/office/officeart/2008/layout/LinedList"/>
    <dgm:cxn modelId="{4569ABBD-6C07-498A-A8EF-E83714889E18}" type="presParOf" srcId="{1333E8A6-568E-408F-865B-F778E3C7CBC8}" destId="{C1E7660B-815A-411B-BFAD-09150B7F7354}" srcOrd="5" destOrd="0" presId="urn:microsoft.com/office/officeart/2008/layout/LinedList"/>
    <dgm:cxn modelId="{55BF23F1-9FCE-4211-BEA0-4D93BAD914A4}" type="presParOf" srcId="{C1E7660B-815A-411B-BFAD-09150B7F7354}" destId="{39A001D6-EB17-4C75-8B8E-60A0DD0F8567}" srcOrd="0" destOrd="0" presId="urn:microsoft.com/office/officeart/2008/layout/LinedList"/>
    <dgm:cxn modelId="{49E036E9-7138-475D-ADD5-E74D3C2C59FF}" type="presParOf" srcId="{C1E7660B-815A-411B-BFAD-09150B7F7354}" destId="{2BA450AD-38C5-4033-9CF2-B49E39039F2A}" srcOrd="1" destOrd="0" presId="urn:microsoft.com/office/officeart/2008/layout/LinedList"/>
  </dgm:cxnLst>
  <dgm:bg/>
  <dgm:whole>
    <a:ln>
      <a:solidFill>
        <a:schemeClr val="accent3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5D055-BD90-4520-82DB-37F7E9FCA4E0}">
      <dsp:nvSpPr>
        <dsp:cNvPr id="0" name=""/>
        <dsp:cNvSpPr/>
      </dsp:nvSpPr>
      <dsp:spPr>
        <a:xfrm>
          <a:off x="0" y="11912"/>
          <a:ext cx="8229600" cy="91494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/>
            <a:t>TRADIČNĚ:</a:t>
          </a:r>
          <a:r>
            <a:rPr lang="cs-CZ" sz="2300" kern="1200" dirty="0"/>
            <a:t> základem antropologie - </a:t>
          </a:r>
          <a:r>
            <a:rPr lang="cs-CZ" sz="2300" b="1" kern="1200" dirty="0"/>
            <a:t>terénní výzkum</a:t>
          </a:r>
          <a:r>
            <a:rPr lang="cs-CZ" sz="2300" kern="1200" dirty="0"/>
            <a:t> = </a:t>
          </a:r>
          <a:r>
            <a:rPr lang="cs-CZ" sz="2300" b="1" kern="1200" dirty="0"/>
            <a:t>intenzivní přítomnost v určitém terénu</a:t>
          </a:r>
          <a:endParaRPr lang="en-US" sz="2300" kern="1200" dirty="0"/>
        </a:p>
      </dsp:txBody>
      <dsp:txXfrm>
        <a:off x="44664" y="56576"/>
        <a:ext cx="8140272" cy="825612"/>
      </dsp:txXfrm>
    </dsp:sp>
    <dsp:sp modelId="{C52766AD-E824-4076-9A9E-FCFBC16E65C8}">
      <dsp:nvSpPr>
        <dsp:cNvPr id="0" name=""/>
        <dsp:cNvSpPr/>
      </dsp:nvSpPr>
      <dsp:spPr>
        <a:xfrm>
          <a:off x="0" y="926852"/>
          <a:ext cx="8229600" cy="180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/>
            <a:t>přítomnost dlouhodobá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/>
            <a:t>vyžadující „immersion</a:t>
          </a:r>
          <a:r>
            <a:rPr lang="cs-CZ" sz="1800" kern="1200"/>
            <a:t>“ ( Madden - „jít míli v cizích botách“)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dirty="0"/>
            <a:t>spojená obvykle s tím, že antropolog </a:t>
          </a:r>
          <a:r>
            <a:rPr lang="cs-CZ" sz="1800" b="1" kern="1200" dirty="0"/>
            <a:t>opustí svůj domov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terén reprezentován jako autonomní ohraničený prostor sociálních vztahů a </a:t>
          </a:r>
          <a:r>
            <a:rPr lang="cs-CZ" sz="1800" b="1" kern="1200" dirty="0" smtClean="0"/>
            <a:t>aktivit</a:t>
          </a:r>
          <a:endParaRPr lang="en-US" sz="1800" kern="1200" dirty="0"/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/>
            <a:t>X</a:t>
          </a:r>
          <a:endParaRPr lang="en-US" sz="1800" kern="1200" dirty="0"/>
        </a:p>
      </dsp:txBody>
      <dsp:txXfrm>
        <a:off x="0" y="926852"/>
        <a:ext cx="8229600" cy="1809180"/>
      </dsp:txXfrm>
    </dsp:sp>
    <dsp:sp modelId="{06CDEDD9-F8DA-4D26-8406-8D853DFC6ADC}">
      <dsp:nvSpPr>
        <dsp:cNvPr id="0" name=""/>
        <dsp:cNvSpPr/>
      </dsp:nvSpPr>
      <dsp:spPr>
        <a:xfrm>
          <a:off x="0" y="2736033"/>
          <a:ext cx="8229600" cy="91494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/>
            <a:t>KRITIKA</a:t>
          </a:r>
          <a:r>
            <a:rPr lang="cs-CZ" sz="2300" kern="1200" dirty="0"/>
            <a:t>: terén je </a:t>
          </a:r>
          <a:r>
            <a:rPr lang="cs-CZ" sz="2300" b="1" kern="1200" dirty="0"/>
            <a:t>KONSTRUOVÁN </a:t>
          </a:r>
          <a:r>
            <a:rPr lang="cs-CZ" sz="2300" kern="1200" dirty="0"/>
            <a:t>ze všech možných </a:t>
          </a:r>
          <a:r>
            <a:rPr lang="cs-CZ" sz="2300" b="1" kern="1200" dirty="0"/>
            <a:t>alternativ </a:t>
          </a:r>
          <a:r>
            <a:rPr lang="cs-CZ" sz="2300" kern="1200" dirty="0"/>
            <a:t>a zahrnuje vždy </a:t>
          </a:r>
          <a:r>
            <a:rPr lang="cs-CZ" sz="2300" b="1" kern="1200" dirty="0"/>
            <a:t>širší vztahy a propojení </a:t>
          </a:r>
          <a:endParaRPr lang="en-US" sz="2300" kern="1200" dirty="0"/>
        </a:p>
      </dsp:txBody>
      <dsp:txXfrm>
        <a:off x="44664" y="2780697"/>
        <a:ext cx="8140272" cy="825612"/>
      </dsp:txXfrm>
    </dsp:sp>
    <dsp:sp modelId="{1747AF33-9FFB-4633-A3F6-B1A096842BBF}">
      <dsp:nvSpPr>
        <dsp:cNvPr id="0" name=""/>
        <dsp:cNvSpPr/>
      </dsp:nvSpPr>
      <dsp:spPr>
        <a:xfrm>
          <a:off x="0" y="3650973"/>
          <a:ext cx="8229600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/>
            <a:t>není autonomní – je sítí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vyžaduje </a:t>
          </a:r>
          <a:r>
            <a:rPr lang="cs-CZ" sz="1800" b="1" kern="1200"/>
            <a:t>zaujetí pozice, balancování mezi rolemi, vztahy, závazky</a:t>
          </a:r>
          <a:r>
            <a:rPr lang="cs-CZ" sz="1800" kern="1200"/>
            <a:t> 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 dirty="0"/>
            <a:t>ovlivněn </a:t>
          </a:r>
          <a:r>
            <a:rPr lang="cs-CZ" sz="1800" b="1" kern="1200" dirty="0"/>
            <a:t>konceptuálními, profesními, finančními, osobními a vztahovými možnostmi a zdroji etnografa</a:t>
          </a:r>
          <a:r>
            <a:rPr lang="cs-CZ" sz="1800" kern="1200" dirty="0"/>
            <a:t> </a:t>
          </a:r>
          <a:endParaRPr lang="en-US" sz="1800" kern="1200" dirty="0"/>
        </a:p>
      </dsp:txBody>
      <dsp:txXfrm>
        <a:off x="0" y="3650973"/>
        <a:ext cx="8229600" cy="1190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34E42-3BA3-43FB-A480-503CB4518DC4}">
      <dsp:nvSpPr>
        <dsp:cNvPr id="0" name=""/>
        <dsp:cNvSpPr/>
      </dsp:nvSpPr>
      <dsp:spPr>
        <a:xfrm>
          <a:off x="0" y="3059506"/>
          <a:ext cx="8229600" cy="2007367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/>
            <a:t>terén konstruován</a:t>
          </a:r>
          <a:r>
            <a:rPr lang="cs-CZ" sz="2200" kern="1200" dirty="0"/>
            <a:t> </a:t>
          </a:r>
          <a:r>
            <a:rPr lang="cs-CZ" sz="2200" b="1" kern="1200" dirty="0"/>
            <a:t>výběrem </a:t>
          </a:r>
          <a:r>
            <a:rPr lang="cs-CZ" sz="2200" kern="1200" dirty="0"/>
            <a:t>toho, co budeme zkoumat, nejsou to „kultury“, nebo „sociální skupiny“ atd., ale sítě, sociální kategorie, problémy, fenomény, koncepty…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 dirty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/>
            <a:t>Antropolog může být jedinou spojnicí svého </a:t>
          </a:r>
          <a:r>
            <a:rPr lang="cs-CZ" sz="2200" b="1" kern="1200" dirty="0" smtClean="0"/>
            <a:t>terénu. </a:t>
          </a:r>
          <a:endParaRPr lang="en-US" sz="2200" kern="1200" dirty="0"/>
        </a:p>
      </dsp:txBody>
      <dsp:txXfrm>
        <a:off x="0" y="3059506"/>
        <a:ext cx="8229600" cy="2007367"/>
      </dsp:txXfrm>
    </dsp:sp>
    <dsp:sp modelId="{06335D63-0D8A-40CE-84AE-5010DEF9E66D}">
      <dsp:nvSpPr>
        <dsp:cNvPr id="0" name=""/>
        <dsp:cNvSpPr/>
      </dsp:nvSpPr>
      <dsp:spPr>
        <a:xfrm rot="10800000">
          <a:off x="0" y="2285"/>
          <a:ext cx="8229600" cy="3087331"/>
        </a:xfrm>
        <a:prstGeom prst="upArrowCallout">
          <a:avLst/>
        </a:prstGeom>
        <a:solidFill>
          <a:schemeClr val="accent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Terén není definován místem – „</a:t>
          </a:r>
          <a:r>
            <a:rPr lang="cs-CZ" sz="2400" kern="1200" dirty="0" err="1"/>
            <a:t>multilokalita</a:t>
          </a:r>
          <a:r>
            <a:rPr lang="cs-CZ" sz="2400" kern="1200" dirty="0"/>
            <a:t>“ </a:t>
          </a:r>
          <a:endParaRPr lang="en-US" sz="2300" kern="1200" dirty="0"/>
        </a:p>
      </dsp:txBody>
      <dsp:txXfrm rot="-10800000">
        <a:off x="0" y="2285"/>
        <a:ext cx="8229600" cy="1083653"/>
      </dsp:txXfrm>
    </dsp:sp>
    <dsp:sp modelId="{EBC4BBCE-B2FD-4BB7-B4C8-D708E11993E0}">
      <dsp:nvSpPr>
        <dsp:cNvPr id="0" name=""/>
        <dsp:cNvSpPr/>
      </dsp:nvSpPr>
      <dsp:spPr>
        <a:xfrm>
          <a:off x="0" y="1085939"/>
          <a:ext cx="8229600" cy="92311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„</a:t>
          </a:r>
          <a:r>
            <a:rPr lang="cs-CZ" sz="3200" kern="1200" dirty="0" err="1"/>
            <a:t>multisited</a:t>
          </a:r>
          <a:r>
            <a:rPr lang="cs-CZ" sz="3200" kern="1200" dirty="0"/>
            <a:t>“ </a:t>
          </a:r>
          <a:r>
            <a:rPr lang="cs-CZ" sz="3200" kern="1200" dirty="0" err="1"/>
            <a:t>ethnography</a:t>
          </a:r>
          <a:r>
            <a:rPr lang="cs-CZ" sz="3200" kern="1200" dirty="0"/>
            <a:t> (Marcus 1995)</a:t>
          </a:r>
          <a:endParaRPr lang="en-US" sz="3200" kern="1200" dirty="0"/>
        </a:p>
      </dsp:txBody>
      <dsp:txXfrm>
        <a:off x="0" y="1085939"/>
        <a:ext cx="8229600" cy="9231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F7541-50FD-48DA-8433-1C36ECDBA38E}">
      <dsp:nvSpPr>
        <dsp:cNvPr id="0" name=""/>
        <dsp:cNvSpPr/>
      </dsp:nvSpPr>
      <dsp:spPr>
        <a:xfrm>
          <a:off x="0" y="201772"/>
          <a:ext cx="5698976" cy="11498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"terén" není nutné definovat prostorově, jde o </a:t>
          </a:r>
          <a:r>
            <a:rPr lang="cs-CZ" sz="2500" b="1" kern="1200" dirty="0"/>
            <a:t>dimenze zkoumaného problému</a:t>
          </a:r>
          <a:r>
            <a:rPr lang="cs-CZ" sz="2500" kern="1200" dirty="0"/>
            <a:t>: </a:t>
          </a:r>
          <a:endParaRPr lang="en-US" sz="2500" kern="1200" dirty="0"/>
        </a:p>
      </dsp:txBody>
      <dsp:txXfrm>
        <a:off x="56133" y="257905"/>
        <a:ext cx="5586710" cy="1037624"/>
      </dsp:txXfrm>
    </dsp:sp>
    <dsp:sp modelId="{C62065E6-1E76-4EF5-BC63-1F1D645F6606}">
      <dsp:nvSpPr>
        <dsp:cNvPr id="0" name=""/>
        <dsp:cNvSpPr/>
      </dsp:nvSpPr>
      <dsp:spPr>
        <a:xfrm>
          <a:off x="0" y="1351662"/>
          <a:ext cx="5698976" cy="269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942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/>
            <a:t>místo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/>
            <a:t>skupina lidí (sociální skupina, nebo sociální kategorie)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fenomén a jeho podoby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pohyb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/>
            <a:t>proces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/>
            <a:t>virtuální svět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interakce lidských a ne-lidských aktérů ….</a:t>
          </a:r>
          <a:endParaRPr lang="en-US" sz="2000" kern="1200"/>
        </a:p>
      </dsp:txBody>
      <dsp:txXfrm>
        <a:off x="0" y="1351662"/>
        <a:ext cx="5698976" cy="2691000"/>
      </dsp:txXfrm>
    </dsp:sp>
    <dsp:sp modelId="{455A066A-EA51-4DF2-8B81-CC7BB7C7CA8E}">
      <dsp:nvSpPr>
        <dsp:cNvPr id="0" name=""/>
        <dsp:cNvSpPr/>
      </dsp:nvSpPr>
      <dsp:spPr>
        <a:xfrm>
          <a:off x="0" y="4042663"/>
          <a:ext cx="5698976" cy="11498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konstantní proces vyjednávání: 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měřítko, </a:t>
          </a:r>
          <a:r>
            <a:rPr lang="cs-CZ" sz="2500" kern="1200" dirty="0" err="1"/>
            <a:t>temporalita</a:t>
          </a:r>
          <a:r>
            <a:rPr lang="cs-CZ" sz="2500" kern="1200" dirty="0"/>
            <a:t>, reflexivita </a:t>
          </a:r>
          <a:endParaRPr lang="en-US" sz="2500" kern="1200" dirty="0"/>
        </a:p>
      </dsp:txBody>
      <dsp:txXfrm>
        <a:off x="56133" y="4098796"/>
        <a:ext cx="5586710" cy="10376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55C0F-2B4E-48A4-ABC5-ABFEFA524A39}">
      <dsp:nvSpPr>
        <dsp:cNvPr id="0" name=""/>
        <dsp:cNvSpPr/>
      </dsp:nvSpPr>
      <dsp:spPr>
        <a:xfrm>
          <a:off x="0" y="244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29241C9-C99F-497F-B2D2-D7DCED85749C}">
      <dsp:nvSpPr>
        <dsp:cNvPr id="0" name=""/>
        <dsp:cNvSpPr/>
      </dsp:nvSpPr>
      <dsp:spPr>
        <a:xfrm>
          <a:off x="0" y="2440"/>
          <a:ext cx="8229600" cy="1664090"/>
        </a:xfrm>
        <a:prstGeom prst="rect">
          <a:avLst/>
        </a:prstGeom>
        <a:noFill/>
        <a:ln>
          <a:solidFill>
            <a:schemeClr val="accent3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Rabinow</a:t>
          </a:r>
          <a:r>
            <a:rPr lang="en-US" sz="2000" kern="1200" dirty="0"/>
            <a:t>, P. 1978. Reflections on Fieldwork in Morocco</a:t>
          </a:r>
          <a:r>
            <a:rPr lang="cs-CZ" sz="2000" kern="1200" dirty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„</a:t>
          </a:r>
          <a:r>
            <a:rPr lang="cs-CZ" sz="2000" b="1" kern="1200" dirty="0" err="1"/>
            <a:t>Gatekeeper</a:t>
          </a:r>
          <a:r>
            <a:rPr lang="cs-CZ" sz="2000" kern="1200" dirty="0"/>
            <a:t>“ - otevírá terén, současně ale může „odklánět“ </a:t>
          </a:r>
          <a:endParaRPr lang="en-US" sz="2000" kern="1200" dirty="0"/>
        </a:p>
      </dsp:txBody>
      <dsp:txXfrm>
        <a:off x="0" y="2440"/>
        <a:ext cx="8229600" cy="1664090"/>
      </dsp:txXfrm>
    </dsp:sp>
    <dsp:sp modelId="{E0FBCC35-8BA9-4233-903F-CA1A28E2E1F0}">
      <dsp:nvSpPr>
        <dsp:cNvPr id="0" name=""/>
        <dsp:cNvSpPr/>
      </dsp:nvSpPr>
      <dsp:spPr>
        <a:xfrm>
          <a:off x="0" y="166653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305821-0530-4201-9809-5C16A4E01D5E}">
      <dsp:nvSpPr>
        <dsp:cNvPr id="0" name=""/>
        <dsp:cNvSpPr/>
      </dsp:nvSpPr>
      <dsp:spPr>
        <a:xfrm>
          <a:off x="0" y="1666530"/>
          <a:ext cx="8229600" cy="1664090"/>
        </a:xfrm>
        <a:prstGeom prst="rect">
          <a:avLst/>
        </a:prstGeom>
        <a:noFill/>
        <a:ln>
          <a:solidFill>
            <a:srgbClr val="92D05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/>
            <a:t>Strathern</a:t>
          </a:r>
          <a:r>
            <a:rPr lang="cs-CZ" sz="2000" kern="1200" dirty="0"/>
            <a:t>, M. 2005.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Ovlivňují formulaci výzkumného tématu: </a:t>
          </a:r>
          <a:r>
            <a:rPr lang="cs-CZ" sz="2000" b="1" kern="1200" dirty="0" err="1"/>
            <a:t>the</a:t>
          </a:r>
          <a:r>
            <a:rPr lang="cs-CZ" sz="2000" b="1" kern="1200" dirty="0"/>
            <a:t> </a:t>
          </a:r>
          <a:r>
            <a:rPr lang="cs-CZ" sz="2000" b="1" kern="1200" dirty="0" err="1"/>
            <a:t>object</a:t>
          </a:r>
          <a:r>
            <a:rPr lang="cs-CZ" sz="2000" b="1" kern="1200" dirty="0"/>
            <a:t> </a:t>
          </a:r>
          <a:r>
            <a:rPr lang="cs-CZ" sz="2000" b="1" kern="1200" dirty="0" err="1"/>
            <a:t>of</a:t>
          </a:r>
          <a:r>
            <a:rPr lang="cs-CZ" sz="2000" b="1" kern="1200" dirty="0"/>
            <a:t> </a:t>
          </a:r>
          <a:r>
            <a:rPr lang="cs-CZ" sz="2000" b="1" kern="1200" dirty="0" err="1"/>
            <a:t>research</a:t>
          </a:r>
          <a:r>
            <a:rPr lang="cs-CZ" sz="2000" b="1" kern="1200" dirty="0"/>
            <a:t> </a:t>
          </a:r>
          <a:r>
            <a:rPr lang="cs-CZ" sz="2000" b="1" kern="1200" dirty="0" err="1"/>
            <a:t>is</a:t>
          </a:r>
          <a:r>
            <a:rPr lang="cs-CZ" sz="2000" b="1" kern="1200" dirty="0"/>
            <a:t> </a:t>
          </a:r>
          <a:r>
            <a:rPr lang="cs-CZ" sz="2000" b="1" kern="1200" dirty="0" err="1"/>
            <a:t>always</a:t>
          </a:r>
          <a:r>
            <a:rPr lang="cs-CZ" sz="2000" b="1" kern="1200" dirty="0"/>
            <a:t> </a:t>
          </a:r>
          <a:r>
            <a:rPr lang="cs-CZ" sz="2000" b="1" kern="1200" dirty="0" err="1"/>
            <a:t>formulated</a:t>
          </a:r>
          <a:r>
            <a:rPr lang="cs-CZ" sz="2000" b="1" kern="1200" dirty="0"/>
            <a:t> ‘in </a:t>
          </a:r>
          <a:r>
            <a:rPr lang="cs-CZ" sz="2000" b="1" kern="1200" dirty="0" err="1"/>
            <a:t>company</a:t>
          </a:r>
          <a:r>
            <a:rPr lang="cs-CZ" sz="2000" b="1" kern="1200" dirty="0"/>
            <a:t>’</a:t>
          </a:r>
          <a:endParaRPr lang="en-US" sz="2000" kern="1200" dirty="0"/>
        </a:p>
      </dsp:txBody>
      <dsp:txXfrm>
        <a:off x="0" y="1666530"/>
        <a:ext cx="8229600" cy="1664090"/>
      </dsp:txXfrm>
    </dsp:sp>
    <dsp:sp modelId="{303A07C3-F158-4861-9108-ACD470ED7832}">
      <dsp:nvSpPr>
        <dsp:cNvPr id="0" name=""/>
        <dsp:cNvSpPr/>
      </dsp:nvSpPr>
      <dsp:spPr>
        <a:xfrm>
          <a:off x="0" y="3330621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9A001D6-EB17-4C75-8B8E-60A0DD0F8567}">
      <dsp:nvSpPr>
        <dsp:cNvPr id="0" name=""/>
        <dsp:cNvSpPr/>
      </dsp:nvSpPr>
      <dsp:spPr>
        <a:xfrm>
          <a:off x="0" y="3330621"/>
          <a:ext cx="8229600" cy="1664090"/>
        </a:xfrm>
        <a:prstGeom prst="rect">
          <a:avLst/>
        </a:prstGeom>
        <a:noFill/>
        <a:ln>
          <a:solidFill>
            <a:schemeClr val="accent3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Mocní </a:t>
          </a:r>
          <a:r>
            <a:rPr lang="cs-CZ" sz="2000" kern="1200" dirty="0" err="1"/>
            <a:t>gatekeepeři</a:t>
          </a:r>
          <a:r>
            <a:rPr lang="cs-CZ" sz="2000" kern="1200" dirty="0"/>
            <a:t> – zpřístupňují terén tak, aby to pro ně bylo výhodné (antropolog jako potenciální spojenec, konzultant, „špion“) = je nutné reflektovat </a:t>
          </a:r>
          <a:r>
            <a:rPr lang="cs-CZ" sz="2000" b="1" kern="1200" dirty="0"/>
            <a:t>způsob, jakým vstoupíme do terénu</a:t>
          </a:r>
          <a:r>
            <a:rPr lang="cs-CZ" sz="2000" kern="1200" dirty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hlinkClick xmlns:r="http://schemas.openxmlformats.org/officeDocument/2006/relationships" r:id="rId1"/>
            </a:rPr>
            <a:t>https://www.leidenanthropologyblog.nl/articles/anthropologists-in-the-company-of-gatekeepers</a:t>
          </a:r>
          <a:endParaRPr lang="en-US" sz="1600" kern="1200" dirty="0"/>
        </a:p>
      </dsp:txBody>
      <dsp:txXfrm>
        <a:off x="0" y="3330621"/>
        <a:ext cx="8229600" cy="1664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5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80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76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7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55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35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24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30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86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3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71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ACE8-F84B-4F43-A4F6-B6727585ABFB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90705-1894-4143-8830-82ECB6C16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8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441932">
            <a:off x="872670" y="1780158"/>
            <a:ext cx="7702624" cy="3230909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cs-CZ" sz="3600" b="1" dirty="0"/>
              <a:t>První kroky výzkumu</a:t>
            </a:r>
            <a:br>
              <a:rPr lang="cs-CZ" sz="3600" b="1" dirty="0"/>
            </a:br>
            <a:r>
              <a:rPr lang="cs-CZ" sz="3600" b="1" dirty="0"/>
              <a:t> </a:t>
            </a:r>
            <a:br>
              <a:rPr lang="cs-CZ" sz="3600" b="1" dirty="0"/>
            </a:br>
            <a:r>
              <a:rPr lang="cs-CZ" sz="3600" b="1" dirty="0"/>
              <a:t>identifikace výzkumného problému, terénu, aktérů, relevantní literatury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6317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3"/>
                </a:solidFill>
              </a:rPr>
              <a:t>Téma</a:t>
            </a:r>
            <a:endParaRPr lang="cs-CZ" b="1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b="1" dirty="0"/>
              <a:t>Téma</a:t>
            </a:r>
          </a:p>
          <a:p>
            <a:pPr marL="0" indent="0" algn="ctr">
              <a:buNone/>
            </a:pPr>
            <a:r>
              <a:rPr lang="cs-CZ" sz="2000" b="1" dirty="0"/>
              <a:t>formálně – genericky</a:t>
            </a:r>
          </a:p>
          <a:p>
            <a:pPr marL="0" indent="0" algn="ctr">
              <a:buNone/>
            </a:pPr>
            <a:r>
              <a:rPr lang="cs-CZ" sz="2000" b="1" dirty="0"/>
              <a:t>X</a:t>
            </a:r>
          </a:p>
          <a:p>
            <a:pPr marL="0" indent="0" algn="ctr">
              <a:buNone/>
            </a:pPr>
            <a:r>
              <a:rPr lang="cs-CZ" sz="2000" b="1" dirty="0"/>
              <a:t>z tématu - substantivně  </a:t>
            </a:r>
          </a:p>
          <a:p>
            <a:pPr marL="0" indent="0" algn="ctr">
              <a:buNone/>
            </a:pPr>
            <a:r>
              <a:rPr lang="cs-CZ" sz="3600" b="1" dirty="0"/>
              <a:t>Problém </a:t>
            </a:r>
          </a:p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3600" b="1" dirty="0"/>
              <a:t>Otázky</a:t>
            </a:r>
          </a:p>
          <a:p>
            <a:pPr marL="0" indent="0" algn="ctr">
              <a:buNone/>
            </a:pPr>
            <a:endParaRPr lang="cs-CZ" sz="4000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355976" y="1600200"/>
            <a:ext cx="4330824" cy="4525963"/>
          </a:xfrm>
        </p:spPr>
        <p:txBody>
          <a:bodyPr/>
          <a:lstStyle/>
          <a:p>
            <a:pPr marL="0" indent="0">
              <a:buNone/>
            </a:pPr>
            <a:r>
              <a:rPr lang="cs-CZ" sz="3600" b="1" dirty="0"/>
              <a:t>Teorie a sekundární literatura</a:t>
            </a:r>
          </a:p>
          <a:p>
            <a:pPr marL="0" indent="0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sz="3600" b="1" dirty="0"/>
              <a:t>Redefinice otázek</a:t>
            </a:r>
          </a:p>
          <a:p>
            <a:pPr marL="0" indent="0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sz="3600" b="1" dirty="0"/>
              <a:t>Předvýzkum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3707904" y="2348880"/>
            <a:ext cx="648072" cy="11521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635896" y="3789040"/>
            <a:ext cx="6480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3491880" y="4005064"/>
            <a:ext cx="792088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3275856" y="4149080"/>
            <a:ext cx="1008112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3275856" y="5301208"/>
            <a:ext cx="10081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3491880" y="1988840"/>
            <a:ext cx="7920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3419872" y="2204864"/>
            <a:ext cx="864096" cy="26642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2483768" y="4149080"/>
            <a:ext cx="0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1115616" y="2132856"/>
            <a:ext cx="0" cy="28083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2483768" y="2204864"/>
            <a:ext cx="0" cy="11521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666D527E-FC20-4CAB-A4BC-55002EA8F7E6}"/>
              </a:ext>
            </a:extLst>
          </p:cNvPr>
          <p:cNvCxnSpPr>
            <a:cxnSpLocks/>
          </p:cNvCxnSpPr>
          <p:nvPr/>
        </p:nvCxnSpPr>
        <p:spPr>
          <a:xfrm>
            <a:off x="5681835" y="2755341"/>
            <a:ext cx="4192" cy="7560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05A57C85-21E3-408A-A82B-40B369CBDC7F}"/>
              </a:ext>
            </a:extLst>
          </p:cNvPr>
          <p:cNvCxnSpPr>
            <a:cxnSpLocks/>
          </p:cNvCxnSpPr>
          <p:nvPr/>
        </p:nvCxnSpPr>
        <p:spPr>
          <a:xfrm>
            <a:off x="5677643" y="4095074"/>
            <a:ext cx="4192" cy="7560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90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AMIT, V. 2000. </a:t>
            </a:r>
            <a:r>
              <a:rPr lang="cs-CZ" sz="2400" dirty="0" err="1"/>
              <a:t>Constructing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. </a:t>
            </a:r>
            <a:r>
              <a:rPr lang="cs-CZ" sz="2400" dirty="0" err="1"/>
              <a:t>Ethnographic</a:t>
            </a:r>
            <a:r>
              <a:rPr lang="cs-CZ" sz="2400" dirty="0"/>
              <a:t> </a:t>
            </a:r>
            <a:r>
              <a:rPr lang="cs-CZ" sz="2400" dirty="0" err="1"/>
              <a:t>Fieldwork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Contemporary</a:t>
            </a:r>
            <a:r>
              <a:rPr lang="cs-CZ" sz="2400" dirty="0"/>
              <a:t> </a:t>
            </a:r>
            <a:r>
              <a:rPr lang="cs-CZ" sz="2400" dirty="0" err="1"/>
              <a:t>World</a:t>
            </a:r>
            <a:r>
              <a:rPr lang="cs-CZ" sz="2400" dirty="0"/>
              <a:t>. </a:t>
            </a:r>
            <a:r>
              <a:rPr lang="cs-CZ" sz="2400" dirty="0" err="1"/>
              <a:t>Routledge</a:t>
            </a:r>
            <a:r>
              <a:rPr lang="cs-CZ" sz="2400" dirty="0"/>
              <a:t> </a:t>
            </a:r>
            <a:br>
              <a:rPr lang="cs-CZ" sz="2400" dirty="0"/>
            </a:br>
            <a:endParaRPr lang="cs-CZ" sz="2400"/>
          </a:p>
        </p:txBody>
      </p:sp>
      <p:graphicFrame>
        <p:nvGraphicFramePr>
          <p:cNvPr id="8" name="Zástupný symbol pro obsah 5">
            <a:extLst>
              <a:ext uri="{FF2B5EF4-FFF2-40B4-BE49-F238E27FC236}">
                <a16:creationId xmlns:a16="http://schemas.microsoft.com/office/drawing/2014/main" id="{818F5EC4-79D3-4495-9DBC-61FCA73271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913391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961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b="1"/>
              <a:t>Terén</a:t>
            </a:r>
            <a:endParaRPr lang="cs-CZ" b="1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0B4FA84-85C9-4594-B351-9BD8309FA6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078549"/>
              </p:ext>
            </p:extLst>
          </p:nvPr>
        </p:nvGraphicFramePr>
        <p:xfrm>
          <a:off x="457200" y="1600200"/>
          <a:ext cx="82296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953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DFFE42B-D6E9-4C4E-813C-C9BF975A2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2530624" cy="5073427"/>
          </a:xfrm>
          <a:solidFill>
            <a:schemeClr val="accent3"/>
          </a:solidFill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200" b="1" dirty="0"/>
              <a:t>TERÉN</a:t>
            </a:r>
          </a:p>
          <a:p>
            <a:pPr marL="0" indent="0" algn="ctr">
              <a:buNone/>
            </a:pPr>
            <a:endParaRPr lang="cs-CZ" sz="3200" b="1" dirty="0"/>
          </a:p>
          <a:p>
            <a:pPr marL="0" indent="0" algn="ctr">
              <a:buNone/>
            </a:pPr>
            <a:endParaRPr lang="cs-CZ" sz="3200" b="1" dirty="0"/>
          </a:p>
          <a:p>
            <a:pPr marL="0" indent="0" algn="ctr">
              <a:buNone/>
            </a:pPr>
            <a:endParaRPr lang="en-US" sz="3200" b="1" dirty="0"/>
          </a:p>
        </p:txBody>
      </p:sp>
      <p:graphicFrame>
        <p:nvGraphicFramePr>
          <p:cNvPr id="6" name="Zástupný symbol pro obsah 2">
            <a:extLst>
              <a:ext uri="{FF2B5EF4-FFF2-40B4-BE49-F238E27FC236}">
                <a16:creationId xmlns:a16="http://schemas.microsoft.com/office/drawing/2014/main" id="{0B3F44F9-63AA-4C19-8198-DEC32F86A98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1561162"/>
              </p:ext>
            </p:extLst>
          </p:nvPr>
        </p:nvGraphicFramePr>
        <p:xfrm>
          <a:off x="2987824" y="731838"/>
          <a:ext cx="5698976" cy="539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79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cs-CZ" sz="3200" b="1" dirty="0"/>
              <a:t>Aktéři</a:t>
            </a:r>
            <a:br>
              <a:rPr lang="cs-CZ" sz="3200" b="1" dirty="0"/>
            </a:b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„Mapa klíčových hráčů“</a:t>
            </a:r>
            <a:endParaRPr lang="cs-CZ" sz="4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22" y="1902560"/>
            <a:ext cx="7368586" cy="44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38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3147"/>
            <a:ext cx="8229600" cy="1131683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anchor="ctr">
            <a:normAutofit/>
          </a:bodyPr>
          <a:lstStyle/>
          <a:p>
            <a:r>
              <a:rPr lang="cs-CZ" b="1" dirty="0"/>
              <a:t>Aktéři</a:t>
            </a:r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352C5494-F75A-44C8-9995-904CED059F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242565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118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err="1"/>
              <a:t>Punch</a:t>
            </a:r>
            <a:r>
              <a:rPr lang="cs-CZ" sz="2800" dirty="0"/>
              <a:t>, F. K. 2008. Úspěšný návrh výzkumu </a:t>
            </a:r>
            <a:br>
              <a:rPr lang="cs-CZ" sz="2800" dirty="0"/>
            </a:br>
            <a:r>
              <a:rPr lang="cs-CZ" sz="2800" dirty="0"/>
              <a:t>(POZOR – </a:t>
            </a:r>
            <a:r>
              <a:rPr lang="cs-CZ" sz="2800" dirty="0">
                <a:solidFill>
                  <a:srgbClr val="FF0000"/>
                </a:solidFill>
              </a:rPr>
              <a:t>ve schématu navrhuji řadu revizí </a:t>
            </a:r>
            <a:r>
              <a:rPr lang="cs-CZ" sz="2800" dirty="0">
                <a:solidFill>
                  <a:srgbClr val="FF0000"/>
                </a:solidFill>
                <a:sym typeface="Wingdings" panose="05000000000000000000" pitchFamily="2" charset="2"/>
              </a:rPr>
              <a:t>!!!)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6" name="Pictur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131">
            <a:off x="457200" y="1904691"/>
            <a:ext cx="8229600" cy="391698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2187131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375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systému Office</vt:lpstr>
      <vt:lpstr>První kroky výzkumu   identifikace výzkumného problému, terénu, aktérů, relevantní literatury </vt:lpstr>
      <vt:lpstr>Téma</vt:lpstr>
      <vt:lpstr>AMIT, V. 2000. Constructing the Field. Ethnographic Fieldwork in the Contemporary World. Routledge  </vt:lpstr>
      <vt:lpstr>Terén</vt:lpstr>
      <vt:lpstr>Prezentace aplikace PowerPoint</vt:lpstr>
      <vt:lpstr>Aktéři  „Mapa klíčových hráčů“</vt:lpstr>
      <vt:lpstr>Aktéři</vt:lpstr>
      <vt:lpstr>Punch, F. K. 2008. Úspěšný návrh výzkumu  (POZOR – ve schématu navrhuji řadu revizí !!!)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zandlova@live.com</dc:creator>
  <cp:lastModifiedBy>Michal Lehečka</cp:lastModifiedBy>
  <cp:revision>13</cp:revision>
  <dcterms:created xsi:type="dcterms:W3CDTF">2020-03-01T18:29:26Z</dcterms:created>
  <dcterms:modified xsi:type="dcterms:W3CDTF">2023-02-27T09:27:11Z</dcterms:modified>
</cp:coreProperties>
</file>