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63" r:id="rId6"/>
    <p:sldId id="275" r:id="rId7"/>
    <p:sldId id="259"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5853"/>
  </p:normalViewPr>
  <p:slideViewPr>
    <p:cSldViewPr snapToGrid="0" snapToObjects="1">
      <p:cViewPr varScale="1">
        <p:scale>
          <a:sx n="87" d="100"/>
          <a:sy n="87" d="100"/>
        </p:scale>
        <p:origin x="72"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Corruption</a:t>
            </a:r>
            <a:r>
              <a:rPr lang="en-US" baseline="0"/>
              <a:t> by institution</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Sheet2!$C$2:$C$11</c:f>
              <c:strCache>
                <c:ptCount val="10"/>
                <c:pt idx="0">
                  <c:v>Corruption by Institution</c:v>
                </c:pt>
                <c:pt idx="1">
                  <c:v>MPs</c:v>
                </c:pt>
                <c:pt idx="2">
                  <c:v>Gov't Officials</c:v>
                </c:pt>
                <c:pt idx="3">
                  <c:v>President/PM</c:v>
                </c:pt>
                <c:pt idx="4">
                  <c:v>Business Executives</c:v>
                </c:pt>
                <c:pt idx="5">
                  <c:v>Local Gov't Councillors</c:v>
                </c:pt>
                <c:pt idx="6">
                  <c:v>Bankers</c:v>
                </c:pt>
                <c:pt idx="7">
                  <c:v>Police</c:v>
                </c:pt>
                <c:pt idx="8">
                  <c:v>Judges and Masgitrates</c:v>
                </c:pt>
                <c:pt idx="9">
                  <c:v>Religious Leader</c:v>
                </c:pt>
              </c:strCache>
            </c:strRef>
          </c:cat>
          <c:val>
            <c:numRef>
              <c:f>Sheet2!$D$2:$D$11</c:f>
              <c:numCache>
                <c:formatCode>General</c:formatCode>
                <c:ptCount val="10"/>
              </c:numCache>
            </c:numRef>
          </c:val>
          <c:extLst>
            <c:ext xmlns:c16="http://schemas.microsoft.com/office/drawing/2014/chart" uri="{C3380CC4-5D6E-409C-BE32-E72D297353CC}">
              <c16:uniqueId val="{00000000-CBA8-A640-9FB6-1012CD0CCB0D}"/>
            </c:ext>
          </c:extLst>
        </c:ser>
        <c:ser>
          <c:idx val="1"/>
          <c:order val="1"/>
          <c:spPr>
            <a:solidFill>
              <a:schemeClr val="accent2"/>
            </a:solidFill>
            <a:ln>
              <a:noFill/>
            </a:ln>
            <a:effectLst/>
          </c:spPr>
          <c:invertIfNegative val="0"/>
          <c:cat>
            <c:strRef>
              <c:f>Sheet2!$C$2:$C$11</c:f>
              <c:strCache>
                <c:ptCount val="10"/>
                <c:pt idx="0">
                  <c:v>Corruption by Institution</c:v>
                </c:pt>
                <c:pt idx="1">
                  <c:v>MPs</c:v>
                </c:pt>
                <c:pt idx="2">
                  <c:v>Gov't Officials</c:v>
                </c:pt>
                <c:pt idx="3">
                  <c:v>President/PM</c:v>
                </c:pt>
                <c:pt idx="4">
                  <c:v>Business Executives</c:v>
                </c:pt>
                <c:pt idx="5">
                  <c:v>Local Gov't Councillors</c:v>
                </c:pt>
                <c:pt idx="6">
                  <c:v>Bankers</c:v>
                </c:pt>
                <c:pt idx="7">
                  <c:v>Police</c:v>
                </c:pt>
                <c:pt idx="8">
                  <c:v>Judges and Masgitrates</c:v>
                </c:pt>
                <c:pt idx="9">
                  <c:v>Religious Leader</c:v>
                </c:pt>
              </c:strCache>
            </c:strRef>
          </c:cat>
          <c:val>
            <c:numRef>
              <c:f>Sheet2!$E$2:$E$11</c:f>
              <c:numCache>
                <c:formatCode>0%</c:formatCode>
                <c:ptCount val="10"/>
                <c:pt idx="1">
                  <c:v>0.44</c:v>
                </c:pt>
                <c:pt idx="2">
                  <c:v>0.44</c:v>
                </c:pt>
                <c:pt idx="3">
                  <c:v>0.39</c:v>
                </c:pt>
                <c:pt idx="4">
                  <c:v>0.37</c:v>
                </c:pt>
                <c:pt idx="5">
                  <c:v>0.35</c:v>
                </c:pt>
                <c:pt idx="6">
                  <c:v>0.35</c:v>
                </c:pt>
                <c:pt idx="7">
                  <c:v>0.32</c:v>
                </c:pt>
                <c:pt idx="8">
                  <c:v>0.27</c:v>
                </c:pt>
                <c:pt idx="9">
                  <c:v>0.23</c:v>
                </c:pt>
              </c:numCache>
            </c:numRef>
          </c:val>
          <c:extLst>
            <c:ext xmlns:c16="http://schemas.microsoft.com/office/drawing/2014/chart" uri="{C3380CC4-5D6E-409C-BE32-E72D297353CC}">
              <c16:uniqueId val="{00000001-CBA8-A640-9FB6-1012CD0CCB0D}"/>
            </c:ext>
          </c:extLst>
        </c:ser>
        <c:dLbls>
          <c:showLegendKey val="0"/>
          <c:showVal val="0"/>
          <c:showCatName val="0"/>
          <c:showSerName val="0"/>
          <c:showPercent val="0"/>
          <c:showBubbleSize val="0"/>
        </c:dLbls>
        <c:gapWidth val="219"/>
        <c:overlap val="-27"/>
        <c:axId val="1946103904"/>
        <c:axId val="1948330368"/>
      </c:barChart>
      <c:catAx>
        <c:axId val="1946103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8330368"/>
        <c:crosses val="autoZero"/>
        <c:auto val="1"/>
        <c:lblAlgn val="ctr"/>
        <c:lblOffset val="100"/>
        <c:noMultiLvlLbl val="0"/>
      </c:catAx>
      <c:valAx>
        <c:axId val="19483303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6103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11/3/2021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9"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50"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51"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3"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4"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6" name="Group 55">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7"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8"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9"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0"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2" name="Group 61">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3"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4"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5"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6"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8" name="Group 67">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9"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70"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71"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3"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4"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6" name="Rectangle 75">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5025B8AE-D7B4-D741-A3BD-14FE9B169640}"/>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Exploiting people at grass root level</a:t>
            </a:r>
          </a:p>
        </p:txBody>
      </p:sp>
      <p:sp>
        <p:nvSpPr>
          <p:cNvPr id="5" name="Content Placeholder 4">
            <a:extLst>
              <a:ext uri="{FF2B5EF4-FFF2-40B4-BE49-F238E27FC236}">
                <a16:creationId xmlns:a16="http://schemas.microsoft.com/office/drawing/2014/main" id="{BACF2367-F0C4-B44D-9348-1FB496E92676}"/>
              </a:ext>
            </a:extLst>
          </p:cNvPr>
          <p:cNvSpPr>
            <a:spLocks noGrp="1"/>
          </p:cNvSpPr>
          <p:nvPr>
            <p:ph idx="1"/>
          </p:nvPr>
        </p:nvSpPr>
        <p:spPr>
          <a:xfrm>
            <a:off x="1577446" y="2413001"/>
            <a:ext cx="9048218" cy="3033180"/>
          </a:xfrm>
        </p:spPr>
        <p:txBody>
          <a:bodyPr anchor="ctr">
            <a:normAutofit/>
          </a:bodyPr>
          <a:lstStyle/>
          <a:p>
            <a:r>
              <a:rPr lang="en-US" sz="2000">
                <a:solidFill>
                  <a:srgbClr val="FFFFFF"/>
                </a:solidFill>
              </a:rPr>
              <a:t>Since the state’s activities are not confined to capital-intensive projects, rather it involves first-hand contact with the masses</a:t>
            </a:r>
          </a:p>
          <a:p>
            <a:r>
              <a:rPr lang="en-US" sz="2000">
                <a:solidFill>
                  <a:srgbClr val="FFFFFF"/>
                </a:solidFill>
              </a:rPr>
              <a:t>Contemporary welfare states are now service states, bringing ordinary people in direct contact with public officials</a:t>
            </a:r>
          </a:p>
          <a:p>
            <a:r>
              <a:rPr lang="en-US" sz="2000">
                <a:solidFill>
                  <a:srgbClr val="FFFFFF"/>
                </a:solidFill>
              </a:rPr>
              <a:t>Majority of households contact at least one public service annually </a:t>
            </a:r>
          </a:p>
          <a:p>
            <a:pPr marL="0" indent="0">
              <a:buNone/>
            </a:pPr>
            <a:endParaRPr lang="en-US" sz="2000">
              <a:solidFill>
                <a:srgbClr val="FFFFFF"/>
              </a:solidFill>
            </a:endParaRPr>
          </a:p>
        </p:txBody>
      </p:sp>
    </p:spTree>
    <p:extLst>
      <p:ext uri="{BB962C8B-B14F-4D97-AF65-F5344CB8AC3E}">
        <p14:creationId xmlns:p14="http://schemas.microsoft.com/office/powerpoint/2010/main" val="3461886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9C6EE2-5CEA-9044-B0EA-8A4625E8AA99}"/>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Perceptions of institutions</a:t>
            </a:r>
          </a:p>
        </p:txBody>
      </p:sp>
      <p:sp>
        <p:nvSpPr>
          <p:cNvPr id="3" name="Content Placeholder 2">
            <a:extLst>
              <a:ext uri="{FF2B5EF4-FFF2-40B4-BE49-F238E27FC236}">
                <a16:creationId xmlns:a16="http://schemas.microsoft.com/office/drawing/2014/main" id="{34BE3E7B-FC01-EC43-A5AD-DD36F113226D}"/>
              </a:ext>
            </a:extLst>
          </p:cNvPr>
          <p:cNvSpPr>
            <a:spLocks noGrp="1"/>
          </p:cNvSpPr>
          <p:nvPr>
            <p:ph idx="1"/>
          </p:nvPr>
        </p:nvSpPr>
        <p:spPr>
          <a:xfrm>
            <a:off x="1577446" y="2413001"/>
            <a:ext cx="9048218" cy="3033180"/>
          </a:xfrm>
        </p:spPr>
        <p:txBody>
          <a:bodyPr anchor="ctr">
            <a:normAutofit/>
          </a:bodyPr>
          <a:lstStyle/>
          <a:p>
            <a:pPr>
              <a:lnSpc>
                <a:spcPct val="110000"/>
              </a:lnSpc>
            </a:pPr>
            <a:r>
              <a:rPr lang="en-US" sz="1900">
                <a:solidFill>
                  <a:srgbClr val="FFFFFF"/>
                </a:solidFill>
              </a:rPr>
              <a:t>Individuals contact public officials they have expectations influenced by their perceptions of whether they operate by book or by crook</a:t>
            </a:r>
          </a:p>
          <a:p>
            <a:pPr>
              <a:lnSpc>
                <a:spcPct val="110000"/>
              </a:lnSpc>
            </a:pPr>
            <a:r>
              <a:rPr lang="en-US" sz="1900">
                <a:solidFill>
                  <a:srgbClr val="FFFFFF"/>
                </a:solidFill>
              </a:rPr>
              <a:t>An Individual’s perceptions of institutions increases the sensitivity to hints by officials that a bribe is needed to get what you want</a:t>
            </a:r>
          </a:p>
          <a:p>
            <a:pPr>
              <a:lnSpc>
                <a:spcPct val="110000"/>
              </a:lnSpc>
            </a:pPr>
            <a:r>
              <a:rPr lang="en-US" sz="1900">
                <a:solidFill>
                  <a:srgbClr val="FFFFFF"/>
                </a:solidFill>
              </a:rPr>
              <a:t>The perception of widespread corruption make people think it is normal and legal to behave corruptly</a:t>
            </a:r>
          </a:p>
          <a:p>
            <a:pPr>
              <a:lnSpc>
                <a:spcPct val="110000"/>
              </a:lnSpc>
            </a:pPr>
            <a:r>
              <a:rPr lang="en-US" sz="1900" i="1">
                <a:solidFill>
                  <a:srgbClr val="FFFFFF"/>
                </a:solidFill>
              </a:rPr>
              <a:t>The more an individual perceives public officials as corrupt, the more likely an individual is to pay bribe</a:t>
            </a:r>
          </a:p>
        </p:txBody>
      </p:sp>
    </p:spTree>
    <p:extLst>
      <p:ext uri="{BB962C8B-B14F-4D97-AF65-F5344CB8AC3E}">
        <p14:creationId xmlns:p14="http://schemas.microsoft.com/office/powerpoint/2010/main" val="1141453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1E8BEB-B499-D143-9CB6-766228985E09}"/>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Political efficacy</a:t>
            </a:r>
          </a:p>
        </p:txBody>
      </p:sp>
      <p:sp>
        <p:nvSpPr>
          <p:cNvPr id="3" name="Content Placeholder 2">
            <a:extLst>
              <a:ext uri="{FF2B5EF4-FFF2-40B4-BE49-F238E27FC236}">
                <a16:creationId xmlns:a16="http://schemas.microsoft.com/office/drawing/2014/main" id="{E0E99197-9FED-B54B-AAB4-BCA470C9EDDC}"/>
              </a:ext>
            </a:extLst>
          </p:cNvPr>
          <p:cNvSpPr>
            <a:spLocks noGrp="1"/>
          </p:cNvSpPr>
          <p:nvPr>
            <p:ph idx="1"/>
          </p:nvPr>
        </p:nvSpPr>
        <p:spPr>
          <a:xfrm>
            <a:off x="1577446" y="2413001"/>
            <a:ext cx="9048218" cy="3033180"/>
          </a:xfrm>
        </p:spPr>
        <p:txBody>
          <a:bodyPr anchor="ctr">
            <a:normAutofit/>
          </a:bodyPr>
          <a:lstStyle/>
          <a:p>
            <a:pPr>
              <a:lnSpc>
                <a:spcPct val="110000"/>
              </a:lnSpc>
            </a:pPr>
            <a:r>
              <a:rPr lang="en-US" sz="1700">
                <a:solidFill>
                  <a:srgbClr val="FFFFFF"/>
                </a:solidFill>
              </a:rPr>
              <a:t>In a system of good governance, people do not need to know to make an effective claim</a:t>
            </a:r>
          </a:p>
          <a:p>
            <a:pPr>
              <a:lnSpc>
                <a:spcPct val="110000"/>
              </a:lnSpc>
            </a:pPr>
            <a:r>
              <a:rPr lang="en-US" sz="1700">
                <a:solidFill>
                  <a:srgbClr val="FFFFFF"/>
                </a:solidFill>
              </a:rPr>
              <a:t>Public servants follow bureaucratic standards which make them deliver the public goods/services impartially </a:t>
            </a:r>
          </a:p>
          <a:p>
            <a:pPr>
              <a:lnSpc>
                <a:spcPct val="110000"/>
              </a:lnSpc>
            </a:pPr>
            <a:r>
              <a:rPr lang="en-US" sz="1700">
                <a:solidFill>
                  <a:srgbClr val="FFFFFF"/>
                </a:solidFill>
              </a:rPr>
              <a:t>But in a system where gov’t servants may hint at need to pay bribe, individuals having political efficacy may resist paying bribes and get what they are entitled to without a bribe</a:t>
            </a:r>
          </a:p>
          <a:p>
            <a:pPr>
              <a:lnSpc>
                <a:spcPct val="110000"/>
              </a:lnSpc>
            </a:pPr>
            <a:r>
              <a:rPr lang="en-US" sz="1700">
                <a:solidFill>
                  <a:srgbClr val="FFFFFF"/>
                </a:solidFill>
              </a:rPr>
              <a:t>Also, individuals with political efficacy may report the corrupt behavior</a:t>
            </a:r>
          </a:p>
          <a:p>
            <a:pPr>
              <a:lnSpc>
                <a:spcPct val="110000"/>
              </a:lnSpc>
            </a:pPr>
            <a:r>
              <a:rPr lang="en-US" sz="1700" i="1">
                <a:solidFill>
                  <a:srgbClr val="FFFFFF"/>
                </a:solidFill>
              </a:rPr>
              <a:t>Hence, the greater an individual’s sense of political efficacy, the less likely an individual is to pay a bribe</a:t>
            </a:r>
          </a:p>
        </p:txBody>
      </p:sp>
    </p:spTree>
    <p:extLst>
      <p:ext uri="{BB962C8B-B14F-4D97-AF65-F5344CB8AC3E}">
        <p14:creationId xmlns:p14="http://schemas.microsoft.com/office/powerpoint/2010/main" val="55813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165D24-355C-7C40-8D2C-1E033639DAEC}"/>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Social status</a:t>
            </a:r>
          </a:p>
        </p:txBody>
      </p:sp>
      <p:sp>
        <p:nvSpPr>
          <p:cNvPr id="3" name="Content Placeholder 2">
            <a:extLst>
              <a:ext uri="{FF2B5EF4-FFF2-40B4-BE49-F238E27FC236}">
                <a16:creationId xmlns:a16="http://schemas.microsoft.com/office/drawing/2014/main" id="{3E714FC7-3241-8A47-A2A3-56110073C166}"/>
              </a:ext>
            </a:extLst>
          </p:cNvPr>
          <p:cNvSpPr>
            <a:spLocks noGrp="1"/>
          </p:cNvSpPr>
          <p:nvPr>
            <p:ph idx="1"/>
          </p:nvPr>
        </p:nvSpPr>
        <p:spPr>
          <a:xfrm>
            <a:off x="1577446" y="2413001"/>
            <a:ext cx="9048218" cy="3033180"/>
          </a:xfrm>
        </p:spPr>
        <p:txBody>
          <a:bodyPr anchor="ctr">
            <a:normAutofit/>
          </a:bodyPr>
          <a:lstStyle/>
          <a:p>
            <a:r>
              <a:rPr lang="en-US" sz="2000">
                <a:solidFill>
                  <a:srgbClr val="FFFFFF"/>
                </a:solidFill>
              </a:rPr>
              <a:t>Since inequalities (socio-economic) exist in every society and in their theoretical implications whether to pay bribes</a:t>
            </a:r>
          </a:p>
          <a:p>
            <a:r>
              <a:rPr lang="en-US" sz="2000">
                <a:solidFill>
                  <a:srgbClr val="FFFFFF"/>
                </a:solidFill>
              </a:rPr>
              <a:t>Theories of social status postulate that inequalities in resources have a major influence on how individuals are dealt by others in society</a:t>
            </a:r>
          </a:p>
          <a:p>
            <a:r>
              <a:rPr lang="en-US" sz="2000">
                <a:solidFill>
                  <a:srgbClr val="FFFFFF"/>
                </a:solidFill>
              </a:rPr>
              <a:t>In developing countries public officials hold a high status than the people they deal with</a:t>
            </a:r>
          </a:p>
          <a:p>
            <a:r>
              <a:rPr lang="en-US" sz="2000">
                <a:solidFill>
                  <a:srgbClr val="FFFFFF"/>
                </a:solidFill>
              </a:rPr>
              <a:t>Using their status, ones may extract bribe from lower-status people</a:t>
            </a:r>
          </a:p>
        </p:txBody>
      </p:sp>
    </p:spTree>
    <p:extLst>
      <p:ext uri="{BB962C8B-B14F-4D97-AF65-F5344CB8AC3E}">
        <p14:creationId xmlns:p14="http://schemas.microsoft.com/office/powerpoint/2010/main" val="594202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043EAB-6DC0-2E4F-93A1-65C0A7BFE159}"/>
              </a:ext>
            </a:extLst>
          </p:cNvPr>
          <p:cNvSpPr>
            <a:spLocks noGrp="1"/>
          </p:cNvSpPr>
          <p:nvPr>
            <p:ph type="title"/>
          </p:nvPr>
        </p:nvSpPr>
        <p:spPr>
          <a:xfrm>
            <a:off x="1577445" y="1168078"/>
            <a:ext cx="9048219" cy="1092200"/>
          </a:xfrm>
        </p:spPr>
        <p:txBody>
          <a:bodyPr anchor="ctr">
            <a:normAutofit/>
          </a:bodyPr>
          <a:lstStyle/>
          <a:p>
            <a:pPr algn="ctr"/>
            <a:endParaRPr lang="en-US">
              <a:solidFill>
                <a:srgbClr val="FFFFFF"/>
              </a:solidFill>
            </a:endParaRPr>
          </a:p>
        </p:txBody>
      </p:sp>
      <p:sp>
        <p:nvSpPr>
          <p:cNvPr id="3" name="Content Placeholder 2">
            <a:extLst>
              <a:ext uri="{FF2B5EF4-FFF2-40B4-BE49-F238E27FC236}">
                <a16:creationId xmlns:a16="http://schemas.microsoft.com/office/drawing/2014/main" id="{42E3BD4C-6C8B-D441-A61F-5CCA318087C0}"/>
              </a:ext>
            </a:extLst>
          </p:cNvPr>
          <p:cNvSpPr>
            <a:spLocks noGrp="1"/>
          </p:cNvSpPr>
          <p:nvPr>
            <p:ph idx="1"/>
          </p:nvPr>
        </p:nvSpPr>
        <p:spPr>
          <a:xfrm>
            <a:off x="1577446" y="2413001"/>
            <a:ext cx="9048218" cy="3033180"/>
          </a:xfrm>
        </p:spPr>
        <p:txBody>
          <a:bodyPr anchor="ctr">
            <a:normAutofit/>
          </a:bodyPr>
          <a:lstStyle/>
          <a:p>
            <a:r>
              <a:rPr lang="en-US" sz="2000">
                <a:solidFill>
                  <a:srgbClr val="FFFFFF"/>
                </a:solidFill>
              </a:rPr>
              <a:t>According to Hunt’s theory (2007) ‘corruption hits people when they are down’</a:t>
            </a:r>
          </a:p>
          <a:p>
            <a:r>
              <a:rPr lang="en-US" sz="2000">
                <a:solidFill>
                  <a:srgbClr val="FFFFFF"/>
                </a:solidFill>
              </a:rPr>
              <a:t>Reciprocally, grass-roots officials may hesitate to ask higher-status people for a bribe</a:t>
            </a:r>
          </a:p>
          <a:p>
            <a:r>
              <a:rPr lang="en-US" sz="2000" i="1">
                <a:solidFill>
                  <a:srgbClr val="FFFFFF"/>
                </a:solidFill>
              </a:rPr>
              <a:t>That is why the lower the social status of an individual the more likely an individual is to pay bribe</a:t>
            </a:r>
          </a:p>
        </p:txBody>
      </p:sp>
    </p:spTree>
    <p:extLst>
      <p:ext uri="{BB962C8B-B14F-4D97-AF65-F5344CB8AC3E}">
        <p14:creationId xmlns:p14="http://schemas.microsoft.com/office/powerpoint/2010/main" val="221820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26B977-038C-2A42-B5E1-A5FD0EB80815}"/>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Approaches to tackle corruption</a:t>
            </a:r>
          </a:p>
        </p:txBody>
      </p:sp>
      <p:sp>
        <p:nvSpPr>
          <p:cNvPr id="3" name="Content Placeholder 2">
            <a:extLst>
              <a:ext uri="{FF2B5EF4-FFF2-40B4-BE49-F238E27FC236}">
                <a16:creationId xmlns:a16="http://schemas.microsoft.com/office/drawing/2014/main" id="{BBC0C3CF-F308-8944-A551-17F777CEAF6C}"/>
              </a:ext>
            </a:extLst>
          </p:cNvPr>
          <p:cNvSpPr>
            <a:spLocks noGrp="1"/>
          </p:cNvSpPr>
          <p:nvPr>
            <p:ph idx="1"/>
          </p:nvPr>
        </p:nvSpPr>
        <p:spPr>
          <a:xfrm>
            <a:off x="1577446" y="2413001"/>
            <a:ext cx="9048218" cy="3033180"/>
          </a:xfrm>
        </p:spPr>
        <p:txBody>
          <a:bodyPr anchor="ctr">
            <a:normAutofit/>
          </a:bodyPr>
          <a:lstStyle/>
          <a:p>
            <a:pPr marL="0" indent="0" algn="ctr">
              <a:lnSpc>
                <a:spcPct val="110000"/>
              </a:lnSpc>
              <a:buNone/>
            </a:pPr>
            <a:r>
              <a:rPr lang="en-GB" sz="1700" u="sng" dirty="0">
                <a:solidFill>
                  <a:srgbClr val="FFFFFF"/>
                </a:solidFill>
              </a:rPr>
              <a:t>Reforms</a:t>
            </a:r>
          </a:p>
          <a:p>
            <a:pPr>
              <a:lnSpc>
                <a:spcPct val="110000"/>
              </a:lnSpc>
            </a:pPr>
            <a:r>
              <a:rPr lang="en-GB" sz="1700" dirty="0">
                <a:solidFill>
                  <a:srgbClr val="FFFFFF"/>
                </a:solidFill>
              </a:rPr>
              <a:t>The Georgian example: a combination of frontal approaches supported by strong political will</a:t>
            </a:r>
          </a:p>
          <a:p>
            <a:pPr>
              <a:lnSpc>
                <a:spcPct val="110000"/>
              </a:lnSpc>
            </a:pPr>
            <a:r>
              <a:rPr lang="en-GB" sz="1700" dirty="0">
                <a:solidFill>
                  <a:srgbClr val="FFFFFF"/>
                </a:solidFill>
              </a:rPr>
              <a:t>The Rose Revolution (2003): achieved in a relatively short period of time through a combination of anti-corruption measures </a:t>
            </a:r>
            <a:r>
              <a:rPr lang="en-GB" sz="1700" dirty="0" err="1">
                <a:solidFill>
                  <a:srgbClr val="FFFFFF"/>
                </a:solidFill>
              </a:rPr>
              <a:t>e.g</a:t>
            </a:r>
            <a:r>
              <a:rPr lang="en-GB" sz="1700" dirty="0">
                <a:solidFill>
                  <a:srgbClr val="FFFFFF"/>
                </a:solidFill>
              </a:rPr>
              <a:t> prosecution of high-level officials, police reforms (1000 public officials prosecuted)</a:t>
            </a:r>
          </a:p>
          <a:p>
            <a:pPr>
              <a:lnSpc>
                <a:spcPct val="110000"/>
              </a:lnSpc>
            </a:pPr>
            <a:r>
              <a:rPr lang="en-GB" sz="1700" dirty="0">
                <a:solidFill>
                  <a:srgbClr val="FFFFFF"/>
                </a:solidFill>
              </a:rPr>
              <a:t>Liberalisation of the business environment, the simplification of procedures (for example, registering property, business licences, tax and customs administration) and public sector reforms </a:t>
            </a:r>
          </a:p>
          <a:p>
            <a:pPr>
              <a:lnSpc>
                <a:spcPct val="110000"/>
              </a:lnSpc>
            </a:pPr>
            <a:endParaRPr lang="en-US" sz="1700" dirty="0">
              <a:solidFill>
                <a:srgbClr val="FFFFFF"/>
              </a:solidFill>
            </a:endParaRPr>
          </a:p>
        </p:txBody>
      </p:sp>
    </p:spTree>
    <p:extLst>
      <p:ext uri="{BB962C8B-B14F-4D97-AF65-F5344CB8AC3E}">
        <p14:creationId xmlns:p14="http://schemas.microsoft.com/office/powerpoint/2010/main" val="2527591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5F6B71-91CD-034D-AD1A-E43422EECD34}"/>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Combatting red tape</a:t>
            </a:r>
          </a:p>
        </p:txBody>
      </p:sp>
      <p:sp>
        <p:nvSpPr>
          <p:cNvPr id="3" name="Content Placeholder 2">
            <a:extLst>
              <a:ext uri="{FF2B5EF4-FFF2-40B4-BE49-F238E27FC236}">
                <a16:creationId xmlns:a16="http://schemas.microsoft.com/office/drawing/2014/main" id="{9BE2EA69-6C83-5B41-89E3-388DFF4B6C98}"/>
              </a:ext>
            </a:extLst>
          </p:cNvPr>
          <p:cNvSpPr>
            <a:spLocks noGrp="1"/>
          </p:cNvSpPr>
          <p:nvPr>
            <p:ph idx="1"/>
          </p:nvPr>
        </p:nvSpPr>
        <p:spPr>
          <a:xfrm>
            <a:off x="1577446" y="2413001"/>
            <a:ext cx="9048218" cy="3033180"/>
          </a:xfrm>
        </p:spPr>
        <p:txBody>
          <a:bodyPr anchor="ctr">
            <a:normAutofit/>
          </a:bodyPr>
          <a:lstStyle/>
          <a:p>
            <a:r>
              <a:rPr lang="en-GB" sz="2000" dirty="0">
                <a:solidFill>
                  <a:srgbClr val="FFFFFF"/>
                </a:solidFill>
              </a:rPr>
              <a:t>Reducing red tape is an important element of successful strategies to fight petty corruption</a:t>
            </a:r>
          </a:p>
          <a:p>
            <a:r>
              <a:rPr lang="en-GB" sz="2000" dirty="0">
                <a:solidFill>
                  <a:srgbClr val="FFFFFF"/>
                </a:solidFill>
              </a:rPr>
              <a:t>Excessive bureaucracy creates both incentives and opportunities for petty bribery</a:t>
            </a:r>
          </a:p>
          <a:p>
            <a:r>
              <a:rPr lang="en-GB" sz="2000" dirty="0">
                <a:solidFill>
                  <a:srgbClr val="FFFFFF"/>
                </a:solidFill>
              </a:rPr>
              <a:t>For instance, countries like Georgia used tools (one stop shop, data sharing and standardization, simplification of procedures, use of IT and accountability mechanism) to reduce Red Tap and overcome petty corruption  </a:t>
            </a:r>
            <a:endParaRPr lang="en-US" sz="2000" dirty="0">
              <a:solidFill>
                <a:srgbClr val="FFFFFF"/>
              </a:solidFill>
            </a:endParaRPr>
          </a:p>
        </p:txBody>
      </p:sp>
    </p:spTree>
    <p:extLst>
      <p:ext uri="{BB962C8B-B14F-4D97-AF65-F5344CB8AC3E}">
        <p14:creationId xmlns:p14="http://schemas.microsoft.com/office/powerpoint/2010/main" val="49846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DF4D95-44C2-F04D-A974-87626833C4C3}"/>
              </a:ext>
            </a:extLst>
          </p:cNvPr>
          <p:cNvSpPr>
            <a:spLocks noGrp="1"/>
          </p:cNvSpPr>
          <p:nvPr>
            <p:ph type="title"/>
          </p:nvPr>
        </p:nvSpPr>
        <p:spPr>
          <a:xfrm>
            <a:off x="1577445" y="1168078"/>
            <a:ext cx="9048219" cy="1092200"/>
          </a:xfrm>
        </p:spPr>
        <p:txBody>
          <a:bodyPr anchor="ctr">
            <a:normAutofit/>
          </a:bodyPr>
          <a:lstStyle/>
          <a:p>
            <a:pPr algn="ctr"/>
            <a:r>
              <a:rPr lang="en-GB">
                <a:solidFill>
                  <a:srgbClr val="FFFFFF"/>
                </a:solidFill>
              </a:rPr>
              <a:t>Using online tools for naming and shaming</a:t>
            </a:r>
            <a:endParaRPr lang="en-US">
              <a:solidFill>
                <a:srgbClr val="FFFFFF"/>
              </a:solidFill>
            </a:endParaRPr>
          </a:p>
        </p:txBody>
      </p:sp>
      <p:sp>
        <p:nvSpPr>
          <p:cNvPr id="3" name="Content Placeholder 2">
            <a:extLst>
              <a:ext uri="{FF2B5EF4-FFF2-40B4-BE49-F238E27FC236}">
                <a16:creationId xmlns:a16="http://schemas.microsoft.com/office/drawing/2014/main" id="{BB6CB6E5-6ECC-AD4C-BE37-5AD61BDD913B}"/>
              </a:ext>
            </a:extLst>
          </p:cNvPr>
          <p:cNvSpPr>
            <a:spLocks noGrp="1"/>
          </p:cNvSpPr>
          <p:nvPr>
            <p:ph idx="1"/>
          </p:nvPr>
        </p:nvSpPr>
        <p:spPr>
          <a:xfrm>
            <a:off x="1577446" y="2413001"/>
            <a:ext cx="9048218" cy="3033180"/>
          </a:xfrm>
        </p:spPr>
        <p:txBody>
          <a:bodyPr anchor="ctr">
            <a:normAutofit/>
          </a:bodyPr>
          <a:lstStyle/>
          <a:p>
            <a:r>
              <a:rPr lang="en-GB" sz="2000">
                <a:solidFill>
                  <a:srgbClr val="FFFFFF"/>
                </a:solidFill>
              </a:rPr>
              <a:t>Social sanctioning can be a powerful tool to deter corruption for example in Indonesia, Korrupedia.org provides an online list of convicted officials, including their name, the amount of money embezzled and the final verdict of the trial</a:t>
            </a:r>
          </a:p>
          <a:p>
            <a:r>
              <a:rPr lang="en-GB" sz="2000">
                <a:solidFill>
                  <a:srgbClr val="FFFFFF"/>
                </a:solidFill>
              </a:rPr>
              <a:t>Beyond naming and shaming, the platform aims to avoid corrupt officials getting back to positions of power unscathed</a:t>
            </a:r>
            <a:endParaRPr lang="en-US" sz="2000">
              <a:solidFill>
                <a:srgbClr val="FFFFFF"/>
              </a:solidFill>
            </a:endParaRPr>
          </a:p>
        </p:txBody>
      </p:sp>
    </p:spTree>
    <p:extLst>
      <p:ext uri="{BB962C8B-B14F-4D97-AF65-F5344CB8AC3E}">
        <p14:creationId xmlns:p14="http://schemas.microsoft.com/office/powerpoint/2010/main" val="95117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12BD71-B8DC-BE4C-8964-A02CD3E32FF0}"/>
              </a:ext>
            </a:extLst>
          </p:cNvPr>
          <p:cNvSpPr>
            <a:spLocks noGrp="1"/>
          </p:cNvSpPr>
          <p:nvPr>
            <p:ph type="title"/>
          </p:nvPr>
        </p:nvSpPr>
        <p:spPr>
          <a:xfrm>
            <a:off x="1577445" y="1168078"/>
            <a:ext cx="9048219" cy="1092200"/>
          </a:xfrm>
        </p:spPr>
        <p:txBody>
          <a:bodyPr anchor="ctr">
            <a:normAutofit/>
          </a:bodyPr>
          <a:lstStyle/>
          <a:p>
            <a:pPr algn="ctr"/>
            <a:r>
              <a:rPr lang="en-GB">
                <a:solidFill>
                  <a:srgbClr val="FFFFFF"/>
                </a:solidFill>
              </a:rPr>
              <a:t>Smartphone application in Mexico</a:t>
            </a:r>
            <a:endParaRPr lang="en-US">
              <a:solidFill>
                <a:srgbClr val="FFFFFF"/>
              </a:solidFill>
            </a:endParaRPr>
          </a:p>
        </p:txBody>
      </p:sp>
      <p:sp>
        <p:nvSpPr>
          <p:cNvPr id="3" name="Content Placeholder 2">
            <a:extLst>
              <a:ext uri="{FF2B5EF4-FFF2-40B4-BE49-F238E27FC236}">
                <a16:creationId xmlns:a16="http://schemas.microsoft.com/office/drawing/2014/main" id="{AF63A8FD-9CFC-5048-B88B-69CBEEF1CC01}"/>
              </a:ext>
            </a:extLst>
          </p:cNvPr>
          <p:cNvSpPr>
            <a:spLocks noGrp="1"/>
          </p:cNvSpPr>
          <p:nvPr>
            <p:ph idx="1"/>
          </p:nvPr>
        </p:nvSpPr>
        <p:spPr>
          <a:xfrm>
            <a:off x="1577446" y="2413001"/>
            <a:ext cx="9048218" cy="3033180"/>
          </a:xfrm>
        </p:spPr>
        <p:txBody>
          <a:bodyPr anchor="ctr">
            <a:normAutofit/>
          </a:bodyPr>
          <a:lstStyle/>
          <a:p>
            <a:pPr>
              <a:lnSpc>
                <a:spcPct val="110000"/>
              </a:lnSpc>
            </a:pPr>
            <a:r>
              <a:rPr lang="en-GB" sz="1700" dirty="0">
                <a:solidFill>
                  <a:srgbClr val="FFFFFF"/>
                </a:solidFill>
              </a:rPr>
              <a:t>In Mexico, an application for smartphones was launched to reduce traffic police petty corruption by providing guidance to drivers when confronted with bribe extortion from the Mexico City Police</a:t>
            </a:r>
          </a:p>
          <a:p>
            <a:pPr>
              <a:lnSpc>
                <a:spcPct val="110000"/>
              </a:lnSpc>
            </a:pPr>
            <a:r>
              <a:rPr lang="en-GB" sz="1700" dirty="0">
                <a:solidFill>
                  <a:srgbClr val="FFFFFF"/>
                </a:solidFill>
              </a:rPr>
              <a:t>The application offers all the necessary information, from a traffic fine calculator to a list of all traffic regulations, the most frequent associated sanctions and a quick connection to emergency telephones</a:t>
            </a:r>
          </a:p>
          <a:p>
            <a:pPr>
              <a:lnSpc>
                <a:spcPct val="110000"/>
              </a:lnSpc>
            </a:pPr>
            <a:r>
              <a:rPr lang="en-GB" sz="1700" dirty="0">
                <a:solidFill>
                  <a:srgbClr val="FFFFFF"/>
                </a:solidFill>
              </a:rPr>
              <a:t>In the three months following its launch, the application was downloaded more than 11,000 times</a:t>
            </a:r>
          </a:p>
          <a:p>
            <a:pPr marL="0" indent="0" algn="r">
              <a:lnSpc>
                <a:spcPct val="110000"/>
              </a:lnSpc>
              <a:buNone/>
            </a:pPr>
            <a:r>
              <a:rPr lang="en-GB" sz="1700" dirty="0">
                <a:solidFill>
                  <a:srgbClr val="FFFFFF"/>
                </a:solidFill>
              </a:rPr>
              <a:t> (</a:t>
            </a:r>
            <a:r>
              <a:rPr lang="en-GB" sz="1700" dirty="0" err="1">
                <a:solidFill>
                  <a:srgbClr val="FFFFFF"/>
                </a:solidFill>
              </a:rPr>
              <a:t>Chêne</a:t>
            </a:r>
            <a:r>
              <a:rPr lang="en-GB" sz="1700" dirty="0">
                <a:solidFill>
                  <a:srgbClr val="FFFFFF"/>
                </a:solidFill>
              </a:rPr>
              <a:t> 2014b)</a:t>
            </a:r>
            <a:endParaRPr lang="en-US" sz="1700" dirty="0">
              <a:solidFill>
                <a:srgbClr val="FFFFFF"/>
              </a:solidFill>
            </a:endParaRPr>
          </a:p>
        </p:txBody>
      </p:sp>
    </p:spTree>
    <p:extLst>
      <p:ext uri="{BB962C8B-B14F-4D97-AF65-F5344CB8AC3E}">
        <p14:creationId xmlns:p14="http://schemas.microsoft.com/office/powerpoint/2010/main" val="1391946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D62031-C8BB-174B-84FC-D0F2C8A19178}"/>
              </a:ext>
            </a:extLst>
          </p:cNvPr>
          <p:cNvSpPr>
            <a:spLocks noGrp="1"/>
          </p:cNvSpPr>
          <p:nvPr>
            <p:ph type="title"/>
          </p:nvPr>
        </p:nvSpPr>
        <p:spPr>
          <a:xfrm>
            <a:off x="1577445" y="1168078"/>
            <a:ext cx="9048219" cy="1092200"/>
          </a:xfrm>
        </p:spPr>
        <p:txBody>
          <a:bodyPr anchor="ctr">
            <a:normAutofit/>
          </a:bodyPr>
          <a:lstStyle/>
          <a:p>
            <a:pPr algn="ctr"/>
            <a:r>
              <a:rPr lang="en-GB">
                <a:solidFill>
                  <a:srgbClr val="FFFFFF"/>
                </a:solidFill>
              </a:rPr>
              <a:t>Zero-rupee notes in India</a:t>
            </a:r>
            <a:endParaRPr lang="en-US">
              <a:solidFill>
                <a:srgbClr val="FFFFFF"/>
              </a:solidFill>
            </a:endParaRPr>
          </a:p>
        </p:txBody>
      </p:sp>
      <p:sp>
        <p:nvSpPr>
          <p:cNvPr id="3" name="Content Placeholder 2">
            <a:extLst>
              <a:ext uri="{FF2B5EF4-FFF2-40B4-BE49-F238E27FC236}">
                <a16:creationId xmlns:a16="http://schemas.microsoft.com/office/drawing/2014/main" id="{B56C64E5-FCD2-A44A-B749-23BFB6709EEA}"/>
              </a:ext>
            </a:extLst>
          </p:cNvPr>
          <p:cNvSpPr>
            <a:spLocks noGrp="1"/>
          </p:cNvSpPr>
          <p:nvPr>
            <p:ph idx="1"/>
          </p:nvPr>
        </p:nvSpPr>
        <p:spPr>
          <a:xfrm>
            <a:off x="1577446" y="2413001"/>
            <a:ext cx="9048218" cy="3033180"/>
          </a:xfrm>
        </p:spPr>
        <p:txBody>
          <a:bodyPr anchor="ctr">
            <a:normAutofit/>
          </a:bodyPr>
          <a:lstStyle/>
          <a:p>
            <a:r>
              <a:rPr lang="en-GB" sz="2000">
                <a:solidFill>
                  <a:srgbClr val="FFFFFF"/>
                </a:solidFill>
              </a:rPr>
              <a:t>The 5th Pillar, an Indian organisation, launched the “zero rupee note” initiative to fight pervasive corruption in the country</a:t>
            </a:r>
          </a:p>
          <a:p>
            <a:r>
              <a:rPr lang="en-GB" sz="2000">
                <a:solidFill>
                  <a:srgbClr val="FFFFFF"/>
                </a:solidFill>
              </a:rPr>
              <a:t>The organisation prints and distributes zero-rupee notes in railway stations, bus stations and markets to raise awareness about bribery and remind the public of their rights</a:t>
            </a:r>
          </a:p>
          <a:p>
            <a:r>
              <a:rPr lang="en-GB" sz="2000">
                <a:solidFill>
                  <a:srgbClr val="FFFFFF"/>
                </a:solidFill>
              </a:rPr>
              <a:t>The organisation had distributed more than a million notes and collected many stories where they had been used to resist bribery requests by public officials</a:t>
            </a:r>
            <a:endParaRPr lang="en-US" sz="2000">
              <a:solidFill>
                <a:srgbClr val="FFFFFF"/>
              </a:solidFill>
            </a:endParaRPr>
          </a:p>
        </p:txBody>
      </p:sp>
    </p:spTree>
    <p:extLst>
      <p:ext uri="{BB962C8B-B14F-4D97-AF65-F5344CB8AC3E}">
        <p14:creationId xmlns:p14="http://schemas.microsoft.com/office/powerpoint/2010/main" val="725593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6C032D-7979-D543-8C5A-B4BDEA376D34}"/>
              </a:ext>
            </a:extLst>
          </p:cNvPr>
          <p:cNvSpPr>
            <a:spLocks noGrp="1"/>
          </p:cNvSpPr>
          <p:nvPr>
            <p:ph idx="1"/>
          </p:nvPr>
        </p:nvSpPr>
        <p:spPr>
          <a:xfrm>
            <a:off x="1493045" y="1568908"/>
            <a:ext cx="9048218" cy="4245254"/>
          </a:xfrm>
        </p:spPr>
        <p:txBody>
          <a:bodyPr anchor="ctr">
            <a:normAutofit/>
          </a:bodyPr>
          <a:lstStyle/>
          <a:p>
            <a:r>
              <a:rPr lang="en-US" sz="2000" dirty="0">
                <a:solidFill>
                  <a:srgbClr val="FFFFFF"/>
                </a:solidFill>
              </a:rPr>
              <a:t>According to Max Weber’s dictum, ‘power is in the administration of everyday things’</a:t>
            </a:r>
          </a:p>
          <a:p>
            <a:r>
              <a:rPr lang="en-US" sz="2000" dirty="0">
                <a:solidFill>
                  <a:srgbClr val="FFFFFF"/>
                </a:solidFill>
              </a:rPr>
              <a:t>A political system with high risk of corruption, policymakers face challenge </a:t>
            </a:r>
            <a:r>
              <a:rPr lang="en-US" sz="2000" dirty="0" err="1">
                <a:solidFill>
                  <a:srgbClr val="FFFFFF"/>
                </a:solidFill>
              </a:rPr>
              <a:t>i</a:t>
            </a:r>
            <a:r>
              <a:rPr lang="en-US" sz="2000" dirty="0">
                <a:solidFill>
                  <a:srgbClr val="FFFFFF"/>
                </a:solidFill>
              </a:rPr>
              <a:t>-e How to make sure the provision of services according to bureaucratic standards?</a:t>
            </a:r>
          </a:p>
          <a:p>
            <a:r>
              <a:rPr lang="en-US" sz="2000" dirty="0">
                <a:solidFill>
                  <a:srgbClr val="FFFFFF"/>
                </a:solidFill>
              </a:rPr>
              <a:t>The evidence shows that the outcome of  encounters between public officials and ordinary people is variable </a:t>
            </a:r>
          </a:p>
          <a:p>
            <a:r>
              <a:rPr lang="en-US" sz="2000" dirty="0">
                <a:solidFill>
                  <a:srgbClr val="FFFFFF"/>
                </a:solidFill>
              </a:rPr>
              <a:t>The extent of contact and bribery does not only differ b/w countries but also b/w services within a country</a:t>
            </a:r>
          </a:p>
          <a:p>
            <a:r>
              <a:rPr lang="en-US" sz="2000" dirty="0">
                <a:solidFill>
                  <a:srgbClr val="FFFFFF"/>
                </a:solidFill>
              </a:rPr>
              <a:t>Majority of world’s population live in countries where corruption is relatively widespread, it directly affects an estimated 1.8 billion people each year.</a:t>
            </a:r>
          </a:p>
          <a:p>
            <a:endParaRPr lang="en-US" sz="2000" dirty="0">
              <a:solidFill>
                <a:srgbClr val="FFFFFF"/>
              </a:solidFill>
            </a:endParaRPr>
          </a:p>
        </p:txBody>
      </p:sp>
    </p:spTree>
    <p:extLst>
      <p:ext uri="{BB962C8B-B14F-4D97-AF65-F5344CB8AC3E}">
        <p14:creationId xmlns:p14="http://schemas.microsoft.com/office/powerpoint/2010/main" val="1010972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3F647E-DF6A-DE4E-8ADD-1C3DC0681DBD}"/>
              </a:ext>
            </a:extLst>
          </p:cNvPr>
          <p:cNvSpPr>
            <a:spLocks noGrp="1"/>
          </p:cNvSpPr>
          <p:nvPr>
            <p:ph type="title"/>
          </p:nvPr>
        </p:nvSpPr>
        <p:spPr>
          <a:xfrm>
            <a:off x="1577445" y="1168078"/>
            <a:ext cx="9048219" cy="1092200"/>
          </a:xfrm>
        </p:spPr>
        <p:txBody>
          <a:bodyPr anchor="ctr">
            <a:normAutofit/>
          </a:bodyPr>
          <a:lstStyle/>
          <a:p>
            <a:pPr algn="ctr"/>
            <a:r>
              <a:rPr lang="en-US" dirty="0">
                <a:solidFill>
                  <a:srgbClr val="FFFFFF"/>
                </a:solidFill>
              </a:rPr>
              <a:t>Impacts of gross root exploitation (petty corruption)</a:t>
            </a:r>
          </a:p>
        </p:txBody>
      </p:sp>
      <p:sp>
        <p:nvSpPr>
          <p:cNvPr id="3" name="Content Placeholder 2">
            <a:extLst>
              <a:ext uri="{FF2B5EF4-FFF2-40B4-BE49-F238E27FC236}">
                <a16:creationId xmlns:a16="http://schemas.microsoft.com/office/drawing/2014/main" id="{7C1D7BF5-A328-AF45-9993-46E962D5DEB0}"/>
              </a:ext>
            </a:extLst>
          </p:cNvPr>
          <p:cNvSpPr>
            <a:spLocks noGrp="1"/>
          </p:cNvSpPr>
          <p:nvPr>
            <p:ph idx="1"/>
          </p:nvPr>
        </p:nvSpPr>
        <p:spPr>
          <a:xfrm>
            <a:off x="1577446" y="2413001"/>
            <a:ext cx="9048218" cy="3033180"/>
          </a:xfrm>
        </p:spPr>
        <p:txBody>
          <a:bodyPr anchor="ctr">
            <a:normAutofit/>
          </a:bodyPr>
          <a:lstStyle/>
          <a:p>
            <a:pPr>
              <a:lnSpc>
                <a:spcPct val="110000"/>
              </a:lnSpc>
            </a:pPr>
            <a:r>
              <a:rPr lang="en-GB" sz="2000" dirty="0">
                <a:solidFill>
                  <a:srgbClr val="FFFFFF"/>
                </a:solidFill>
              </a:rPr>
              <a:t>Petty bribery undermines the quality of the regulatory environment and the efficiency of the state apparatus</a:t>
            </a:r>
          </a:p>
          <a:p>
            <a:pPr>
              <a:lnSpc>
                <a:spcPct val="110000"/>
              </a:lnSpc>
            </a:pPr>
            <a:r>
              <a:rPr lang="en-GB" sz="2000" dirty="0">
                <a:solidFill>
                  <a:srgbClr val="FFFFFF"/>
                </a:solidFill>
              </a:rPr>
              <a:t>Petty bribery has detrimental effects on the quality of a country’s governance and regulatory environment as it creates incentives for corrupt bureaucrats to create more regulations, restrictions and red tape to increase the opportunities to extract bribes from citizens and companies </a:t>
            </a:r>
          </a:p>
          <a:p>
            <a:pPr>
              <a:lnSpc>
                <a:spcPct val="110000"/>
              </a:lnSpc>
            </a:pPr>
            <a:r>
              <a:rPr lang="en-GB" sz="2000" dirty="0">
                <a:solidFill>
                  <a:srgbClr val="FFFFFF"/>
                </a:solidFill>
              </a:rPr>
              <a:t>Petty bribery erodes public trust in institutions and the rule of law</a:t>
            </a:r>
          </a:p>
          <a:p>
            <a:pPr marL="914400" lvl="2" indent="0">
              <a:lnSpc>
                <a:spcPct val="110000"/>
              </a:lnSpc>
              <a:buNone/>
            </a:pPr>
            <a:r>
              <a:rPr lang="en-GB" sz="1400" dirty="0">
                <a:solidFill>
                  <a:srgbClr val="FFFFFF"/>
                </a:solidFill>
              </a:rPr>
              <a:t>                                                                                                                      Marie </a:t>
            </a:r>
            <a:r>
              <a:rPr lang="en-GB" sz="1400" dirty="0" err="1">
                <a:solidFill>
                  <a:srgbClr val="FFFFFF"/>
                </a:solidFill>
              </a:rPr>
              <a:t>Chêne</a:t>
            </a:r>
            <a:r>
              <a:rPr lang="en-GB" sz="1400" dirty="0">
                <a:solidFill>
                  <a:srgbClr val="FFFFFF"/>
                </a:solidFill>
              </a:rPr>
              <a:t> (2019)</a:t>
            </a:r>
            <a:endParaRPr lang="en-US" sz="1400" dirty="0">
              <a:solidFill>
                <a:srgbClr val="FFFFFF"/>
              </a:solidFill>
            </a:endParaRPr>
          </a:p>
          <a:p>
            <a:pPr marL="0" indent="0">
              <a:lnSpc>
                <a:spcPct val="110000"/>
              </a:lnSpc>
              <a:buNone/>
            </a:pPr>
            <a:endParaRPr lang="en-GB" sz="2000" dirty="0">
              <a:solidFill>
                <a:srgbClr val="FFFFFF"/>
              </a:solidFill>
            </a:endParaRPr>
          </a:p>
        </p:txBody>
      </p:sp>
    </p:spTree>
    <p:extLst>
      <p:ext uri="{BB962C8B-B14F-4D97-AF65-F5344CB8AC3E}">
        <p14:creationId xmlns:p14="http://schemas.microsoft.com/office/powerpoint/2010/main" val="292812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D2FB0F-16E8-424C-8719-156DD75430AE}"/>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Conti…</a:t>
            </a:r>
          </a:p>
        </p:txBody>
      </p:sp>
      <p:sp>
        <p:nvSpPr>
          <p:cNvPr id="3" name="Content Placeholder 2">
            <a:extLst>
              <a:ext uri="{FF2B5EF4-FFF2-40B4-BE49-F238E27FC236}">
                <a16:creationId xmlns:a16="http://schemas.microsoft.com/office/drawing/2014/main" id="{B011E6FE-D20A-5147-B480-F96F263B6659}"/>
              </a:ext>
            </a:extLst>
          </p:cNvPr>
          <p:cNvSpPr>
            <a:spLocks noGrp="1"/>
          </p:cNvSpPr>
          <p:nvPr>
            <p:ph idx="1"/>
          </p:nvPr>
        </p:nvSpPr>
        <p:spPr>
          <a:xfrm>
            <a:off x="1653647" y="2084921"/>
            <a:ext cx="9048218" cy="3033180"/>
          </a:xfrm>
        </p:spPr>
        <p:txBody>
          <a:bodyPr anchor="ctr">
            <a:normAutofit/>
          </a:bodyPr>
          <a:lstStyle/>
          <a:p>
            <a:r>
              <a:rPr lang="en-GB" sz="1800" dirty="0">
                <a:solidFill>
                  <a:srgbClr val="FFFFFF"/>
                </a:solidFill>
              </a:rPr>
              <a:t>Petty bribery is costly for individuals and households, especially the poor</a:t>
            </a:r>
          </a:p>
          <a:p>
            <a:r>
              <a:rPr lang="en-GB" sz="1800" dirty="0">
                <a:solidFill>
                  <a:srgbClr val="FFFFFF"/>
                </a:solidFill>
              </a:rPr>
              <a:t>According Global Corruption Barometer (GCB) petty corruption could affect as many as one in four people around the world</a:t>
            </a:r>
          </a:p>
          <a:p>
            <a:r>
              <a:rPr lang="en-GB" sz="1800" dirty="0">
                <a:solidFill>
                  <a:srgbClr val="FFFFFF"/>
                </a:solidFill>
              </a:rPr>
              <a:t>Asia Pacific alone, 2017 GCB data suggests that close to 900 million people paid a bribe to access public services</a:t>
            </a:r>
            <a:endParaRPr lang="en-US" sz="1800" dirty="0">
              <a:solidFill>
                <a:srgbClr val="FFFFFF"/>
              </a:solidFill>
            </a:endParaRPr>
          </a:p>
        </p:txBody>
      </p:sp>
    </p:spTree>
    <p:extLst>
      <p:ext uri="{BB962C8B-B14F-4D97-AF65-F5344CB8AC3E}">
        <p14:creationId xmlns:p14="http://schemas.microsoft.com/office/powerpoint/2010/main" val="103035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24E0E8-9772-6348-B625-4F0E1AA8CE26}"/>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Types of public Goods/ services</a:t>
            </a:r>
          </a:p>
        </p:txBody>
      </p:sp>
      <p:sp>
        <p:nvSpPr>
          <p:cNvPr id="3" name="Content Placeholder 2">
            <a:extLst>
              <a:ext uri="{FF2B5EF4-FFF2-40B4-BE49-F238E27FC236}">
                <a16:creationId xmlns:a16="http://schemas.microsoft.com/office/drawing/2014/main" id="{AD73BA5E-60BC-EF42-8C55-07B5C509F686}"/>
              </a:ext>
            </a:extLst>
          </p:cNvPr>
          <p:cNvSpPr>
            <a:spLocks noGrp="1"/>
          </p:cNvSpPr>
          <p:nvPr>
            <p:ph idx="1"/>
          </p:nvPr>
        </p:nvSpPr>
        <p:spPr>
          <a:xfrm>
            <a:off x="1577446" y="2413001"/>
            <a:ext cx="9048218" cy="1564639"/>
          </a:xfrm>
        </p:spPr>
        <p:txBody>
          <a:bodyPr anchor="ctr">
            <a:normAutofit/>
          </a:bodyPr>
          <a:lstStyle/>
          <a:p>
            <a:r>
              <a:rPr lang="en-US" sz="2000" dirty="0">
                <a:solidFill>
                  <a:srgbClr val="FFFFFF"/>
                </a:solidFill>
              </a:rPr>
              <a:t>Non-excludable</a:t>
            </a:r>
          </a:p>
          <a:p>
            <a:r>
              <a:rPr lang="en-US" sz="2000" dirty="0">
                <a:solidFill>
                  <a:srgbClr val="FFFFFF"/>
                </a:solidFill>
              </a:rPr>
              <a:t>Excludable </a:t>
            </a:r>
          </a:p>
        </p:txBody>
      </p:sp>
    </p:spTree>
    <p:extLst>
      <p:ext uri="{BB962C8B-B14F-4D97-AF65-F5344CB8AC3E}">
        <p14:creationId xmlns:p14="http://schemas.microsoft.com/office/powerpoint/2010/main" val="428548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42" name="Picture 2">
            <a:extLst>
              <a:ext uri="{FF2B5EF4-FFF2-40B4-BE49-F238E27FC236}">
                <a16:creationId xmlns:a16="http://schemas.microsoft.com/office/drawing/2014/main" id="{50C065C3-0FE3-4452-B765-CB05BBB2A98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nvGrpSpPr>
          <p:cNvPr id="144" name="Group 143">
            <a:extLst>
              <a:ext uri="{FF2B5EF4-FFF2-40B4-BE49-F238E27FC236}">
                <a16:creationId xmlns:a16="http://schemas.microsoft.com/office/drawing/2014/main" id="{9795E515-5F57-431F-9A0D-3A0419DF75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45" name="Rectangle 5">
              <a:extLst>
                <a:ext uri="{FF2B5EF4-FFF2-40B4-BE49-F238E27FC236}">
                  <a16:creationId xmlns:a16="http://schemas.microsoft.com/office/drawing/2014/main" id="{D45BCBFE-0478-4767-BF2E-FC2C548BA6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46" name="Freeform 6">
              <a:extLst>
                <a:ext uri="{FF2B5EF4-FFF2-40B4-BE49-F238E27FC236}">
                  <a16:creationId xmlns:a16="http://schemas.microsoft.com/office/drawing/2014/main" id="{E903928F-F6DA-470C-81A0-CF7D9DE034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7" name="Freeform 7">
              <a:extLst>
                <a:ext uri="{FF2B5EF4-FFF2-40B4-BE49-F238E27FC236}">
                  <a16:creationId xmlns:a16="http://schemas.microsoft.com/office/drawing/2014/main" id="{ADA095F6-E326-4450-A2D6-DB2BF989B8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8" name="Rectangle 8">
              <a:extLst>
                <a:ext uri="{FF2B5EF4-FFF2-40B4-BE49-F238E27FC236}">
                  <a16:creationId xmlns:a16="http://schemas.microsoft.com/office/drawing/2014/main" id="{6B067F9A-FDF2-49EC-B4FF-CD4B90F7892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49" name="Freeform 9">
              <a:extLst>
                <a:ext uri="{FF2B5EF4-FFF2-40B4-BE49-F238E27FC236}">
                  <a16:creationId xmlns:a16="http://schemas.microsoft.com/office/drawing/2014/main" id="{F1331213-D19D-49FC-8616-168A14565A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0" name="Freeform 10">
              <a:extLst>
                <a:ext uri="{FF2B5EF4-FFF2-40B4-BE49-F238E27FC236}">
                  <a16:creationId xmlns:a16="http://schemas.microsoft.com/office/drawing/2014/main" id="{2ADFE242-96FC-4A14-8C59-90CD6DE1D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1" name="Freeform 11">
              <a:extLst>
                <a:ext uri="{FF2B5EF4-FFF2-40B4-BE49-F238E27FC236}">
                  <a16:creationId xmlns:a16="http://schemas.microsoft.com/office/drawing/2014/main" id="{6A97B7BC-40BD-494B-9C6B-AF3045559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2" name="Freeform 12">
              <a:extLst>
                <a:ext uri="{FF2B5EF4-FFF2-40B4-BE49-F238E27FC236}">
                  <a16:creationId xmlns:a16="http://schemas.microsoft.com/office/drawing/2014/main" id="{3D7F35CF-F44C-491F-904D-A31ED832137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3" name="Freeform 13">
              <a:extLst>
                <a:ext uri="{FF2B5EF4-FFF2-40B4-BE49-F238E27FC236}">
                  <a16:creationId xmlns:a16="http://schemas.microsoft.com/office/drawing/2014/main" id="{84D9BF7E-18C2-452C-B139-4ED58D7A0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4" name="Freeform 14">
              <a:extLst>
                <a:ext uri="{FF2B5EF4-FFF2-40B4-BE49-F238E27FC236}">
                  <a16:creationId xmlns:a16="http://schemas.microsoft.com/office/drawing/2014/main" id="{700A6223-AD38-426F-A6FE-7926CAEF3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5" name="Freeform 15">
              <a:extLst>
                <a:ext uri="{FF2B5EF4-FFF2-40B4-BE49-F238E27FC236}">
                  <a16:creationId xmlns:a16="http://schemas.microsoft.com/office/drawing/2014/main" id="{D172AA94-449F-45EB-94E6-67C186C32DD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6" name="Freeform 16">
              <a:extLst>
                <a:ext uri="{FF2B5EF4-FFF2-40B4-BE49-F238E27FC236}">
                  <a16:creationId xmlns:a16="http://schemas.microsoft.com/office/drawing/2014/main" id="{A7D4F697-8937-4F4C-83C5-770B3FCB82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7" name="Freeform 17">
              <a:extLst>
                <a:ext uri="{FF2B5EF4-FFF2-40B4-BE49-F238E27FC236}">
                  <a16:creationId xmlns:a16="http://schemas.microsoft.com/office/drawing/2014/main" id="{10AF1D59-5117-4D47-8414-4BB61F944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8" name="Freeform 18">
              <a:extLst>
                <a:ext uri="{FF2B5EF4-FFF2-40B4-BE49-F238E27FC236}">
                  <a16:creationId xmlns:a16="http://schemas.microsoft.com/office/drawing/2014/main" id="{2387DC33-88B3-4718-8C94-41659EA33A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9" name="Freeform 19">
              <a:extLst>
                <a:ext uri="{FF2B5EF4-FFF2-40B4-BE49-F238E27FC236}">
                  <a16:creationId xmlns:a16="http://schemas.microsoft.com/office/drawing/2014/main" id="{D4E7EC64-4763-4F04-B2E4-E400364D72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0" name="Freeform 20">
              <a:extLst>
                <a:ext uri="{FF2B5EF4-FFF2-40B4-BE49-F238E27FC236}">
                  <a16:creationId xmlns:a16="http://schemas.microsoft.com/office/drawing/2014/main" id="{581717DF-9FD4-47CB-9579-E34DF7E875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1" name="Freeform 21">
              <a:extLst>
                <a:ext uri="{FF2B5EF4-FFF2-40B4-BE49-F238E27FC236}">
                  <a16:creationId xmlns:a16="http://schemas.microsoft.com/office/drawing/2014/main" id="{BCD8EF50-6E58-4B2D-90B6-AFF236A73BC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2" name="Freeform 22">
              <a:extLst>
                <a:ext uri="{FF2B5EF4-FFF2-40B4-BE49-F238E27FC236}">
                  <a16:creationId xmlns:a16="http://schemas.microsoft.com/office/drawing/2014/main" id="{6524A268-142A-4CBF-BB8B-DC1FCBC8F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3" name="Freeform 23">
              <a:extLst>
                <a:ext uri="{FF2B5EF4-FFF2-40B4-BE49-F238E27FC236}">
                  <a16:creationId xmlns:a16="http://schemas.microsoft.com/office/drawing/2014/main" id="{56A0E6F3-B76B-4813-B44B-56CE11A8A0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4" name="Freeform 24">
              <a:extLst>
                <a:ext uri="{FF2B5EF4-FFF2-40B4-BE49-F238E27FC236}">
                  <a16:creationId xmlns:a16="http://schemas.microsoft.com/office/drawing/2014/main" id="{A74CED8D-B902-4B76-9CC8-30A09B2FA1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5" name="Freeform 25">
              <a:extLst>
                <a:ext uri="{FF2B5EF4-FFF2-40B4-BE49-F238E27FC236}">
                  <a16:creationId xmlns:a16="http://schemas.microsoft.com/office/drawing/2014/main" id="{ED007BD7-ED56-4566-B1FF-707160024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6" name="Freeform 26">
              <a:extLst>
                <a:ext uri="{FF2B5EF4-FFF2-40B4-BE49-F238E27FC236}">
                  <a16:creationId xmlns:a16="http://schemas.microsoft.com/office/drawing/2014/main" id="{90AD48D2-5BC8-4C80-B126-B1A201242B8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7" name="Freeform 27">
              <a:extLst>
                <a:ext uri="{FF2B5EF4-FFF2-40B4-BE49-F238E27FC236}">
                  <a16:creationId xmlns:a16="http://schemas.microsoft.com/office/drawing/2014/main" id="{BE14C82F-9F35-4D61-B758-7BCE32DEC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8" name="Freeform 28">
              <a:extLst>
                <a:ext uri="{FF2B5EF4-FFF2-40B4-BE49-F238E27FC236}">
                  <a16:creationId xmlns:a16="http://schemas.microsoft.com/office/drawing/2014/main" id="{6540CE06-9028-497A-AC64-CF0ED60A745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9" name="Freeform 29">
              <a:extLst>
                <a:ext uri="{FF2B5EF4-FFF2-40B4-BE49-F238E27FC236}">
                  <a16:creationId xmlns:a16="http://schemas.microsoft.com/office/drawing/2014/main" id="{A4825B3B-52CD-4F08-BA02-6C2B0EFEDE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0" name="Freeform 30">
              <a:extLst>
                <a:ext uri="{FF2B5EF4-FFF2-40B4-BE49-F238E27FC236}">
                  <a16:creationId xmlns:a16="http://schemas.microsoft.com/office/drawing/2014/main" id="{6877A5EF-B8B8-44D3-AA57-4BBF89206D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1" name="Freeform 31">
              <a:extLst>
                <a:ext uri="{FF2B5EF4-FFF2-40B4-BE49-F238E27FC236}">
                  <a16:creationId xmlns:a16="http://schemas.microsoft.com/office/drawing/2014/main" id="{00BB365C-9180-4208-92CF-AB6A88848C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2" name="Freeform 32">
              <a:extLst>
                <a:ext uri="{FF2B5EF4-FFF2-40B4-BE49-F238E27FC236}">
                  <a16:creationId xmlns:a16="http://schemas.microsoft.com/office/drawing/2014/main" id="{8D1134D2-53A6-41D5-AC1A-5254A2FBD0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3" name="Rectangle 33">
              <a:extLst>
                <a:ext uri="{FF2B5EF4-FFF2-40B4-BE49-F238E27FC236}">
                  <a16:creationId xmlns:a16="http://schemas.microsoft.com/office/drawing/2014/main" id="{24C7FA73-07CD-479A-9B9E-DAD4D3B2BF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74" name="Freeform 34">
              <a:extLst>
                <a:ext uri="{FF2B5EF4-FFF2-40B4-BE49-F238E27FC236}">
                  <a16:creationId xmlns:a16="http://schemas.microsoft.com/office/drawing/2014/main" id="{AB24DF92-B081-4701-B58D-913261A00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5" name="Freeform 35">
              <a:extLst>
                <a:ext uri="{FF2B5EF4-FFF2-40B4-BE49-F238E27FC236}">
                  <a16:creationId xmlns:a16="http://schemas.microsoft.com/office/drawing/2014/main" id="{AB4DF275-6B82-4AA9-A7A9-138E631E30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6" name="Freeform 36">
              <a:extLst>
                <a:ext uri="{FF2B5EF4-FFF2-40B4-BE49-F238E27FC236}">
                  <a16:creationId xmlns:a16="http://schemas.microsoft.com/office/drawing/2014/main" id="{972A3812-16AD-453E-B1E6-9F39894F7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7" name="Freeform 37">
              <a:extLst>
                <a:ext uri="{FF2B5EF4-FFF2-40B4-BE49-F238E27FC236}">
                  <a16:creationId xmlns:a16="http://schemas.microsoft.com/office/drawing/2014/main" id="{8FB6759A-BAD8-4073-86A2-6DDD73DE2A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8" name="Freeform 38">
              <a:extLst>
                <a:ext uri="{FF2B5EF4-FFF2-40B4-BE49-F238E27FC236}">
                  <a16:creationId xmlns:a16="http://schemas.microsoft.com/office/drawing/2014/main" id="{9FCCB0F4-1178-47C1-9EE2-234EA715C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9" name="Freeform 39">
              <a:extLst>
                <a:ext uri="{FF2B5EF4-FFF2-40B4-BE49-F238E27FC236}">
                  <a16:creationId xmlns:a16="http://schemas.microsoft.com/office/drawing/2014/main" id="{CB01BF0B-7EB0-4C18-80BE-20D2EAC048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0" name="Freeform 40">
              <a:extLst>
                <a:ext uri="{FF2B5EF4-FFF2-40B4-BE49-F238E27FC236}">
                  <a16:creationId xmlns:a16="http://schemas.microsoft.com/office/drawing/2014/main" id="{3266E9DA-C937-48E0-8F98-90A467760F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1" name="Freeform 41">
              <a:extLst>
                <a:ext uri="{FF2B5EF4-FFF2-40B4-BE49-F238E27FC236}">
                  <a16:creationId xmlns:a16="http://schemas.microsoft.com/office/drawing/2014/main" id="{A8A9C00D-0425-4E68-A1DE-BCE5BD6BBD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2" name="Freeform 42">
              <a:extLst>
                <a:ext uri="{FF2B5EF4-FFF2-40B4-BE49-F238E27FC236}">
                  <a16:creationId xmlns:a16="http://schemas.microsoft.com/office/drawing/2014/main" id="{46230904-E744-4B55-84FF-826A6B737B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3" name="Freeform 43">
              <a:extLst>
                <a:ext uri="{FF2B5EF4-FFF2-40B4-BE49-F238E27FC236}">
                  <a16:creationId xmlns:a16="http://schemas.microsoft.com/office/drawing/2014/main" id="{D4291668-8AF0-4784-BC06-870768F53F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4" name="Freeform 44">
              <a:extLst>
                <a:ext uri="{FF2B5EF4-FFF2-40B4-BE49-F238E27FC236}">
                  <a16:creationId xmlns:a16="http://schemas.microsoft.com/office/drawing/2014/main" id="{D917DCBD-774B-4AAF-92AE-D18289FFC4D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5" name="Rectangle 45">
              <a:extLst>
                <a:ext uri="{FF2B5EF4-FFF2-40B4-BE49-F238E27FC236}">
                  <a16:creationId xmlns:a16="http://schemas.microsoft.com/office/drawing/2014/main" id="{9E50122E-0F19-4D65-9CB2-E22C3EA84AC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86" name="Freeform 46">
              <a:extLst>
                <a:ext uri="{FF2B5EF4-FFF2-40B4-BE49-F238E27FC236}">
                  <a16:creationId xmlns:a16="http://schemas.microsoft.com/office/drawing/2014/main" id="{BC28A765-6E8B-4352-BD0C-35474F70AC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7" name="Freeform 47">
              <a:extLst>
                <a:ext uri="{FF2B5EF4-FFF2-40B4-BE49-F238E27FC236}">
                  <a16:creationId xmlns:a16="http://schemas.microsoft.com/office/drawing/2014/main" id="{0AC30A17-F494-44EB-9817-1B8B255CE46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8" name="Freeform 48">
              <a:extLst>
                <a:ext uri="{FF2B5EF4-FFF2-40B4-BE49-F238E27FC236}">
                  <a16:creationId xmlns:a16="http://schemas.microsoft.com/office/drawing/2014/main" id="{6088D59F-32BD-4932-9C22-9AA0FCDA7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89" name="Freeform 49">
              <a:extLst>
                <a:ext uri="{FF2B5EF4-FFF2-40B4-BE49-F238E27FC236}">
                  <a16:creationId xmlns:a16="http://schemas.microsoft.com/office/drawing/2014/main" id="{B18BBE45-5F21-47FA-B291-AC802D71556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0" name="Freeform 50">
              <a:extLst>
                <a:ext uri="{FF2B5EF4-FFF2-40B4-BE49-F238E27FC236}">
                  <a16:creationId xmlns:a16="http://schemas.microsoft.com/office/drawing/2014/main" id="{A1BD992D-1C4B-4E69-A627-A45D8958E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1" name="Freeform 51">
              <a:extLst>
                <a:ext uri="{FF2B5EF4-FFF2-40B4-BE49-F238E27FC236}">
                  <a16:creationId xmlns:a16="http://schemas.microsoft.com/office/drawing/2014/main" id="{571C0498-7105-455E-8B0A-233F850F18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2" name="Freeform 52">
              <a:extLst>
                <a:ext uri="{FF2B5EF4-FFF2-40B4-BE49-F238E27FC236}">
                  <a16:creationId xmlns:a16="http://schemas.microsoft.com/office/drawing/2014/main" id="{F6FA78CC-C0B1-422F-B535-05580A971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3" name="Freeform 53">
              <a:extLst>
                <a:ext uri="{FF2B5EF4-FFF2-40B4-BE49-F238E27FC236}">
                  <a16:creationId xmlns:a16="http://schemas.microsoft.com/office/drawing/2014/main" id="{49A1BACF-EE5E-46F8-8968-D4CF18BC01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4" name="Freeform 54">
              <a:extLst>
                <a:ext uri="{FF2B5EF4-FFF2-40B4-BE49-F238E27FC236}">
                  <a16:creationId xmlns:a16="http://schemas.microsoft.com/office/drawing/2014/main" id="{0AF8DFAF-8AF7-453E-AED7-89E59FBD7D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5" name="Freeform 55">
              <a:extLst>
                <a:ext uri="{FF2B5EF4-FFF2-40B4-BE49-F238E27FC236}">
                  <a16:creationId xmlns:a16="http://schemas.microsoft.com/office/drawing/2014/main" id="{F8C26D97-8DA4-4556-92E4-2AE66B36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6" name="Freeform 56">
              <a:extLst>
                <a:ext uri="{FF2B5EF4-FFF2-40B4-BE49-F238E27FC236}">
                  <a16:creationId xmlns:a16="http://schemas.microsoft.com/office/drawing/2014/main" id="{EEF9D855-A8A7-44CC-919C-BEA327F254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7" name="Freeform 57">
              <a:extLst>
                <a:ext uri="{FF2B5EF4-FFF2-40B4-BE49-F238E27FC236}">
                  <a16:creationId xmlns:a16="http://schemas.microsoft.com/office/drawing/2014/main" id="{11F0B045-803C-4067-A182-066EEB2C4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8" name="Freeform 58">
              <a:extLst>
                <a:ext uri="{FF2B5EF4-FFF2-40B4-BE49-F238E27FC236}">
                  <a16:creationId xmlns:a16="http://schemas.microsoft.com/office/drawing/2014/main" id="{3C1FCACB-EFEF-4B54-99A6-E327A637C2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grpSp>
        <p:nvGrpSpPr>
          <p:cNvPr id="200" name="Group 199">
            <a:extLst>
              <a:ext uri="{FF2B5EF4-FFF2-40B4-BE49-F238E27FC236}">
                <a16:creationId xmlns:a16="http://schemas.microsoft.com/office/drawing/2014/main" id="{AD579530-1077-46B3-BD5C-81BB270A1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201" name="Rectangle 200">
              <a:extLst>
                <a:ext uri="{FF2B5EF4-FFF2-40B4-BE49-F238E27FC236}">
                  <a16:creationId xmlns:a16="http://schemas.microsoft.com/office/drawing/2014/main" id="{ACBB106A-B366-4349-B59F-E8FBDADD8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2" name="Picture 2">
              <a:extLst>
                <a:ext uri="{FF2B5EF4-FFF2-40B4-BE49-F238E27FC236}">
                  <a16:creationId xmlns:a16="http://schemas.microsoft.com/office/drawing/2014/main" id="{113FC03B-24E4-4A3F-9626-CC7F6356BC9E}"/>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pic>
        <p:nvPicPr>
          <p:cNvPr id="4" name="Picture 3">
            <a:extLst>
              <a:ext uri="{FF2B5EF4-FFF2-40B4-BE49-F238E27FC236}">
                <a16:creationId xmlns:a16="http://schemas.microsoft.com/office/drawing/2014/main" id="{FB39DB13-5D66-460D-9EF4-D9E392E7D20C}"/>
              </a:ext>
            </a:extLst>
          </p:cNvPr>
          <p:cNvPicPr>
            <a:picLocks noChangeAspect="1"/>
          </p:cNvPicPr>
          <p:nvPr/>
        </p:nvPicPr>
        <p:blipFill rotWithShape="1">
          <a:blip r:embed="rId4">
            <a:alphaModFix amt="30000"/>
          </a:blip>
          <a:srcRect t="1403" b="14303"/>
          <a:stretch/>
        </p:blipFill>
        <p:spPr>
          <a:xfrm>
            <a:off x="-2" y="10"/>
            <a:ext cx="12188389" cy="6857990"/>
          </a:xfrm>
          <a:prstGeom prst="rect">
            <a:avLst/>
          </a:prstGeom>
        </p:spPr>
      </p:pic>
      <p:grpSp>
        <p:nvGrpSpPr>
          <p:cNvPr id="204" name="Group 203">
            <a:extLst>
              <a:ext uri="{FF2B5EF4-FFF2-40B4-BE49-F238E27FC236}">
                <a16:creationId xmlns:a16="http://schemas.microsoft.com/office/drawing/2014/main" id="{83F79A5F-63B5-4802-B39B-BF0F89DDDA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895" y="2235200"/>
            <a:ext cx="10982062" cy="2396067"/>
            <a:chOff x="605895" y="2235200"/>
            <a:chExt cx="10982062" cy="2396067"/>
          </a:xfrm>
        </p:grpSpPr>
        <p:sp>
          <p:nvSpPr>
            <p:cNvPr id="205" name="Round Diagonal Corner Rectangle 7">
              <a:extLst>
                <a:ext uri="{FF2B5EF4-FFF2-40B4-BE49-F238E27FC236}">
                  <a16:creationId xmlns:a16="http://schemas.microsoft.com/office/drawing/2014/main" id="{00D14BF7-A799-4EDA-8C19-CED0B8EC52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82333" y="2235200"/>
              <a:ext cx="7027334" cy="2396067"/>
            </a:xfrm>
            <a:prstGeom prst="round2DiagRect">
              <a:avLst>
                <a:gd name="adj1" fmla="val 9246"/>
                <a:gd name="adj2" fmla="val 0"/>
              </a:avLst>
            </a:prstGeom>
            <a:solidFill>
              <a:schemeClr val="bg1">
                <a:alpha val="80000"/>
              </a:scheme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06" name="Group 205">
              <a:extLst>
                <a:ext uri="{FF2B5EF4-FFF2-40B4-BE49-F238E27FC236}">
                  <a16:creationId xmlns:a16="http://schemas.microsoft.com/office/drawing/2014/main" id="{AF292344-73C8-4E53-85C0-8CDB23EB53B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5895" y="2900097"/>
              <a:ext cx="10982062" cy="1211524"/>
              <a:chOff x="605895" y="2900097"/>
              <a:chExt cx="10982062" cy="1211524"/>
            </a:xfrm>
          </p:grpSpPr>
          <p:sp>
            <p:nvSpPr>
              <p:cNvPr id="207" name="Freeform 32">
                <a:extLst>
                  <a:ext uri="{FF2B5EF4-FFF2-40B4-BE49-F238E27FC236}">
                    <a16:creationId xmlns:a16="http://schemas.microsoft.com/office/drawing/2014/main" id="{4781E776-A0A7-4FB6-958B-8389BBA56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9653587" y="33797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08" name="Freeform 33">
                <a:extLst>
                  <a:ext uri="{FF2B5EF4-FFF2-40B4-BE49-F238E27FC236}">
                    <a16:creationId xmlns:a16="http://schemas.microsoft.com/office/drawing/2014/main" id="{0F004D56-F177-45BC-8965-B72DB88A08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0078244" y="33107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09" name="Freeform 34">
                <a:extLst>
                  <a:ext uri="{FF2B5EF4-FFF2-40B4-BE49-F238E27FC236}">
                    <a16:creationId xmlns:a16="http://schemas.microsoft.com/office/drawing/2014/main" id="{5F2F1F83-817B-4678-B0AE-8FFDC49FC8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1146631" y="35742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0" name="Freeform 37">
                <a:extLst>
                  <a:ext uri="{FF2B5EF4-FFF2-40B4-BE49-F238E27FC236}">
                    <a16:creationId xmlns:a16="http://schemas.microsoft.com/office/drawing/2014/main" id="{F908EB47-32F4-4E82-BF56-FD25BB0747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10230644" y="30345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1" name="Freeform 35">
                <a:extLst>
                  <a:ext uri="{FF2B5EF4-FFF2-40B4-BE49-F238E27FC236}">
                    <a16:creationId xmlns:a16="http://schemas.microsoft.com/office/drawing/2014/main" id="{0966000D-B975-4E8A-9BF2-EACF216405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034587" y="25627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2" name="Freeform 36">
                <a:extLst>
                  <a:ext uri="{FF2B5EF4-FFF2-40B4-BE49-F238E27FC236}">
                    <a16:creationId xmlns:a16="http://schemas.microsoft.com/office/drawing/2014/main" id="{A9554499-6796-4AEE-B012-34A5B9A585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0747375" y="32326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3" name="Freeform 38">
                <a:extLst>
                  <a:ext uri="{FF2B5EF4-FFF2-40B4-BE49-F238E27FC236}">
                    <a16:creationId xmlns:a16="http://schemas.microsoft.com/office/drawing/2014/main" id="{9DD40864-34BD-491F-B591-180E7B32C1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1399044" y="30953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4" name="Freeform 39">
                <a:extLst>
                  <a:ext uri="{FF2B5EF4-FFF2-40B4-BE49-F238E27FC236}">
                    <a16:creationId xmlns:a16="http://schemas.microsoft.com/office/drawing/2014/main" id="{2623F54C-4373-4D30-90DB-3129BDDF54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353675" y="21531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5" name="Freeform 40">
                <a:extLst>
                  <a:ext uri="{FF2B5EF4-FFF2-40B4-BE49-F238E27FC236}">
                    <a16:creationId xmlns:a16="http://schemas.microsoft.com/office/drawing/2014/main" id="{1FF42884-D4B2-462F-9FA7-4FA8925322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9848850" y="33088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6" name="Rectangle 41">
                <a:extLst>
                  <a:ext uri="{FF2B5EF4-FFF2-40B4-BE49-F238E27FC236}">
                    <a16:creationId xmlns:a16="http://schemas.microsoft.com/office/drawing/2014/main" id="{27F4D4BA-37F5-4D54-BDFF-733F621D5DB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5400000">
                <a:off x="9721056" y="32842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sp>
            <p:nvSpPr>
              <p:cNvPr id="217" name="Freeform 32">
                <a:extLst>
                  <a:ext uri="{FF2B5EF4-FFF2-40B4-BE49-F238E27FC236}">
                    <a16:creationId xmlns:a16="http://schemas.microsoft.com/office/drawing/2014/main" id="{29E4A0E5-0441-4563-A947-12A578110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2122751" y="35321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8" name="Freeform 33">
                <a:extLst>
                  <a:ext uri="{FF2B5EF4-FFF2-40B4-BE49-F238E27FC236}">
                    <a16:creationId xmlns:a16="http://schemas.microsoft.com/office/drawing/2014/main" id="{4A8D89B4-AD1B-410A-870B-1042E075A04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1958445" y="34631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9" name="Freeform 34">
                <a:extLst>
                  <a:ext uri="{FF2B5EF4-FFF2-40B4-BE49-F238E27FC236}">
                    <a16:creationId xmlns:a16="http://schemas.microsoft.com/office/drawing/2014/main" id="{DFC54570-9F45-44E6-AC94-4B3192D44B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858308" y="37266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0" name="Freeform 37">
                <a:extLst>
                  <a:ext uri="{FF2B5EF4-FFF2-40B4-BE49-F238E27FC236}">
                    <a16:creationId xmlns:a16="http://schemas.microsoft.com/office/drawing/2014/main" id="{A976F76C-4BBB-4CD4-9270-5E4E8802BF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1658407" y="31869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1" name="Freeform 35">
                <a:extLst>
                  <a:ext uri="{FF2B5EF4-FFF2-40B4-BE49-F238E27FC236}">
                    <a16:creationId xmlns:a16="http://schemas.microsoft.com/office/drawing/2014/main" id="{06081E5F-35E2-4E9E-A0DA-9E2F769C4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860814" y="27151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2" name="Freeform 36">
                <a:extLst>
                  <a:ext uri="{FF2B5EF4-FFF2-40B4-BE49-F238E27FC236}">
                    <a16:creationId xmlns:a16="http://schemas.microsoft.com/office/drawing/2014/main" id="{7B7B4F78-1391-433D-AAE5-0FA8B8EE18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1289314" y="33850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3" name="Freeform 38">
                <a:extLst>
                  <a:ext uri="{FF2B5EF4-FFF2-40B4-BE49-F238E27FC236}">
                    <a16:creationId xmlns:a16="http://schemas.microsoft.com/office/drawing/2014/main" id="{EF63F42B-29ED-4285-99D1-5FA657DA92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605895" y="32477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4" name="Freeform 39">
                <a:extLst>
                  <a:ext uri="{FF2B5EF4-FFF2-40B4-BE49-F238E27FC236}">
                    <a16:creationId xmlns:a16="http://schemas.microsoft.com/office/drawing/2014/main" id="{EB7A6053-A7CF-4785-B396-6F70D6EBE9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532202" y="23055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5" name="Freeform 40">
                <a:extLst>
                  <a:ext uri="{FF2B5EF4-FFF2-40B4-BE49-F238E27FC236}">
                    <a16:creationId xmlns:a16="http://schemas.microsoft.com/office/drawing/2014/main" id="{E6337518-A10D-47A5-BD86-6D1F3FAF3C9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2154501" y="34612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6" name="Rectangle 41">
                <a:extLst>
                  <a:ext uri="{FF2B5EF4-FFF2-40B4-BE49-F238E27FC236}">
                    <a16:creationId xmlns:a16="http://schemas.microsoft.com/office/drawing/2014/main" id="{7591C37F-6498-4992-992D-D413A84752D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16200000" flipH="1">
                <a:off x="2448983" y="34366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grpSp>
      </p:grpSp>
      <p:sp>
        <p:nvSpPr>
          <p:cNvPr id="2" name="Title 1">
            <a:extLst>
              <a:ext uri="{FF2B5EF4-FFF2-40B4-BE49-F238E27FC236}">
                <a16:creationId xmlns:a16="http://schemas.microsoft.com/office/drawing/2014/main" id="{58054300-50A6-B44E-9AEE-4189977FA017}"/>
              </a:ext>
            </a:extLst>
          </p:cNvPr>
          <p:cNvSpPr>
            <a:spLocks noGrp="1"/>
          </p:cNvSpPr>
          <p:nvPr>
            <p:ph type="title"/>
          </p:nvPr>
        </p:nvSpPr>
        <p:spPr>
          <a:xfrm>
            <a:off x="2667000" y="2328334"/>
            <a:ext cx="6858000" cy="1367896"/>
          </a:xfrm>
        </p:spPr>
        <p:txBody>
          <a:bodyPr vert="horz" lIns="91440" tIns="45720" rIns="91440" bIns="45720" rtlCol="0" anchor="b">
            <a:normAutofit/>
          </a:bodyPr>
          <a:lstStyle/>
          <a:p>
            <a:pPr algn="ctr"/>
            <a:r>
              <a:rPr lang="en-US" sz="4400"/>
              <a:t>People’s perception of state’s institutions</a:t>
            </a:r>
          </a:p>
        </p:txBody>
      </p:sp>
    </p:spTree>
    <p:extLst>
      <p:ext uri="{BB962C8B-B14F-4D97-AF65-F5344CB8AC3E}">
        <p14:creationId xmlns:p14="http://schemas.microsoft.com/office/powerpoint/2010/main" val="18287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7" name="Rectangle 146">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9"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151" name="Rectangle 150">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53"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09C940D-3BFE-2A4F-922E-7196D2BEAF43}"/>
              </a:ext>
            </a:extLst>
          </p:cNvPr>
          <p:cNvSpPr>
            <a:spLocks noGrp="1"/>
          </p:cNvSpPr>
          <p:nvPr>
            <p:ph type="title"/>
          </p:nvPr>
        </p:nvSpPr>
        <p:spPr>
          <a:xfrm>
            <a:off x="855266" y="618518"/>
            <a:ext cx="2851417" cy="1478570"/>
          </a:xfrm>
        </p:spPr>
        <p:txBody>
          <a:bodyPr vert="horz" lIns="91440" tIns="45720" rIns="91440" bIns="45720" rtlCol="0" anchor="ctr">
            <a:normAutofit/>
          </a:bodyPr>
          <a:lstStyle/>
          <a:p>
            <a:r>
              <a:rPr lang="en-US" sz="1800">
                <a:solidFill>
                  <a:srgbClr val="FFFFFF"/>
                </a:solidFill>
              </a:rPr>
              <a:t>HOW PEOPLE SEE INSTITUTIONS/INDIVIDUALS </a:t>
            </a:r>
          </a:p>
        </p:txBody>
      </p:sp>
      <p:sp>
        <p:nvSpPr>
          <p:cNvPr id="5" name="TextBox 4">
            <a:extLst>
              <a:ext uri="{FF2B5EF4-FFF2-40B4-BE49-F238E27FC236}">
                <a16:creationId xmlns:a16="http://schemas.microsoft.com/office/drawing/2014/main" id="{B31D03F6-D396-064A-8254-664C6DBBE922}"/>
              </a:ext>
            </a:extLst>
          </p:cNvPr>
          <p:cNvSpPr txBox="1"/>
          <p:nvPr/>
        </p:nvSpPr>
        <p:spPr>
          <a:xfrm>
            <a:off x="844620" y="2249487"/>
            <a:ext cx="2862444" cy="3957302"/>
          </a:xfrm>
          <a:prstGeom prst="rect">
            <a:avLst/>
          </a:prstGeom>
        </p:spPr>
        <p:txBody>
          <a:bodyPr vert="horz" lIns="91440" tIns="45720" rIns="91440" bIns="45720" rtlCol="0">
            <a:normAutofit/>
          </a:bodyPr>
          <a:lstStyle/>
          <a:p>
            <a:pPr indent="-228600" defTabSz="914400">
              <a:lnSpc>
                <a:spcPct val="120000"/>
              </a:lnSpc>
              <a:spcAft>
                <a:spcPts val="600"/>
              </a:spcAft>
              <a:buSzPct val="125000"/>
              <a:buFont typeface="Arial" panose="020B0604020202020204" pitchFamily="34" charset="0"/>
              <a:buChar char="•"/>
            </a:pPr>
            <a:r>
              <a:rPr lang="en-US" sz="1400">
                <a:solidFill>
                  <a:srgbClr val="FFFFFF"/>
                </a:solidFill>
              </a:rPr>
              <a:t>Source: Transparency International (2019)</a:t>
            </a:r>
          </a:p>
        </p:txBody>
      </p:sp>
      <p:grpSp>
        <p:nvGrpSpPr>
          <p:cNvPr id="155" name="Group 154">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56"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57"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8"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9"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0"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1"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2"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3"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4"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5"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6"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7"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68"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9"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0"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1"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2"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73"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4"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5"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6"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7"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8"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9"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0"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1"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2"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graphicFrame>
        <p:nvGraphicFramePr>
          <p:cNvPr id="142" name="Content Placeholder 141">
            <a:extLst>
              <a:ext uri="{FF2B5EF4-FFF2-40B4-BE49-F238E27FC236}">
                <a16:creationId xmlns:a16="http://schemas.microsoft.com/office/drawing/2014/main" id="{85D12E54-0DE9-7B4C-8238-8123829939D6}"/>
              </a:ext>
            </a:extLst>
          </p:cNvPr>
          <p:cNvGraphicFramePr>
            <a:graphicFrameLocks noGrp="1"/>
          </p:cNvGraphicFramePr>
          <p:nvPr>
            <p:ph idx="1"/>
            <p:extLst>
              <p:ext uri="{D42A27DB-BD31-4B8C-83A1-F6EECF244321}">
                <p14:modId xmlns:p14="http://schemas.microsoft.com/office/powerpoint/2010/main" val="2643774578"/>
              </p:ext>
            </p:extLst>
          </p:nvPr>
        </p:nvGraphicFramePr>
        <p:xfrm>
          <a:off x="4711778" y="643467"/>
          <a:ext cx="6844045" cy="55665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60489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566FF7-30C8-644E-AC0C-FCE12EBE7581}"/>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Theories of who pays bribes</a:t>
            </a:r>
          </a:p>
        </p:txBody>
      </p:sp>
      <p:sp>
        <p:nvSpPr>
          <p:cNvPr id="38" name="Content Placeholder 2">
            <a:extLst>
              <a:ext uri="{FF2B5EF4-FFF2-40B4-BE49-F238E27FC236}">
                <a16:creationId xmlns:a16="http://schemas.microsoft.com/office/drawing/2014/main" id="{C4C1CA8B-B4A7-E443-B618-AB2609A3D0B2}"/>
              </a:ext>
            </a:extLst>
          </p:cNvPr>
          <p:cNvSpPr>
            <a:spLocks noGrp="1"/>
          </p:cNvSpPr>
          <p:nvPr>
            <p:ph idx="1"/>
          </p:nvPr>
        </p:nvSpPr>
        <p:spPr>
          <a:xfrm>
            <a:off x="1577446" y="1168078"/>
            <a:ext cx="9048218" cy="3950023"/>
          </a:xfrm>
        </p:spPr>
        <p:txBody>
          <a:bodyPr anchor="ctr">
            <a:normAutofit/>
          </a:bodyPr>
          <a:lstStyle/>
          <a:p>
            <a:endParaRPr lang="en-US" sz="2000" dirty="0">
              <a:solidFill>
                <a:srgbClr val="FFFFFF"/>
              </a:solidFill>
            </a:endParaRPr>
          </a:p>
          <a:p>
            <a:endParaRPr lang="en-US" sz="2000" dirty="0">
              <a:solidFill>
                <a:srgbClr val="FFFFFF"/>
              </a:solidFill>
            </a:endParaRPr>
          </a:p>
          <a:p>
            <a:endParaRPr lang="en-US" sz="2000" dirty="0">
              <a:solidFill>
                <a:srgbClr val="FFFFFF"/>
              </a:solidFill>
            </a:endParaRPr>
          </a:p>
          <a:p>
            <a:r>
              <a:rPr lang="en-US" sz="2000" dirty="0">
                <a:solidFill>
                  <a:srgbClr val="FFFFFF"/>
                </a:solidFill>
              </a:rPr>
              <a:t>According to Global Corruption Barometer (GCB) the probability of individuals paying bribe varies greatly b/w individuals in countries with relatively high level of corruption</a:t>
            </a:r>
          </a:p>
          <a:p>
            <a:pPr marL="0" indent="0">
              <a:buNone/>
            </a:pPr>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3079769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47"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48"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49"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0"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51"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2"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54" name="Group 53">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55"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56"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57"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58"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0" name="Group 59">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61"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62"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63"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64"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66" name="Group 65">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67"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68"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69"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0"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71"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72"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74" name="Rectangle 73">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C983DA-A421-824C-8458-7CE62D5FD73D}"/>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Individual contact</a:t>
            </a:r>
          </a:p>
        </p:txBody>
      </p:sp>
      <p:sp>
        <p:nvSpPr>
          <p:cNvPr id="3" name="Content Placeholder 2">
            <a:extLst>
              <a:ext uri="{FF2B5EF4-FFF2-40B4-BE49-F238E27FC236}">
                <a16:creationId xmlns:a16="http://schemas.microsoft.com/office/drawing/2014/main" id="{5C4D3171-EF24-5744-A9F0-613653380A6F}"/>
              </a:ext>
            </a:extLst>
          </p:cNvPr>
          <p:cNvSpPr>
            <a:spLocks noGrp="1"/>
          </p:cNvSpPr>
          <p:nvPr>
            <p:ph idx="1"/>
          </p:nvPr>
        </p:nvSpPr>
        <p:spPr>
          <a:xfrm>
            <a:off x="1577446" y="2413001"/>
            <a:ext cx="9048218" cy="3033180"/>
          </a:xfrm>
        </p:spPr>
        <p:txBody>
          <a:bodyPr anchor="ctr">
            <a:normAutofit/>
          </a:bodyPr>
          <a:lstStyle/>
          <a:p>
            <a:pPr>
              <a:lnSpc>
                <a:spcPct val="110000"/>
              </a:lnSpc>
            </a:pPr>
            <a:r>
              <a:rPr lang="en-US" sz="1900" dirty="0">
                <a:solidFill>
                  <a:srgbClr val="FFFFFF"/>
                </a:solidFill>
              </a:rPr>
              <a:t>Contact with public officials is necessary condition of an individual being asked to pay a bribe</a:t>
            </a:r>
          </a:p>
          <a:p>
            <a:pPr>
              <a:lnSpc>
                <a:spcPct val="110000"/>
              </a:lnSpc>
            </a:pPr>
            <a:r>
              <a:rPr lang="en-US" sz="1900" dirty="0">
                <a:solidFill>
                  <a:srgbClr val="FFFFFF"/>
                </a:solidFill>
              </a:rPr>
              <a:t>The public services differ in how they are delivered and operate independently of each other</a:t>
            </a:r>
          </a:p>
          <a:p>
            <a:pPr>
              <a:lnSpc>
                <a:spcPct val="110000"/>
              </a:lnSpc>
            </a:pPr>
            <a:r>
              <a:rPr lang="en-US" sz="1900" dirty="0">
                <a:solidFill>
                  <a:srgbClr val="FFFFFF"/>
                </a:solidFill>
              </a:rPr>
              <a:t>Variation in public services makes an individual vulnerable to pay bribe while contacting multiple public officials </a:t>
            </a:r>
          </a:p>
          <a:p>
            <a:pPr>
              <a:lnSpc>
                <a:spcPct val="110000"/>
              </a:lnSpc>
            </a:pPr>
            <a:r>
              <a:rPr lang="en-US" sz="1900" dirty="0">
                <a:solidFill>
                  <a:srgbClr val="FFFFFF"/>
                </a:solidFill>
              </a:rPr>
              <a:t>Therefore, </a:t>
            </a:r>
            <a:r>
              <a:rPr lang="en-US" sz="1900" i="1" dirty="0">
                <a:solidFill>
                  <a:srgbClr val="FFFFFF"/>
                </a:solidFill>
              </a:rPr>
              <a:t>the more public services that an individual contacts, the more likely an individual is to pay a bribe</a:t>
            </a:r>
            <a:endParaRPr lang="en-US" sz="1900" dirty="0">
              <a:solidFill>
                <a:srgbClr val="FFFFFF"/>
              </a:solidFill>
            </a:endParaRPr>
          </a:p>
          <a:p>
            <a:pPr>
              <a:lnSpc>
                <a:spcPct val="110000"/>
              </a:lnSpc>
            </a:pPr>
            <a:endParaRPr lang="en-US" sz="1900" dirty="0">
              <a:solidFill>
                <a:srgbClr val="FFFFFF"/>
              </a:solidFill>
            </a:endParaRPr>
          </a:p>
        </p:txBody>
      </p:sp>
    </p:spTree>
    <p:extLst>
      <p:ext uri="{BB962C8B-B14F-4D97-AF65-F5344CB8AC3E}">
        <p14:creationId xmlns:p14="http://schemas.microsoft.com/office/powerpoint/2010/main" val="1099600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174</TotalTime>
  <Words>1110</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Tw Cen MT</vt:lpstr>
      <vt:lpstr>Circuit</vt:lpstr>
      <vt:lpstr>Exploiting people at grass root level</vt:lpstr>
      <vt:lpstr>PowerPoint Presentation</vt:lpstr>
      <vt:lpstr>Impacts of gross root exploitation (petty corruption)</vt:lpstr>
      <vt:lpstr>Conti…</vt:lpstr>
      <vt:lpstr>Types of public Goods/ services</vt:lpstr>
      <vt:lpstr>People’s perception of state’s institutions</vt:lpstr>
      <vt:lpstr>HOW PEOPLE SEE INSTITUTIONS/INDIVIDUALS </vt:lpstr>
      <vt:lpstr>Theories of who pays bribes</vt:lpstr>
      <vt:lpstr>Individual contact</vt:lpstr>
      <vt:lpstr>Perceptions of institutions</vt:lpstr>
      <vt:lpstr>Political efficacy</vt:lpstr>
      <vt:lpstr>Social status</vt:lpstr>
      <vt:lpstr>PowerPoint Presentation</vt:lpstr>
      <vt:lpstr>Approaches to tackle corruption</vt:lpstr>
      <vt:lpstr>Combatting red tape</vt:lpstr>
      <vt:lpstr>Using online tools for naming and shaming</vt:lpstr>
      <vt:lpstr>Smartphone application in Mexico</vt:lpstr>
      <vt:lpstr>Zero-rupee notes in India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Exploiting people at grass root level</dc:title>
  <dc:creator>Haris Hassan</dc:creator>
  <cp:lastModifiedBy>Haris Hassan</cp:lastModifiedBy>
  <cp:revision>12</cp:revision>
  <dcterms:created xsi:type="dcterms:W3CDTF">2020-10-22T18:34:51Z</dcterms:created>
  <dcterms:modified xsi:type="dcterms:W3CDTF">2021-11-03T15:51:36Z</dcterms:modified>
</cp:coreProperties>
</file>