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91" r:id="rId4"/>
    <p:sldId id="296" r:id="rId5"/>
    <p:sldId id="297" r:id="rId6"/>
    <p:sldId id="292" r:id="rId7"/>
    <p:sldId id="299" r:id="rId8"/>
    <p:sldId id="301" r:id="rId9"/>
    <p:sldId id="302" r:id="rId10"/>
    <p:sldId id="293" r:id="rId11"/>
    <p:sldId id="303" r:id="rId12"/>
    <p:sldId id="304" r:id="rId13"/>
    <p:sldId id="305" r:id="rId14"/>
    <p:sldId id="306" r:id="rId15"/>
    <p:sldId id="294" r:id="rId16"/>
    <p:sldId id="307" r:id="rId17"/>
    <p:sldId id="295" r:id="rId18"/>
    <p:sldId id="308"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B4EB9A-1E18-49B2-9E21-048A50592A7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0C9D60D-3066-4F85-AE25-10012347DD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71F6206-7DF5-4F22-8A79-4B9A6A917BE0}"/>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4D6C028A-6A71-4BD0-9147-9DA3C2F86B4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0E01EC-DA6D-4736-AE13-69A38EC254CD}"/>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181948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F4ED34-FF78-4BF9-B35B-80487C72363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06D8FEA-BEAB-443C-8067-9393FEEC0D0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E909B27-45DB-4710-AC36-CE85C66A2F74}"/>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6C0F3625-044E-418D-9BEB-D501380E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F61DB6-97AD-4AB7-87E1-9C31C8568044}"/>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383850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B89D5F3-22CF-4335-B889-F9856DABAB2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F11526E-AE60-49E4-B9A8-EF044782FED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62FAA84-0074-41DC-BC85-93C5177A5369}"/>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E4BBD9C2-CD26-4E86-B05A-1801D0C722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AA0D86-EF7D-42D6-A233-77DE7C9210A8}"/>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631538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543DD-13DA-4CF2-A1E7-B240F734F07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D4358F5-0BE1-477A-B65F-2526660F89F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2A840BA-CDE9-443C-BC86-41FC82A37C4F}"/>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63A0623A-B600-4B36-9C62-99F5C1EFB2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F79B62-ED9A-4336-AA60-4F89595C542C}"/>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386485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C828FE-C9EC-43BE-80C5-ED5A59E9A87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5EECF5A-65FB-4B53-8902-1E40E10BF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AEFEBF4-8E42-41EF-8CBA-1444EB9A1871}"/>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1A27BAF3-5F78-45C5-A585-30013F9B76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80B6C66-412B-4ECD-A499-C9CE3A0C0FCD}"/>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125860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E9A3AE-EAF9-444D-BCD4-C56C92CF242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28E3C51-A2AB-4795-B968-AD959A89FC7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048DC5D-52BB-4DC8-82CE-799FC607326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E5DE776-B646-4D9C-990E-2FE7DF44D543}"/>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6" name="Zástupný symbol pro zápatí 5">
            <a:extLst>
              <a:ext uri="{FF2B5EF4-FFF2-40B4-BE49-F238E27FC236}">
                <a16:creationId xmlns:a16="http://schemas.microsoft.com/office/drawing/2014/main" id="{AD48460E-DD92-4DB4-9241-8384DCFEDBE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A94A2F7-485A-4B9C-8DA3-9BD14A47F972}"/>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23499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84E3A-A84F-4819-A770-A942BD84307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F4F38BB-DEFA-4FD9-B733-0BE234D651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DA07C5E-9B01-4196-8F0D-986AA55A170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A8F4AEF-B3DD-4DFE-BBE2-0BAAEEC71A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46AE7F8-1701-42AA-B39F-3E0975C11A8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E08FA15-2E25-492B-8FB3-FED715CBD744}"/>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8" name="Zástupný symbol pro zápatí 7">
            <a:extLst>
              <a:ext uri="{FF2B5EF4-FFF2-40B4-BE49-F238E27FC236}">
                <a16:creationId xmlns:a16="http://schemas.microsoft.com/office/drawing/2014/main" id="{1D43FF8F-D633-4539-93E9-CFBDC5D6EDD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3874DBF-AF9F-410E-97C3-9A8A1D83D32B}"/>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1868225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B2E3C-C4A6-493E-8202-9F80C188487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75BBC13-FFB7-43F5-9779-BC785A6D7E7E}"/>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4" name="Zástupný symbol pro zápatí 3">
            <a:extLst>
              <a:ext uri="{FF2B5EF4-FFF2-40B4-BE49-F238E27FC236}">
                <a16:creationId xmlns:a16="http://schemas.microsoft.com/office/drawing/2014/main" id="{9055CF06-1B6C-4746-B551-9D8543B626E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D959C86-26E2-4CE2-82D4-F17FD786A54D}"/>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161254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C3DEF54-8D21-444E-A10A-4426C1300D51}"/>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3" name="Zástupný symbol pro zápatí 2">
            <a:extLst>
              <a:ext uri="{FF2B5EF4-FFF2-40B4-BE49-F238E27FC236}">
                <a16:creationId xmlns:a16="http://schemas.microsoft.com/office/drawing/2014/main" id="{94DE48F5-B828-4F12-9FC8-F084EAB8865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CACC53A-204C-4042-A479-43286F918BBE}"/>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3556401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D7A059-DA6C-4CA8-9554-29DAC3B15D7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09A177F-5C2C-40EE-B176-A5D7138E2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C1F3BD6-EA75-437F-AA81-4E5D8229C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E4B3CBA-D0BF-4EF9-8627-92F86B3F2EBE}"/>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6" name="Zástupný symbol pro zápatí 5">
            <a:extLst>
              <a:ext uri="{FF2B5EF4-FFF2-40B4-BE49-F238E27FC236}">
                <a16:creationId xmlns:a16="http://schemas.microsoft.com/office/drawing/2014/main" id="{C5CD14B5-72AF-4F8B-86B2-C879B238CB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46ADC07-1562-4A76-AE57-CCBF8399C7E3}"/>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68330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ED6E96-257C-4C36-A905-9D7B29D6EE5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D8CCAD8-FC90-4F75-A63B-C8A868A7AF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2FC1176D-2724-4911-805F-61553849E7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9F3A64A-E93C-4A2A-8C19-1A5FAFAD6B7F}"/>
              </a:ext>
            </a:extLst>
          </p:cNvPr>
          <p:cNvSpPr>
            <a:spLocks noGrp="1"/>
          </p:cNvSpPr>
          <p:nvPr>
            <p:ph type="dt" sz="half" idx="10"/>
          </p:nvPr>
        </p:nvSpPr>
        <p:spPr/>
        <p:txBody>
          <a:bodyPr/>
          <a:lstStyle/>
          <a:p>
            <a:fld id="{D5F5222F-D610-448B-A1ED-4528E082A33D}" type="datetimeFigureOut">
              <a:rPr lang="cs-CZ" smtClean="0"/>
              <a:t>17.03.2020</a:t>
            </a:fld>
            <a:endParaRPr lang="cs-CZ"/>
          </a:p>
        </p:txBody>
      </p:sp>
      <p:sp>
        <p:nvSpPr>
          <p:cNvPr id="6" name="Zástupný symbol pro zápatí 5">
            <a:extLst>
              <a:ext uri="{FF2B5EF4-FFF2-40B4-BE49-F238E27FC236}">
                <a16:creationId xmlns:a16="http://schemas.microsoft.com/office/drawing/2014/main" id="{63C93EE3-BF30-4620-9982-E82FE23DD4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5DFB9F1-67E6-4C33-BB67-64D7A41960EE}"/>
              </a:ext>
            </a:extLst>
          </p:cNvPr>
          <p:cNvSpPr>
            <a:spLocks noGrp="1"/>
          </p:cNvSpPr>
          <p:nvPr>
            <p:ph type="sldNum" sz="quarter" idx="12"/>
          </p:nvPr>
        </p:nvSpPr>
        <p:spPr/>
        <p:txBody>
          <a:bodyPr/>
          <a:lstStyle/>
          <a:p>
            <a:fld id="{15A2AB79-240D-474F-B444-668CEDD175B6}" type="slidenum">
              <a:rPr lang="cs-CZ" smtClean="0"/>
              <a:t>‹#›</a:t>
            </a:fld>
            <a:endParaRPr lang="cs-CZ"/>
          </a:p>
        </p:txBody>
      </p:sp>
    </p:spTree>
    <p:extLst>
      <p:ext uri="{BB962C8B-B14F-4D97-AF65-F5344CB8AC3E}">
        <p14:creationId xmlns:p14="http://schemas.microsoft.com/office/powerpoint/2010/main" val="143054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AD7963-34FB-457E-9D93-D38CFB7892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BD4B1D8-3658-4776-9CEB-9EBD28C48D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FEC1B6C-16FB-4348-B9C8-C0BA28E3F9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5222F-D610-448B-A1ED-4528E082A33D}" type="datetimeFigureOut">
              <a:rPr lang="cs-CZ" smtClean="0"/>
              <a:t>17.03.2020</a:t>
            </a:fld>
            <a:endParaRPr lang="cs-CZ"/>
          </a:p>
        </p:txBody>
      </p:sp>
      <p:sp>
        <p:nvSpPr>
          <p:cNvPr id="5" name="Zástupný symbol pro zápatí 4">
            <a:extLst>
              <a:ext uri="{FF2B5EF4-FFF2-40B4-BE49-F238E27FC236}">
                <a16:creationId xmlns:a16="http://schemas.microsoft.com/office/drawing/2014/main" id="{29550E4E-B46B-4DBA-9E3B-D34A53285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A035C1A-D07A-49A8-BE8B-226B3258B2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2AB79-240D-474F-B444-668CEDD175B6}" type="slidenum">
              <a:rPr lang="cs-CZ" smtClean="0"/>
              <a:t>‹#›</a:t>
            </a:fld>
            <a:endParaRPr lang="cs-CZ"/>
          </a:p>
        </p:txBody>
      </p:sp>
    </p:spTree>
    <p:extLst>
      <p:ext uri="{BB962C8B-B14F-4D97-AF65-F5344CB8AC3E}">
        <p14:creationId xmlns:p14="http://schemas.microsoft.com/office/powerpoint/2010/main" val="2308098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1EA93C-B7F6-430E-AB8A-DCA1AFD63137}"/>
              </a:ext>
            </a:extLst>
          </p:cNvPr>
          <p:cNvSpPr>
            <a:spLocks noGrp="1"/>
          </p:cNvSpPr>
          <p:nvPr>
            <p:ph type="ctrTitle"/>
          </p:nvPr>
        </p:nvSpPr>
        <p:spPr/>
        <p:txBody>
          <a:bodyPr/>
          <a:lstStyle/>
          <a:p>
            <a:r>
              <a:rPr lang="cs-CZ" b="1" dirty="0"/>
              <a:t>Počátky studené války</a:t>
            </a:r>
          </a:p>
        </p:txBody>
      </p:sp>
      <p:sp>
        <p:nvSpPr>
          <p:cNvPr id="3" name="Podnadpis 2">
            <a:extLst>
              <a:ext uri="{FF2B5EF4-FFF2-40B4-BE49-F238E27FC236}">
                <a16:creationId xmlns:a16="http://schemas.microsoft.com/office/drawing/2014/main" id="{DC9D620D-EC28-4F1F-9687-A81E50D6A33F}"/>
              </a:ext>
            </a:extLst>
          </p:cNvPr>
          <p:cNvSpPr>
            <a:spLocks noGrp="1"/>
          </p:cNvSpPr>
          <p:nvPr>
            <p:ph type="subTitle" idx="1"/>
          </p:nvPr>
        </p:nvSpPr>
        <p:spPr/>
        <p:txBody>
          <a:bodyPr/>
          <a:lstStyle/>
          <a:p>
            <a:r>
              <a:rPr lang="cs-CZ" b="1" dirty="0"/>
              <a:t>Historiografie</a:t>
            </a:r>
          </a:p>
        </p:txBody>
      </p:sp>
    </p:spTree>
    <p:extLst>
      <p:ext uri="{BB962C8B-B14F-4D97-AF65-F5344CB8AC3E}">
        <p14:creationId xmlns:p14="http://schemas.microsoft.com/office/powerpoint/2010/main" val="1990510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Postrevizionismus</a:t>
            </a:r>
            <a:endParaRPr lang="cs-CZ" b="1" dirty="0"/>
          </a:p>
        </p:txBody>
      </p:sp>
      <p:sp>
        <p:nvSpPr>
          <p:cNvPr id="3" name="Zástupný symbol pro obsah 2"/>
          <p:cNvSpPr>
            <a:spLocks noGrp="1"/>
          </p:cNvSpPr>
          <p:nvPr>
            <p:ph idx="1"/>
          </p:nvPr>
        </p:nvSpPr>
        <p:spPr/>
        <p:txBody>
          <a:bodyPr/>
          <a:lstStyle/>
          <a:p>
            <a:r>
              <a:rPr lang="cs-CZ" dirty="0"/>
              <a:t>Boom v osmdesátých letech, snaží se nastolit rovnováhu.</a:t>
            </a:r>
          </a:p>
          <a:p>
            <a:r>
              <a:rPr lang="cs-CZ" dirty="0"/>
              <a:t>Odmítají jednostranné hodnocení, zda studenou válku zavinil SSSR nebo USA.</a:t>
            </a:r>
          </a:p>
          <a:p>
            <a:r>
              <a:rPr lang="cs-CZ" dirty="0"/>
              <a:t>Vinu za rozpoutání SV přisuzují oběma mocnostem.</a:t>
            </a:r>
          </a:p>
        </p:txBody>
      </p:sp>
    </p:spTree>
    <p:extLst>
      <p:ext uri="{BB962C8B-B14F-4D97-AF65-F5344CB8AC3E}">
        <p14:creationId xmlns:p14="http://schemas.microsoft.com/office/powerpoint/2010/main" val="1020791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John </a:t>
            </a:r>
            <a:r>
              <a:rPr lang="cs-CZ" b="1" dirty="0" err="1"/>
              <a:t>Lewis</a:t>
            </a:r>
            <a:r>
              <a:rPr lang="cs-CZ" b="1" dirty="0"/>
              <a:t> </a:t>
            </a:r>
            <a:r>
              <a:rPr lang="cs-CZ" b="1" dirty="0" err="1"/>
              <a:t>Gaddis</a:t>
            </a:r>
            <a:endParaRPr lang="cs-CZ" b="1" dirty="0"/>
          </a:p>
        </p:txBody>
      </p:sp>
      <p:sp>
        <p:nvSpPr>
          <p:cNvPr id="3" name="Zástupný symbol pro obsah 2"/>
          <p:cNvSpPr>
            <a:spLocks noGrp="1"/>
          </p:cNvSpPr>
          <p:nvPr>
            <p:ph idx="1"/>
          </p:nvPr>
        </p:nvSpPr>
        <p:spPr>
          <a:xfrm>
            <a:off x="1981200" y="1417639"/>
            <a:ext cx="8229600" cy="4708525"/>
          </a:xfrm>
        </p:spPr>
        <p:txBody>
          <a:bodyPr>
            <a:noAutofit/>
          </a:bodyPr>
          <a:lstStyle/>
          <a:p>
            <a:r>
              <a:rPr lang="cs-CZ" sz="2250" dirty="0" err="1"/>
              <a:t>Gaddis</a:t>
            </a:r>
            <a:r>
              <a:rPr lang="cs-CZ" sz="2250" dirty="0"/>
              <a:t> používá termín „dlouhý mír“ odkazující k rovnováze (vzájemná ekonomická nezávislost, vnitřní stabilita bipolárního systému, jaderné zastrašení…)</a:t>
            </a:r>
          </a:p>
          <a:p>
            <a:r>
              <a:rPr lang="cs-CZ" sz="2250" dirty="0"/>
              <a:t>Charakteristika obou supervelmocí: podstatně se neodlišují, v obou případech se jedná o racionální hráče, kteří se obávají jeden druhého</a:t>
            </a:r>
          </a:p>
          <a:p>
            <a:r>
              <a:rPr lang="cs-CZ" sz="2250" dirty="0"/>
              <a:t>US-ruské vztahy po 19. století dobré, horší se na přelomu století kvůli střetávání na Dálném východě.</a:t>
            </a:r>
          </a:p>
          <a:p>
            <a:r>
              <a:rPr lang="cs-CZ" sz="2250" dirty="0"/>
              <a:t>Stalin se spálil spoluprací s Hitlerem, nechce stejnou věc opakovat s USA a VB.</a:t>
            </a:r>
          </a:p>
          <a:p>
            <a:r>
              <a:rPr lang="cs-CZ" sz="2250" dirty="0"/>
              <a:t>Totalitní systém představoval pro USA bezpečnostní riziko. Přesto se nechtěli Američané rozloučit zcela s </a:t>
            </a:r>
            <a:r>
              <a:rPr lang="cs-CZ" sz="2250" dirty="0" err="1"/>
              <a:t>rooseveltovskou</a:t>
            </a:r>
            <a:r>
              <a:rPr lang="cs-CZ" sz="2250" dirty="0"/>
              <a:t> koncepcí. Nejistota panující po vítězství ztotožněna se sovětskou hrozbou.</a:t>
            </a:r>
          </a:p>
        </p:txBody>
      </p:sp>
    </p:spTree>
    <p:extLst>
      <p:ext uri="{BB962C8B-B14F-4D97-AF65-F5344CB8AC3E}">
        <p14:creationId xmlns:p14="http://schemas.microsoft.com/office/powerpoint/2010/main" val="4276599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Vojtěch Mastný</a:t>
            </a:r>
          </a:p>
        </p:txBody>
      </p:sp>
      <p:sp>
        <p:nvSpPr>
          <p:cNvPr id="3" name="Zástupný symbol pro obsah 2"/>
          <p:cNvSpPr>
            <a:spLocks noGrp="1"/>
          </p:cNvSpPr>
          <p:nvPr>
            <p:ph idx="1"/>
          </p:nvPr>
        </p:nvSpPr>
        <p:spPr/>
        <p:txBody>
          <a:bodyPr>
            <a:normAutofit/>
          </a:bodyPr>
          <a:lstStyle/>
          <a:p>
            <a:r>
              <a:rPr lang="cs-CZ" dirty="0"/>
              <a:t>Americký historik českého původu, odmítá revizionismus.</a:t>
            </a:r>
          </a:p>
          <a:p>
            <a:r>
              <a:rPr lang="cs-CZ" dirty="0"/>
              <a:t>Odpovědnost za studenou válku přisuzuje SSSR. Nástup bolševiků pozměnil obsah i směr zahraniční politiky. Vše podřízeno cíli světové revoluce.</a:t>
            </a:r>
          </a:p>
          <a:p>
            <a:r>
              <a:rPr lang="cs-CZ" dirty="0"/>
              <a:t>Stalin převzal politiku imperiálního Ruska (územní expanze, sféry vlivu).</a:t>
            </a:r>
          </a:p>
          <a:p>
            <a:r>
              <a:rPr lang="cs-CZ" dirty="0"/>
              <a:t>USA nedokázaly hrozbu včas rozpoznat a docenit. USA vystupují jako naivní a zmatená osoba.</a:t>
            </a:r>
          </a:p>
        </p:txBody>
      </p:sp>
    </p:spTree>
    <p:extLst>
      <p:ext uri="{BB962C8B-B14F-4D97-AF65-F5344CB8AC3E}">
        <p14:creationId xmlns:p14="http://schemas.microsoft.com/office/powerpoint/2010/main" val="182419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Geir</a:t>
            </a:r>
            <a:r>
              <a:rPr lang="cs-CZ" b="1" dirty="0"/>
              <a:t> </a:t>
            </a:r>
            <a:r>
              <a:rPr lang="cs-CZ" b="1" dirty="0" err="1"/>
              <a:t>Lundestad</a:t>
            </a:r>
            <a:endParaRPr lang="cs-CZ" b="1" dirty="0"/>
          </a:p>
        </p:txBody>
      </p:sp>
      <p:sp>
        <p:nvSpPr>
          <p:cNvPr id="3" name="Zástupný symbol pro obsah 2"/>
          <p:cNvSpPr>
            <a:spLocks noGrp="1"/>
          </p:cNvSpPr>
          <p:nvPr>
            <p:ph idx="1"/>
          </p:nvPr>
        </p:nvSpPr>
        <p:spPr/>
        <p:txBody>
          <a:bodyPr>
            <a:normAutofit/>
          </a:bodyPr>
          <a:lstStyle/>
          <a:p>
            <a:r>
              <a:rPr lang="cs-CZ" dirty="0"/>
              <a:t>Americký historik norského původu.</a:t>
            </a:r>
          </a:p>
          <a:p>
            <a:r>
              <a:rPr lang="cs-CZ" dirty="0"/>
              <a:t>USA charakterizuje jako hosta, který byl do Evropy pozván. Naopak SSSR chápe jako vetřelce, který se části Evropy sám vnutil.</a:t>
            </a:r>
          </a:p>
          <a:p>
            <a:r>
              <a:rPr lang="cs-CZ" dirty="0"/>
              <a:t>Americká expanze po WW2 byla ve srovnání s expanzí sovětskou mnohem intenzivnější a rozsáhlejší = studená válka obdobím americké převahy, kdy USA hrají roli hegemona a SSSR zůstává pouze regionální velmocí.</a:t>
            </a:r>
          </a:p>
          <a:p>
            <a:r>
              <a:rPr lang="cs-CZ" dirty="0"/>
              <a:t>Evropané se US expanze dožadovali, ať už kvůli hospodářské pomoci, či k vybalancování SSSR, nebo proto že USA obdivovali.</a:t>
            </a:r>
          </a:p>
        </p:txBody>
      </p:sp>
    </p:spTree>
    <p:extLst>
      <p:ext uri="{BB962C8B-B14F-4D97-AF65-F5344CB8AC3E}">
        <p14:creationId xmlns:p14="http://schemas.microsoft.com/office/powerpoint/2010/main" val="2462331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Melvyn</a:t>
            </a:r>
            <a:r>
              <a:rPr lang="cs-CZ" b="1" dirty="0"/>
              <a:t> </a:t>
            </a:r>
            <a:r>
              <a:rPr lang="cs-CZ" b="1" dirty="0" err="1"/>
              <a:t>Leffler</a:t>
            </a:r>
            <a:endParaRPr lang="cs-CZ" b="1" dirty="0"/>
          </a:p>
        </p:txBody>
      </p:sp>
      <p:sp>
        <p:nvSpPr>
          <p:cNvPr id="3" name="Zástupný symbol pro obsah 2"/>
          <p:cNvSpPr>
            <a:spLocks noGrp="1"/>
          </p:cNvSpPr>
          <p:nvPr>
            <p:ph idx="1"/>
          </p:nvPr>
        </p:nvSpPr>
        <p:spPr/>
        <p:txBody>
          <a:bodyPr>
            <a:normAutofit/>
          </a:bodyPr>
          <a:lstStyle/>
          <a:p>
            <a:r>
              <a:rPr lang="cs-CZ" dirty="0"/>
              <a:t>Obě supervelmoci jsou v jeho podání racionálními hráči.</a:t>
            </a:r>
          </a:p>
          <a:p>
            <a:r>
              <a:rPr lang="cs-CZ" dirty="0"/>
              <a:t>Ideologický konflikt mezi komunismem a liberálním kapitalismem začíná ruskou revolucí v roce 1917.</a:t>
            </a:r>
          </a:p>
          <a:p>
            <a:r>
              <a:rPr lang="cs-CZ" dirty="0"/>
              <a:t>SSSR chápe jako opatrného hráče, který se snaží zajistit svoji bezpečnost vlivem ve svém bezprostředním okolí. USA se zaměřují na stav mezinárodního systému, který se snaží svým vlivem přetvořit tak, aby zamezily nestabilitě a chaosu.</a:t>
            </a:r>
          </a:p>
        </p:txBody>
      </p:sp>
    </p:spTree>
    <p:extLst>
      <p:ext uri="{BB962C8B-B14F-4D97-AF65-F5344CB8AC3E}">
        <p14:creationId xmlns:p14="http://schemas.microsoft.com/office/powerpoint/2010/main" val="351886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Korporativismus</a:t>
            </a:r>
          </a:p>
        </p:txBody>
      </p:sp>
      <p:sp>
        <p:nvSpPr>
          <p:cNvPr id="3" name="Zástupný symbol pro obsah 2"/>
          <p:cNvSpPr>
            <a:spLocks noGrp="1"/>
          </p:cNvSpPr>
          <p:nvPr>
            <p:ph idx="1"/>
          </p:nvPr>
        </p:nvSpPr>
        <p:spPr/>
        <p:txBody>
          <a:bodyPr>
            <a:normAutofit/>
          </a:bodyPr>
          <a:lstStyle/>
          <a:p>
            <a:r>
              <a:rPr lang="cs-CZ" dirty="0"/>
              <a:t>Rozvíjí se ve stejné době jako </a:t>
            </a:r>
            <a:r>
              <a:rPr lang="cs-CZ" dirty="0" err="1"/>
              <a:t>postrevizionismus</a:t>
            </a:r>
            <a:r>
              <a:rPr lang="cs-CZ" dirty="0"/>
              <a:t>, někteří autoři jej považují za jeho součást</a:t>
            </a:r>
          </a:p>
          <a:p>
            <a:r>
              <a:rPr lang="cs-CZ" dirty="0"/>
              <a:t>Při hledání příčin SV se zaměřuje na zájmová sdružení, která zastávají důležitou roli v americké ekonomice.</a:t>
            </a:r>
          </a:p>
          <a:p>
            <a:r>
              <a:rPr lang="cs-CZ" dirty="0"/>
              <a:t>Zahraniční politika USA je podle korporativistů ovlivňována snahou prosadit US ekonomický systém na mezinárodní úrovni.</a:t>
            </a:r>
          </a:p>
          <a:p>
            <a:r>
              <a:rPr lang="cs-CZ" dirty="0"/>
              <a:t>Michael J. </a:t>
            </a:r>
            <a:r>
              <a:rPr lang="cs-CZ" dirty="0" err="1"/>
              <a:t>Hogan</a:t>
            </a:r>
            <a:endParaRPr lang="cs-CZ" dirty="0"/>
          </a:p>
        </p:txBody>
      </p:sp>
    </p:spTree>
    <p:extLst>
      <p:ext uri="{BB962C8B-B14F-4D97-AF65-F5344CB8AC3E}">
        <p14:creationId xmlns:p14="http://schemas.microsoft.com/office/powerpoint/2010/main" val="3258692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Michael </a:t>
            </a:r>
            <a:r>
              <a:rPr lang="cs-CZ" b="1" dirty="0" err="1"/>
              <a:t>Hogan</a:t>
            </a:r>
            <a:endParaRPr lang="cs-CZ" b="1" dirty="0"/>
          </a:p>
        </p:txBody>
      </p:sp>
      <p:sp>
        <p:nvSpPr>
          <p:cNvPr id="3" name="Zástupný symbol pro obsah 2"/>
          <p:cNvSpPr>
            <a:spLocks noGrp="1"/>
          </p:cNvSpPr>
          <p:nvPr>
            <p:ph idx="1"/>
          </p:nvPr>
        </p:nvSpPr>
        <p:spPr/>
        <p:txBody>
          <a:bodyPr>
            <a:normAutofit/>
          </a:bodyPr>
          <a:lstStyle/>
          <a:p>
            <a:r>
              <a:rPr lang="cs-CZ" dirty="0"/>
              <a:t>Navazuje na revizionistické hodnocení US zahraniční politiky.</a:t>
            </a:r>
          </a:p>
          <a:p>
            <a:r>
              <a:rPr lang="cs-CZ" dirty="0"/>
              <a:t>Sjednocení zájmů rozličných nátlakových skupin s podobnou vizí domácí a zahraniční politické ekonomie (po 1934)</a:t>
            </a:r>
          </a:p>
          <a:p>
            <a:r>
              <a:rPr lang="cs-CZ" dirty="0"/>
              <a:t>Tato „koalice Nového údělu“ se snaží přenést </a:t>
            </a:r>
            <a:r>
              <a:rPr lang="cs-CZ" dirty="0" err="1"/>
              <a:t>rooseveltovské</a:t>
            </a:r>
            <a:r>
              <a:rPr lang="cs-CZ" dirty="0"/>
              <a:t> ekonomické politiky New </a:t>
            </a:r>
            <a:r>
              <a:rPr lang="cs-CZ" dirty="0" err="1"/>
              <a:t>Dealu</a:t>
            </a:r>
            <a:r>
              <a:rPr lang="cs-CZ" dirty="0"/>
              <a:t> do Evropy (v podobě Marshallova plánu = poevropštěná amerikanizace).</a:t>
            </a:r>
          </a:p>
          <a:p>
            <a:r>
              <a:rPr lang="cs-CZ" dirty="0"/>
              <a:t>Koalice zahrnovala velké investiční banky, firmy, odboráře, organizované zemědělce, liberální akademiky, soukromé nadace, obchodní asociace…</a:t>
            </a:r>
          </a:p>
          <a:p>
            <a:endParaRPr lang="cs-CZ" dirty="0"/>
          </a:p>
        </p:txBody>
      </p:sp>
    </p:spTree>
    <p:extLst>
      <p:ext uri="{BB962C8B-B14F-4D97-AF65-F5344CB8AC3E}">
        <p14:creationId xmlns:p14="http://schemas.microsoft.com/office/powerpoint/2010/main" val="2997557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Neotradicionalismus</a:t>
            </a:r>
            <a:endParaRPr lang="cs-CZ" b="1" dirty="0"/>
          </a:p>
        </p:txBody>
      </p:sp>
      <p:sp>
        <p:nvSpPr>
          <p:cNvPr id="3" name="Zástupný symbol pro obsah 2"/>
          <p:cNvSpPr>
            <a:spLocks noGrp="1"/>
          </p:cNvSpPr>
          <p:nvPr>
            <p:ph idx="1"/>
          </p:nvPr>
        </p:nvSpPr>
        <p:spPr/>
        <p:txBody>
          <a:bodyPr/>
          <a:lstStyle/>
          <a:p>
            <a:r>
              <a:rPr lang="cs-CZ" dirty="0"/>
              <a:t>Boom po pádu železné opony a rozpadu SSSR.</a:t>
            </a:r>
          </a:p>
          <a:p>
            <a:r>
              <a:rPr lang="cs-CZ" dirty="0"/>
              <a:t>Představuje USA jako alternativu k tyranskému režimu J. V. Stalina, se kterým se nebylo možné dohodnout, a proto USA reagovaly aktivním zadržováním této hrozby.</a:t>
            </a:r>
          </a:p>
        </p:txBody>
      </p:sp>
    </p:spTree>
    <p:extLst>
      <p:ext uri="{BB962C8B-B14F-4D97-AF65-F5344CB8AC3E}">
        <p14:creationId xmlns:p14="http://schemas.microsoft.com/office/powerpoint/2010/main" val="2209962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John </a:t>
            </a:r>
            <a:r>
              <a:rPr lang="cs-CZ" b="1" dirty="0" err="1"/>
              <a:t>Lewis</a:t>
            </a:r>
            <a:r>
              <a:rPr lang="cs-CZ" b="1" dirty="0"/>
              <a:t> </a:t>
            </a:r>
            <a:r>
              <a:rPr lang="cs-CZ" b="1" dirty="0" err="1"/>
              <a:t>Gaddis</a:t>
            </a:r>
            <a:endParaRPr lang="cs-CZ" b="1" dirty="0"/>
          </a:p>
        </p:txBody>
      </p:sp>
      <p:sp>
        <p:nvSpPr>
          <p:cNvPr id="3" name="Zástupný symbol pro obsah 2"/>
          <p:cNvSpPr>
            <a:spLocks noGrp="1"/>
          </p:cNvSpPr>
          <p:nvPr>
            <p:ph idx="1"/>
          </p:nvPr>
        </p:nvSpPr>
        <p:spPr/>
        <p:txBody>
          <a:bodyPr>
            <a:normAutofit/>
          </a:bodyPr>
          <a:lstStyle/>
          <a:p>
            <a:r>
              <a:rPr lang="cs-CZ" dirty="0"/>
              <a:t>Po konci studené války ustupuje z revizionistických pozic a rehabilituje tradicionalismus. </a:t>
            </a:r>
          </a:p>
          <a:p>
            <a:r>
              <a:rPr lang="cs-CZ" dirty="0"/>
              <a:t>Stalin byl velkoruský nacionalista zhlížející se v Petru Velikém a Ivanu Hrozném. Hnala ho touha ovládat okolní svět, kterou schovával za proletářský internacionalismus. </a:t>
            </a:r>
          </a:p>
          <a:p>
            <a:r>
              <a:rPr lang="cs-CZ" dirty="0"/>
              <a:t>USA skutečně chtěly dominovat světové politice (už Wilson), ale až WW vytvořila nezbytné podmínky. </a:t>
            </a:r>
          </a:p>
          <a:p>
            <a:r>
              <a:rPr lang="cs-CZ" dirty="0"/>
              <a:t>Architekti nového systému považovali spolupráci za možnou (</a:t>
            </a:r>
            <a:r>
              <a:rPr lang="cs-CZ" dirty="0" err="1"/>
              <a:t>rooseveltovská</a:t>
            </a:r>
            <a:r>
              <a:rPr lang="cs-CZ" dirty="0"/>
              <a:t> koncepce policistů). Tato koncepce „společné bezpečnosti“ narazila na zcela odlišnou koncepci Moskvy.</a:t>
            </a:r>
          </a:p>
        </p:txBody>
      </p:sp>
    </p:spTree>
    <p:extLst>
      <p:ext uri="{BB962C8B-B14F-4D97-AF65-F5344CB8AC3E}">
        <p14:creationId xmlns:p14="http://schemas.microsoft.com/office/powerpoint/2010/main" val="2406228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Kdo mohl za studenou válku?</a:t>
            </a:r>
          </a:p>
        </p:txBody>
      </p:sp>
      <p:sp>
        <p:nvSpPr>
          <p:cNvPr id="3" name="Zástupný symbol pro obsah 2"/>
          <p:cNvSpPr>
            <a:spLocks noGrp="1"/>
          </p:cNvSpPr>
          <p:nvPr>
            <p:ph idx="1"/>
          </p:nvPr>
        </p:nvSpPr>
        <p:spPr/>
        <p:txBody>
          <a:bodyPr/>
          <a:lstStyle/>
          <a:p>
            <a:r>
              <a:rPr lang="cs-CZ" dirty="0"/>
              <a:t>Tradicionalisté</a:t>
            </a:r>
          </a:p>
          <a:p>
            <a:r>
              <a:rPr lang="cs-CZ" dirty="0"/>
              <a:t>Revizionisté</a:t>
            </a:r>
          </a:p>
          <a:p>
            <a:r>
              <a:rPr lang="cs-CZ" dirty="0" err="1"/>
              <a:t>Postrevizionisté</a:t>
            </a:r>
            <a:endParaRPr lang="cs-CZ" dirty="0"/>
          </a:p>
          <a:p>
            <a:r>
              <a:rPr lang="cs-CZ" dirty="0"/>
              <a:t>Korporativismus</a:t>
            </a:r>
          </a:p>
          <a:p>
            <a:r>
              <a:rPr lang="cs-CZ" dirty="0" err="1"/>
              <a:t>Neotradicionalisté</a:t>
            </a:r>
            <a:endParaRPr lang="cs-CZ" dirty="0"/>
          </a:p>
        </p:txBody>
      </p:sp>
    </p:spTree>
    <p:extLst>
      <p:ext uri="{BB962C8B-B14F-4D97-AF65-F5344CB8AC3E}">
        <p14:creationId xmlns:p14="http://schemas.microsoft.com/office/powerpoint/2010/main" val="617245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Tradicionalistická (ortodoxní) interpretace</a:t>
            </a:r>
          </a:p>
        </p:txBody>
      </p:sp>
      <p:sp>
        <p:nvSpPr>
          <p:cNvPr id="3" name="Zástupný symbol pro obsah 2"/>
          <p:cNvSpPr>
            <a:spLocks noGrp="1"/>
          </p:cNvSpPr>
          <p:nvPr>
            <p:ph idx="1"/>
          </p:nvPr>
        </p:nvSpPr>
        <p:spPr/>
        <p:txBody>
          <a:bodyPr>
            <a:normAutofit/>
          </a:bodyPr>
          <a:lstStyle/>
          <a:p>
            <a:r>
              <a:rPr lang="cs-CZ" dirty="0"/>
              <a:t>Opírá se o tvrzení, že poválečný mír narušil svojí expanzionistickou politikou Sovětský svaz.</a:t>
            </a:r>
          </a:p>
          <a:p>
            <a:r>
              <a:rPr lang="cs-CZ" dirty="0"/>
              <a:t>Studenou válku chápou jako ideologický střet mezi principy totalitního komunismu (SSSR) a demokracií a svobodou (USA).</a:t>
            </a:r>
          </a:p>
          <a:p>
            <a:r>
              <a:rPr lang="cs-CZ" dirty="0"/>
              <a:t>Velkou roli při vzniku studené války přisuzují Stalinovi (paranoidní vůdce, který chtěl ze strachu ze ztráty vlastní moci ovládnout svět)</a:t>
            </a:r>
          </a:p>
          <a:p>
            <a:r>
              <a:rPr lang="cs-CZ" dirty="0"/>
              <a:t>W. H. </a:t>
            </a:r>
            <a:r>
              <a:rPr lang="cs-CZ" dirty="0" err="1"/>
              <a:t>McNeill</a:t>
            </a:r>
            <a:r>
              <a:rPr lang="cs-CZ" dirty="0"/>
              <a:t>, N. A. </a:t>
            </a:r>
            <a:r>
              <a:rPr lang="cs-CZ" dirty="0" err="1"/>
              <a:t>Graebner</a:t>
            </a:r>
            <a:r>
              <a:rPr lang="cs-CZ" dirty="0"/>
              <a:t>, A. </a:t>
            </a:r>
            <a:r>
              <a:rPr lang="cs-CZ" dirty="0" err="1"/>
              <a:t>Schlesinger</a:t>
            </a:r>
            <a:r>
              <a:rPr lang="cs-CZ" dirty="0"/>
              <a:t> jr.</a:t>
            </a:r>
          </a:p>
        </p:txBody>
      </p:sp>
    </p:spTree>
    <p:extLst>
      <p:ext uri="{BB962C8B-B14F-4D97-AF65-F5344CB8AC3E}">
        <p14:creationId xmlns:p14="http://schemas.microsoft.com/office/powerpoint/2010/main" val="4013512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Norman Arthur </a:t>
            </a:r>
            <a:r>
              <a:rPr lang="cs-CZ" b="1" dirty="0" err="1"/>
              <a:t>Graebner</a:t>
            </a:r>
            <a:endParaRPr lang="cs-CZ" b="1" dirty="0"/>
          </a:p>
        </p:txBody>
      </p:sp>
      <p:sp>
        <p:nvSpPr>
          <p:cNvPr id="4" name="Zástupný symbol pro obsah 3"/>
          <p:cNvSpPr>
            <a:spLocks noGrp="1"/>
          </p:cNvSpPr>
          <p:nvPr>
            <p:ph idx="1"/>
          </p:nvPr>
        </p:nvSpPr>
        <p:spPr/>
        <p:txBody>
          <a:bodyPr>
            <a:normAutofit/>
          </a:bodyPr>
          <a:lstStyle/>
          <a:p>
            <a:r>
              <a:rPr lang="cs-CZ" dirty="0"/>
              <a:t>SSSR – neústupný a podezřívavý agresor, stále se snaží posouvat hranice svého vlivu. USA – zásadový, ale naivní idealista, který trvá na respektu k demokracii a lidským právům.</a:t>
            </a:r>
          </a:p>
          <a:p>
            <a:r>
              <a:rPr lang="cs-CZ" dirty="0"/>
              <a:t>USA a VB vstupovaly do války jako nasycené mocnosti usilující pouze o mír a stabilitu, charakter SSSR a jeho ambice byly odlišné (klíčová kontrola nad východní Evropou).</a:t>
            </a:r>
          </a:p>
          <a:p>
            <a:r>
              <a:rPr lang="cs-CZ" dirty="0"/>
              <a:t>Až do roku 1947 převažoval v USA názor, že sovětské ambice se omezují na východní Evropu a Američané věřili, že svojí morální ofenzivou nakonec donutí Sověty k ústupkům (změna postoje – Československo 1948 a první berlínská krize 1948-49).</a:t>
            </a:r>
          </a:p>
        </p:txBody>
      </p:sp>
    </p:spTree>
    <p:extLst>
      <p:ext uri="{BB962C8B-B14F-4D97-AF65-F5344CB8AC3E}">
        <p14:creationId xmlns:p14="http://schemas.microsoft.com/office/powerpoint/2010/main" val="114847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Arthur </a:t>
            </a:r>
            <a:r>
              <a:rPr lang="cs-CZ" b="1" dirty="0" err="1"/>
              <a:t>Meier</a:t>
            </a:r>
            <a:r>
              <a:rPr lang="cs-CZ" b="1" dirty="0"/>
              <a:t> </a:t>
            </a:r>
            <a:r>
              <a:rPr lang="cs-CZ" b="1" dirty="0" err="1"/>
              <a:t>Schlesinger</a:t>
            </a:r>
            <a:r>
              <a:rPr lang="cs-CZ" b="1" dirty="0"/>
              <a:t> Jr.</a:t>
            </a:r>
          </a:p>
        </p:txBody>
      </p:sp>
      <p:sp>
        <p:nvSpPr>
          <p:cNvPr id="3" name="Zástupný symbol pro obsah 2"/>
          <p:cNvSpPr>
            <a:spLocks noGrp="1"/>
          </p:cNvSpPr>
          <p:nvPr>
            <p:ph idx="1"/>
          </p:nvPr>
        </p:nvSpPr>
        <p:spPr/>
        <p:txBody>
          <a:bodyPr>
            <a:normAutofit/>
          </a:bodyPr>
          <a:lstStyle/>
          <a:p>
            <a:r>
              <a:rPr lang="cs-CZ" dirty="0"/>
              <a:t>Základním problémem byly rozdílné představy o principech poválečného uspořádání světa. US představa opírající se o univerzalismus, kde bezpečnost měla být zajištěna světovou organizací x sovětské plány na vytvoření zájmových sfér.</a:t>
            </a:r>
          </a:p>
          <a:p>
            <a:r>
              <a:rPr lang="cs-CZ" dirty="0"/>
              <a:t>Stalin pouze pokračoval v tradiční ruské politice a v zájmu zajištění sféry vlivu byl ochotný podepsat FDR téměř vše.</a:t>
            </a:r>
          </a:p>
          <a:p>
            <a:r>
              <a:rPr lang="cs-CZ" dirty="0"/>
              <a:t>SSSR se vymykal nesmiřitelností leninské ideologie, totalitním charakterem společnosti a Stalinovým stihomamem. </a:t>
            </a:r>
          </a:p>
          <a:p>
            <a:r>
              <a:rPr lang="cs-CZ" dirty="0"/>
              <a:t>Stalin nebyl realistický státník </a:t>
            </a:r>
          </a:p>
        </p:txBody>
      </p:sp>
    </p:spTree>
    <p:extLst>
      <p:ext uri="{BB962C8B-B14F-4D97-AF65-F5344CB8AC3E}">
        <p14:creationId xmlns:p14="http://schemas.microsoft.com/office/powerpoint/2010/main" val="239390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Revizionistická interpretace</a:t>
            </a:r>
          </a:p>
        </p:txBody>
      </p:sp>
      <p:sp>
        <p:nvSpPr>
          <p:cNvPr id="3" name="Zástupný symbol pro obsah 2"/>
          <p:cNvSpPr>
            <a:spLocks noGrp="1"/>
          </p:cNvSpPr>
          <p:nvPr>
            <p:ph idx="1"/>
          </p:nvPr>
        </p:nvSpPr>
        <p:spPr/>
        <p:txBody>
          <a:bodyPr>
            <a:normAutofit/>
          </a:bodyPr>
          <a:lstStyle/>
          <a:p>
            <a:r>
              <a:rPr lang="cs-CZ" dirty="0"/>
              <a:t>Boom zažila tato interpretace během vietnamské války.</a:t>
            </a:r>
          </a:p>
          <a:p>
            <a:r>
              <a:rPr lang="cs-CZ" dirty="0"/>
              <a:t>SSSR z pozice slabší velmoci pouze reagoval na tlak ze strany USA, které schválně zveličovaly hrozbu komunismu a vojenskou sílu SSSR.</a:t>
            </a:r>
          </a:p>
          <a:p>
            <a:r>
              <a:rPr lang="cs-CZ" dirty="0" err="1"/>
              <a:t>Williams</a:t>
            </a:r>
            <a:r>
              <a:rPr lang="cs-CZ" dirty="0"/>
              <a:t> A. </a:t>
            </a:r>
            <a:r>
              <a:rPr lang="cs-CZ" dirty="0" err="1"/>
              <a:t>Williams</a:t>
            </a:r>
            <a:r>
              <a:rPr lang="cs-CZ" dirty="0"/>
              <a:t>, J. </a:t>
            </a:r>
            <a:r>
              <a:rPr lang="cs-CZ" dirty="0" err="1"/>
              <a:t>Kolko</a:t>
            </a:r>
            <a:r>
              <a:rPr lang="cs-CZ" dirty="0"/>
              <a:t>, G. </a:t>
            </a:r>
            <a:r>
              <a:rPr lang="cs-CZ" dirty="0" err="1"/>
              <a:t>Kolko</a:t>
            </a:r>
            <a:endParaRPr lang="cs-CZ" dirty="0"/>
          </a:p>
        </p:txBody>
      </p:sp>
    </p:spTree>
    <p:extLst>
      <p:ext uri="{BB962C8B-B14F-4D97-AF65-F5344CB8AC3E}">
        <p14:creationId xmlns:p14="http://schemas.microsoft.com/office/powerpoint/2010/main" val="15098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William </a:t>
            </a:r>
            <a:r>
              <a:rPr lang="cs-CZ" b="1" dirty="0" err="1"/>
              <a:t>Appleman</a:t>
            </a:r>
            <a:r>
              <a:rPr lang="cs-CZ" b="1" dirty="0"/>
              <a:t> </a:t>
            </a:r>
            <a:r>
              <a:rPr lang="cs-CZ" b="1" dirty="0" err="1"/>
              <a:t>Williams</a:t>
            </a:r>
            <a:endParaRPr lang="cs-CZ" b="1" dirty="0"/>
          </a:p>
        </p:txBody>
      </p:sp>
      <p:sp>
        <p:nvSpPr>
          <p:cNvPr id="3" name="Zástupný symbol pro obsah 2"/>
          <p:cNvSpPr>
            <a:spLocks noGrp="1"/>
          </p:cNvSpPr>
          <p:nvPr>
            <p:ph idx="1"/>
          </p:nvPr>
        </p:nvSpPr>
        <p:spPr/>
        <p:txBody>
          <a:bodyPr>
            <a:normAutofit/>
          </a:bodyPr>
          <a:lstStyle/>
          <a:p>
            <a:r>
              <a:rPr lang="cs-CZ" i="1" dirty="0" err="1"/>
              <a:t>Tragedy</a:t>
            </a:r>
            <a:r>
              <a:rPr lang="cs-CZ" i="1" dirty="0"/>
              <a:t> of </a:t>
            </a:r>
            <a:r>
              <a:rPr lang="cs-CZ" i="1" dirty="0" err="1"/>
              <a:t>American</a:t>
            </a:r>
            <a:r>
              <a:rPr lang="cs-CZ" i="1" dirty="0"/>
              <a:t> </a:t>
            </a:r>
            <a:r>
              <a:rPr lang="cs-CZ" i="1" dirty="0" err="1"/>
              <a:t>Diplomacy</a:t>
            </a:r>
            <a:r>
              <a:rPr lang="cs-CZ" dirty="0"/>
              <a:t> (1959) = vinu za </a:t>
            </a:r>
            <a:r>
              <a:rPr lang="cs-CZ" dirty="0" err="1"/>
              <a:t>rozputání</a:t>
            </a:r>
            <a:r>
              <a:rPr lang="cs-CZ" dirty="0"/>
              <a:t> SV přiřkl USA, které se chovaly jako expanzivní mocnost.</a:t>
            </a:r>
          </a:p>
          <a:p>
            <a:r>
              <a:rPr lang="cs-CZ" dirty="0"/>
              <a:t>USA se při sebereflexi své role ve světě opírá o tři mylné představy: 1) USA jsou tradičně izolacionistické; 2) USA jsou protiimperialistické; 3) díky své morální, hospodářské a intelektuální převaze mohou vybudovat lepší svět, aniž by samy vytvářely impérium.</a:t>
            </a:r>
          </a:p>
          <a:p>
            <a:r>
              <a:rPr lang="cs-CZ" dirty="0"/>
              <a:t>Stalin byl ke konci války připraven vyjednávat se západními spojenci o poválečném uspořádání (šlo mu o US úvěry).</a:t>
            </a:r>
          </a:p>
        </p:txBody>
      </p:sp>
    </p:spTree>
    <p:extLst>
      <p:ext uri="{BB962C8B-B14F-4D97-AF65-F5344CB8AC3E}">
        <p14:creationId xmlns:p14="http://schemas.microsoft.com/office/powerpoint/2010/main" val="3725108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Joyce</a:t>
            </a:r>
            <a:r>
              <a:rPr lang="cs-CZ" b="1" dirty="0"/>
              <a:t> a Gabriel Kolkovi</a:t>
            </a:r>
          </a:p>
        </p:txBody>
      </p:sp>
      <p:sp>
        <p:nvSpPr>
          <p:cNvPr id="3" name="Zástupný symbol pro obsah 2"/>
          <p:cNvSpPr>
            <a:spLocks noGrp="1"/>
          </p:cNvSpPr>
          <p:nvPr>
            <p:ph idx="1"/>
          </p:nvPr>
        </p:nvSpPr>
        <p:spPr/>
        <p:txBody>
          <a:bodyPr>
            <a:normAutofit/>
          </a:bodyPr>
          <a:lstStyle/>
          <a:p>
            <a:r>
              <a:rPr lang="cs-CZ" dirty="0"/>
              <a:t>USA – válka jako důsledek hospodářských konfliktů. Harmonie mělo být dosaženo přejímáním US společenského modelu ostatními státy světa (= otevřenost celého světa americkým podnikatelům).</a:t>
            </a:r>
          </a:p>
          <a:p>
            <a:r>
              <a:rPr lang="cs-CZ" dirty="0"/>
              <a:t>Studená válka nebyla ani tak střetem USA se SSSR jako spíše americkou expanzí po celém světě.</a:t>
            </a:r>
          </a:p>
          <a:p>
            <a:r>
              <a:rPr lang="cs-CZ" dirty="0"/>
              <a:t>US administrativa zjistila, že k mobilizaci veřejného mínění pro cíle hospodářské expanze je třeba hledat jiné cesty = antikomunismus (potřeba vytvářet atmosféru permanentní krize způsobené komunistickou hrozbou).</a:t>
            </a:r>
          </a:p>
          <a:p>
            <a:endParaRPr lang="cs-CZ" dirty="0"/>
          </a:p>
        </p:txBody>
      </p:sp>
    </p:spTree>
    <p:extLst>
      <p:ext uri="{BB962C8B-B14F-4D97-AF65-F5344CB8AC3E}">
        <p14:creationId xmlns:p14="http://schemas.microsoft.com/office/powerpoint/2010/main" val="2312258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Daniel </a:t>
            </a:r>
            <a:r>
              <a:rPr lang="cs-CZ" b="1" dirty="0" err="1"/>
              <a:t>Yergin</a:t>
            </a:r>
            <a:endParaRPr lang="cs-CZ" b="1" dirty="0"/>
          </a:p>
        </p:txBody>
      </p:sp>
      <p:sp>
        <p:nvSpPr>
          <p:cNvPr id="3" name="Zástupný symbol pro obsah 2"/>
          <p:cNvSpPr>
            <a:spLocks noGrp="1"/>
          </p:cNvSpPr>
          <p:nvPr>
            <p:ph idx="1"/>
          </p:nvPr>
        </p:nvSpPr>
        <p:spPr/>
        <p:txBody>
          <a:bodyPr>
            <a:normAutofit/>
          </a:bodyPr>
          <a:lstStyle/>
          <a:p>
            <a:r>
              <a:rPr lang="cs-CZ" dirty="0"/>
              <a:t>Ideové základy – tzv. </a:t>
            </a:r>
            <a:r>
              <a:rPr lang="cs-CZ" b="1" dirty="0"/>
              <a:t>rižské axiomy</a:t>
            </a:r>
            <a:r>
              <a:rPr lang="cs-CZ" dirty="0"/>
              <a:t> – 20. léta 20. století (američtí diplomaté, kteří sledují vývoj SSSR z lotyšské Rigy)</a:t>
            </a:r>
          </a:p>
          <a:p>
            <a:r>
              <a:rPr lang="cs-CZ" dirty="0"/>
              <a:t>Hlavní ideolog – George </a:t>
            </a:r>
            <a:r>
              <a:rPr lang="cs-CZ" dirty="0" err="1"/>
              <a:t>Kennan</a:t>
            </a:r>
            <a:endParaRPr lang="cs-CZ" dirty="0"/>
          </a:p>
          <a:p>
            <a:r>
              <a:rPr lang="cs-CZ" dirty="0"/>
              <a:t>SSSR je zavázán ke světové expanzi, a to jak marxistickou ideologií, tak i ruskou velmocenskou tradicí.</a:t>
            </a:r>
          </a:p>
          <a:p>
            <a:r>
              <a:rPr lang="cs-CZ" dirty="0"/>
              <a:t>Sovětští vůdci se cítí neustále ohroženi vnějším světem, což je vede k agresivitě.</a:t>
            </a:r>
          </a:p>
          <a:p>
            <a:r>
              <a:rPr lang="cs-CZ" dirty="0"/>
              <a:t>Pokusy o spolupráci ze strany USA budou tito vůdci chápat jako znak slabosti.</a:t>
            </a:r>
          </a:p>
        </p:txBody>
      </p:sp>
    </p:spTree>
    <p:extLst>
      <p:ext uri="{BB962C8B-B14F-4D97-AF65-F5344CB8AC3E}">
        <p14:creationId xmlns:p14="http://schemas.microsoft.com/office/powerpoint/2010/main" val="238669329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1178</Words>
  <Application>Microsoft Office PowerPoint</Application>
  <PresentationFormat>Širokoúhlá obrazovka</PresentationFormat>
  <Paragraphs>82</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Počátky studené války</vt:lpstr>
      <vt:lpstr>Kdo mohl za studenou válku?</vt:lpstr>
      <vt:lpstr>Tradicionalistická (ortodoxní) interpretace</vt:lpstr>
      <vt:lpstr>Norman Arthur Graebner</vt:lpstr>
      <vt:lpstr>Arthur Meier Schlesinger Jr.</vt:lpstr>
      <vt:lpstr>Revizionistická interpretace</vt:lpstr>
      <vt:lpstr>William Appleman Williams</vt:lpstr>
      <vt:lpstr>Joyce a Gabriel Kolkovi</vt:lpstr>
      <vt:lpstr>Daniel Yergin</vt:lpstr>
      <vt:lpstr>Postrevizionismus</vt:lpstr>
      <vt:lpstr>John Lewis Gaddis</vt:lpstr>
      <vt:lpstr>Vojtěch Mastný</vt:lpstr>
      <vt:lpstr>Geir Lundestad</vt:lpstr>
      <vt:lpstr>Melvyn Leffler</vt:lpstr>
      <vt:lpstr>Korporativismus</vt:lpstr>
      <vt:lpstr>Michael Hogan</vt:lpstr>
      <vt:lpstr>Neotradicionalismus</vt:lpstr>
      <vt:lpstr>John Lewis Gaddis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Počátky studené války</dc:title>
  <dc:creator>Jaromír Soukup</dc:creator>
  <cp:lastModifiedBy>Jaromír Soukup</cp:lastModifiedBy>
  <cp:revision>1</cp:revision>
  <dcterms:created xsi:type="dcterms:W3CDTF">2020-03-17T10:26:42Z</dcterms:created>
  <dcterms:modified xsi:type="dcterms:W3CDTF">2020-03-17T10:27:00Z</dcterms:modified>
</cp:coreProperties>
</file>