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60" r:id="rId4"/>
    <p:sldId id="261" r:id="rId5"/>
    <p:sldId id="258" r:id="rId6"/>
    <p:sldId id="264" r:id="rId7"/>
    <p:sldId id="259" r:id="rId8"/>
    <p:sldId id="262" r:id="rId9"/>
    <p:sldId id="263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E1A06-8754-4870-9E44-E39BADAD9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27F020-BBC3-49BB-91C2-5B2CBD64B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C0C22-EBDA-4130-87AE-CB28BC19B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1/7/2025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419A8-07CA-4A4C-AEC2-C40D4D50A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A7B86-E610-42EA-B4DC-C2F44778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A7BA06D-B3FF-4E91-8639-B4569AE3AA23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2B30C86D-5A07-48BC-9C9D-6F9A2DB1E9E1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188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6E5D1-6D19-4E7F-9B4E-42326B771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D2A06C-F91A-4ADC-9CD2-61F0A4D7E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3AA9A-2280-4F63-8B3D-20742AE69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D986B-E58E-43B6-8A80-FFA9D8F74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40D36-2E71-4F27-967F-7A3E4C6EE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1609904-5327-4D2C-A445-B270A00F3B5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0FC7BEC-08C5-4D95-9C84-B48BC8AD1C9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030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1FEA3D-0C7F-45CD-B6A0-942F707B3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8B8A12-BCE6-4D03-A637-1DEC8924BE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9755-9FF4-428A-AEB7-1A6477466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41836-11E2-49FD-877D-53B74514A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24C42-4B05-4EEF-BE14-29041EC9C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BADDEB1-F604-408B-B02A-A2814606E6A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8DF7987-332F-4D6C-81C3-990F39C76C96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1494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9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1/7/2025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3DA7759-3209-4FE2-96D1-4EEDD81E9EA0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1460DAD-8769-4C9F-9C8C-BB0443909D76}"/>
              </a:ext>
            </a:extLst>
          </p:cNvPr>
          <p:cNvSpPr/>
          <p:nvPr/>
        </p:nvSpPr>
        <p:spPr>
          <a:xfrm flipH="1">
            <a:off x="12353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2948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C0001-5D76-45A0-A9F4-7172BDDD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5F313-1240-47AE-A026-7F349292B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48158-6132-4335-B8E1-F6A896383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4C5B6-1598-48B4-9B3A-3078FDBE9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EDBDD32-D3EE-4848-A112-BA814D4631CD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61350361-843C-49D0-BD6A-ECDBA3842BA0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2625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BFD05-2CB2-4A7E-89E7-57615BA82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532B8-D460-476D-816F-725E8D96C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7120F-70AF-4ED5-B364-3AA55C6B4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D8B65F-F709-469F-9961-4D01896C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81C6BC-B23D-48BC-AD44-654DDB8D0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0D60B-86A1-479D-BCE8-06D2C3DB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4EC5136-99DA-40B5-8F79-5C3A56D38BA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8FB775-26C4-41BA-837C-4478D48D215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5627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6130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C13EF9C-0B5A-4364-91AA-E5DD5B536E54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F674475-6327-490A-BD7F-084F5C07F2E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1302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664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C812-4DB6-4F98-9404-29C191D3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0855E-0CD6-47DD-B648-4C84C783D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0082B-17D7-4D61-8AEB-81517D85D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70783-FF31-4C4E-9196-EB169B20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92E260-747D-40FD-A062-9DD5E683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E50A0-1E05-49C5-88C9-46267751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C155C63-9F58-4422-B669-F9748628067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85DBA62-0EDB-47AA-86C7-90463BC9B308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8578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D7521-E43D-41D1-B458-26B20DC6D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472CF2-2653-4B98-A416-D7A0A860E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EF87F5-0B10-4AC7-9599-F088C5E79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07CB7-0520-4D64-B76C-C31AC5578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EB226-AD45-45DF-AAB5-5513AE732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96AEB-9481-4CCE-B110-FEDD33483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BA9707F-7BCE-464F-BF45-E216527084EE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C589723-2CC8-49D1-B4E1-36FECED6A2D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4301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EC5685-19F1-49DA-ADE5-D5D32F16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C0A4D-22A1-4554-B5DE-887974F4D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D5CDC-F2CE-410E-AD13-DDC235C71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82EDB8D0-98ED-4B86-9D5F-E61ADC70144D}" type="datetimeFigureOut">
              <a:rPr lang="en-US" smtClean="0"/>
              <a:pPr/>
              <a:t>1/7/2025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0CD45-794A-4BB0-A427-0CE61AEAF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3AB91-9588-4071-92D2-364F4A6ED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854181D-6920-4594-9A5D-6CE56DC9F8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5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62" r:id="rId5"/>
    <p:sldLayoutId id="2147483667" r:id="rId6"/>
    <p:sldLayoutId id="2147483663" r:id="rId7"/>
    <p:sldLayoutId id="2147483664" r:id="rId8"/>
    <p:sldLayoutId id="2147483665" r:id="rId9"/>
    <p:sldLayoutId id="2147483666" r:id="rId10"/>
    <p:sldLayoutId id="214748366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930EBA3-4D2E-42E8-B828-834555328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E58B2195-5055-402F-A3E7-53FF0E498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5836" y="775849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8472CF4-1AC4-949E-6F77-04F7F6EDD1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7732" y="957715"/>
            <a:ext cx="5130798" cy="2750419"/>
          </a:xfrm>
        </p:spPr>
        <p:txBody>
          <a:bodyPr>
            <a:normAutofit/>
          </a:bodyPr>
          <a:lstStyle/>
          <a:p>
            <a:r>
              <a:rPr lang="cs-CZ" dirty="0"/>
              <a:t>Recepce a produkce</a:t>
            </a:r>
            <a:br>
              <a:rPr lang="cs-CZ" dirty="0"/>
            </a:br>
            <a:r>
              <a:rPr lang="cs-CZ" dirty="0"/>
              <a:t>textu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6025C02-0747-39F9-1647-6574CA1EC1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7732" y="3800209"/>
            <a:ext cx="5130798" cy="2307022"/>
          </a:xfrm>
        </p:spPr>
        <p:txBody>
          <a:bodyPr>
            <a:normAutofit/>
          </a:bodyPr>
          <a:lstStyle/>
          <a:p>
            <a:endParaRPr lang="cs-CZ" dirty="0"/>
          </a:p>
        </p:txBody>
      </p:sp>
      <p:pic>
        <p:nvPicPr>
          <p:cNvPr id="4" name="Picture 3" descr="Modrý abstraktní vzor vodových barev na bílém pozadí">
            <a:extLst>
              <a:ext uri="{FF2B5EF4-FFF2-40B4-BE49-F238E27FC236}">
                <a16:creationId xmlns:a16="http://schemas.microsoft.com/office/drawing/2014/main" id="{30835A73-BE08-903F-30E7-CF18AFF43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76434"/>
            <a:ext cx="5850384" cy="3905131"/>
          </a:xfrm>
          <a:custGeom>
            <a:avLst/>
            <a:gdLst/>
            <a:ahLst/>
            <a:cxnLst/>
            <a:rect l="l" t="t" r="r" b="b"/>
            <a:pathLst>
              <a:path w="6094252" h="6857998">
                <a:moveTo>
                  <a:pt x="0" y="0"/>
                </a:moveTo>
                <a:lnTo>
                  <a:pt x="5898122" y="0"/>
                </a:lnTo>
                <a:cubicBezTo>
                  <a:pt x="6006442" y="0"/>
                  <a:pt x="6094252" y="87810"/>
                  <a:pt x="6094252" y="196130"/>
                </a:cubicBezTo>
                <a:lnTo>
                  <a:pt x="6094252" y="6661869"/>
                </a:lnTo>
                <a:cubicBezTo>
                  <a:pt x="6094252" y="6756649"/>
                  <a:pt x="6027023" y="6835726"/>
                  <a:pt x="5937649" y="6854015"/>
                </a:cubicBezTo>
                <a:lnTo>
                  <a:pt x="5898132" y="6857998"/>
                </a:lnTo>
                <a:lnTo>
                  <a:pt x="0" y="6857998"/>
                </a:lnTo>
                <a:close/>
              </a:path>
            </a:pathLst>
          </a:cu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528AA953-F4F9-4DC5-97C7-491F4AF93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97079" y="5607717"/>
            <a:ext cx="513442" cy="4995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784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5FD2CF-ED39-96AC-2228-3FAD9341A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Textová kompetence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7AB7522-0C9D-686E-20A5-6713C2AF01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komplex recepčních, analytických, interpretačních, konstrukčních, reprodukčních, rešeršních a optimalizačních zdatností pisatele (dle Fišera 2023)</a:t>
            </a:r>
          </a:p>
        </p:txBody>
      </p:sp>
    </p:spTree>
    <p:extLst>
      <p:ext uri="{BB962C8B-B14F-4D97-AF65-F5344CB8AC3E}">
        <p14:creationId xmlns:p14="http://schemas.microsoft.com/office/powerpoint/2010/main" val="2527955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720A02-8484-4D8E-6C6F-C69617DCD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Akty verbalizace a fixace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C5E2EA-CB8A-FFC1-0F5C-E3A10C5864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pisatel POJMENUJE své poznání, svůj prožitek, své vnímání vlastními slovy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5332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3DA7759-3209-4FE2-96D1-4EEDD81E9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94433" y="2"/>
            <a:ext cx="849328" cy="357668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1460DAD-8769-4C9F-9C8C-BB0443909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3536" y="5717905"/>
            <a:ext cx="1771609" cy="1140095"/>
          </a:xfrm>
          <a:custGeom>
            <a:avLst/>
            <a:gdLst/>
            <a:ahLst/>
            <a:cxnLst/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2CDC04-F86A-34DC-AC2D-DD76B907038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 err="1"/>
              <a:t>Psaní</a:t>
            </a:r>
            <a:r>
              <a:rPr lang="en-US" sz="3600" dirty="0"/>
              <a:t> a TEXT </a:t>
            </a:r>
            <a:r>
              <a:rPr lang="en-US" sz="3600" dirty="0" err="1"/>
              <a:t>není</a:t>
            </a:r>
            <a:r>
              <a:rPr lang="en-US" sz="3600" dirty="0"/>
              <a:t> </a:t>
            </a:r>
            <a:r>
              <a:rPr lang="en-US" sz="3600" dirty="0" err="1"/>
              <a:t>cílem</a:t>
            </a:r>
            <a:r>
              <a:rPr lang="en-US" sz="3600" dirty="0"/>
              <a:t> </a:t>
            </a:r>
            <a:r>
              <a:rPr lang="en-US" sz="3600" dirty="0" err="1"/>
              <a:t>výuky</a:t>
            </a:r>
            <a:r>
              <a:rPr lang="en-US" sz="3600" dirty="0"/>
              <a:t>, ale </a:t>
            </a:r>
            <a:r>
              <a:rPr lang="en-US" sz="3600" dirty="0" err="1"/>
              <a:t>jejím</a:t>
            </a:r>
            <a:r>
              <a:rPr lang="en-US" sz="3600" dirty="0"/>
              <a:t> PROSTŘEDKEM!</a:t>
            </a: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5253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BBE1B5-559F-6D08-697A-DABDBF7EB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Literární kompetence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6CED73D-A275-B667-0263-436DE3DBFF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dle </a:t>
            </a:r>
            <a:r>
              <a:rPr lang="cs-CZ" dirty="0" err="1"/>
              <a:t>Cullera</a:t>
            </a:r>
            <a:r>
              <a:rPr lang="cs-CZ" dirty="0"/>
              <a:t> (viz např. Slovník novější literární teorie, 2012)</a:t>
            </a:r>
          </a:p>
          <a:p>
            <a:endParaRPr lang="cs-CZ" dirty="0"/>
          </a:p>
          <a:p>
            <a:r>
              <a:rPr lang="cs-CZ" dirty="0"/>
              <a:t>literární a čtenářská gramotnost, zvládnutí základních způsobů psaní a čtení</a:t>
            </a:r>
          </a:p>
          <a:p>
            <a:endParaRPr lang="cs-CZ" dirty="0"/>
          </a:p>
          <a:p>
            <a:r>
              <a:rPr lang="cs-CZ" dirty="0"/>
              <a:t>pojem paralelně vytvořen k Chomského jazykové kompetenci</a:t>
            </a:r>
          </a:p>
          <a:p>
            <a:pPr marL="0" indent="0">
              <a:buNone/>
            </a:pPr>
            <a:r>
              <a:rPr lang="cs-CZ" dirty="0"/>
              <a:t>(sdílení pravidel, jež zaručují porozumění jazyku)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9004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793F4E-18E6-49C3-2C69-A4FCA918B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Literární kompetence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561E6B8-CFF2-62FD-0E90-3AAA0CC266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pravidla (komunikační, žánrová aj.) </a:t>
            </a:r>
          </a:p>
          <a:p>
            <a:endParaRPr lang="cs-CZ" dirty="0"/>
          </a:p>
          <a:p>
            <a:r>
              <a:rPr lang="cs-CZ" dirty="0"/>
              <a:t>„text se nezakládá výhradně na modelech kompetence přicházejících zvenčí, nýbrž též zkouší tyto kompetence přicházejících zvenčí, nýbrž též zkouší tyto kompetence produkovat textovými prostředky“ (</a:t>
            </a:r>
            <a:r>
              <a:rPr lang="cs-CZ" dirty="0" err="1"/>
              <a:t>Eco</a:t>
            </a:r>
            <a:r>
              <a:rPr lang="cs-CZ" dirty="0"/>
              <a:t>)</a:t>
            </a:r>
          </a:p>
          <a:p>
            <a:endParaRPr lang="cs-CZ" dirty="0"/>
          </a:p>
          <a:p>
            <a:r>
              <a:rPr lang="cs-CZ" dirty="0" err="1"/>
              <a:t>Culler</a:t>
            </a:r>
            <a:r>
              <a:rPr lang="cs-CZ" dirty="0"/>
              <a:t> – </a:t>
            </a:r>
            <a:r>
              <a:rPr lang="cs-CZ" dirty="0" err="1"/>
              <a:t>Hawthorn</a:t>
            </a:r>
            <a:r>
              <a:rPr lang="cs-CZ" dirty="0"/>
              <a:t> – </a:t>
            </a:r>
            <a:r>
              <a:rPr lang="cs-CZ" dirty="0" err="1"/>
              <a:t>Eco</a:t>
            </a:r>
            <a:r>
              <a:rPr lang="cs-CZ"/>
              <a:t> (diskuse)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4032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D2DF8D-71C4-DD70-965A-D46D47CD0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 ke studiu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DCE8E5-8523-C97C-4926-05872D51C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22775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Fišer, Zbyněk: Rozvíjení textových kompetencí metodami tvůrčího psaní. </a:t>
            </a:r>
            <a:r>
              <a:rPr lang="cs-CZ" i="1" dirty="0"/>
              <a:t>Slovo a smysl </a:t>
            </a:r>
            <a:r>
              <a:rPr lang="cs-CZ" dirty="0"/>
              <a:t>43</a:t>
            </a:r>
            <a:r>
              <a:rPr lang="cs-CZ" i="1" dirty="0"/>
              <a:t>, </a:t>
            </a:r>
            <a:r>
              <a:rPr lang="cs-CZ" dirty="0"/>
              <a:t>2023, s. 49–63.</a:t>
            </a:r>
          </a:p>
          <a:p>
            <a:endParaRPr lang="cs-CZ" dirty="0"/>
          </a:p>
          <a:p>
            <a:r>
              <a:rPr lang="cs-CZ" b="1" dirty="0" err="1"/>
              <a:t>Kožmín</a:t>
            </a:r>
            <a:r>
              <a:rPr lang="cs-CZ" b="1" dirty="0"/>
              <a:t>, Zdeněk: Tvořivý sloh. Malé traktáty a malé scénáře. Victoria </a:t>
            </a:r>
            <a:r>
              <a:rPr lang="cs-CZ" b="1" dirty="0" err="1"/>
              <a:t>Publishing</a:t>
            </a:r>
            <a:r>
              <a:rPr lang="cs-CZ" b="1" dirty="0"/>
              <a:t>, Praha 1995.</a:t>
            </a:r>
          </a:p>
          <a:p>
            <a:endParaRPr lang="cs-CZ" dirty="0"/>
          </a:p>
          <a:p>
            <a:r>
              <a:rPr lang="cs-CZ" dirty="0" err="1"/>
              <a:t>Eliašová</a:t>
            </a:r>
            <a:r>
              <a:rPr lang="cs-CZ" dirty="0"/>
              <a:t>, Viera: </a:t>
            </a:r>
            <a:r>
              <a:rPr lang="cs-CZ" dirty="0" err="1"/>
              <a:t>Tvorivé</a:t>
            </a:r>
            <a:r>
              <a:rPr lang="cs-CZ" dirty="0"/>
              <a:t> </a:t>
            </a:r>
            <a:r>
              <a:rPr lang="cs-CZ" dirty="0" err="1"/>
              <a:t>písanie</a:t>
            </a:r>
            <a:r>
              <a:rPr lang="cs-CZ" dirty="0"/>
              <a:t> a možnosti jeho </a:t>
            </a:r>
            <a:r>
              <a:rPr lang="cs-CZ" dirty="0" err="1"/>
              <a:t>využitia</a:t>
            </a:r>
            <a:r>
              <a:rPr lang="cs-CZ" dirty="0"/>
              <a:t> v </a:t>
            </a:r>
            <a:r>
              <a:rPr lang="cs-CZ" dirty="0" err="1"/>
              <a:t>edukačnom</a:t>
            </a:r>
            <a:r>
              <a:rPr lang="cs-CZ" dirty="0"/>
              <a:t> procese. Univerzita Komenského, Bratislava 2011. </a:t>
            </a:r>
          </a:p>
          <a:p>
            <a:endParaRPr lang="cs-CZ" dirty="0"/>
          </a:p>
          <a:p>
            <a:r>
              <a:rPr lang="cs-CZ" dirty="0" err="1"/>
              <a:t>Eliašová</a:t>
            </a:r>
            <a:r>
              <a:rPr lang="cs-CZ" dirty="0"/>
              <a:t>, Viera: </a:t>
            </a:r>
            <a:r>
              <a:rPr lang="cs-CZ" dirty="0" err="1"/>
              <a:t>Oriešok</a:t>
            </a:r>
            <a:r>
              <a:rPr lang="cs-CZ" dirty="0"/>
              <a:t> </a:t>
            </a:r>
            <a:r>
              <a:rPr lang="cs-CZ" dirty="0" err="1"/>
              <a:t>tretí</a:t>
            </a:r>
            <a:r>
              <a:rPr lang="cs-CZ" dirty="0"/>
              <a:t>. </a:t>
            </a:r>
            <a:r>
              <a:rPr lang="cs-CZ" dirty="0" err="1"/>
              <a:t>Tvorivé</a:t>
            </a:r>
            <a:r>
              <a:rPr lang="cs-CZ" dirty="0"/>
              <a:t> </a:t>
            </a:r>
            <a:r>
              <a:rPr lang="cs-CZ" dirty="0" err="1"/>
              <a:t>písanie</a:t>
            </a:r>
            <a:r>
              <a:rPr lang="cs-CZ" dirty="0"/>
              <a:t> na </a:t>
            </a:r>
            <a:r>
              <a:rPr lang="cs-CZ" dirty="0" err="1"/>
              <a:t>strednej</a:t>
            </a:r>
            <a:r>
              <a:rPr lang="cs-CZ" dirty="0"/>
              <a:t> škole. </a:t>
            </a:r>
            <a:r>
              <a:rPr lang="cs-CZ" dirty="0" err="1"/>
              <a:t>Učebný</a:t>
            </a:r>
            <a:r>
              <a:rPr lang="cs-CZ" dirty="0"/>
              <a:t> text z </a:t>
            </a:r>
            <a:r>
              <a:rPr lang="cs-CZ" dirty="0" err="1"/>
              <a:t>edície</a:t>
            </a:r>
            <a:r>
              <a:rPr lang="cs-CZ" dirty="0"/>
              <a:t> </a:t>
            </a:r>
            <a:r>
              <a:rPr lang="cs-CZ" dirty="0" err="1"/>
              <a:t>Tri</a:t>
            </a:r>
            <a:r>
              <a:rPr lang="cs-CZ" dirty="0"/>
              <a:t> </a:t>
            </a:r>
            <a:r>
              <a:rPr lang="cs-CZ" dirty="0" err="1"/>
              <a:t>oriešky</a:t>
            </a:r>
            <a:r>
              <a:rPr lang="cs-CZ" dirty="0"/>
              <a:t>. </a:t>
            </a:r>
            <a:r>
              <a:rPr lang="cs-CZ" dirty="0" err="1"/>
              <a:t>Vydavateľstvo</a:t>
            </a:r>
            <a:r>
              <a:rPr lang="cs-CZ" dirty="0"/>
              <a:t> Univerzity Komenského, Bratislava 2018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3990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4E577E-07E8-0499-0BED-4608B491A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literatura ke studiu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06E78BE-C75D-3112-4BB9-37833C97D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79232"/>
          </a:xfrm>
        </p:spPr>
        <p:txBody>
          <a:bodyPr>
            <a:normAutofit lnSpcReduction="10000"/>
          </a:bodyPr>
          <a:lstStyle/>
          <a:p>
            <a:r>
              <a:rPr lang="cs-CZ" dirty="0"/>
              <a:t>Studený, Jiří: Mlha nic neskrývá. Další eseje o tvůrčím psaní. Pavel Mervart, Červený Kostelec 2023 (v tisku).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Šalamounová, Zuzana: Tvůrčí psaní jako cesta k tvořivé pedagogické komunikaci. In: Zbyněk Fišer a kol.: </a:t>
            </a:r>
            <a:r>
              <a:rPr lang="cs-CZ" b="1" dirty="0"/>
              <a:t>Tvůrčí psaní v literární výchově jako nástroj poznávání. </a:t>
            </a:r>
            <a:r>
              <a:rPr lang="cs-CZ" dirty="0"/>
              <a:t>Masarykova univerzita, Brno 2012, s. 37–78.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Turner, Mark: Literární mysl. O původu myšlení a jazyka, přel. Olga Trávníčková. Host, Brno 2005.</a:t>
            </a:r>
          </a:p>
        </p:txBody>
      </p:sp>
    </p:spTree>
    <p:extLst>
      <p:ext uri="{BB962C8B-B14F-4D97-AF65-F5344CB8AC3E}">
        <p14:creationId xmlns:p14="http://schemas.microsoft.com/office/powerpoint/2010/main" val="2977715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645FF9-F92B-ABEB-53C1-C1D94A76B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53D534-3A44-DECA-7B8A-6AE7C2617C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3222913"/>
      </p:ext>
    </p:extLst>
  </p:cSld>
  <p:clrMapOvr>
    <a:masterClrMapping/>
  </p:clrMapOvr>
</p:sld>
</file>

<file path=ppt/theme/theme1.xml><?xml version="1.0" encoding="utf-8"?>
<a:theme xmlns:a="http://schemas.openxmlformats.org/drawingml/2006/main" name="ShapesVTI">
  <a:themeElements>
    <a:clrScheme name="Office">
      <a:dk1>
        <a:srgbClr val="000000"/>
      </a:dk1>
      <a:lt1>
        <a:srgbClr val="FFFFFF"/>
      </a:lt1>
      <a:dk2>
        <a:srgbClr val="57495C"/>
      </a:dk2>
      <a:lt2>
        <a:srgbClr val="E7E6E6"/>
      </a:lt2>
      <a:accent1>
        <a:srgbClr val="F07C98"/>
      </a:accent1>
      <a:accent2>
        <a:srgbClr val="A6778D"/>
      </a:accent2>
      <a:accent3>
        <a:srgbClr val="768BA6"/>
      </a:accent3>
      <a:accent4>
        <a:srgbClr val="E8908B"/>
      </a:accent4>
      <a:accent5>
        <a:srgbClr val="C47A93"/>
      </a:accent5>
      <a:accent6>
        <a:srgbClr val="70A8DB"/>
      </a:accent6>
      <a:hlink>
        <a:srgbClr val="EB8067"/>
      </a:hlink>
      <a:folHlink>
        <a:srgbClr val="7BC7C0"/>
      </a:folHlink>
    </a:clrScheme>
    <a:fontScheme name="Festival">
      <a:majorFont>
        <a:latin typeface="Tw Cen M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apesVTI" id="{C78D20FD-A872-4243-8597-B534C62538FF}" vid="{7CAFCCF9-7834-41D6-B6AB-7D225A18A4E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325</Words>
  <Application>Microsoft Office PowerPoint</Application>
  <PresentationFormat>Širokoúhlá obrazovka</PresentationFormat>
  <Paragraphs>36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Avenir Next LT Pro</vt:lpstr>
      <vt:lpstr>Calibri</vt:lpstr>
      <vt:lpstr>Tw Cen MT</vt:lpstr>
      <vt:lpstr>ShapesVTI</vt:lpstr>
      <vt:lpstr>Recepce a produkce textu</vt:lpstr>
      <vt:lpstr>Textová kompetence</vt:lpstr>
      <vt:lpstr>Akty verbalizace a fixace </vt:lpstr>
      <vt:lpstr>Prezentace aplikace PowerPoint</vt:lpstr>
      <vt:lpstr>Literární kompetence </vt:lpstr>
      <vt:lpstr>Literární kompetence</vt:lpstr>
      <vt:lpstr>Literatura ke studiu </vt:lpstr>
      <vt:lpstr>Další literatura ke studiu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Králíková, Andrea</dc:creator>
  <cp:lastModifiedBy>Králíková, Andrea</cp:lastModifiedBy>
  <cp:revision>2</cp:revision>
  <dcterms:created xsi:type="dcterms:W3CDTF">2025-01-07T08:54:48Z</dcterms:created>
  <dcterms:modified xsi:type="dcterms:W3CDTF">2025-01-07T09:22:41Z</dcterms:modified>
</cp:coreProperties>
</file>