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60" r:id="rId4"/>
    <p:sldId id="261" r:id="rId5"/>
    <p:sldId id="258" r:id="rId6"/>
    <p:sldId id="264" r:id="rId7"/>
    <p:sldId id="259" r:id="rId8"/>
    <p:sldId id="262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188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03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49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2948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2625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562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30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130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7664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857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4301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1/7/2025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930EBA3-4D2E-42E8-B828-834555328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8472CF4-1AC4-949E-6F77-04F7F6EDD1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7732" y="957715"/>
            <a:ext cx="5130798" cy="2750419"/>
          </a:xfrm>
        </p:spPr>
        <p:txBody>
          <a:bodyPr>
            <a:normAutofit/>
          </a:bodyPr>
          <a:lstStyle/>
          <a:p>
            <a:r>
              <a:rPr lang="cs-CZ" dirty="0"/>
              <a:t>Recepce a produkce</a:t>
            </a:r>
            <a:br>
              <a:rPr lang="cs-CZ" dirty="0"/>
            </a:br>
            <a:r>
              <a:rPr lang="cs-CZ" dirty="0"/>
              <a:t>textu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6025C02-0747-39F9-1647-6574CA1EC1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7732" y="3800209"/>
            <a:ext cx="5130798" cy="23070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4" name="Picture 3" descr="Modrý abstraktní vzor vodových barev na bílém pozadí">
            <a:extLst>
              <a:ext uri="{FF2B5EF4-FFF2-40B4-BE49-F238E27FC236}">
                <a16:creationId xmlns:a16="http://schemas.microsoft.com/office/drawing/2014/main" id="{30835A73-BE08-903F-30E7-CF18AFF43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76434"/>
            <a:ext cx="5850384" cy="3905131"/>
          </a:xfrm>
          <a:custGeom>
            <a:avLst/>
            <a:gdLst/>
            <a:ahLst/>
            <a:cxnLst/>
            <a:rect l="l" t="t" r="r" b="b"/>
            <a:pathLst>
              <a:path w="6094252" h="6857998">
                <a:moveTo>
                  <a:pt x="0" y="0"/>
                </a:moveTo>
                <a:lnTo>
                  <a:pt x="5898122" y="0"/>
                </a:lnTo>
                <a:cubicBezTo>
                  <a:pt x="6006442" y="0"/>
                  <a:pt x="6094252" y="87810"/>
                  <a:pt x="6094252" y="196130"/>
                </a:cubicBezTo>
                <a:lnTo>
                  <a:pt x="6094252" y="6661869"/>
                </a:lnTo>
                <a:cubicBezTo>
                  <a:pt x="6094252" y="6756649"/>
                  <a:pt x="6027023" y="6835726"/>
                  <a:pt x="5937649" y="6854015"/>
                </a:cubicBezTo>
                <a:lnTo>
                  <a:pt x="5898132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528AA953-F4F9-4DC5-97C7-491F4AF93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7079" y="5607717"/>
            <a:ext cx="513442" cy="49951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9784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5FD2CF-ED39-96AC-2228-3FAD9341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Textová kompetence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AB7522-0C9D-686E-20A5-6713C2AF0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komplex recepčních, analytických, interpretačních, konstrukčních, reprodukčních, rešeršních a optimalizačních zdatností pisatele (dle Fišera 2023)</a:t>
            </a:r>
          </a:p>
        </p:txBody>
      </p:sp>
    </p:spTree>
    <p:extLst>
      <p:ext uri="{BB962C8B-B14F-4D97-AF65-F5344CB8AC3E}">
        <p14:creationId xmlns:p14="http://schemas.microsoft.com/office/powerpoint/2010/main" val="2527955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720A02-8484-4D8E-6C6F-C69617DCD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Akty verbalizace a fixace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5E2EA-CB8A-FFC1-0F5C-E3A10C586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pisatel POJMENUJE své poznání, svůj prožitek, své vnímání vlastními slovy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332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2CDC04-F86A-34DC-AC2D-DD76B907038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/>
              <a:t>Psaní</a:t>
            </a:r>
            <a:r>
              <a:rPr lang="en-US" sz="3600" dirty="0"/>
              <a:t> a TEXT </a:t>
            </a:r>
            <a:r>
              <a:rPr lang="en-US" sz="3600" dirty="0" err="1"/>
              <a:t>není</a:t>
            </a:r>
            <a:r>
              <a:rPr lang="en-US" sz="3600" dirty="0"/>
              <a:t> </a:t>
            </a:r>
            <a:r>
              <a:rPr lang="en-US" sz="3600" dirty="0" err="1"/>
              <a:t>cílem</a:t>
            </a:r>
            <a:r>
              <a:rPr lang="en-US" sz="3600" dirty="0"/>
              <a:t> </a:t>
            </a:r>
            <a:r>
              <a:rPr lang="en-US" sz="3600" dirty="0" err="1"/>
              <a:t>výuky</a:t>
            </a:r>
            <a:r>
              <a:rPr lang="en-US" sz="3600" dirty="0"/>
              <a:t>, ale </a:t>
            </a:r>
            <a:r>
              <a:rPr lang="en-US" sz="3600" dirty="0" err="1"/>
              <a:t>jejím</a:t>
            </a:r>
            <a:r>
              <a:rPr lang="en-US" sz="3600" dirty="0"/>
              <a:t> PROSTŘEDKEM!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5253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BBE1B5-559F-6D08-697A-DABDBF7EB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Literární kompetence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CED73D-A275-B667-0263-436DE3DBF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</a:t>
            </a:r>
            <a:r>
              <a:rPr lang="cs-CZ" dirty="0" err="1"/>
              <a:t>Cullera</a:t>
            </a:r>
            <a:r>
              <a:rPr lang="cs-CZ" dirty="0"/>
              <a:t> (viz např. Slovník novější literární teorie, 2012)</a:t>
            </a:r>
          </a:p>
          <a:p>
            <a:endParaRPr lang="cs-CZ" dirty="0"/>
          </a:p>
          <a:p>
            <a:r>
              <a:rPr lang="cs-CZ" dirty="0"/>
              <a:t>literární a čtenářská gramotnost, zvládnutí základních způsobů psaní a čtení</a:t>
            </a:r>
          </a:p>
          <a:p>
            <a:endParaRPr lang="cs-CZ" dirty="0"/>
          </a:p>
          <a:p>
            <a:r>
              <a:rPr lang="cs-CZ" dirty="0"/>
              <a:t>pojem paralelně vytvořen k Chomského jazykové kompetenci</a:t>
            </a:r>
          </a:p>
          <a:p>
            <a:pPr marL="0" indent="0">
              <a:buNone/>
            </a:pPr>
            <a:r>
              <a:rPr lang="cs-CZ" dirty="0"/>
              <a:t>(sdílení pravidel, jež zaručují porozumění jazyku)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9004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793F4E-18E6-49C3-2C69-A4FCA918B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Literární kompetence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61E6B8-CFF2-62FD-0E90-3AAA0CC26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pravidla (komunikační, žánrová aj.) </a:t>
            </a:r>
          </a:p>
          <a:p>
            <a:endParaRPr lang="cs-CZ" dirty="0"/>
          </a:p>
          <a:p>
            <a:r>
              <a:rPr lang="cs-CZ" dirty="0"/>
              <a:t>„text se nezakládá výhradně na modelech kompetence přicházejících zvenčí, nýbrž též zkouší tyto kompetence přicházejících zvenčí, nýbrž též zkouší tyto kompetence produkovat textovými prostředky“ (</a:t>
            </a:r>
            <a:r>
              <a:rPr lang="cs-CZ" dirty="0" err="1"/>
              <a:t>Eco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 err="1"/>
              <a:t>Culler</a:t>
            </a:r>
            <a:r>
              <a:rPr lang="cs-CZ" dirty="0"/>
              <a:t> – </a:t>
            </a:r>
            <a:r>
              <a:rPr lang="cs-CZ" dirty="0" err="1"/>
              <a:t>Hawthorn</a:t>
            </a:r>
            <a:r>
              <a:rPr lang="cs-CZ" dirty="0"/>
              <a:t> – </a:t>
            </a:r>
            <a:r>
              <a:rPr lang="cs-CZ" dirty="0" err="1"/>
              <a:t>Eco</a:t>
            </a:r>
            <a:r>
              <a:rPr lang="cs-CZ"/>
              <a:t> (diskuse)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4032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D2DF8D-71C4-DD70-965A-D46D47CD0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 ke studiu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DCE8E5-8523-C97C-4926-05872D51C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2277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Fišer, Zbyněk: Rozvíjení textových kompetencí metodami tvůrčího psaní. </a:t>
            </a:r>
            <a:r>
              <a:rPr lang="cs-CZ" i="1" dirty="0"/>
              <a:t>Slovo a smysl </a:t>
            </a:r>
            <a:r>
              <a:rPr lang="cs-CZ" dirty="0"/>
              <a:t>43</a:t>
            </a:r>
            <a:r>
              <a:rPr lang="cs-CZ" i="1" dirty="0"/>
              <a:t>, </a:t>
            </a:r>
            <a:r>
              <a:rPr lang="cs-CZ" dirty="0"/>
              <a:t>2023, s. 49–63.</a:t>
            </a:r>
          </a:p>
          <a:p>
            <a:endParaRPr lang="cs-CZ" dirty="0"/>
          </a:p>
          <a:p>
            <a:r>
              <a:rPr lang="cs-CZ" b="1" dirty="0" err="1"/>
              <a:t>Kožmín</a:t>
            </a:r>
            <a:r>
              <a:rPr lang="cs-CZ" b="1" dirty="0"/>
              <a:t>, Zdeněk: Tvořivý sloh. Malé traktáty a malé scénáře. Victoria </a:t>
            </a:r>
            <a:r>
              <a:rPr lang="cs-CZ" b="1" dirty="0" err="1"/>
              <a:t>Publishing</a:t>
            </a:r>
            <a:r>
              <a:rPr lang="cs-CZ" b="1" dirty="0"/>
              <a:t>, Praha 1995.</a:t>
            </a:r>
          </a:p>
          <a:p>
            <a:endParaRPr lang="cs-CZ" dirty="0"/>
          </a:p>
          <a:p>
            <a:r>
              <a:rPr lang="cs-CZ" dirty="0" err="1"/>
              <a:t>Eliašová</a:t>
            </a:r>
            <a:r>
              <a:rPr lang="cs-CZ" dirty="0"/>
              <a:t>, Viera: </a:t>
            </a:r>
            <a:r>
              <a:rPr lang="cs-CZ" dirty="0" err="1"/>
              <a:t>Tvorivé</a:t>
            </a:r>
            <a:r>
              <a:rPr lang="cs-CZ" dirty="0"/>
              <a:t> </a:t>
            </a:r>
            <a:r>
              <a:rPr lang="cs-CZ" dirty="0" err="1"/>
              <a:t>písanie</a:t>
            </a:r>
            <a:r>
              <a:rPr lang="cs-CZ" dirty="0"/>
              <a:t> a možnosti jeho </a:t>
            </a:r>
            <a:r>
              <a:rPr lang="cs-CZ" dirty="0" err="1"/>
              <a:t>využitia</a:t>
            </a:r>
            <a:r>
              <a:rPr lang="cs-CZ" dirty="0"/>
              <a:t> v </a:t>
            </a:r>
            <a:r>
              <a:rPr lang="cs-CZ" dirty="0" err="1"/>
              <a:t>edukačnom</a:t>
            </a:r>
            <a:r>
              <a:rPr lang="cs-CZ" dirty="0"/>
              <a:t> procese. Univerzita Komenského, Bratislava 2011. </a:t>
            </a:r>
          </a:p>
          <a:p>
            <a:endParaRPr lang="cs-CZ" dirty="0"/>
          </a:p>
          <a:p>
            <a:r>
              <a:rPr lang="cs-CZ" dirty="0" err="1"/>
              <a:t>Eliašová</a:t>
            </a:r>
            <a:r>
              <a:rPr lang="cs-CZ" dirty="0"/>
              <a:t>, Viera: </a:t>
            </a:r>
            <a:r>
              <a:rPr lang="cs-CZ" dirty="0" err="1"/>
              <a:t>Oriešok</a:t>
            </a:r>
            <a:r>
              <a:rPr lang="cs-CZ" dirty="0"/>
              <a:t> </a:t>
            </a:r>
            <a:r>
              <a:rPr lang="cs-CZ" dirty="0" err="1"/>
              <a:t>tretí</a:t>
            </a:r>
            <a:r>
              <a:rPr lang="cs-CZ" dirty="0"/>
              <a:t>. </a:t>
            </a:r>
            <a:r>
              <a:rPr lang="cs-CZ" dirty="0" err="1"/>
              <a:t>Tvorivé</a:t>
            </a:r>
            <a:r>
              <a:rPr lang="cs-CZ" dirty="0"/>
              <a:t> </a:t>
            </a:r>
            <a:r>
              <a:rPr lang="cs-CZ" dirty="0" err="1"/>
              <a:t>písanie</a:t>
            </a:r>
            <a:r>
              <a:rPr lang="cs-CZ" dirty="0"/>
              <a:t> na </a:t>
            </a:r>
            <a:r>
              <a:rPr lang="cs-CZ" dirty="0" err="1"/>
              <a:t>strednej</a:t>
            </a:r>
            <a:r>
              <a:rPr lang="cs-CZ" dirty="0"/>
              <a:t> škole. </a:t>
            </a:r>
            <a:r>
              <a:rPr lang="cs-CZ" dirty="0" err="1"/>
              <a:t>Učebný</a:t>
            </a:r>
            <a:r>
              <a:rPr lang="cs-CZ" dirty="0"/>
              <a:t> text z </a:t>
            </a:r>
            <a:r>
              <a:rPr lang="cs-CZ" dirty="0" err="1"/>
              <a:t>edície</a:t>
            </a:r>
            <a:r>
              <a:rPr lang="cs-CZ" dirty="0"/>
              <a:t> </a:t>
            </a:r>
            <a:r>
              <a:rPr lang="cs-CZ" dirty="0" err="1"/>
              <a:t>Tri</a:t>
            </a:r>
            <a:r>
              <a:rPr lang="cs-CZ" dirty="0"/>
              <a:t> </a:t>
            </a:r>
            <a:r>
              <a:rPr lang="cs-CZ" dirty="0" err="1"/>
              <a:t>oriešky</a:t>
            </a:r>
            <a:r>
              <a:rPr lang="cs-CZ" dirty="0"/>
              <a:t>. </a:t>
            </a:r>
            <a:r>
              <a:rPr lang="cs-CZ" dirty="0" err="1"/>
              <a:t>Vydavateľstvo</a:t>
            </a:r>
            <a:r>
              <a:rPr lang="cs-CZ" dirty="0"/>
              <a:t> Univerzity Komenského, Bratislava 2018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990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4E577E-07E8-0499-0BED-4608B491A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literatura ke studiu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6E78BE-C75D-3112-4BB9-37833C97D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7923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Studený, Jiří: Mlha nic neskrývá. Další eseje o tvůrčím psaní. Pavel Mervart, Červený Kostelec 2023 (v tisku).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Šalamounová, Zuzana: Tvůrčí psaní jako cesta k tvořivé pedagogické komunikaci. In: Zbyněk Fišer a kol.: </a:t>
            </a:r>
            <a:r>
              <a:rPr lang="cs-CZ" b="1" dirty="0"/>
              <a:t>Tvůrčí psaní v literární výchově jako nástroj poznávání. </a:t>
            </a:r>
            <a:r>
              <a:rPr lang="cs-CZ" dirty="0"/>
              <a:t>Masarykova univerzita, Brno 2012, s. 37–78.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Turner, Mark: Literární mysl. O původu myšlení a jazyka, přel. Olga Trávníčková. Host, Brno 2005.</a:t>
            </a:r>
          </a:p>
        </p:txBody>
      </p:sp>
    </p:spTree>
    <p:extLst>
      <p:ext uri="{BB962C8B-B14F-4D97-AF65-F5344CB8AC3E}">
        <p14:creationId xmlns:p14="http://schemas.microsoft.com/office/powerpoint/2010/main" val="2977715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645FF9-F92B-ABEB-53C1-C1D94A76B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53D534-3A44-DECA-7B8A-6AE7C2617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222913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325</Words>
  <Application>Microsoft Office PowerPoint</Application>
  <PresentationFormat>Širokoúhlá obrazovka</PresentationFormat>
  <Paragraphs>36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Avenir Next LT Pro</vt:lpstr>
      <vt:lpstr>Calibri</vt:lpstr>
      <vt:lpstr>Tw Cen MT</vt:lpstr>
      <vt:lpstr>ShapesVTI</vt:lpstr>
      <vt:lpstr>Recepce a produkce textu</vt:lpstr>
      <vt:lpstr>Textová kompetence</vt:lpstr>
      <vt:lpstr>Akty verbalizace a fixace </vt:lpstr>
      <vt:lpstr>Prezentace aplikace PowerPoint</vt:lpstr>
      <vt:lpstr>Literární kompetence </vt:lpstr>
      <vt:lpstr>Literární kompetence</vt:lpstr>
      <vt:lpstr>Literatura ke studiu </vt:lpstr>
      <vt:lpstr>Další literatura ke studiu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Králíková, Andrea</dc:creator>
  <cp:lastModifiedBy>Králíková, Andrea</cp:lastModifiedBy>
  <cp:revision>2</cp:revision>
  <dcterms:created xsi:type="dcterms:W3CDTF">2025-01-07T08:54:48Z</dcterms:created>
  <dcterms:modified xsi:type="dcterms:W3CDTF">2025-01-07T09:22:41Z</dcterms:modified>
</cp:coreProperties>
</file>