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7" r:id="rId4"/>
    <p:sldId id="269" r:id="rId5"/>
    <p:sldId id="266" r:id="rId6"/>
    <p:sldId id="271" r:id="rId7"/>
    <p:sldId id="268" r:id="rId8"/>
    <p:sldId id="270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rcRect b="3795"/>
          <a:stretch>
            <a:fillRect/>
          </a:stretch>
        </p:blipFill>
        <p:spPr>
          <a:xfrm>
            <a:off x="0" y="260350"/>
            <a:ext cx="12192000" cy="659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620713"/>
            <a:ext cx="10943167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1843088"/>
            <a:ext cx="10949517" cy="98107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2BD888CC-B61B-4385-BC39-2FD2A50E5F25}" type="datetimeFigureOut">
              <a:rPr lang="en-GB" smtClean="0"/>
            </a:fld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F3369D4-68E2-40EB-AF7C-47BA307D5E7F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en-GB"/>
              <a:t>SCHEIDBARE </a:t>
            </a:r>
            <a:r>
              <a:rPr lang="en-GB"/>
              <a:t>WERKWOORD</a:t>
            </a:r>
            <a:r>
              <a:rPr lang="cs-CZ" altLang="en-GB"/>
              <a:t>EN</a:t>
            </a:r>
            <a:br>
              <a:rPr lang="cs-CZ" altLang="en-GB"/>
            </a:br>
            <a:r>
              <a:rPr lang="cs-CZ" altLang="en-GB"/>
              <a:t>SLOVESA S ODLUČITELNOU PŘEDPONOU </a:t>
            </a:r>
            <a:endParaRPr lang="cs-CZ" altLang="en-GB"/>
          </a:p>
        </p:txBody>
      </p:sp>
      <p:pic>
        <p:nvPicPr>
          <p:cNvPr id="7" name="Obrázek 6" descr="Words Text Scrabble Blocks · Free Stock Photo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65" y="1919605"/>
            <a:ext cx="3401060" cy="1871345"/>
          </a:xfrm>
          <a:prstGeom prst="rect">
            <a:avLst/>
          </a:prstGeom>
        </p:spPr>
      </p:pic>
      <p:sp>
        <p:nvSpPr>
          <p:cNvPr id="4" name="Podnadpis 2"/>
          <p:cNvSpPr>
            <a:spLocks noGrp="1"/>
          </p:cNvSpPr>
          <p:nvPr/>
        </p:nvSpPr>
        <p:spPr>
          <a:xfrm>
            <a:off x="5704840" y="5969635"/>
            <a:ext cx="6290945" cy="888365"/>
          </a:xfrm>
          <a:prstGeom prst="rect">
            <a:avLst/>
          </a:prstGeom>
          <a:gradFill>
            <a:gsLst>
              <a:gs pos="50000">
                <a:schemeClr val="accent3"/>
              </a:gs>
              <a:gs pos="0">
                <a:schemeClr val="accent3">
                  <a:lumMod val="25000"/>
                  <a:lumOff val="75000"/>
                </a:schemeClr>
              </a:gs>
              <a:gs pos="100000">
                <a:schemeClr val="accent3">
                  <a:lumMod val="85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rmAutofit fontScale="7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en-GB" dirty="0" smtClean="0">
                <a:solidFill>
                  <a:srgbClr val="0070C0"/>
                </a:solidFill>
              </a:rPr>
              <a:t>Eerstejaars, 2025/26</a:t>
            </a:r>
            <a:endParaRPr lang="cs-CZ" altLang="en-GB" dirty="0" smtClean="0">
              <a:solidFill>
                <a:srgbClr val="0070C0"/>
              </a:solidFill>
            </a:endParaRPr>
          </a:p>
          <a:p>
            <a:r>
              <a:rPr lang="en-GB" altLang="cs-CZ" dirty="0" smtClean="0">
                <a:solidFill>
                  <a:srgbClr val="0070C0"/>
                </a:solidFill>
              </a:rPr>
              <a:t>©  Iva Rezková, PhD.;  </a:t>
            </a:r>
            <a:r>
              <a:rPr lang="cs-CZ" altLang="cs-CZ" dirty="0" err="1" smtClean="0">
                <a:solidFill>
                  <a:srgbClr val="0070C0"/>
                </a:solidFill>
              </a:rPr>
              <a:t>iva.rezkova</a:t>
            </a:r>
            <a:r>
              <a:rPr lang="en-US" altLang="cs-CZ" dirty="0">
                <a:solidFill>
                  <a:srgbClr val="0070C0"/>
                </a:solidFill>
              </a:rPr>
              <a:t>@ff.cuni.cz</a:t>
            </a:r>
            <a:endParaRPr lang="cs-CZ" altLang="cs-CZ" dirty="0">
              <a:solidFill>
                <a:srgbClr val="0070C0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385" y="114935"/>
            <a:ext cx="8901430" cy="58293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/>
          <a:p>
            <a:r>
              <a:rPr lang="cs-CZ" altLang="en-US">
                <a:solidFill>
                  <a:srgbClr val="FF0000"/>
                </a:solidFill>
              </a:rPr>
              <a:t>SCHEIDBARE </a:t>
            </a:r>
            <a:r>
              <a:rPr lang="cs-CZ" altLang="en-US"/>
              <a:t>EN </a:t>
            </a:r>
            <a:r>
              <a:rPr lang="cs-CZ" altLang="en-US">
                <a:solidFill>
                  <a:srgbClr val="FF0000"/>
                </a:solidFill>
              </a:rPr>
              <a:t>ONSCHEIDBARE </a:t>
            </a:r>
            <a:r>
              <a:rPr lang="cs-CZ" altLang="en-US"/>
              <a:t>WW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55" y="925830"/>
            <a:ext cx="11595735" cy="5671820"/>
          </a:xfrm>
        </p:spPr>
        <p:txBody>
          <a:bodyPr/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Elke ochtend staat Anna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om zeven uur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op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 en z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 maakt haar bed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direct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op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Anna bereidt zich op school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voor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pakt haar schooltas in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Daarna zet ze koffie aan voor zichzelf en haar broer.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ontbijt niet, ze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neemt haar ontbijt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naar school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mee.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 het eten ruimt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haar broer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alles op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 want ze moet snel vertrekken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In de klas legt de docent een nieuwe opdracht uit.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Anna probeert de uitleg goed te begrijpen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 maar te verstaat niet alles. 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Alle studenten schrijven notules op en later bestuderen die thuis.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Tijdens de pauze spreekt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Anna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met haar vriendin af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later studeren ze samen. 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 school levert ze haar huiswerk in.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Thuis vult ze een formulier voor een schoolproject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in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bezoekt daarna haar oma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opa, hier kan ze altijd ontspannen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385" y="114935"/>
            <a:ext cx="8901430" cy="58293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/>
          <a:p>
            <a:r>
              <a:rPr lang="cs-CZ" altLang="en-US">
                <a:solidFill>
                  <a:srgbClr val="FF0000"/>
                </a:solidFill>
              </a:rPr>
              <a:t>SCHEIDBARE </a:t>
            </a:r>
            <a:r>
              <a:rPr lang="cs-CZ" altLang="en-US"/>
              <a:t>EN </a:t>
            </a:r>
            <a:r>
              <a:rPr lang="cs-CZ" altLang="en-US">
                <a:solidFill>
                  <a:srgbClr val="FF0000"/>
                </a:solidFill>
              </a:rPr>
              <a:t>ONSCHEIDBARE </a:t>
            </a:r>
            <a:r>
              <a:rPr lang="cs-CZ" altLang="en-US"/>
              <a:t>WW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055" y="925830"/>
            <a:ext cx="11595735" cy="5671820"/>
          </a:xfrm>
        </p:spPr>
        <p:txBody>
          <a:bodyPr/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Elke ochtend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staat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Anna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om zeven uur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op</a:t>
            </a:r>
            <a:r>
              <a:rPr lang="cs-CZ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z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maakt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haar bed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direct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op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Anna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  <a:sym typeface="+mn-ea"/>
              </a:rPr>
              <a:t>bereidt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zich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  <a:sym typeface="+mn-ea"/>
              </a:rPr>
              <a:t>op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school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voor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  <a:sym typeface="+mn-ea"/>
              </a:rPr>
              <a:t>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pakt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haar schooltas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in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Daarna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zet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koffie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aan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voor zichzelf en haar broer.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ontbijt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niet, ze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neemt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haar ontbijt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naar school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mee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 het eten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ruimt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haar broer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alles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op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want ze moet snel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vertrekken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In de klas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legt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de docent een nieuwe opdracht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uit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Anna probeert de uitleg goed te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begrijpen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maar te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verstaat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niet alles. 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Alle studenten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schrijven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notules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op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later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bestuderen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die thuis.</a:t>
            </a:r>
            <a:endParaRPr lang="cs-CZ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Tijdens de pauze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spreekt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Anna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met haar vriendin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af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later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studeren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samen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 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Na school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levert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haar huiswerk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in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Thuis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</a:rPr>
              <a:t>vult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een formulier voor een schoolproject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 </a:t>
            </a:r>
            <a:r>
              <a:rPr lang="en-US" altLang="en-US" sz="2400" b="1">
                <a:solidFill>
                  <a:srgbClr val="C00000"/>
                </a:solidFill>
                <a:uFillTx/>
                <a:ea typeface="SimSun" panose="02010600030101010101" pitchFamily="2" charset="-122"/>
                <a:sym typeface="+mn-ea"/>
              </a:rPr>
              <a:t>in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Ze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bezoekt 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daarna haar oma </a:t>
            </a:r>
            <a:r>
              <a:rPr lang="cs-CZ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en opa, hier kan ze altijd </a:t>
            </a:r>
            <a:r>
              <a:rPr lang="cs-CZ" altLang="en-US" sz="2400" b="1">
                <a:solidFill>
                  <a:srgbClr val="0070C0"/>
                </a:solidFill>
                <a:uFillTx/>
                <a:ea typeface="SimSun" panose="02010600030101010101" pitchFamily="2" charset="-122"/>
              </a:rPr>
              <a:t>ontspannen</a:t>
            </a:r>
            <a:r>
              <a:rPr lang="en-US" altLang="en-US" sz="2400">
                <a:solidFill>
                  <a:schemeClr val="tx1"/>
                </a:solidFill>
                <a:uFillTx/>
                <a:ea typeface="SimSun" panose="02010600030101010101" pitchFamily="2" charset="-122"/>
              </a:rPr>
              <a:t>.</a:t>
            </a: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260" y="75565"/>
            <a:ext cx="6464935" cy="582930"/>
          </a:xfrm>
          <a:ln>
            <a:solidFill>
              <a:schemeClr val="tx1"/>
            </a:solidFill>
          </a:ln>
        </p:spPr>
        <p:txBody>
          <a:bodyPr/>
          <a:p>
            <a:r>
              <a:rPr lang="cs-CZ" altLang="en-US"/>
              <a:t>TYPY </a:t>
            </a:r>
            <a:r>
              <a:rPr lang="cs-CZ" altLang="en-US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</a:rPr>
              <a:t>SLOVES </a:t>
            </a:r>
            <a:r>
              <a:rPr lang="cs-CZ" altLang="en-US"/>
              <a:t>A </a:t>
            </a:r>
            <a:r>
              <a:rPr lang="cs-CZ" altLang="en-US">
                <a:solidFill>
                  <a:srgbClr val="FFC000"/>
                </a:solidFill>
              </a:rPr>
              <a:t>PŘEDPON</a:t>
            </a:r>
            <a:endParaRPr lang="cs-CZ" altLang="en-US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125" y="801370"/>
            <a:ext cx="11922125" cy="5739130"/>
          </a:xfrm>
        </p:spPr>
        <p:txBody>
          <a:bodyPr/>
          <a:p>
            <a:r>
              <a:rPr lang="cs-CZ" altLang="en-US"/>
              <a:t>SLOVESA BEZ PŘEDPON:  </a:t>
            </a:r>
            <a:r>
              <a:rPr lang="cs-CZ" altLang="en-US" b="1" i="1">
                <a:solidFill>
                  <a:srgbClr val="7030A0"/>
                </a:solidFill>
              </a:rPr>
              <a:t>werken, </a:t>
            </a:r>
            <a:r>
              <a:rPr lang="en-US" altLang="en-US" b="1" i="1">
                <a:solidFill>
                  <a:srgbClr val="7030A0"/>
                </a:solidFill>
              </a:rPr>
              <a:t>studeren, leren, slapen</a:t>
            </a:r>
            <a:endParaRPr lang="en-US" altLang="en-US" b="1" i="1">
              <a:solidFill>
                <a:srgbClr val="7030A0"/>
              </a:solidFill>
            </a:endParaRPr>
          </a:p>
          <a:p>
            <a:endParaRPr lang="en-US" altLang="en-US" b="1" i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altLang="en-US">
                <a:sym typeface="+mn-ea"/>
              </a:rPr>
              <a:t>S </a:t>
            </a:r>
            <a:r>
              <a:rPr lang="cs-CZ" altLang="en-US" b="1" u="sng">
                <a:sym typeface="+mn-ea"/>
              </a:rPr>
              <a:t>NEODLUČITELNOU </a:t>
            </a:r>
            <a:r>
              <a:rPr lang="cs-CZ" altLang="en-US">
                <a:sym typeface="+mn-ea"/>
              </a:rPr>
              <a:t>PŘEDPONOU: </a:t>
            </a:r>
            <a:endParaRPr lang="cs-CZ" altLang="en-US">
              <a:sym typeface="+mn-ea"/>
            </a:endParaRPr>
          </a:p>
          <a:p>
            <a:r>
              <a:rPr lang="cs-CZ" altLang="en-US" b="1">
                <a:solidFill>
                  <a:srgbClr val="FF0000"/>
                </a:solidFill>
                <a:sym typeface="+mn-ea"/>
              </a:rPr>
              <a:t>BE-, ER-, GE-, VER-, HER-,ONT- </a:t>
            </a:r>
            <a:endParaRPr lang="cs-CZ" altLang="en-US" b="1">
              <a:solidFill>
                <a:srgbClr val="FF0000"/>
              </a:solidFill>
              <a:sym typeface="+mn-ea"/>
            </a:endParaRPr>
          </a:p>
          <a:p>
            <a:pPr marL="0" indent="457200">
              <a:buNone/>
            </a:pPr>
            <a:r>
              <a:rPr lang="en-US" altLang="en-US" b="1" i="1">
                <a:solidFill>
                  <a:srgbClr val="7030A0"/>
                </a:solidFill>
              </a:rPr>
              <a:t>verwerken, bestuderen, ontleren, verslapen</a:t>
            </a:r>
            <a:endParaRPr lang="en-US" altLang="en-US" b="1" i="1">
              <a:solidFill>
                <a:srgbClr val="7030A0"/>
              </a:solidFill>
            </a:endParaRPr>
          </a:p>
          <a:p>
            <a:pPr marL="0" indent="457200">
              <a:buNone/>
            </a:pPr>
            <a:endParaRPr lang="en-US" altLang="en-US" b="1" i="1">
              <a:solidFill>
                <a:srgbClr val="7030A0"/>
              </a:solidFill>
              <a:sym typeface="+mn-ea"/>
            </a:endParaRPr>
          </a:p>
          <a:p>
            <a:pPr marL="457200" indent="-457200"/>
            <a:r>
              <a:rPr lang="cs-CZ" altLang="en-US">
                <a:sym typeface="+mn-ea"/>
              </a:rPr>
              <a:t>S </a:t>
            </a:r>
            <a:r>
              <a:rPr lang="cs-CZ" altLang="en-US" b="1" u="sng">
                <a:sym typeface="+mn-ea"/>
              </a:rPr>
              <a:t>ODLUČITELNOU </a:t>
            </a:r>
            <a:r>
              <a:rPr lang="cs-CZ" altLang="en-US">
                <a:sym typeface="+mn-ea"/>
              </a:rPr>
              <a:t>PŘEDPONOU: </a:t>
            </a:r>
            <a:endParaRPr lang="cs-CZ" altLang="en-US">
              <a:sym typeface="+mn-ea"/>
            </a:endParaRPr>
          </a:p>
          <a:p>
            <a:pPr marL="0" indent="457200">
              <a:buNone/>
            </a:pPr>
            <a:r>
              <a:rPr lang="cs-CZ" altLang="en-US" b="1">
                <a:solidFill>
                  <a:srgbClr val="FF0000"/>
                </a:solidFill>
                <a:sym typeface="+mn-ea"/>
              </a:rPr>
              <a:t>AAN-, AF-, OP-, DOOR-, UIT-, TEGEN- </a:t>
            </a:r>
            <a:endParaRPr lang="cs-CZ" altLang="en-US" b="1">
              <a:solidFill>
                <a:srgbClr val="FF0000"/>
              </a:solidFill>
              <a:sym typeface="+mn-ea"/>
            </a:endParaRPr>
          </a:p>
          <a:p>
            <a:pPr marL="0" indent="457200">
              <a:buNone/>
            </a:pPr>
            <a:r>
              <a:rPr lang="cs-CZ" altLang="en-US" b="1" i="1">
                <a:solidFill>
                  <a:srgbClr val="7030A0"/>
                </a:solidFill>
                <a:sym typeface="+mn-ea"/>
              </a:rPr>
              <a:t>door</a:t>
            </a:r>
            <a:r>
              <a:rPr lang="en-US" altLang="en-US" b="1" i="1">
                <a:solidFill>
                  <a:srgbClr val="7030A0"/>
                </a:solidFill>
                <a:sym typeface="+mn-ea"/>
              </a:rPr>
              <a:t>werken, </a:t>
            </a:r>
            <a:r>
              <a:rPr lang="cs-CZ" altLang="en-US" b="1" i="1">
                <a:solidFill>
                  <a:srgbClr val="7030A0"/>
                </a:solidFill>
                <a:sym typeface="+mn-ea"/>
              </a:rPr>
              <a:t>af</a:t>
            </a:r>
            <a:r>
              <a:rPr lang="en-US" altLang="en-US" b="1" i="1">
                <a:solidFill>
                  <a:srgbClr val="7030A0"/>
                </a:solidFill>
                <a:sym typeface="+mn-ea"/>
              </a:rPr>
              <a:t>studeren, </a:t>
            </a:r>
            <a:r>
              <a:rPr lang="cs-CZ" altLang="en-US" b="1" i="1">
                <a:solidFill>
                  <a:srgbClr val="7030A0"/>
                </a:solidFill>
                <a:sym typeface="+mn-ea"/>
              </a:rPr>
              <a:t>af</a:t>
            </a:r>
            <a:r>
              <a:rPr lang="en-US" altLang="en-US" b="1" i="1">
                <a:solidFill>
                  <a:srgbClr val="7030A0"/>
                </a:solidFill>
                <a:sym typeface="+mn-ea"/>
              </a:rPr>
              <a:t>leren, </a:t>
            </a:r>
            <a:r>
              <a:rPr lang="cs-CZ" altLang="en-US" b="1" i="1">
                <a:solidFill>
                  <a:srgbClr val="7030A0"/>
                </a:solidFill>
                <a:sym typeface="+mn-ea"/>
              </a:rPr>
              <a:t>uit</a:t>
            </a:r>
            <a:r>
              <a:rPr lang="en-US" altLang="en-US" b="1" i="1">
                <a:solidFill>
                  <a:srgbClr val="7030A0"/>
                </a:solidFill>
                <a:sym typeface="+mn-ea"/>
              </a:rPr>
              <a:t>slapen</a:t>
            </a:r>
            <a:endParaRPr lang="en-US" altLang="en-US" b="1" i="1">
              <a:solidFill>
                <a:srgbClr val="7030A0"/>
              </a:solidFill>
            </a:endParaRPr>
          </a:p>
          <a:p>
            <a:pPr marL="0" indent="457200">
              <a:buNone/>
            </a:pPr>
            <a:endParaRPr lang="en-US" altLang="en-US" b="1" i="1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210" y="190500"/>
            <a:ext cx="7133590" cy="582930"/>
          </a:xfrm>
        </p:spPr>
        <p:txBody>
          <a:bodyPr/>
          <a:p>
            <a:r>
              <a:rPr lang="cs-CZ" altLang="en-US"/>
              <a:t>KDY SE PŘEDPONY ODLUČUJÍ?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26795"/>
            <a:ext cx="10972800" cy="5123815"/>
          </a:xfrm>
        </p:spPr>
        <p:txBody>
          <a:bodyPr/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Ik </a:t>
            </a:r>
            <a:r>
              <a:rPr lang="en-US" altLang="en-US" sz="3400" b="1" u="sng">
                <a:solidFill>
                  <a:srgbClr val="C00000"/>
                </a:solidFill>
              </a:rPr>
              <a:t>loop </a:t>
            </a:r>
            <a:r>
              <a:rPr lang="en-US" altLang="en-US" sz="3400" b="1">
                <a:solidFill>
                  <a:srgbClr val="C00000"/>
                </a:solidFill>
              </a:rPr>
              <a:t>de straat </a:t>
            </a:r>
            <a:r>
              <a:rPr lang="en-US" altLang="en-US" sz="3400" b="1" u="sng">
                <a:solidFill>
                  <a:srgbClr val="C00000"/>
                </a:solidFill>
              </a:rPr>
              <a:t>door</a:t>
            </a:r>
            <a:r>
              <a:rPr lang="en-US" altLang="en-US" sz="3400" b="1">
                <a:solidFill>
                  <a:srgbClr val="C00000"/>
                </a:solidFill>
              </a:rPr>
              <a:t>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Ik doe een jasje aan.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Hij schrijft alles op.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cs-CZ" altLang="en-US" sz="3400" b="1">
                <a:solidFill>
                  <a:srgbClr val="C00000"/>
                </a:solidFill>
                <a:sym typeface="+mn-ea"/>
              </a:rPr>
              <a:t>Ze wil volgend jaar afstuderen.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Hij moet alles opschrijven.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Hij hoeft niet alles op te schrijven.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Kom binnen!</a:t>
            </a:r>
            <a:endParaRPr lang="en-US" altLang="en-US" sz="3400" b="1">
              <a:solidFill>
                <a:srgbClr val="C00000"/>
              </a:solidFill>
            </a:endParaRPr>
          </a:p>
          <a:p>
            <a:pPr eaLnBrk="1" latinLnBrk="0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400" b="1">
                <a:solidFill>
                  <a:srgbClr val="C00000"/>
                </a:solidFill>
              </a:rPr>
              <a:t>Sta op!</a:t>
            </a:r>
            <a:endParaRPr lang="en-US" altLang="en-US" sz="3400" b="1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99060"/>
            <a:ext cx="11543030" cy="67437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/>
          <a:p>
            <a:r>
              <a:rPr lang="cs-CZ" altLang="en-US">
                <a:solidFill>
                  <a:srgbClr val="FF0000"/>
                </a:solidFill>
              </a:rPr>
              <a:t>SCHEIDBARE WW		X	ONSCHEIDBARE WW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58215"/>
            <a:ext cx="5384800" cy="5169535"/>
          </a:xfrm>
        </p:spPr>
        <p:txBody>
          <a:bodyPr/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OPSTAAN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OPMAKEN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ZICH VOORBEREIDEN 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INPAKKEN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AANZETTEN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OPRUIMEN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UITLEGGEN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OPSCHRIJVEN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AFSPREKEN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SAMENSTUDEREN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INLEVEREN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cs-CZ" altLang="en-US" sz="2400" b="1">
                <a:solidFill>
                  <a:srgbClr val="7030A0"/>
                </a:solidFill>
                <a:uFillTx/>
                <a:ea typeface="SimSun" panose="02010600030101010101" pitchFamily="2" charset="-122"/>
              </a:rPr>
              <a:t>INVULLEN</a:t>
            </a:r>
            <a:endParaRPr lang="cs-CZ" altLang="en-US" sz="2400" b="1">
              <a:solidFill>
                <a:srgbClr val="7030A0"/>
              </a:solidFill>
              <a:uFillTx/>
              <a:ea typeface="SimSun" panose="02010600030101010101" pitchFamily="2" charset="-122"/>
            </a:endParaRPr>
          </a:p>
          <a:p>
            <a:pPr marL="0" indent="0" eaLnBrk="1" latinLnBrk="0" hangingPunct="1">
              <a:spcBef>
                <a:spcPts val="0"/>
              </a:spcBef>
              <a:buNone/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  <a:p>
            <a:pPr eaLnBrk="1" latinLnBrk="0" hangingPunct="1">
              <a:spcBef>
                <a:spcPts val="0"/>
              </a:spcBef>
            </a:pPr>
            <a:endParaRPr lang="en-US" altLang="en-US" sz="2400">
              <a:solidFill>
                <a:schemeClr val="tx1"/>
              </a:solidFill>
              <a:uFillTx/>
              <a:ea typeface="SimSun" panose="02010600030101010101" pitchFamily="2" charset="-122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58850"/>
            <a:ext cx="5384800" cy="5168900"/>
          </a:xfrm>
        </p:spPr>
        <p:txBody>
          <a:bodyPr/>
          <a:p>
            <a:r>
              <a:rPr lang="cs-CZ" altLang="en-US" b="1">
                <a:solidFill>
                  <a:schemeClr val="accent6">
                    <a:lumMod val="50000"/>
                  </a:schemeClr>
                </a:solidFill>
              </a:rPr>
              <a:t>ontbijten</a:t>
            </a:r>
            <a:endParaRPr lang="cs-CZ" altLang="en-US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altLang="en-US" b="1">
                <a:solidFill>
                  <a:schemeClr val="accent6">
                    <a:lumMod val="50000"/>
                  </a:schemeClr>
                </a:solidFill>
              </a:rPr>
              <a:t>begrijpen</a:t>
            </a:r>
            <a:endParaRPr lang="cs-CZ" altLang="en-US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altLang="en-US" b="1">
                <a:solidFill>
                  <a:schemeClr val="accent6">
                    <a:lumMod val="50000"/>
                  </a:schemeClr>
                </a:solidFill>
              </a:rPr>
              <a:t>verstaan</a:t>
            </a:r>
            <a:endParaRPr lang="cs-CZ" altLang="en-US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altLang="en-US" b="1">
                <a:solidFill>
                  <a:schemeClr val="accent6">
                    <a:lumMod val="50000"/>
                  </a:schemeClr>
                </a:solidFill>
              </a:rPr>
              <a:t>bezoeken</a:t>
            </a:r>
            <a:endParaRPr lang="cs-CZ" altLang="en-US" b="1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altLang="en-US" b="1">
                <a:solidFill>
                  <a:schemeClr val="accent6">
                    <a:lumMod val="50000"/>
                  </a:schemeClr>
                </a:solidFill>
              </a:rPr>
              <a:t>(zich) ontspannen</a:t>
            </a:r>
            <a:endParaRPr lang="cs-CZ" altLang="en-US" b="1">
              <a:solidFill>
                <a:schemeClr val="accent6">
                  <a:lumMod val="50000"/>
                </a:schemeClr>
              </a:solidFill>
            </a:endParaRPr>
          </a:p>
          <a:p>
            <a:endParaRPr lang="cs-CZ" altLang="en-US"/>
          </a:p>
          <a:p>
            <a:r>
              <a:rPr lang="cs-CZ" altLang="en-US" b="1">
                <a:solidFill>
                  <a:srgbClr val="C00000"/>
                </a:solidFill>
              </a:rPr>
              <a:t>herhalen</a:t>
            </a:r>
            <a:endParaRPr lang="cs-CZ" altLang="en-US" b="1">
              <a:solidFill>
                <a:srgbClr val="C00000"/>
              </a:solidFill>
            </a:endParaRPr>
          </a:p>
          <a:p>
            <a:r>
              <a:rPr lang="cs-CZ" altLang="en-US" b="1">
                <a:solidFill>
                  <a:srgbClr val="C00000"/>
                </a:solidFill>
              </a:rPr>
              <a:t>bestuderen</a:t>
            </a:r>
            <a:endParaRPr lang="cs-CZ" altLang="en-US" b="1">
              <a:solidFill>
                <a:srgbClr val="C00000"/>
              </a:solidFill>
            </a:endParaRPr>
          </a:p>
          <a:p>
            <a:endParaRPr lang="cs-CZ" altLang="en-US" b="1">
              <a:solidFill>
                <a:srgbClr val="C00000"/>
              </a:solidFill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546465" y="-7429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8185" y="121920"/>
            <a:ext cx="2197735" cy="582930"/>
          </a:xfrm>
          <a:solidFill>
            <a:srgbClr val="FFC000"/>
          </a:solidFill>
        </p:spPr>
        <p:txBody>
          <a:bodyPr/>
          <a:p>
            <a:r>
              <a:rPr lang="cs-CZ" altLang="en-US"/>
              <a:t>oefening </a:t>
            </a:r>
            <a:endParaRPr lang="cs-CZ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04850"/>
            <a:ext cx="10972800" cy="6656705"/>
          </a:xfrm>
        </p:spPr>
        <p:txBody>
          <a:bodyPr/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Anna staat elke ochtend om zeven uur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Ze ___slaapt zich nooit.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Ze maakt haar bed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 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voordat ze ontbijt.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Ze zet koffie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voor zichzelf en haar broer.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Ze neemt haar ontbijt naar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school ___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Na het eten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r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uimt ze alles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Anna bereidt zich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  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op school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, dan ___trekt ze rond 7.45.</a:t>
            </a:r>
            <a:endParaRPr lang="cs-CZ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Op school ____moet ze haar klasgenoten, ze ___groeten elkaar.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D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e docent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legt 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alles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duidelijk ____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Anna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grijpt de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uitleg 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niet meteen.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Tijdens de pauze spreekt ze met haar vriendin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Na school levert ze haar huiswerk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Ze denkt nog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 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over de moeilijke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lessen en opdrachten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Thuis vult ze een formulier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____ voor een schoolproject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Na het eten ___zoekt Anna haar oma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22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marL="306070" eaLnBrk="1" latinLnBrk="0" hangingPunct="1">
              <a:spcBef>
                <a:spcPts val="0"/>
              </a:spcBef>
            </a:pP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Bij haar kan ze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 zich 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___</a:t>
            </a:r>
            <a:r>
              <a:rPr lang="en-US" altLang="en-US" sz="2200">
                <a:latin typeface="Arial Rounded MT Bold" panose="020F0704030504030204" charset="0"/>
                <a:cs typeface="Arial Rounded MT Bold" panose="020F0704030504030204" charset="0"/>
              </a:rPr>
              <a:t>spannen</a:t>
            </a:r>
            <a:r>
              <a:rPr lang="cs-CZ" altLang="en-US" sz="2200">
                <a:latin typeface="Arial Rounded MT Bold" panose="020F0704030504030204" charset="0"/>
                <a:cs typeface="Arial Rounded MT Bold" panose="020F0704030504030204" charset="0"/>
              </a:rPr>
              <a:t>. </a:t>
            </a:r>
            <a:endParaRPr lang="cs-CZ" altLang="en-US" sz="2200"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870" y="1089025"/>
            <a:ext cx="11988800" cy="560578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1a. </a:t>
            </a:r>
            <a:r>
              <a:rPr lang="nl-NL" b="1" dirty="0" smtClean="0">
                <a:solidFill>
                  <a:srgbClr val="7030A0"/>
                </a:solidFill>
              </a:rPr>
              <a:t>Je alle antwoorden </a:t>
            </a:r>
            <a:r>
              <a:rPr lang="cs-CZ" b="1" dirty="0" smtClean="0">
                <a:solidFill>
                  <a:srgbClr val="7030A0"/>
                </a:solidFill>
              </a:rPr>
              <a:t>direct</a:t>
            </a:r>
            <a:r>
              <a:rPr lang="nl-NL" b="1" dirty="0" smtClean="0">
                <a:solidFill>
                  <a:srgbClr val="7030A0"/>
                </a:solidFill>
              </a:rPr>
              <a:t> voor mi</a:t>
            </a:r>
            <a:r>
              <a:rPr lang="cs-CZ" b="1" dirty="0" smtClean="0">
                <a:solidFill>
                  <a:srgbClr val="7030A0"/>
                </a:solidFill>
              </a:rPr>
              <a:t>j</a:t>
            </a:r>
            <a:r>
              <a:rPr lang="nl-NL" b="1" dirty="0" smtClean="0">
                <a:solidFill>
                  <a:srgbClr val="7030A0"/>
                </a:solidFill>
              </a:rPr>
              <a:t>? </a:t>
            </a:r>
            <a:r>
              <a:rPr lang="cs-CZ" i="1" dirty="0"/>
              <a:t>(</a:t>
            </a:r>
            <a:r>
              <a:rPr lang="cs-CZ" i="1" dirty="0" err="1"/>
              <a:t>kunnen</a:t>
            </a:r>
            <a:r>
              <a:rPr lang="cs-CZ" i="1" dirty="0"/>
              <a:t> – </a:t>
            </a:r>
            <a:r>
              <a:rPr lang="cs-CZ" i="1" dirty="0" err="1"/>
              <a:t>opschrijven</a:t>
            </a:r>
            <a:r>
              <a:rPr lang="cs-CZ" i="1" dirty="0"/>
              <a:t>)</a:t>
            </a:r>
            <a:endParaRPr lang="cs-CZ" i="1" dirty="0"/>
          </a:p>
          <a:p>
            <a:pPr marL="0" indent="0">
              <a:buNone/>
            </a:pPr>
            <a:r>
              <a:rPr lang="cs-CZ" dirty="0" smtClean="0">
                <a:solidFill>
                  <a:srgbClr val="7030A0"/>
                </a:solidFill>
              </a:rPr>
              <a:t>1b. </a:t>
            </a:r>
            <a:r>
              <a:rPr lang="nl-NL" b="1" dirty="0" smtClean="0">
                <a:solidFill>
                  <a:srgbClr val="7030A0"/>
                </a:solidFill>
              </a:rPr>
              <a:t>Je alle antwoorden </a:t>
            </a:r>
            <a:r>
              <a:rPr lang="cs-CZ" b="1" dirty="0" smtClean="0">
                <a:solidFill>
                  <a:srgbClr val="7030A0"/>
                </a:solidFill>
              </a:rPr>
              <a:t>direct </a:t>
            </a:r>
            <a:r>
              <a:rPr lang="nl-NL" b="1" dirty="0" smtClean="0">
                <a:solidFill>
                  <a:srgbClr val="7030A0"/>
                </a:solidFill>
              </a:rPr>
              <a:t>voor mij? </a:t>
            </a:r>
            <a:r>
              <a:rPr lang="cs-CZ" i="1" dirty="0" smtClean="0"/>
              <a:t>(</a:t>
            </a:r>
            <a:r>
              <a:rPr lang="cs-CZ" i="1" dirty="0" err="1" smtClean="0"/>
              <a:t>opschrijven</a:t>
            </a:r>
            <a:r>
              <a:rPr lang="cs-CZ" i="1" dirty="0" smtClean="0"/>
              <a:t>)</a:t>
            </a:r>
            <a:endParaRPr lang="cs-CZ" i="1" dirty="0" smtClean="0"/>
          </a:p>
          <a:p>
            <a:endParaRPr lang="cs-CZ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2a.</a:t>
            </a:r>
            <a:r>
              <a:rPr lang="cs-CZ" b="1" dirty="0">
                <a:solidFill>
                  <a:srgbClr val="C00000"/>
                </a:solidFill>
              </a:rPr>
              <a:t>Hoe </a:t>
            </a:r>
            <a:r>
              <a:rPr lang="cs-CZ" b="1" dirty="0" err="1">
                <a:solidFill>
                  <a:srgbClr val="C00000"/>
                </a:solidFill>
              </a:rPr>
              <a:t>laat</a:t>
            </a:r>
            <a:r>
              <a:rPr lang="cs-CZ" b="1" dirty="0">
                <a:solidFill>
                  <a:srgbClr val="C00000"/>
                </a:solidFill>
              </a:rPr>
              <a:t> in </a:t>
            </a:r>
            <a:r>
              <a:rPr lang="cs-CZ" b="1" dirty="0" err="1">
                <a:solidFill>
                  <a:srgbClr val="C00000"/>
                </a:solidFill>
              </a:rPr>
              <a:t>het</a:t>
            </a: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err="1">
                <a:solidFill>
                  <a:srgbClr val="C00000"/>
                </a:solidFill>
              </a:rPr>
              <a:t>weekeind</a:t>
            </a:r>
            <a:r>
              <a:rPr lang="cs-CZ" b="1" dirty="0" smtClean="0">
                <a:solidFill>
                  <a:srgbClr val="C00000"/>
                </a:solidFill>
              </a:rPr>
              <a:t>? </a:t>
            </a:r>
            <a:r>
              <a:rPr lang="cs-CZ" i="1" dirty="0" smtClean="0"/>
              <a:t>(</a:t>
            </a:r>
            <a:r>
              <a:rPr lang="cs-CZ" i="1" dirty="0" err="1" smtClean="0"/>
              <a:t>moeten</a:t>
            </a:r>
            <a:r>
              <a:rPr lang="cs-CZ" i="1" dirty="0" smtClean="0"/>
              <a:t> – </a:t>
            </a:r>
            <a:r>
              <a:rPr lang="cs-CZ" i="1" dirty="0" err="1" smtClean="0"/>
              <a:t>opstaan</a:t>
            </a:r>
            <a:r>
              <a:rPr lang="cs-CZ" i="1" dirty="0" smtClean="0"/>
              <a:t>)</a:t>
            </a:r>
            <a:endParaRPr lang="cs-CZ" i="1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C00000"/>
                </a:solidFill>
              </a:rPr>
              <a:t>2a.</a:t>
            </a:r>
            <a:r>
              <a:rPr lang="cs-CZ" b="1" dirty="0" smtClean="0">
                <a:solidFill>
                  <a:srgbClr val="C00000"/>
                </a:solidFill>
              </a:rPr>
              <a:t>Hoe </a:t>
            </a:r>
            <a:r>
              <a:rPr lang="cs-CZ" b="1" dirty="0" err="1" smtClean="0">
                <a:solidFill>
                  <a:srgbClr val="C00000"/>
                </a:solidFill>
              </a:rPr>
              <a:t>laat</a:t>
            </a:r>
            <a:r>
              <a:rPr lang="cs-CZ" b="1" dirty="0" smtClean="0">
                <a:solidFill>
                  <a:srgbClr val="C00000"/>
                </a:solidFill>
              </a:rPr>
              <a:t> in </a:t>
            </a:r>
            <a:r>
              <a:rPr lang="cs-CZ" b="1" dirty="0" err="1" smtClean="0">
                <a:solidFill>
                  <a:srgbClr val="C00000"/>
                </a:solidFill>
              </a:rPr>
              <a:t>het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  <a:r>
              <a:rPr lang="cs-CZ" b="1" dirty="0" err="1" smtClean="0">
                <a:solidFill>
                  <a:srgbClr val="C00000"/>
                </a:solidFill>
              </a:rPr>
              <a:t>weekeind</a:t>
            </a:r>
            <a:r>
              <a:rPr lang="cs-CZ" b="1" dirty="0" smtClean="0">
                <a:solidFill>
                  <a:srgbClr val="C00000"/>
                </a:solidFill>
              </a:rPr>
              <a:t>? </a:t>
            </a:r>
            <a:r>
              <a:rPr lang="cs-CZ" i="1" dirty="0"/>
              <a:t>(</a:t>
            </a:r>
            <a:r>
              <a:rPr lang="cs-CZ" i="1" dirty="0" err="1"/>
              <a:t>opstaan</a:t>
            </a:r>
            <a:r>
              <a:rPr lang="cs-CZ" i="1" dirty="0" smtClean="0"/>
              <a:t>)</a:t>
            </a:r>
            <a:endParaRPr lang="cs-CZ" i="1" dirty="0" smtClean="0"/>
          </a:p>
          <a:p>
            <a:pPr marL="0" indent="0"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3a.</a:t>
            </a:r>
            <a:r>
              <a:rPr lang="nl-NL" b="1" dirty="0" smtClean="0">
                <a:solidFill>
                  <a:srgbClr val="0070C0"/>
                </a:solidFill>
              </a:rPr>
              <a:t>Samen ze het huiswerk op tijd. </a:t>
            </a:r>
            <a:r>
              <a:rPr lang="nl-NL" i="1" dirty="0" smtClean="0"/>
              <a:t>(kunnen</a:t>
            </a:r>
            <a:r>
              <a:rPr lang="cs-CZ" i="1" dirty="0" smtClean="0"/>
              <a:t> - </a:t>
            </a:r>
            <a:r>
              <a:rPr lang="nl-NL" i="1" dirty="0"/>
              <a:t>afmaken</a:t>
            </a:r>
            <a:r>
              <a:rPr lang="nl-NL" i="1" dirty="0" smtClean="0"/>
              <a:t>)</a:t>
            </a:r>
            <a:endParaRPr lang="cs-CZ" i="1" dirty="0" smtClean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3b.</a:t>
            </a:r>
            <a:r>
              <a:rPr lang="nl-NL" b="1" dirty="0">
                <a:solidFill>
                  <a:srgbClr val="0070C0"/>
                </a:solidFill>
              </a:rPr>
              <a:t>Samen ze het huiswerk op tijd. </a:t>
            </a:r>
            <a:r>
              <a:rPr lang="nl-NL" i="1" dirty="0" smtClean="0"/>
              <a:t>(afmaken)</a:t>
            </a:r>
            <a:endParaRPr lang="nl-NL" i="1" dirty="0" smtClean="0"/>
          </a:p>
          <a:p>
            <a:pPr marL="0" indent="0">
              <a:buNone/>
            </a:pPr>
            <a:endParaRPr lang="nl-NL" i="1" dirty="0"/>
          </a:p>
          <a:p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40689" y="222001"/>
            <a:ext cx="11362414" cy="684447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dirty="0"/>
              <a:t>SLOVOSLED</a:t>
            </a:r>
            <a:r>
              <a:rPr lang="cs-CZ" dirty="0" smtClean="0"/>
              <a:t> – VOLGORDE – </a:t>
            </a:r>
            <a:r>
              <a:rPr lang="cs-CZ" dirty="0" err="1" smtClean="0"/>
              <a:t>scheidbare</a:t>
            </a:r>
            <a:r>
              <a:rPr lang="cs-CZ" dirty="0" smtClean="0"/>
              <a:t> </a:t>
            </a:r>
            <a:r>
              <a:rPr lang="cs-CZ" dirty="0" err="1" smtClean="0"/>
              <a:t>werkwoorden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ange Waves">
  <a:themeElements>
    <a:clrScheme name="Orang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C73109"/>
      </a:accent1>
      <a:accent2>
        <a:srgbClr val="FF5050"/>
      </a:accent2>
      <a:accent3>
        <a:srgbClr val="FFFFFF"/>
      </a:accent3>
      <a:accent4>
        <a:srgbClr val="000000"/>
      </a:accent4>
      <a:accent5>
        <a:srgbClr val="E0ADAA"/>
      </a:accent5>
      <a:accent6>
        <a:srgbClr val="E74848"/>
      </a:accent6>
      <a:hlink>
        <a:srgbClr val="4D4D4D"/>
      </a:hlink>
      <a:folHlink>
        <a:srgbClr val="777777"/>
      </a:folHlink>
    </a:clrScheme>
    <a:fontScheme name="Orang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rang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ang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ang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73109"/>
        </a:accent1>
        <a:accent2>
          <a:srgbClr val="FF5050"/>
        </a:accent2>
        <a:accent3>
          <a:srgbClr val="FFFFFF"/>
        </a:accent3>
        <a:accent4>
          <a:srgbClr val="000000"/>
        </a:accent4>
        <a:accent5>
          <a:srgbClr val="E0ADAA"/>
        </a:accent5>
        <a:accent6>
          <a:srgbClr val="E74848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3367</Words>
  <Application>WPS Presentation</Application>
  <PresentationFormat>Širokoúhlá obrazovka</PresentationFormat>
  <Paragraphs>125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Arial</vt:lpstr>
      <vt:lpstr>SimSun</vt:lpstr>
      <vt:lpstr>Wingdings</vt:lpstr>
      <vt:lpstr>Microsoft YaHei</vt:lpstr>
      <vt:lpstr>Arial Unicode MS</vt:lpstr>
      <vt:lpstr>Calibri</vt:lpstr>
      <vt:lpstr>Agency FB</vt:lpstr>
      <vt:lpstr>Arial Rounded MT Bold</vt:lpstr>
      <vt:lpstr>Orange Waves</vt:lpstr>
      <vt:lpstr>Taalverwerving: grammatica WERKWOORDSVORMEN </vt:lpstr>
      <vt:lpstr>PowerPoint 演示文稿</vt:lpstr>
      <vt:lpstr>SCHEIDBARE EN ONSCHEIDBARE WW</vt:lpstr>
      <vt:lpstr>PowerPoint 演示文稿</vt:lpstr>
      <vt:lpstr>PowerPoint 演示文稿</vt:lpstr>
      <vt:lpstr>SCHEIDBARE EN ONSCHEIDBARE WW</vt:lpstr>
      <vt:lpstr>PowerPoint 演示文稿</vt:lpstr>
      <vt:lpstr>SLOVOSLED – VOLGORDE – scheidbare werkwoorden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Taalverwerving, 1ste jaar WERKWOORDSVORMEN</dc:title>
  <dc:creator>ivare</dc:creator>
  <cp:lastModifiedBy>Iva Rezkova</cp:lastModifiedBy>
  <cp:revision>22</cp:revision>
  <dcterms:created xsi:type="dcterms:W3CDTF">2020-10-07T07:06:00Z</dcterms:created>
  <dcterms:modified xsi:type="dcterms:W3CDTF">2025-11-24T13:31:36Z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5E8C62FA9EC24A1FBB648BD2CF993C01_13</vt:lpwstr>
  </property>
  <property fmtid="{D5CDD505-2E9C-101B-9397-08002B2CF9AE}" pid="3" name="KSOProductBuildVer">
    <vt:lpwstr>1033-12.2.0.22549</vt:lpwstr>
  </property>
</Properties>
</file>