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64" r:id="rId5"/>
    <p:sldId id="265" r:id="rId6"/>
    <p:sldId id="266" r:id="rId7"/>
    <p:sldId id="267" r:id="rId8"/>
    <p:sldId id="268" r:id="rId9"/>
    <p:sldId id="269" r:id="rId10"/>
    <p:sldId id="270" r:id="rId11"/>
    <p:sldId id="271"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19" autoAdjust="0"/>
  </p:normalViewPr>
  <p:slideViewPr>
    <p:cSldViewPr snapToGrid="0">
      <p:cViewPr varScale="1">
        <p:scale>
          <a:sx n="76" d="100"/>
          <a:sy n="76" d="100"/>
        </p:scale>
        <p:origin x="114"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2/20/2023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2/20/2023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2/20/2023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2/20/2023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2/20/2023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2/20/2023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6800" dirty="0"/>
              <a:t>Lifestyles of marginal groups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endParaRPr lang="en-US" sz="1800" dirty="0"/>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0CEE3C3A-81E9-46EC-8CB5-F274FFA4793A}"/>
              </a:ext>
            </a:extLst>
          </p:cNvPr>
          <p:cNvSpPr>
            <a:spLocks noGrp="1"/>
          </p:cNvSpPr>
          <p:nvPr>
            <p:ph type="title"/>
          </p:nvPr>
        </p:nvSpPr>
        <p:spPr>
          <a:xfrm>
            <a:off x="1067936" y="892289"/>
            <a:ext cx="9792208" cy="1527078"/>
          </a:xfrm>
        </p:spPr>
        <p:txBody>
          <a:bodyPr>
            <a:normAutofit/>
          </a:bodyPr>
          <a:lstStyle/>
          <a:p>
            <a:r>
              <a:rPr lang="en-GB" dirty="0"/>
              <a:t>Questions </a:t>
            </a:r>
            <a:r>
              <a:rPr lang="en-GB" dirty="0" err="1"/>
              <a:t>Hebdige</a:t>
            </a:r>
            <a:r>
              <a:rPr lang="en-GB" dirty="0"/>
              <a:t> </a:t>
            </a:r>
            <a:r>
              <a:rPr lang="en-GB" i="1" dirty="0"/>
              <a:t>Subculture: The Meaning of Style </a:t>
            </a:r>
            <a:endParaRPr lang="en-GB" dirty="0"/>
          </a:p>
        </p:txBody>
      </p:sp>
      <p:sp>
        <p:nvSpPr>
          <p:cNvPr id="3" name="Content Placeholder 2">
            <a:extLst>
              <a:ext uri="{FF2B5EF4-FFF2-40B4-BE49-F238E27FC236}">
                <a16:creationId xmlns:a16="http://schemas.microsoft.com/office/drawing/2014/main" id="{B03EF6A2-026A-4858-8B86-50BB427DD3F5}"/>
              </a:ext>
            </a:extLst>
          </p:cNvPr>
          <p:cNvSpPr>
            <a:spLocks noGrp="1"/>
          </p:cNvSpPr>
          <p:nvPr>
            <p:ph idx="1"/>
          </p:nvPr>
        </p:nvSpPr>
        <p:spPr>
          <a:xfrm>
            <a:off x="1175512" y="2557849"/>
            <a:ext cx="9554401" cy="2857114"/>
          </a:xfrm>
        </p:spPr>
        <p:txBody>
          <a:bodyPr>
            <a:noAutofit/>
          </a:bodyPr>
          <a:lstStyle/>
          <a:p>
            <a:pPr>
              <a:buFont typeface="Arial" panose="020B0604020202020204" pitchFamily="34" charset="0"/>
              <a:buChar char="•"/>
            </a:pPr>
            <a:r>
              <a:rPr lang="en-US" sz="2400" b="0" i="0" dirty="0">
                <a:solidFill>
                  <a:srgbClr val="222222"/>
                </a:solidFill>
                <a:effectLst/>
                <a:latin typeface="Arial" panose="020B0604020202020204" pitchFamily="34" charset="0"/>
              </a:rPr>
              <a:t>What is the relationship between the subcultures </a:t>
            </a:r>
            <a:r>
              <a:rPr lang="en-US" sz="2400" b="0" i="0" dirty="0" err="1">
                <a:solidFill>
                  <a:srgbClr val="222222"/>
                </a:solidFill>
                <a:effectLst/>
                <a:latin typeface="Arial" panose="020B0604020202020204" pitchFamily="34" charset="0"/>
              </a:rPr>
              <a:t>Hebdige</a:t>
            </a:r>
            <a:r>
              <a:rPr lang="en-US" sz="2400" b="0" i="0" dirty="0">
                <a:solidFill>
                  <a:srgbClr val="222222"/>
                </a:solidFill>
                <a:effectLst/>
                <a:latin typeface="Arial" panose="020B0604020202020204" pitchFamily="34" charset="0"/>
              </a:rPr>
              <a:t> examines and the “mythology of class” (86)? How might this relate to the concept of bricolage, as discussed in the next chapter?</a:t>
            </a:r>
          </a:p>
          <a:p>
            <a:pPr>
              <a:buFont typeface="Arial" panose="020B0604020202020204" pitchFamily="34" charset="0"/>
              <a:buChar char="•"/>
            </a:pPr>
            <a:r>
              <a:rPr lang="en-US" sz="2400" b="0" i="0" dirty="0">
                <a:solidFill>
                  <a:srgbClr val="222222"/>
                </a:solidFill>
                <a:effectLst/>
                <a:latin typeface="Arial" panose="020B0604020202020204" pitchFamily="34" charset="0"/>
              </a:rPr>
              <a:t>What are the two forms of incorporation, according to </a:t>
            </a:r>
            <a:r>
              <a:rPr lang="en-US" sz="2400" b="0" i="0" dirty="0" err="1">
                <a:solidFill>
                  <a:srgbClr val="222222"/>
                </a:solidFill>
                <a:effectLst/>
                <a:latin typeface="Arial" panose="020B0604020202020204" pitchFamily="34" charset="0"/>
              </a:rPr>
              <a:t>Hebdige</a:t>
            </a:r>
            <a:r>
              <a:rPr lang="en-US" sz="2400" b="0" i="0" dirty="0">
                <a:solidFill>
                  <a:srgbClr val="222222"/>
                </a:solidFill>
                <a:effectLst/>
                <a:latin typeface="Arial" panose="020B0604020202020204" pitchFamily="34" charset="0"/>
              </a:rPr>
              <a:t>? How did they function in regards to punk subculture? Can you offer examples of these forms of incorporation from other subcultural styles?</a:t>
            </a:r>
            <a:endParaRPr lang="en-GB" sz="2400" dirty="0"/>
          </a:p>
        </p:txBody>
      </p:sp>
    </p:spTree>
    <p:extLst>
      <p:ext uri="{BB962C8B-B14F-4D97-AF65-F5344CB8AC3E}">
        <p14:creationId xmlns:p14="http://schemas.microsoft.com/office/powerpoint/2010/main" val="342212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group, posing, crowd&#10;&#10;Description automatically generated">
            <a:extLst>
              <a:ext uri="{FF2B5EF4-FFF2-40B4-BE49-F238E27FC236}">
                <a16:creationId xmlns:a16="http://schemas.microsoft.com/office/drawing/2014/main" id="{8B2ECB27-E966-93E0-0CBC-34787F474375}"/>
              </a:ext>
            </a:extLst>
          </p:cNvPr>
          <p:cNvPicPr>
            <a:picLocks noChangeAspect="1"/>
          </p:cNvPicPr>
          <p:nvPr/>
        </p:nvPicPr>
        <p:blipFill rotWithShape="1">
          <a:blip r:embed="rId2"/>
          <a:srcRect l="6785"/>
          <a:stretch/>
        </p:blipFill>
        <p:spPr>
          <a:xfrm>
            <a:off x="20" y="10"/>
            <a:ext cx="6392647" cy="6857990"/>
          </a:xfrm>
          <a:prstGeom prst="rect">
            <a:avLst/>
          </a:prstGeom>
        </p:spPr>
      </p:pic>
      <p:sp>
        <p:nvSpPr>
          <p:cNvPr id="17" name="Rectangle 16">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E3C3A-81E9-46EC-8CB5-F274FFA4793A}"/>
              </a:ext>
            </a:extLst>
          </p:cNvPr>
          <p:cNvSpPr>
            <a:spLocks noGrp="1"/>
          </p:cNvSpPr>
          <p:nvPr>
            <p:ph type="title"/>
          </p:nvPr>
        </p:nvSpPr>
        <p:spPr>
          <a:xfrm>
            <a:off x="7064082" y="642594"/>
            <a:ext cx="4472921" cy="1371600"/>
          </a:xfrm>
        </p:spPr>
        <p:txBody>
          <a:bodyPr>
            <a:normAutofit/>
          </a:bodyPr>
          <a:lstStyle/>
          <a:p>
            <a:r>
              <a:rPr lang="en-GB" dirty="0"/>
              <a:t>Subculture</a:t>
            </a:r>
          </a:p>
        </p:txBody>
      </p:sp>
      <p:sp>
        <p:nvSpPr>
          <p:cNvPr id="3" name="Content Placeholder 2">
            <a:extLst>
              <a:ext uri="{FF2B5EF4-FFF2-40B4-BE49-F238E27FC236}">
                <a16:creationId xmlns:a16="http://schemas.microsoft.com/office/drawing/2014/main" id="{B03EF6A2-026A-4858-8B86-50BB427DD3F5}"/>
              </a:ext>
            </a:extLst>
          </p:cNvPr>
          <p:cNvSpPr>
            <a:spLocks noGrp="1"/>
          </p:cNvSpPr>
          <p:nvPr>
            <p:ph idx="1"/>
          </p:nvPr>
        </p:nvSpPr>
        <p:spPr>
          <a:xfrm>
            <a:off x="6687649" y="1587731"/>
            <a:ext cx="4849354" cy="3383280"/>
          </a:xfrm>
        </p:spPr>
        <p:txBody>
          <a:bodyPr>
            <a:noAutofit/>
          </a:bodyPr>
          <a:lstStyle/>
          <a:p>
            <a:pPr lvl="1"/>
            <a:r>
              <a:rPr lang="en-GB" sz="2000" dirty="0"/>
              <a:t>Chicago School – cultural understandings of group meanings</a:t>
            </a:r>
          </a:p>
          <a:p>
            <a:pPr lvl="1"/>
            <a:r>
              <a:rPr lang="en-GB" sz="2000" dirty="0"/>
              <a:t>Birmingham </a:t>
            </a:r>
            <a:r>
              <a:rPr lang="en-GB" sz="2000" dirty="0" err="1"/>
              <a:t>Chool</a:t>
            </a:r>
            <a:r>
              <a:rPr lang="en-GB" sz="2000" dirty="0"/>
              <a:t> – Marxist/structuralist view</a:t>
            </a:r>
          </a:p>
          <a:p>
            <a:pPr lvl="1"/>
            <a:r>
              <a:rPr lang="en-GB" sz="2000" dirty="0"/>
              <a:t>Post-subcultures –USA: deviance, Britain: class and postmodernism</a:t>
            </a:r>
          </a:p>
          <a:p>
            <a:pPr lvl="1"/>
            <a:r>
              <a:rPr lang="en-GB" sz="2000" dirty="0"/>
              <a:t>Deviant subcultures from mid16th century –rogue literature</a:t>
            </a:r>
          </a:p>
          <a:p>
            <a:pPr lvl="1"/>
            <a:r>
              <a:rPr lang="en-GB" sz="2000" dirty="0">
                <a:effectLst/>
              </a:rPr>
              <a:t>“manufactured an imaginary criminal underworld for London’s growing metropolis, displacing dominant notions of social hierarchy and order onto the growing populations of homeless”(Dionne and Mentz, 2004)</a:t>
            </a:r>
          </a:p>
          <a:p>
            <a:pPr lvl="1"/>
            <a:endParaRPr lang="en-GB" sz="2000" dirty="0"/>
          </a:p>
        </p:txBody>
      </p:sp>
    </p:spTree>
    <p:extLst>
      <p:ext uri="{BB962C8B-B14F-4D97-AF65-F5344CB8AC3E}">
        <p14:creationId xmlns:p14="http://schemas.microsoft.com/office/powerpoint/2010/main" val="13445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7" name="Picture 6" descr="A collage of a person&#10;&#10;Description automatically generated with low confidence">
            <a:extLst>
              <a:ext uri="{FF2B5EF4-FFF2-40B4-BE49-F238E27FC236}">
                <a16:creationId xmlns:a16="http://schemas.microsoft.com/office/drawing/2014/main" id="{BEEB2A6D-4265-90FB-0CA0-D61E51C48885}"/>
              </a:ext>
            </a:extLst>
          </p:cNvPr>
          <p:cNvPicPr>
            <a:picLocks noChangeAspect="1"/>
          </p:cNvPicPr>
          <p:nvPr/>
        </p:nvPicPr>
        <p:blipFill rotWithShape="1">
          <a:blip r:embed="rId2"/>
          <a:srcRect l="7951" r="25442" b="1"/>
          <a:stretch/>
        </p:blipFill>
        <p:spPr>
          <a:xfrm>
            <a:off x="424928" y="419292"/>
            <a:ext cx="5522976" cy="6053328"/>
          </a:xfrm>
          <a:prstGeom prst="rect">
            <a:avLst/>
          </a:prstGeom>
        </p:spPr>
      </p:pic>
      <p:sp>
        <p:nvSpPr>
          <p:cNvPr id="28" name="Rectangle 27">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E3C3A-81E9-46EC-8CB5-F274FFA4793A}"/>
              </a:ext>
            </a:extLst>
          </p:cNvPr>
          <p:cNvSpPr>
            <a:spLocks noGrp="1"/>
          </p:cNvSpPr>
          <p:nvPr>
            <p:ph type="title"/>
          </p:nvPr>
        </p:nvSpPr>
        <p:spPr>
          <a:xfrm>
            <a:off x="6846137" y="727626"/>
            <a:ext cx="4602152" cy="1718225"/>
          </a:xfrm>
        </p:spPr>
        <p:txBody>
          <a:bodyPr>
            <a:normAutofit/>
          </a:bodyPr>
          <a:lstStyle/>
          <a:p>
            <a:r>
              <a:rPr lang="en-GB" dirty="0"/>
              <a:t>The Rogue</a:t>
            </a:r>
          </a:p>
        </p:txBody>
      </p:sp>
      <p:sp>
        <p:nvSpPr>
          <p:cNvPr id="3" name="Content Placeholder 2">
            <a:extLst>
              <a:ext uri="{FF2B5EF4-FFF2-40B4-BE49-F238E27FC236}">
                <a16:creationId xmlns:a16="http://schemas.microsoft.com/office/drawing/2014/main" id="{B03EF6A2-026A-4858-8B86-50BB427DD3F5}"/>
              </a:ext>
            </a:extLst>
          </p:cNvPr>
          <p:cNvSpPr>
            <a:spLocks noGrp="1"/>
          </p:cNvSpPr>
          <p:nvPr>
            <p:ph idx="1"/>
          </p:nvPr>
        </p:nvSpPr>
        <p:spPr>
          <a:xfrm>
            <a:off x="6846137" y="1961805"/>
            <a:ext cx="4602152" cy="4134920"/>
          </a:xfrm>
        </p:spPr>
        <p:txBody>
          <a:bodyPr>
            <a:normAutofit lnSpcReduction="10000"/>
          </a:bodyPr>
          <a:lstStyle/>
          <a:p>
            <a:r>
              <a:rPr lang="en-GB" sz="1800" dirty="0"/>
              <a:t>Rogue vs upstanding citizen –Simmel’s ‘stranger’ </a:t>
            </a:r>
            <a:endParaRPr lang="en-GB" sz="1800" dirty="0">
              <a:effectLst/>
            </a:endParaRPr>
          </a:p>
          <a:p>
            <a:r>
              <a:rPr lang="en-GB" sz="1800" dirty="0">
                <a:effectLst/>
              </a:rPr>
              <a:t>Entertain and educat</a:t>
            </a:r>
            <a:r>
              <a:rPr lang="en-GB" sz="1800" dirty="0"/>
              <a:t>e –coherent vision of landless poor as deviant and criminal</a:t>
            </a:r>
          </a:p>
          <a:p>
            <a:r>
              <a:rPr lang="en-GB" sz="1800" dirty="0">
                <a:effectLst/>
              </a:rPr>
              <a:t>‘cozening</a:t>
            </a:r>
            <a:r>
              <a:rPr lang="en-GB" sz="1800" dirty="0"/>
              <a:t>’ and ‘</a:t>
            </a:r>
            <a:r>
              <a:rPr lang="en-GB" sz="1800" dirty="0" err="1"/>
              <a:t>coneycatching</a:t>
            </a:r>
            <a:r>
              <a:rPr lang="en-GB" sz="1800" dirty="0"/>
              <a:t>’ </a:t>
            </a:r>
          </a:p>
          <a:p>
            <a:r>
              <a:rPr lang="en-GB" sz="1800" dirty="0"/>
              <a:t>19thC Henry Mayhew – ‘sociological gaze’ on the London working class poor</a:t>
            </a:r>
          </a:p>
          <a:p>
            <a:r>
              <a:rPr lang="en-GB" sz="1800" dirty="0">
                <a:effectLst/>
              </a:rPr>
              <a:t>Fieldwork</a:t>
            </a:r>
            <a:r>
              <a:rPr lang="en-GB" sz="1800" dirty="0"/>
              <a:t>,</a:t>
            </a:r>
            <a:r>
              <a:rPr lang="en-GB" sz="1800" dirty="0">
                <a:effectLst/>
              </a:rPr>
              <a:t> observation and interviews </a:t>
            </a:r>
          </a:p>
          <a:p>
            <a:r>
              <a:rPr lang="en-GB" sz="1800" dirty="0">
                <a:effectLst/>
              </a:rPr>
              <a:t>“a range of approaches to the classification, supervision and policing of [these] urban populations.” </a:t>
            </a:r>
            <a:r>
              <a:rPr lang="en-GB" sz="1800" dirty="0"/>
              <a:t> (Andrew Tolson, 1990)</a:t>
            </a:r>
            <a:endParaRPr lang="en-GB" sz="1800" dirty="0">
              <a:effectLst/>
            </a:endParaRPr>
          </a:p>
          <a:p>
            <a:endParaRPr lang="en-GB" sz="1800" dirty="0"/>
          </a:p>
        </p:txBody>
      </p:sp>
    </p:spTree>
    <p:extLst>
      <p:ext uri="{BB962C8B-B14F-4D97-AF65-F5344CB8AC3E}">
        <p14:creationId xmlns:p14="http://schemas.microsoft.com/office/powerpoint/2010/main" val="377468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5" name="Picture 4" descr="A person and person dancing&#10;&#10;Description automatically generated with medium confidence">
            <a:extLst>
              <a:ext uri="{FF2B5EF4-FFF2-40B4-BE49-F238E27FC236}">
                <a16:creationId xmlns:a16="http://schemas.microsoft.com/office/drawing/2014/main" id="{C9804C57-6F92-8CDF-F212-0C77FAE17C95}"/>
              </a:ext>
            </a:extLst>
          </p:cNvPr>
          <p:cNvPicPr>
            <a:picLocks noChangeAspect="1"/>
          </p:cNvPicPr>
          <p:nvPr/>
        </p:nvPicPr>
        <p:blipFill rotWithShape="1">
          <a:blip r:embed="rId2"/>
          <a:srcRect l="8220" r="1227" b="2"/>
          <a:stretch/>
        </p:blipFill>
        <p:spPr>
          <a:xfrm>
            <a:off x="424928" y="419292"/>
            <a:ext cx="5522976" cy="6053328"/>
          </a:xfrm>
          <a:prstGeom prst="rect">
            <a:avLst/>
          </a:prstGeom>
        </p:spPr>
      </p:pic>
      <p:sp>
        <p:nvSpPr>
          <p:cNvPr id="19" name="Rectangle 18">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E3C3A-81E9-46EC-8CB5-F274FFA4793A}"/>
              </a:ext>
            </a:extLst>
          </p:cNvPr>
          <p:cNvSpPr>
            <a:spLocks noGrp="1"/>
          </p:cNvSpPr>
          <p:nvPr>
            <p:ph type="title"/>
          </p:nvPr>
        </p:nvSpPr>
        <p:spPr>
          <a:xfrm>
            <a:off x="6666807" y="39345"/>
            <a:ext cx="4602152" cy="1718225"/>
          </a:xfrm>
        </p:spPr>
        <p:txBody>
          <a:bodyPr>
            <a:normAutofit/>
          </a:bodyPr>
          <a:lstStyle/>
          <a:p>
            <a:r>
              <a:rPr lang="en-GB" dirty="0"/>
              <a:t>Cultural Studies</a:t>
            </a:r>
          </a:p>
        </p:txBody>
      </p:sp>
      <p:sp>
        <p:nvSpPr>
          <p:cNvPr id="3" name="Content Placeholder 2">
            <a:extLst>
              <a:ext uri="{FF2B5EF4-FFF2-40B4-BE49-F238E27FC236}">
                <a16:creationId xmlns:a16="http://schemas.microsoft.com/office/drawing/2014/main" id="{B03EF6A2-026A-4858-8B86-50BB427DD3F5}"/>
              </a:ext>
            </a:extLst>
          </p:cNvPr>
          <p:cNvSpPr>
            <a:spLocks noGrp="1"/>
          </p:cNvSpPr>
          <p:nvPr>
            <p:ph idx="1"/>
          </p:nvPr>
        </p:nvSpPr>
        <p:spPr>
          <a:xfrm>
            <a:off x="6666807" y="1301690"/>
            <a:ext cx="4781482" cy="4234673"/>
          </a:xfrm>
        </p:spPr>
        <p:txBody>
          <a:bodyPr>
            <a:noAutofit/>
          </a:bodyPr>
          <a:lstStyle/>
          <a:p>
            <a:pPr>
              <a:lnSpc>
                <a:spcPct val="100000"/>
              </a:lnSpc>
            </a:pPr>
            <a:r>
              <a:rPr lang="en-GB" sz="1800" dirty="0"/>
              <a:t>Centre for Contemporary Cultural Studies (CCCS) – Britain 1960s/70s</a:t>
            </a:r>
          </a:p>
          <a:p>
            <a:pPr>
              <a:lnSpc>
                <a:spcPct val="100000"/>
              </a:lnSpc>
            </a:pPr>
            <a:r>
              <a:rPr lang="en-GB" sz="1800" i="1" dirty="0"/>
              <a:t>Resistance Through Rituals </a:t>
            </a:r>
            <a:r>
              <a:rPr lang="en-GB" sz="1800" dirty="0"/>
              <a:t>(Hall and Jefferson, 1976) – rejection of deviance in favour of resistance and methods of semiology</a:t>
            </a:r>
          </a:p>
          <a:p>
            <a:pPr>
              <a:lnSpc>
                <a:spcPct val="100000"/>
              </a:lnSpc>
            </a:pPr>
            <a:r>
              <a:rPr lang="en-GB" sz="1800" dirty="0"/>
              <a:t>Criminology: subculture is transgressive values, styles and behaviours of delinquents, usually with an emphasis on class, race or gender</a:t>
            </a:r>
          </a:p>
          <a:p>
            <a:pPr>
              <a:lnSpc>
                <a:spcPct val="100000"/>
              </a:lnSpc>
            </a:pPr>
            <a:r>
              <a:rPr lang="en-GB" sz="1800" dirty="0"/>
              <a:t>Cultural sociology: study of small groups (Gary Fine) –universal creation of culture among interacting groups</a:t>
            </a:r>
          </a:p>
          <a:p>
            <a:pPr>
              <a:lnSpc>
                <a:spcPct val="100000"/>
              </a:lnSpc>
            </a:pPr>
            <a:r>
              <a:rPr lang="en-GB" sz="1800" dirty="0"/>
              <a:t>Music = concept of scene ‘fluid boundaries and floating memberships’ (Bennett, 1999)</a:t>
            </a:r>
          </a:p>
          <a:p>
            <a:pPr>
              <a:lnSpc>
                <a:spcPct val="100000"/>
              </a:lnSpc>
            </a:pPr>
            <a:endParaRPr lang="en-GB" sz="1800" dirty="0"/>
          </a:p>
          <a:p>
            <a:pPr>
              <a:lnSpc>
                <a:spcPct val="100000"/>
              </a:lnSpc>
            </a:pPr>
            <a:endParaRPr lang="en-GB" sz="1800" i="1" dirty="0"/>
          </a:p>
        </p:txBody>
      </p:sp>
    </p:spTree>
    <p:extLst>
      <p:ext uri="{BB962C8B-B14F-4D97-AF65-F5344CB8AC3E}">
        <p14:creationId xmlns:p14="http://schemas.microsoft.com/office/powerpoint/2010/main" val="113699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10;&#10;Description automatically generated with low confidence">
            <a:extLst>
              <a:ext uri="{FF2B5EF4-FFF2-40B4-BE49-F238E27FC236}">
                <a16:creationId xmlns:a16="http://schemas.microsoft.com/office/drawing/2014/main" id="{03A5BC59-895E-8104-89C2-4BE299EAE3DC}"/>
              </a:ext>
            </a:extLst>
          </p:cNvPr>
          <p:cNvPicPr>
            <a:picLocks noChangeAspect="1"/>
          </p:cNvPicPr>
          <p:nvPr/>
        </p:nvPicPr>
        <p:blipFill rotWithShape="1">
          <a:blip r:embed="rId2"/>
          <a:srcRect l="39303" r="8264"/>
          <a:stretch/>
        </p:blipFill>
        <p:spPr>
          <a:xfrm>
            <a:off x="20" y="10"/>
            <a:ext cx="6392647" cy="6857990"/>
          </a:xfrm>
          <a:prstGeom prst="rect">
            <a:avLst/>
          </a:prstGeom>
        </p:spPr>
      </p:pic>
      <p:sp>
        <p:nvSpPr>
          <p:cNvPr id="17" name="Rectangle 16">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E3C3A-81E9-46EC-8CB5-F274FFA4793A}"/>
              </a:ext>
            </a:extLst>
          </p:cNvPr>
          <p:cNvSpPr>
            <a:spLocks noGrp="1"/>
          </p:cNvSpPr>
          <p:nvPr>
            <p:ph type="title"/>
          </p:nvPr>
        </p:nvSpPr>
        <p:spPr>
          <a:xfrm>
            <a:off x="7041744" y="103157"/>
            <a:ext cx="4472921" cy="1371600"/>
          </a:xfrm>
        </p:spPr>
        <p:txBody>
          <a:bodyPr>
            <a:normAutofit/>
          </a:bodyPr>
          <a:lstStyle/>
          <a:p>
            <a:r>
              <a:rPr lang="en-GB" dirty="0"/>
              <a:t>Resistance</a:t>
            </a:r>
          </a:p>
        </p:txBody>
      </p:sp>
      <p:sp>
        <p:nvSpPr>
          <p:cNvPr id="3" name="Content Placeholder 2">
            <a:extLst>
              <a:ext uri="{FF2B5EF4-FFF2-40B4-BE49-F238E27FC236}">
                <a16:creationId xmlns:a16="http://schemas.microsoft.com/office/drawing/2014/main" id="{B03EF6A2-026A-4858-8B86-50BB427DD3F5}"/>
              </a:ext>
            </a:extLst>
          </p:cNvPr>
          <p:cNvSpPr>
            <a:spLocks noGrp="1"/>
          </p:cNvSpPr>
          <p:nvPr>
            <p:ph idx="1"/>
          </p:nvPr>
        </p:nvSpPr>
        <p:spPr>
          <a:xfrm>
            <a:off x="7129788" y="983586"/>
            <a:ext cx="4472922" cy="4904630"/>
          </a:xfrm>
        </p:spPr>
        <p:txBody>
          <a:bodyPr>
            <a:noAutofit/>
          </a:bodyPr>
          <a:lstStyle/>
          <a:p>
            <a:r>
              <a:rPr lang="en-GB" sz="1800" dirty="0"/>
              <a:t>Collective, class-based resistance to cultural hegemony</a:t>
            </a:r>
          </a:p>
          <a:p>
            <a:r>
              <a:rPr lang="en-GB" sz="1800" dirty="0"/>
              <a:t>Destruction of working-class heritage and allure of middle-class consumer lifestyle </a:t>
            </a:r>
          </a:p>
          <a:p>
            <a:r>
              <a:rPr lang="en-GB" sz="1800" dirty="0"/>
              <a:t>Liminal cultural positions – tension between consumption and resistance to mainstream culture through cultural symbols</a:t>
            </a:r>
          </a:p>
          <a:p>
            <a:r>
              <a:rPr lang="en-GB" sz="1800" dirty="0"/>
              <a:t>Economically impotent but impact on dominant cultural institutions </a:t>
            </a:r>
          </a:p>
          <a:p>
            <a:r>
              <a:rPr lang="en-GB" sz="1800" dirty="0"/>
              <a:t>Semiotic analysis – unpack the creation, distribution and consumption of meaning</a:t>
            </a:r>
          </a:p>
          <a:p>
            <a:r>
              <a:rPr lang="en-GB" sz="1800" dirty="0"/>
              <a:t>Being ‘subcultural’ is positively meaning and ‘deviant’ is not</a:t>
            </a:r>
          </a:p>
        </p:txBody>
      </p:sp>
    </p:spTree>
    <p:extLst>
      <p:ext uri="{BB962C8B-B14F-4D97-AF65-F5344CB8AC3E}">
        <p14:creationId xmlns:p14="http://schemas.microsoft.com/office/powerpoint/2010/main" val="29010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en posing for a photo&#10;&#10;Description automatically generated with medium confidence">
            <a:extLst>
              <a:ext uri="{FF2B5EF4-FFF2-40B4-BE49-F238E27FC236}">
                <a16:creationId xmlns:a16="http://schemas.microsoft.com/office/drawing/2014/main" id="{45689BDA-E264-1AF7-EB4D-78B734898C38}"/>
              </a:ext>
            </a:extLst>
          </p:cNvPr>
          <p:cNvPicPr>
            <a:picLocks noChangeAspect="1"/>
          </p:cNvPicPr>
          <p:nvPr/>
        </p:nvPicPr>
        <p:blipFill rotWithShape="1">
          <a:blip r:embed="rId2"/>
          <a:srcRect l="9091" t="1175" b="22216"/>
          <a:stretch/>
        </p:blipFill>
        <p:spPr>
          <a:xfrm>
            <a:off x="-1866" y="-9973"/>
            <a:ext cx="12191980" cy="6857999"/>
          </a:xfrm>
          <a:prstGeom prst="rect">
            <a:avLst/>
          </a:prstGeom>
        </p:spPr>
      </p:pic>
      <p:sp>
        <p:nvSpPr>
          <p:cNvPr id="17" name="Rectangle 16">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E3C3A-81E9-46EC-8CB5-F274FFA4793A}"/>
              </a:ext>
            </a:extLst>
          </p:cNvPr>
          <p:cNvSpPr>
            <a:spLocks noGrp="1"/>
          </p:cNvSpPr>
          <p:nvPr>
            <p:ph type="title"/>
          </p:nvPr>
        </p:nvSpPr>
        <p:spPr>
          <a:xfrm>
            <a:off x="6846137" y="727626"/>
            <a:ext cx="4602152" cy="1718225"/>
          </a:xfrm>
        </p:spPr>
        <p:txBody>
          <a:bodyPr>
            <a:normAutofit/>
          </a:bodyPr>
          <a:lstStyle/>
          <a:p>
            <a:r>
              <a:rPr lang="en-GB" sz="4400"/>
              <a:t>Post-war England</a:t>
            </a:r>
          </a:p>
        </p:txBody>
      </p:sp>
      <p:sp>
        <p:nvSpPr>
          <p:cNvPr id="3" name="Content Placeholder 2">
            <a:extLst>
              <a:ext uri="{FF2B5EF4-FFF2-40B4-BE49-F238E27FC236}">
                <a16:creationId xmlns:a16="http://schemas.microsoft.com/office/drawing/2014/main" id="{B03EF6A2-026A-4858-8B86-50BB427DD3F5}"/>
              </a:ext>
            </a:extLst>
          </p:cNvPr>
          <p:cNvSpPr>
            <a:spLocks noGrp="1"/>
          </p:cNvSpPr>
          <p:nvPr>
            <p:ph idx="1"/>
          </p:nvPr>
        </p:nvSpPr>
        <p:spPr>
          <a:xfrm>
            <a:off x="6716684" y="2011679"/>
            <a:ext cx="4871258" cy="4289367"/>
          </a:xfrm>
        </p:spPr>
        <p:txBody>
          <a:bodyPr>
            <a:noAutofit/>
          </a:bodyPr>
          <a:lstStyle/>
          <a:p>
            <a:pPr>
              <a:lnSpc>
                <a:spcPct val="100000"/>
              </a:lnSpc>
            </a:pPr>
            <a:r>
              <a:rPr lang="en-GB" sz="1600" dirty="0"/>
              <a:t>Dick </a:t>
            </a:r>
            <a:r>
              <a:rPr lang="en-GB" sz="1600" dirty="0" err="1"/>
              <a:t>Hebdige</a:t>
            </a:r>
            <a:r>
              <a:rPr lang="en-GB" sz="1600" dirty="0"/>
              <a:t> </a:t>
            </a:r>
            <a:r>
              <a:rPr lang="en-GB" sz="1600" i="1" dirty="0"/>
              <a:t>The Meaning of Style </a:t>
            </a:r>
            <a:r>
              <a:rPr lang="en-GB" sz="1600" dirty="0"/>
              <a:t>(1979)</a:t>
            </a:r>
          </a:p>
          <a:p>
            <a:pPr>
              <a:lnSpc>
                <a:spcPct val="100000"/>
              </a:lnSpc>
            </a:pPr>
            <a:r>
              <a:rPr lang="en-GB" sz="1600" dirty="0"/>
              <a:t>Studied working class youth in Britain in the 1970s England</a:t>
            </a:r>
          </a:p>
          <a:p>
            <a:pPr>
              <a:lnSpc>
                <a:spcPct val="100000"/>
              </a:lnSpc>
            </a:pPr>
            <a:r>
              <a:rPr lang="en-GB" sz="1600" dirty="0"/>
              <a:t>Post-war former colonial migration in the 60s</a:t>
            </a:r>
          </a:p>
          <a:p>
            <a:pPr>
              <a:lnSpc>
                <a:spcPct val="100000"/>
              </a:lnSpc>
            </a:pPr>
            <a:r>
              <a:rPr lang="en-GB" sz="1600" dirty="0"/>
              <a:t>Collective fear of culturally different workforce</a:t>
            </a:r>
          </a:p>
          <a:p>
            <a:pPr>
              <a:lnSpc>
                <a:spcPct val="100000"/>
              </a:lnSpc>
            </a:pPr>
            <a:r>
              <a:rPr lang="en-GB" sz="1600" dirty="0"/>
              <a:t>Traditional colonial notions of supremacy conflict with new intrinsic workforce</a:t>
            </a:r>
          </a:p>
          <a:p>
            <a:pPr>
              <a:lnSpc>
                <a:spcPct val="100000"/>
              </a:lnSpc>
            </a:pPr>
            <a:r>
              <a:rPr lang="en-GB" sz="1600" dirty="0"/>
              <a:t>Ethnocentrism, racism and exoticisation </a:t>
            </a:r>
          </a:p>
          <a:p>
            <a:pPr>
              <a:lnSpc>
                <a:spcPct val="100000"/>
              </a:lnSpc>
            </a:pPr>
            <a:r>
              <a:rPr lang="en-GB" sz="1600" dirty="0"/>
              <a:t>Y</a:t>
            </a:r>
            <a:r>
              <a:rPr lang="en-GB" sz="1600" dirty="0">
                <a:effectLst/>
              </a:rPr>
              <a:t>outh subcultures as authentic bastions of counter-hegemony and resistance to the social injustices of the working class world</a:t>
            </a:r>
          </a:p>
          <a:p>
            <a:pPr>
              <a:lnSpc>
                <a:spcPct val="100000"/>
              </a:lnSpc>
            </a:pPr>
            <a:r>
              <a:rPr lang="en-GB" sz="1600" dirty="0"/>
              <a:t>Style as most semiotically impregnated domain for negotiation of identity and power</a:t>
            </a:r>
          </a:p>
        </p:txBody>
      </p:sp>
    </p:spTree>
    <p:extLst>
      <p:ext uri="{BB962C8B-B14F-4D97-AF65-F5344CB8AC3E}">
        <p14:creationId xmlns:p14="http://schemas.microsoft.com/office/powerpoint/2010/main" val="4104188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dancing in front of a group of people&#10;&#10;Description automatically generated with medium confidence">
            <a:extLst>
              <a:ext uri="{FF2B5EF4-FFF2-40B4-BE49-F238E27FC236}">
                <a16:creationId xmlns:a16="http://schemas.microsoft.com/office/drawing/2014/main" id="{F72B1F2B-830F-FDA9-5CB4-2021E2392E47}"/>
              </a:ext>
            </a:extLst>
          </p:cNvPr>
          <p:cNvPicPr>
            <a:picLocks noChangeAspect="1"/>
          </p:cNvPicPr>
          <p:nvPr/>
        </p:nvPicPr>
        <p:blipFill rotWithShape="1">
          <a:blip r:embed="rId2"/>
          <a:srcRect l="14282" r="14875" b="-1"/>
          <a:stretch/>
        </p:blipFill>
        <p:spPr>
          <a:xfrm>
            <a:off x="20" y="10"/>
            <a:ext cx="6392647" cy="6857990"/>
          </a:xfrm>
          <a:prstGeom prst="rect">
            <a:avLst/>
          </a:prstGeom>
        </p:spPr>
      </p:pic>
      <p:sp>
        <p:nvSpPr>
          <p:cNvPr id="22" name="Rectangle 16">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8">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E3C3A-81E9-46EC-8CB5-F274FFA4793A}"/>
              </a:ext>
            </a:extLst>
          </p:cNvPr>
          <p:cNvSpPr>
            <a:spLocks noGrp="1"/>
          </p:cNvSpPr>
          <p:nvPr>
            <p:ph type="title"/>
          </p:nvPr>
        </p:nvSpPr>
        <p:spPr>
          <a:xfrm>
            <a:off x="7064082" y="642594"/>
            <a:ext cx="4472921" cy="1371600"/>
          </a:xfrm>
        </p:spPr>
        <p:txBody>
          <a:bodyPr>
            <a:normAutofit/>
          </a:bodyPr>
          <a:lstStyle/>
          <a:p>
            <a:r>
              <a:rPr lang="en-GB"/>
              <a:t>Hebdige continued</a:t>
            </a:r>
            <a:endParaRPr lang="en-GB" dirty="0"/>
          </a:p>
        </p:txBody>
      </p:sp>
      <p:sp>
        <p:nvSpPr>
          <p:cNvPr id="3" name="Content Placeholder 2">
            <a:extLst>
              <a:ext uri="{FF2B5EF4-FFF2-40B4-BE49-F238E27FC236}">
                <a16:creationId xmlns:a16="http://schemas.microsoft.com/office/drawing/2014/main" id="{B03EF6A2-026A-4858-8B86-50BB427DD3F5}"/>
              </a:ext>
            </a:extLst>
          </p:cNvPr>
          <p:cNvSpPr>
            <a:spLocks noGrp="1"/>
          </p:cNvSpPr>
          <p:nvPr>
            <p:ph idx="1"/>
          </p:nvPr>
        </p:nvSpPr>
        <p:spPr>
          <a:xfrm>
            <a:off x="7064082" y="2103120"/>
            <a:ext cx="4472921" cy="4325792"/>
          </a:xfrm>
        </p:spPr>
        <p:txBody>
          <a:bodyPr>
            <a:normAutofit/>
          </a:bodyPr>
          <a:lstStyle/>
          <a:p>
            <a:r>
              <a:rPr lang="en-GB" sz="1600" dirty="0"/>
              <a:t>Cultural studies had egalitarian agenda for eliminating classes in Britain</a:t>
            </a:r>
          </a:p>
          <a:p>
            <a:r>
              <a:rPr lang="en-GB" sz="1600" dirty="0">
                <a:effectLst/>
              </a:rPr>
              <a:t>‘To put it simply, if material wealth should be fairly distributed then so should access to culture and education…’ (</a:t>
            </a:r>
            <a:r>
              <a:rPr lang="en-GB" sz="1600" dirty="0" err="1">
                <a:effectLst/>
              </a:rPr>
              <a:t>Tagg</a:t>
            </a:r>
            <a:r>
              <a:rPr lang="en-GB" sz="1600" dirty="0">
                <a:effectLst/>
              </a:rPr>
              <a:t> and </a:t>
            </a:r>
            <a:r>
              <a:rPr lang="en-GB" sz="1600" dirty="0" err="1">
                <a:effectLst/>
              </a:rPr>
              <a:t>Clarida</a:t>
            </a:r>
            <a:r>
              <a:rPr lang="en-GB" sz="1600" dirty="0"/>
              <a:t>)</a:t>
            </a:r>
          </a:p>
          <a:p>
            <a:r>
              <a:rPr lang="en-GB" sz="1600" dirty="0"/>
              <a:t>Subcultures very similar to parent or dominant cultures through reworking of styles and values</a:t>
            </a:r>
          </a:p>
          <a:p>
            <a:r>
              <a:rPr lang="en-GB" sz="1600" dirty="0"/>
              <a:t>Construct identities to confer ‘relative autonomy’ </a:t>
            </a:r>
          </a:p>
          <a:p>
            <a:r>
              <a:rPr lang="en-GB" sz="1600" dirty="0"/>
              <a:t>Expressive forms are semiotically permeated with cultural information now generally accepted as truism</a:t>
            </a:r>
          </a:p>
        </p:txBody>
      </p:sp>
    </p:spTree>
    <p:extLst>
      <p:ext uri="{BB962C8B-B14F-4D97-AF65-F5344CB8AC3E}">
        <p14:creationId xmlns:p14="http://schemas.microsoft.com/office/powerpoint/2010/main" val="111846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a photo&#10;&#10;Description automatically generated with medium confidence">
            <a:extLst>
              <a:ext uri="{FF2B5EF4-FFF2-40B4-BE49-F238E27FC236}">
                <a16:creationId xmlns:a16="http://schemas.microsoft.com/office/drawing/2014/main" id="{BB219710-BE84-5D26-D4D0-AD4AB656DAC1}"/>
              </a:ext>
            </a:extLst>
          </p:cNvPr>
          <p:cNvPicPr>
            <a:picLocks noChangeAspect="1"/>
          </p:cNvPicPr>
          <p:nvPr/>
        </p:nvPicPr>
        <p:blipFill rotWithShape="1">
          <a:blip r:embed="rId2"/>
          <a:srcRect l="18552" r="16897"/>
          <a:stretch/>
        </p:blipFill>
        <p:spPr>
          <a:xfrm>
            <a:off x="20" y="10"/>
            <a:ext cx="6392647" cy="6857990"/>
          </a:xfrm>
          <a:prstGeom prst="rect">
            <a:avLst/>
          </a:prstGeom>
        </p:spPr>
      </p:pic>
      <p:sp>
        <p:nvSpPr>
          <p:cNvPr id="17" name="Rectangle 16">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E3C3A-81E9-46EC-8CB5-F274FFA4793A}"/>
              </a:ext>
            </a:extLst>
          </p:cNvPr>
          <p:cNvSpPr>
            <a:spLocks noGrp="1"/>
          </p:cNvSpPr>
          <p:nvPr>
            <p:ph type="title"/>
          </p:nvPr>
        </p:nvSpPr>
        <p:spPr>
          <a:xfrm>
            <a:off x="7064083" y="393365"/>
            <a:ext cx="4472921" cy="1371600"/>
          </a:xfrm>
        </p:spPr>
        <p:txBody>
          <a:bodyPr>
            <a:normAutofit/>
          </a:bodyPr>
          <a:lstStyle/>
          <a:p>
            <a:r>
              <a:rPr lang="en-GB" dirty="0" err="1"/>
              <a:t>Hebdige</a:t>
            </a:r>
            <a:r>
              <a:rPr lang="en-GB" dirty="0"/>
              <a:t> criticism</a:t>
            </a:r>
          </a:p>
        </p:txBody>
      </p:sp>
      <p:sp>
        <p:nvSpPr>
          <p:cNvPr id="3" name="Content Placeholder 2">
            <a:extLst>
              <a:ext uri="{FF2B5EF4-FFF2-40B4-BE49-F238E27FC236}">
                <a16:creationId xmlns:a16="http://schemas.microsoft.com/office/drawing/2014/main" id="{B03EF6A2-026A-4858-8B86-50BB427DD3F5}"/>
              </a:ext>
            </a:extLst>
          </p:cNvPr>
          <p:cNvSpPr>
            <a:spLocks noGrp="1"/>
          </p:cNvSpPr>
          <p:nvPr>
            <p:ph idx="1"/>
          </p:nvPr>
        </p:nvSpPr>
        <p:spPr>
          <a:xfrm>
            <a:off x="7064082" y="1469941"/>
            <a:ext cx="4472922" cy="3931920"/>
          </a:xfrm>
        </p:spPr>
        <p:txBody>
          <a:bodyPr>
            <a:noAutofit/>
          </a:bodyPr>
          <a:lstStyle/>
          <a:p>
            <a:r>
              <a:rPr lang="en-GB" sz="1800" dirty="0"/>
              <a:t>Critiques suggest subcultures are treated as homogenous entities in fixed temporal and geographic frameworks</a:t>
            </a:r>
          </a:p>
          <a:p>
            <a:r>
              <a:rPr lang="en-GB" sz="1800" dirty="0"/>
              <a:t>Misrepresent the dynamic processes of change inherent in any culture/subculture</a:t>
            </a:r>
          </a:p>
          <a:p>
            <a:r>
              <a:rPr lang="en-GB" sz="1800" dirty="0"/>
              <a:t>Implies negation of agency in contradiction to resistance to hegemony </a:t>
            </a:r>
          </a:p>
          <a:p>
            <a:r>
              <a:rPr lang="en-GB" sz="1800" dirty="0"/>
              <a:t>Acknowledges that white working-class and black populations are equitable yet focuses primarily on white subculture</a:t>
            </a:r>
          </a:p>
        </p:txBody>
      </p:sp>
    </p:spTree>
    <p:extLst>
      <p:ext uri="{BB962C8B-B14F-4D97-AF65-F5344CB8AC3E}">
        <p14:creationId xmlns:p14="http://schemas.microsoft.com/office/powerpoint/2010/main" val="193424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0CEE3C3A-81E9-46EC-8CB5-F274FFA4793A}"/>
              </a:ext>
            </a:extLst>
          </p:cNvPr>
          <p:cNvSpPr>
            <a:spLocks noGrp="1"/>
          </p:cNvSpPr>
          <p:nvPr>
            <p:ph type="title"/>
          </p:nvPr>
        </p:nvSpPr>
        <p:spPr>
          <a:xfrm>
            <a:off x="1175512" y="870132"/>
            <a:ext cx="9792208" cy="1527078"/>
          </a:xfrm>
        </p:spPr>
        <p:txBody>
          <a:bodyPr>
            <a:normAutofit/>
          </a:bodyPr>
          <a:lstStyle/>
          <a:p>
            <a:r>
              <a:rPr lang="en-GB" dirty="0"/>
              <a:t>Questions: O’Conner </a:t>
            </a:r>
            <a:r>
              <a:rPr lang="en-GB" i="1" dirty="0"/>
              <a:t>The Sociology of Youth Subcultures</a:t>
            </a:r>
            <a:endParaRPr lang="en-GB" dirty="0"/>
          </a:p>
        </p:txBody>
      </p:sp>
      <p:sp>
        <p:nvSpPr>
          <p:cNvPr id="3" name="Content Placeholder 2">
            <a:extLst>
              <a:ext uri="{FF2B5EF4-FFF2-40B4-BE49-F238E27FC236}">
                <a16:creationId xmlns:a16="http://schemas.microsoft.com/office/drawing/2014/main" id="{B03EF6A2-026A-4858-8B86-50BB427DD3F5}"/>
              </a:ext>
            </a:extLst>
          </p:cNvPr>
          <p:cNvSpPr>
            <a:spLocks noGrp="1"/>
          </p:cNvSpPr>
          <p:nvPr>
            <p:ph idx="1"/>
          </p:nvPr>
        </p:nvSpPr>
        <p:spPr>
          <a:xfrm>
            <a:off x="1175512" y="2557849"/>
            <a:ext cx="9792208" cy="3407862"/>
          </a:xfrm>
        </p:spPr>
        <p:txBody>
          <a:bodyPr>
            <a:normAutofit fontScale="85000" lnSpcReduction="20000"/>
          </a:bodyPr>
          <a:lstStyle/>
          <a:p>
            <a:r>
              <a:rPr lang="en-US" sz="3200" b="0" i="0" dirty="0">
                <a:solidFill>
                  <a:srgbClr val="222222"/>
                </a:solidFill>
                <a:effectLst/>
                <a:latin typeface="Arial" panose="020B0604020202020204" pitchFamily="34" charset="0"/>
              </a:rPr>
              <a:t>How has the notion of “subcultural capital” been misused, according to O’Connor? How do Bourdieu’s concept of habitus and the importance of economics factor into subcultural capital? Are there any merits to the use of the term subcultural capital? What other terms might </a:t>
            </a:r>
            <a:r>
              <a:rPr lang="en-US" sz="3200" b="0" i="0">
                <a:solidFill>
                  <a:srgbClr val="222222"/>
                </a:solidFill>
                <a:effectLst/>
                <a:latin typeface="Arial" panose="020B0604020202020204" pitchFamily="34" charset="0"/>
              </a:rPr>
              <a:t>suffice?</a:t>
            </a:r>
            <a:endParaRPr lang="en-US" sz="3200" b="0" i="0" dirty="0">
              <a:solidFill>
                <a:srgbClr val="222222"/>
              </a:solidFill>
              <a:effectLst/>
              <a:latin typeface="Arial" panose="020B0604020202020204" pitchFamily="34" charset="0"/>
            </a:endParaRPr>
          </a:p>
          <a:p>
            <a:r>
              <a:rPr lang="en-US" sz="3200" b="0" i="0">
                <a:solidFill>
                  <a:srgbClr val="222222"/>
                </a:solidFill>
                <a:effectLst/>
                <a:latin typeface="Arial" panose="020B0604020202020204" pitchFamily="34" charset="0"/>
              </a:rPr>
              <a:t>In </a:t>
            </a:r>
            <a:r>
              <a:rPr lang="en-US" sz="3200" b="0" i="0" dirty="0">
                <a:solidFill>
                  <a:srgbClr val="222222"/>
                </a:solidFill>
                <a:effectLst/>
                <a:latin typeface="Arial" panose="020B0604020202020204" pitchFamily="34" charset="0"/>
              </a:rPr>
              <a:t>what ways does O’Connor complicate the categorization of “punk subculture” as “youth culture”? How does globalization alter or fragment the notion of subculture?</a:t>
            </a:r>
            <a:endParaRPr lang="en-GB" sz="2800" dirty="0"/>
          </a:p>
        </p:txBody>
      </p:sp>
    </p:spTree>
    <p:extLst>
      <p:ext uri="{BB962C8B-B14F-4D97-AF65-F5344CB8AC3E}">
        <p14:creationId xmlns:p14="http://schemas.microsoft.com/office/powerpoint/2010/main" val="2100209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{A5FC7173-774F-4068-835B-4968BEBC57ED}tf11531919_win32</Template>
  <TotalTime>1663</TotalTime>
  <Words>683</Words>
  <Application>Microsoft Office PowerPoint</Application>
  <PresentationFormat>Widescreen</PresentationFormat>
  <Paragraphs>54</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Avenir Next LT Pro</vt:lpstr>
      <vt:lpstr>Avenir Next LT Pro Light</vt:lpstr>
      <vt:lpstr>Calibri</vt:lpstr>
      <vt:lpstr>Garamond</vt:lpstr>
      <vt:lpstr>SavonVTI</vt:lpstr>
      <vt:lpstr>Lifestyles of marginal groups</vt:lpstr>
      <vt:lpstr>Subculture</vt:lpstr>
      <vt:lpstr>The Rogue</vt:lpstr>
      <vt:lpstr>Cultural Studies</vt:lpstr>
      <vt:lpstr>Resistance</vt:lpstr>
      <vt:lpstr>Post-war England</vt:lpstr>
      <vt:lpstr>Hebdige continued</vt:lpstr>
      <vt:lpstr>Hebdige criticism</vt:lpstr>
      <vt:lpstr>Questions: O’Conner The Sociology of Youth Subcultures</vt:lpstr>
      <vt:lpstr>Questions Hebdige Subculture: The Meaning of Style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Lifestyles of marginal groups</dc:title>
  <dc:creator>Lucy Brown</dc:creator>
  <cp:lastModifiedBy>Lucy Elizabeth Brown</cp:lastModifiedBy>
  <cp:revision>21</cp:revision>
  <dcterms:created xsi:type="dcterms:W3CDTF">2021-04-30T11:54:28Z</dcterms:created>
  <dcterms:modified xsi:type="dcterms:W3CDTF">2023-02-20T17:29:07Z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