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3" r:id="rId5"/>
    <p:sldId id="262" r:id="rId6"/>
    <p:sldId id="260" r:id="rId7"/>
    <p:sldId id="258" r:id="rId8"/>
    <p:sldId id="261" r:id="rId9"/>
    <p:sldId id="264" r:id="rId10"/>
    <p:sldId id="265" r:id="rId11"/>
    <p:sldId id="267" r:id="rId12"/>
    <p:sldId id="279" r:id="rId13"/>
    <p:sldId id="270" r:id="rId14"/>
    <p:sldId id="268" r:id="rId15"/>
    <p:sldId id="269" r:id="rId16"/>
    <p:sldId id="273" r:id="rId17"/>
    <p:sldId id="280" r:id="rId18"/>
    <p:sldId id="271" r:id="rId19"/>
    <p:sldId id="286" r:id="rId20"/>
    <p:sldId id="282" r:id="rId21"/>
    <p:sldId id="281" r:id="rId22"/>
    <p:sldId id="283" r:id="rId23"/>
    <p:sldId id="284" r:id="rId24"/>
    <p:sldId id="277" r:id="rId25"/>
    <p:sldId id="285" r:id="rId26"/>
    <p:sldId id="27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1162" autoAdjust="0"/>
  </p:normalViewPr>
  <p:slideViewPr>
    <p:cSldViewPr snapToGrid="0" snapToObjects="1">
      <p:cViewPr varScale="1">
        <p:scale>
          <a:sx n="93" d="100"/>
          <a:sy n="93" d="100"/>
        </p:scale>
        <p:origin x="21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13-Mar-19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13-Mar-19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sfgate.com</a:t>
            </a:r>
            <a:r>
              <a:rPr lang="cs-CZ" dirty="0"/>
              <a:t>/</a:t>
            </a:r>
            <a:r>
              <a:rPr lang="cs-CZ" dirty="0" err="1"/>
              <a:t>health</a:t>
            </a:r>
            <a:r>
              <a:rPr lang="cs-CZ" dirty="0"/>
              <a:t>/</a:t>
            </a:r>
            <a:r>
              <a:rPr lang="cs-CZ" dirty="0" err="1"/>
              <a:t>article</a:t>
            </a:r>
            <a:r>
              <a:rPr lang="cs-CZ" dirty="0"/>
              <a:t>/Study-</a:t>
            </a:r>
            <a:r>
              <a:rPr lang="cs-CZ" dirty="0" err="1"/>
              <a:t>gives</a:t>
            </a:r>
            <a:r>
              <a:rPr lang="cs-CZ" dirty="0"/>
              <a:t>-</a:t>
            </a:r>
            <a:r>
              <a:rPr lang="cs-CZ" dirty="0" err="1"/>
              <a:t>insight</a:t>
            </a:r>
            <a:r>
              <a:rPr lang="cs-CZ" dirty="0"/>
              <a:t>-</a:t>
            </a:r>
            <a:r>
              <a:rPr lang="cs-CZ" dirty="0" err="1"/>
              <a:t>into</a:t>
            </a:r>
            <a:r>
              <a:rPr lang="cs-CZ" dirty="0"/>
              <a:t>-</a:t>
            </a:r>
            <a:r>
              <a:rPr lang="cs-CZ" dirty="0" err="1"/>
              <a:t>facial</a:t>
            </a:r>
            <a:r>
              <a:rPr lang="cs-CZ" dirty="0"/>
              <a:t>-</a:t>
            </a:r>
            <a:r>
              <a:rPr lang="cs-CZ" dirty="0" err="1"/>
              <a:t>recognition</a:t>
            </a:r>
            <a:r>
              <a:rPr lang="cs-CZ" dirty="0"/>
              <a:t>-3976248.php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https://hbr.org/2006/12/the-curse-of-knowledge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 lang="cs-CZ"/>
              <a:pPr>
                <a:defRPr/>
              </a:pPr>
              <a:t>13.03.2019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ell.blogs.nytimes.com/2013/10/03/i-know-how-youre-feeling-i-read-chekhov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alleluja/7964290796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facesinplaces.blogspo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JBB225 </a:t>
            </a:r>
            <a:b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Sociálně-psychologické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aspekty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marketingové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br>
              <a:rPr lang="cs-CZ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4. Sociální percepce a kauzální </a:t>
            </a:r>
            <a:r>
              <a:rPr lang="cs-CZ" sz="2800" b="1" dirty="0" err="1">
                <a:solidFill>
                  <a:schemeClr val="tx1"/>
                </a:solidFill>
              </a:rPr>
              <a:t>atribuce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Kulturní podmíněnost implicitních teorií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6572"/>
            <a:ext cx="8229600" cy="2624903"/>
          </a:xfrm>
        </p:spPr>
        <p:txBody>
          <a:bodyPr>
            <a:normAutofit/>
          </a:bodyPr>
          <a:lstStyle/>
          <a:p>
            <a:r>
              <a:rPr lang="cs-CZ" dirty="0"/>
              <a:t>různé osobnostní „typy“ </a:t>
            </a:r>
          </a:p>
          <a:p>
            <a:r>
              <a:rPr lang="cs-CZ" dirty="0"/>
              <a:t>umělecká osobnost vs. </a:t>
            </a:r>
            <a:r>
              <a:rPr lang="cs-CZ" dirty="0" err="1"/>
              <a:t>shi</a:t>
            </a:r>
            <a:r>
              <a:rPr lang="cs-CZ" dirty="0"/>
              <a:t> </a:t>
            </a:r>
            <a:r>
              <a:rPr lang="cs-CZ" dirty="0" err="1"/>
              <a:t>gu</a:t>
            </a:r>
            <a:endParaRPr lang="cs-CZ" dirty="0"/>
          </a:p>
          <a:p>
            <a:pPr lvl="1"/>
            <a:r>
              <a:rPr lang="cs-CZ" dirty="0"/>
              <a:t>temperamentní, kreativní, emocionální vs.</a:t>
            </a:r>
          </a:p>
          <a:p>
            <a:pPr lvl="1"/>
            <a:r>
              <a:rPr lang="cs-CZ" dirty="0"/>
              <a:t>rodinně založený, sociálně zdatný, rezervovaný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53347"/>
            <a:ext cx="24288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593" y="1152868"/>
            <a:ext cx="1950339" cy="28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Atribuční</a:t>
            </a:r>
            <a:r>
              <a:rPr lang="cs-CZ" dirty="0"/>
              <a:t> teorie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snaha o vysvětlení </a:t>
            </a:r>
            <a:r>
              <a:rPr lang="cs-CZ" b="1" dirty="0"/>
              <a:t>důvodů chování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vlastního a jiných lidí</a:t>
            </a:r>
          </a:p>
          <a:p>
            <a:r>
              <a:rPr lang="cs-CZ" b="1" dirty="0"/>
              <a:t>interní</a:t>
            </a:r>
            <a:r>
              <a:rPr lang="cs-CZ" dirty="0"/>
              <a:t> (dispoziční) vs. </a:t>
            </a:r>
            <a:r>
              <a:rPr lang="cs-CZ" b="1" dirty="0"/>
              <a:t>externí </a:t>
            </a:r>
            <a:r>
              <a:rPr lang="cs-CZ" dirty="0"/>
              <a:t>(situační)</a:t>
            </a:r>
            <a:r>
              <a:rPr lang="cs-CZ" b="1" dirty="0"/>
              <a:t> </a:t>
            </a:r>
            <a:r>
              <a:rPr lang="cs-CZ" dirty="0" err="1"/>
              <a:t>atribuce</a:t>
            </a:r>
            <a:endParaRPr lang="cs-CZ" dirty="0"/>
          </a:p>
          <a:p>
            <a:pPr lvl="1"/>
            <a:r>
              <a:rPr lang="cs-CZ" dirty="0"/>
              <a:t>interní </a:t>
            </a:r>
            <a:r>
              <a:rPr lang="cs-CZ" dirty="0" err="1"/>
              <a:t>atribuce</a:t>
            </a:r>
            <a:r>
              <a:rPr lang="cs-CZ" dirty="0"/>
              <a:t> (zdánlivě) umožňují predikci chování v budoucnu</a:t>
            </a:r>
          </a:p>
          <a:p>
            <a:pPr lvl="1"/>
            <a:r>
              <a:rPr lang="cs-CZ" dirty="0"/>
              <a:t>člověk jako naivní vědec – sleduje jak se chování a situační faktory objevují společně a vyvozuje závěry</a:t>
            </a:r>
          </a:p>
          <a:p>
            <a:pPr lvl="2"/>
            <a:r>
              <a:rPr lang="cs-CZ" dirty="0"/>
              <a:t>opět konflikt mezi snadností / rychlostí a přesností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36" y="472951"/>
            <a:ext cx="9020328" cy="53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atribuční</a:t>
            </a:r>
            <a:r>
              <a:rPr lang="cs-CZ" dirty="0"/>
              <a:t> chyba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 err="1"/>
              <a:t>Jones</a:t>
            </a:r>
            <a:r>
              <a:rPr lang="cs-CZ" dirty="0"/>
              <a:t>, </a:t>
            </a:r>
            <a:r>
              <a:rPr lang="cs-CZ" dirty="0" err="1"/>
              <a:t>Harris</a:t>
            </a:r>
            <a:r>
              <a:rPr lang="cs-CZ" dirty="0"/>
              <a:t>, 1967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853" y="2301439"/>
            <a:ext cx="753160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Kovariační</a:t>
            </a:r>
            <a:r>
              <a:rPr lang="cs-CZ" dirty="0"/>
              <a:t> model (</a:t>
            </a:r>
            <a:r>
              <a:rPr lang="cs-CZ" dirty="0" err="1"/>
              <a:t>Kelley</a:t>
            </a:r>
            <a:r>
              <a:rPr lang="cs-CZ" dirty="0"/>
              <a:t>, 1967)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</a:t>
            </a:r>
            <a:r>
              <a:rPr lang="cs-CZ" dirty="0" err="1"/>
              <a:t>atribuci</a:t>
            </a:r>
            <a:r>
              <a:rPr lang="cs-CZ" dirty="0"/>
              <a:t> se berou v potaz 3 ohledy:</a:t>
            </a:r>
          </a:p>
          <a:p>
            <a:pPr lvl="1"/>
            <a:r>
              <a:rPr lang="cs-CZ" dirty="0"/>
              <a:t>konsenzus = chovají se jiní lidé stejně? </a:t>
            </a:r>
          </a:p>
          <a:p>
            <a:pPr lvl="2"/>
            <a:r>
              <a:rPr lang="cs-CZ" dirty="0"/>
              <a:t>(pokud ne, má chování vnitřní příčinu)</a:t>
            </a:r>
          </a:p>
          <a:p>
            <a:pPr lvl="1"/>
            <a:r>
              <a:rPr lang="cs-CZ" dirty="0"/>
              <a:t>specificita = chová se tento člověk stejně v různých situacích?</a:t>
            </a:r>
          </a:p>
          <a:p>
            <a:pPr lvl="2"/>
            <a:r>
              <a:rPr lang="cs-CZ" dirty="0"/>
              <a:t>(pokud ne, má chování vnější příčinu)</a:t>
            </a:r>
          </a:p>
          <a:p>
            <a:pPr lvl="1"/>
            <a:r>
              <a:rPr lang="cs-CZ" dirty="0"/>
              <a:t>konzistence = chová se tento člověk stejně ve stejné situaci?</a:t>
            </a:r>
          </a:p>
          <a:p>
            <a:pPr lvl="2"/>
            <a:r>
              <a:rPr lang="cs-CZ" dirty="0"/>
              <a:t>(pokud ne, má chování vnější příčinu)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</a:t>
            </a:r>
            <a:r>
              <a:rPr lang="cs-CZ" dirty="0" err="1"/>
              <a:t>kovariačného</a:t>
            </a:r>
            <a:r>
              <a:rPr lang="cs-CZ" dirty="0"/>
              <a:t> modelu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málokdy jsou všechny informace snadno dostupné</a:t>
            </a:r>
          </a:p>
          <a:p>
            <a:pPr lvl="1"/>
            <a:r>
              <a:rPr lang="cs-CZ" dirty="0"/>
              <a:t>zejména konsenzus často nejde posoudit (nevíme, co si myslí jiní lidé)</a:t>
            </a:r>
          </a:p>
          <a:p>
            <a:r>
              <a:rPr lang="cs-CZ" dirty="0"/>
              <a:t>člověk není příliš dobrý intuitivní vědec</a:t>
            </a:r>
          </a:p>
          <a:p>
            <a:pPr lvl="1"/>
            <a:r>
              <a:rPr lang="cs-CZ" dirty="0"/>
              <a:t>konfirmační zkreslení, motivované uvažování, snaha o zachování pozitivního </a:t>
            </a:r>
            <a:r>
              <a:rPr lang="cs-CZ" dirty="0" err="1"/>
              <a:t>sebeobrazu</a:t>
            </a:r>
            <a:r>
              <a:rPr lang="cs-CZ" dirty="0"/>
              <a:t> atd.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Dvojstupňový </a:t>
            </a:r>
            <a:r>
              <a:rPr lang="cs-CZ" dirty="0" err="1"/>
              <a:t>atribuční</a:t>
            </a:r>
            <a:r>
              <a:rPr lang="cs-CZ" dirty="0"/>
              <a:t> proces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rychlá, intuitivní interní </a:t>
            </a:r>
            <a:r>
              <a:rPr lang="cs-CZ" dirty="0" err="1"/>
              <a:t>atribuce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korekce zahrnující externí vlivy</a:t>
            </a:r>
          </a:p>
          <a:p>
            <a:pPr marL="914400" lvl="1" indent="-514350"/>
            <a:r>
              <a:rPr lang="cs-CZ" dirty="0"/>
              <a:t>např. dle </a:t>
            </a:r>
            <a:r>
              <a:rPr lang="cs-CZ" dirty="0" err="1"/>
              <a:t>kovariančního</a:t>
            </a:r>
            <a:r>
              <a:rPr lang="cs-CZ" dirty="0"/>
              <a:t> modelu</a:t>
            </a:r>
          </a:p>
          <a:p>
            <a:pPr marL="914400" lvl="1" indent="-514350"/>
            <a:endParaRPr lang="cs-CZ" dirty="0"/>
          </a:p>
          <a:p>
            <a:pPr marL="514350" indent="-514350"/>
            <a:r>
              <a:rPr lang="cs-CZ" dirty="0"/>
              <a:t>korekce vyžaduje čas, energii a motivaci</a:t>
            </a:r>
          </a:p>
          <a:p>
            <a:pPr marL="514350" indent="-514350"/>
            <a:endParaRPr lang="cs-CZ" dirty="0"/>
          </a:p>
          <a:p>
            <a:pPr marL="514350" indent="-514350"/>
            <a:r>
              <a:rPr lang="cs-CZ" dirty="0"/>
              <a:t>zejména při ohrožení sebe-hodnocení je nízká motivace dělat korektní </a:t>
            </a:r>
            <a:r>
              <a:rPr lang="cs-CZ" dirty="0" err="1"/>
              <a:t>atribuce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Dvojstupňový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1. automaticky dispoziční </a:t>
            </a:r>
            <a:r>
              <a:rPr lang="cs-CZ" dirty="0" err="1"/>
              <a:t>atr</a:t>
            </a:r>
            <a:r>
              <a:rPr lang="cs-CZ" dirty="0"/>
              <a:t>., 2. korekce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695904"/>
            <a:ext cx="9141645" cy="402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pozornosti na osobu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o situaci nejsou dostupné</a:t>
            </a:r>
          </a:p>
          <a:p>
            <a:pPr lvl="1"/>
            <a:r>
              <a:rPr lang="cs-CZ" dirty="0"/>
              <a:t>informace o interpretaci situace jsou dostupné ještě méně</a:t>
            </a:r>
          </a:p>
          <a:p>
            <a:r>
              <a:rPr lang="cs-CZ" dirty="0"/>
              <a:t>osoba je v centru pozornosti</a:t>
            </a:r>
          </a:p>
          <a:p>
            <a:r>
              <a:rPr lang="cs-CZ" dirty="0"/>
              <a:t>lidé jsou motivování vždy najít vysvětlení</a:t>
            </a:r>
          </a:p>
          <a:p>
            <a:endParaRPr lang="cs-CZ" dirty="0"/>
          </a:p>
          <a:p>
            <a:r>
              <a:rPr lang="cs-CZ" b="1" dirty="0"/>
              <a:t>nefunguje u </a:t>
            </a:r>
            <a:r>
              <a:rPr lang="cs-CZ" b="1" dirty="0" err="1"/>
              <a:t>self-atribucí</a:t>
            </a:r>
            <a:endParaRPr lang="cs-CZ" b="1" dirty="0"/>
          </a:p>
          <a:p>
            <a:pPr lvl="1"/>
            <a:r>
              <a:rPr lang="cs-CZ" dirty="0"/>
              <a:t>ochrana (někdy) a podpora (častěji) ega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BD917-4B6C-461C-958F-51C63D3C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„to se mi stát nemůže“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A3A4DAE-B70A-4629-8CBA-26DFE137D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31" y="1600200"/>
            <a:ext cx="8040537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9FFCCD-99E9-493C-862E-CD9C4206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 zájmu: ti druzí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romány, reality </a:t>
            </a:r>
            <a:r>
              <a:rPr lang="cs-CZ" dirty="0" err="1"/>
              <a:t>shows</a:t>
            </a:r>
            <a:r>
              <a:rPr lang="cs-CZ" dirty="0"/>
              <a:t>, sociální inteligence a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mind</a:t>
            </a:r>
            <a:r>
              <a:rPr lang="cs-CZ" dirty="0"/>
              <a:t>...</a:t>
            </a:r>
          </a:p>
          <a:p>
            <a:endParaRPr lang="cs-CZ" b="1" dirty="0"/>
          </a:p>
          <a:p>
            <a:r>
              <a:rPr lang="en-US" dirty="0"/>
              <a:t>For Better Social Skills, Scientists Recommend a Little Chekhov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http://well.blogs.nytimes.com/2013/10/03/i-know-how-youre-feeling-i-read-chekhov/</a:t>
            </a:r>
            <a:endParaRPr lang="cs-CZ" dirty="0"/>
          </a:p>
          <a:p>
            <a:pPr lvl="2"/>
            <a:r>
              <a:rPr lang="cs-CZ" dirty="0"/>
              <a:t>pozor, výsledky se nepovedlo replikovat!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92" y="1584434"/>
            <a:ext cx="8589574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Falešný konsenzus a prokletí znalosti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zaměření na vlastní postoje, hodnoty a znalosti</a:t>
            </a:r>
          </a:p>
          <a:p>
            <a:r>
              <a:rPr lang="cs-CZ" dirty="0"/>
              <a:t>přeceňovaní míry, v niž je ostatní sdílejí</a:t>
            </a:r>
          </a:p>
          <a:p>
            <a:pPr lvl="1"/>
            <a:r>
              <a:rPr lang="cs-CZ" dirty="0"/>
              <a:t>např. kouření, plýtvání energií</a:t>
            </a:r>
          </a:p>
          <a:p>
            <a:endParaRPr lang="cs-CZ" dirty="0"/>
          </a:p>
          <a:p>
            <a:r>
              <a:rPr lang="cs-CZ" dirty="0"/>
              <a:t>proč je to problém?</a:t>
            </a:r>
          </a:p>
          <a:p>
            <a:pPr lvl="1"/>
            <a:r>
              <a:rPr lang="cs-CZ" dirty="0"/>
              <a:t>obecně, v </a:t>
            </a:r>
            <a:r>
              <a:rPr lang="cs-CZ" dirty="0" err="1"/>
              <a:t>mktg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jak jej odstranit?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</a:t>
            </a:r>
            <a:r>
              <a:rPr lang="cs-CZ" dirty="0" err="1"/>
              <a:t>mktg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cs-CZ" dirty="0"/>
              <a:t>porozumění lidskému uvažování</a:t>
            </a:r>
          </a:p>
          <a:p>
            <a:pPr lvl="1"/>
            <a:r>
              <a:rPr lang="cs-CZ" dirty="0"/>
              <a:t>v čem lidé vidí příčiny (ne)úspěchu</a:t>
            </a:r>
          </a:p>
          <a:p>
            <a:pPr lvl="1"/>
            <a:r>
              <a:rPr lang="cs-CZ" dirty="0"/>
              <a:t>jak interpretují úmysly marketérů, prodejců a „</a:t>
            </a:r>
            <a:r>
              <a:rPr lang="cs-CZ" dirty="0" err="1"/>
              <a:t>brand</a:t>
            </a:r>
            <a:r>
              <a:rPr lang="cs-CZ" dirty="0"/>
              <a:t> ambasadorů“</a:t>
            </a:r>
          </a:p>
          <a:p>
            <a:pPr lvl="1"/>
            <a:r>
              <a:rPr lang="cs-CZ" dirty="0"/>
              <a:t>jak zvýšit </a:t>
            </a:r>
            <a:r>
              <a:rPr lang="cs-CZ"/>
              <a:t>důvěryhodnost zdroje</a:t>
            </a:r>
            <a:endParaRPr lang="cs-CZ" dirty="0"/>
          </a:p>
          <a:p>
            <a:r>
              <a:rPr lang="cs-CZ" dirty="0"/>
              <a:t>korekce falešného konsenzu jako silná přesvědčovací taktika</a:t>
            </a:r>
          </a:p>
          <a:p>
            <a:r>
              <a:rPr lang="cs-CZ" dirty="0"/>
              <a:t>překonání přehnaného zaměření na vlastní pohled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07FF2-EF5A-48FC-8717-E9F24FCE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76F7D82-AF48-4B83-A630-FEC0C20A4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102" y="1166018"/>
            <a:ext cx="4243795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6ACC14-6B53-48AE-988A-B544CED3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0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</a:t>
            </a:r>
            <a:r>
              <a:rPr lang="cs-CZ" dirty="0"/>
              <a:t> blind spot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proč k němu dochází?</a:t>
            </a:r>
          </a:p>
          <a:p>
            <a:r>
              <a:rPr lang="cs-CZ" dirty="0"/>
              <a:t>just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189" y="2510984"/>
            <a:ext cx="6060034" cy="43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51136-C2EE-4440-83BB-0DBE3E90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Dunning-Kruger</a:t>
            </a:r>
            <a:r>
              <a:rPr lang="cs-CZ" dirty="0"/>
              <a:t> efekt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C0A2452-3DEC-4183-AB20-BBA006464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308" y="1600200"/>
            <a:ext cx="6153383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B8CF3B-CECB-46E6-8093-5C5C8108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lidé se snaží porozumět chování druhých, jeho motivacím a cílům, aby dovedli lépe předvídat budoucí chování</a:t>
            </a:r>
          </a:p>
          <a:p>
            <a:r>
              <a:rPr lang="cs-CZ" dirty="0"/>
              <a:t>pro zjednodušení jsou lidé často klasifikování pomocí schémat do určitých, kulturně specifických typů</a:t>
            </a:r>
          </a:p>
          <a:p>
            <a:r>
              <a:rPr lang="cs-CZ" dirty="0"/>
              <a:t>lidé obvykle nevidí příčiny chování a celý jeho kontext, zároveň jsou motivování identifikovat stabilní charakteristiky druhých =&gt; externí </a:t>
            </a:r>
            <a:r>
              <a:rPr lang="cs-CZ" dirty="0" err="1"/>
              <a:t>atribuce</a:t>
            </a:r>
            <a:r>
              <a:rPr lang="cs-CZ" dirty="0"/>
              <a:t> u druhých</a:t>
            </a:r>
          </a:p>
          <a:p>
            <a:pPr lvl="1"/>
            <a:r>
              <a:rPr lang="cs-CZ" dirty="0"/>
              <a:t>silnější v kulturách kladoucích důraz na jednotlivce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Pattern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/>
          <a:lstStyle/>
          <a:p>
            <a:r>
              <a:rPr lang="cs-CZ" sz="1800" dirty="0">
                <a:hlinkClick r:id="rId2"/>
              </a:rPr>
              <a:t>http://facesinplaces.blogspot.cz/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47711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34" y="1698481"/>
            <a:ext cx="189738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98" y="4842770"/>
            <a:ext cx="2381249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15573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54236"/>
            <a:ext cx="2828868" cy="2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Untitled">
            <a:hlinkClick r:id="rId8" tooltip="Untitled by alleluja, on Flickr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21527" r="18679"/>
          <a:stretch/>
        </p:blipFill>
        <p:spPr bwMode="auto">
          <a:xfrm>
            <a:off x="3075707" y="1609725"/>
            <a:ext cx="3186547" cy="28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základních emocí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2305"/>
          <a:stretch>
            <a:fillRect/>
          </a:stretch>
        </p:blipFill>
        <p:spPr bwMode="auto">
          <a:xfrm>
            <a:off x="603984" y="1600200"/>
            <a:ext cx="7925156" cy="50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Emoční projevy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Darwinova teorie funkčních emocí</a:t>
            </a:r>
          </a:p>
          <a:p>
            <a:pPr lvl="1"/>
            <a:r>
              <a:rPr lang="cs-CZ" dirty="0"/>
              <a:t>kulturně invariantní</a:t>
            </a:r>
          </a:p>
          <a:p>
            <a:pPr lvl="1"/>
            <a:r>
              <a:rPr lang="cs-CZ" dirty="0"/>
              <a:t>u malých dětí (i u slepých)</a:t>
            </a:r>
          </a:p>
          <a:p>
            <a:pPr lvl="1"/>
            <a:endParaRPr lang="cs-CZ" dirty="0"/>
          </a:p>
          <a:p>
            <a:r>
              <a:rPr lang="cs-CZ" dirty="0"/>
              <a:t>Kulturní rozdíly ale existují v míře</a:t>
            </a:r>
          </a:p>
          <a:p>
            <a:pPr>
              <a:buNone/>
            </a:pPr>
            <a:r>
              <a:rPr lang="cs-CZ" dirty="0"/>
              <a:t> 	projevů</a:t>
            </a:r>
          </a:p>
          <a:p>
            <a:pPr lvl="1"/>
            <a:r>
              <a:rPr lang="cs-CZ" dirty="0" err="1"/>
              <a:t>shame</a:t>
            </a:r>
            <a:r>
              <a:rPr lang="cs-CZ" dirty="0"/>
              <a:t> – ne v USA, smutek – ne </a:t>
            </a:r>
          </a:p>
          <a:p>
            <a:pPr lvl="1">
              <a:buNone/>
            </a:pPr>
            <a:r>
              <a:rPr lang="cs-CZ" dirty="0"/>
              <a:t>u mužů, smích – ne u žen v Japonsku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78647" cy="720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2282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1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Utváření prvního dojmu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dominance, osobnostní charakteristiky, sex. orientace....</a:t>
            </a:r>
          </a:p>
          <a:p>
            <a:r>
              <a:rPr lang="cs-CZ" dirty="0"/>
              <a:t>Rule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50" y="3333650"/>
            <a:ext cx="2938917" cy="33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2.hdnux.com/photos/15/67/57/3636189/7/920x920.jpg"/>
          <p:cNvPicPr>
            <a:picLocks noChangeAspect="1" noChangeArrowheads="1"/>
          </p:cNvPicPr>
          <p:nvPr/>
        </p:nvPicPr>
        <p:blipFill>
          <a:blip r:embed="rId4"/>
          <a:srcRect l="36006"/>
          <a:stretch>
            <a:fillRect/>
          </a:stretch>
        </p:blipFill>
        <p:spPr bwMode="auto">
          <a:xfrm>
            <a:off x="4692188" y="2459421"/>
            <a:ext cx="3627427" cy="385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827" y="211683"/>
            <a:ext cx="63817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Implicitní teorie osobnosti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mentální schémata – předpřipravené rámce pro vnímání a interpretaci světa</a:t>
            </a:r>
          </a:p>
          <a:p>
            <a:pPr lvl="1"/>
            <a:r>
              <a:rPr lang="cs-CZ" dirty="0"/>
              <a:t>na základe zkušeností a vypozorovaných vztahů</a:t>
            </a:r>
          </a:p>
          <a:p>
            <a:pPr lvl="1"/>
            <a:r>
              <a:rPr lang="cs-CZ" dirty="0"/>
              <a:t>když  je přítomna vlastnost A, očekáváme i vlastnosti B, C, D, atd.</a:t>
            </a:r>
          </a:p>
          <a:p>
            <a:pPr lvl="1"/>
            <a:r>
              <a:rPr lang="cs-CZ" dirty="0"/>
              <a:t>lidé mají pocit, že pozorovali očekávanou vlastnost, i když to není pravda</a:t>
            </a:r>
          </a:p>
          <a:p>
            <a:pPr lvl="1"/>
            <a:r>
              <a:rPr lang="cs-CZ" dirty="0"/>
              <a:t>u lidí (na Západě?) zejména 2 dimenze – „příjemnost“ a „schopnosti“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19124</TotalTime>
  <Words>688</Words>
  <Application>Microsoft Office PowerPoint</Application>
  <PresentationFormat>Předvádění na obrazovce (4:3)</PresentationFormat>
  <Paragraphs>127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JBB225  Sociálně-psychologické aspekty marketingové komunikace  Přednášející: Ing. Mgr. Marek Vranka </vt:lpstr>
      <vt:lpstr>Objekt zájmu: ti druzí</vt:lpstr>
      <vt:lpstr>Pattern recognition </vt:lpstr>
      <vt:lpstr>6 základních emocí</vt:lpstr>
      <vt:lpstr>Emoční projevy</vt:lpstr>
      <vt:lpstr>Prezentace aplikace PowerPoint</vt:lpstr>
      <vt:lpstr>Utváření prvního dojmu</vt:lpstr>
      <vt:lpstr>Prezentace aplikace PowerPoint</vt:lpstr>
      <vt:lpstr>Implicitní teorie osobnosti</vt:lpstr>
      <vt:lpstr>Kulturní podmíněnost implicitních teorií</vt:lpstr>
      <vt:lpstr>Atribuční teorie</vt:lpstr>
      <vt:lpstr>Prezentace aplikace PowerPoint</vt:lpstr>
      <vt:lpstr>Základní atribuční chyba</vt:lpstr>
      <vt:lpstr>Kovariační model (Kelley, 1967)</vt:lpstr>
      <vt:lpstr>Kritika kovariačného modelu</vt:lpstr>
      <vt:lpstr>Dvojstupňový atribuční proces</vt:lpstr>
      <vt:lpstr>Dvojstupňový model</vt:lpstr>
      <vt:lpstr>Zaměření pozornosti na osobu</vt:lpstr>
      <vt:lpstr>„to se mi stát nemůže“</vt:lpstr>
      <vt:lpstr>Prezentace aplikace PowerPoint</vt:lpstr>
      <vt:lpstr>Falešný konsenzus a prokletí znalosti</vt:lpstr>
      <vt:lpstr>Využití v mktg</vt:lpstr>
      <vt:lpstr>Prezentace aplikace PowerPoint</vt:lpstr>
      <vt:lpstr>Bias blind spot</vt:lpstr>
      <vt:lpstr>Dunning-Kruger efekt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mV</cp:lastModifiedBy>
  <cp:revision>671</cp:revision>
  <dcterms:created xsi:type="dcterms:W3CDTF">2010-04-13T10:47:41Z</dcterms:created>
  <dcterms:modified xsi:type="dcterms:W3CDTF">2019-03-13T12:48:31Z</dcterms:modified>
</cp:coreProperties>
</file>