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notesMasterIdLst>
    <p:notesMasterId r:id="rId43"/>
  </p:notesMasterIdLst>
  <p:sldIdLst>
    <p:sldId id="256" r:id="rId2"/>
    <p:sldId id="496" r:id="rId3"/>
    <p:sldId id="497" r:id="rId4"/>
    <p:sldId id="545" r:id="rId5"/>
    <p:sldId id="498" r:id="rId6"/>
    <p:sldId id="504" r:id="rId7"/>
    <p:sldId id="505" r:id="rId8"/>
    <p:sldId id="506" r:id="rId9"/>
    <p:sldId id="507" r:id="rId10"/>
    <p:sldId id="508" r:id="rId11"/>
    <p:sldId id="510" r:id="rId12"/>
    <p:sldId id="509" r:id="rId13"/>
    <p:sldId id="513" r:id="rId14"/>
    <p:sldId id="515" r:id="rId15"/>
    <p:sldId id="516" r:id="rId16"/>
    <p:sldId id="518" r:id="rId17"/>
    <p:sldId id="521" r:id="rId18"/>
    <p:sldId id="520" r:id="rId19"/>
    <p:sldId id="501" r:id="rId20"/>
    <p:sldId id="499" r:id="rId21"/>
    <p:sldId id="522" r:id="rId22"/>
    <p:sldId id="523" r:id="rId23"/>
    <p:sldId id="524" r:id="rId24"/>
    <p:sldId id="525" r:id="rId25"/>
    <p:sldId id="526" r:id="rId26"/>
    <p:sldId id="528" r:id="rId27"/>
    <p:sldId id="554" r:id="rId28"/>
    <p:sldId id="529" r:id="rId29"/>
    <p:sldId id="532" r:id="rId30"/>
    <p:sldId id="530" r:id="rId31"/>
    <p:sldId id="534" r:id="rId32"/>
    <p:sldId id="535" r:id="rId33"/>
    <p:sldId id="536" r:id="rId34"/>
    <p:sldId id="552" r:id="rId35"/>
    <p:sldId id="543" r:id="rId36"/>
    <p:sldId id="538" r:id="rId37"/>
    <p:sldId id="531" r:id="rId38"/>
    <p:sldId id="551" r:id="rId39"/>
    <p:sldId id="555" r:id="rId40"/>
    <p:sldId id="495" r:id="rId41"/>
    <p:sldId id="36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Hudáková" initials="AH" lastIdx="12" clrIdx="0">
    <p:extLst>
      <p:ext uri="{19B8F6BF-5375-455C-9EA6-DF929625EA0E}">
        <p15:presenceInfo xmlns:p15="http://schemas.microsoft.com/office/powerpoint/2012/main" userId="741b2a806fc06f49" providerId="Windows Live"/>
      </p:ext>
    </p:extLst>
  </p:cmAuthor>
  <p:cmAuthor id="2" name="Hudáková, Andrea" initials="H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snapToGrid="0">
      <p:cViewPr varScale="1">
        <p:scale>
          <a:sx n="67" d="100"/>
          <a:sy n="67" d="100"/>
        </p:scale>
        <p:origin x="5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noProof="0" dirty="0" smtClean="0">
                <a:solidFill>
                  <a:schemeClr val="bg1"/>
                </a:solidFill>
              </a:rPr>
              <a:t>Principle</a:t>
            </a:r>
            <a:r>
              <a:rPr lang="en-US" sz="3600" b="1" baseline="0" noProof="0" dirty="0" smtClean="0">
                <a:solidFill>
                  <a:schemeClr val="bg1"/>
                </a:solidFill>
              </a:rPr>
              <a:t> of paradigm of deficit</a:t>
            </a:r>
            <a:endParaRPr lang="en-US" sz="3600" b="1" noProof="0" dirty="0">
              <a:solidFill>
                <a:schemeClr val="bg1"/>
              </a:solidFill>
            </a:endParaRPr>
          </a:p>
        </c:rich>
      </c:tx>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888888888888888E-2"/>
          <c:y val="0.11492632249139589"/>
          <c:w val="0.97222222222222221"/>
          <c:h val="0.65200367942846593"/>
        </c:manualLayout>
      </c:layout>
      <c:barChart>
        <c:barDir val="col"/>
        <c:grouping val="clustered"/>
        <c:varyColors val="0"/>
        <c:ser>
          <c:idx val="0"/>
          <c:order val="0"/>
          <c:tx>
            <c:strRef>
              <c:f>List1!$A$9</c:f>
              <c:strCache>
                <c:ptCount val="1"/>
                <c:pt idx="0">
                  <c:v>hearing loss = DEFICIT</c:v>
                </c:pt>
              </c:strCache>
            </c:strRef>
          </c:tx>
          <c:spPr>
            <a:solidFill>
              <a:schemeClr val="accent6"/>
            </a:solidFill>
            <a:ln>
              <a:noFill/>
            </a:ln>
            <a:effectLst/>
          </c:spPr>
          <c:invertIfNegative val="0"/>
          <c:dPt>
            <c:idx val="0"/>
            <c:invertIfNegative val="0"/>
            <c:bubble3D val="0"/>
            <c:spPr>
              <a:solidFill>
                <a:srgbClr val="FF0000"/>
              </a:solidFill>
              <a:ln>
                <a:noFill/>
              </a:ln>
              <a:effectLst/>
            </c:spPr>
          </c:dPt>
          <c:cat>
            <c:strRef>
              <c:f>List1!$B$8:$F$8</c:f>
              <c:strCache>
                <c:ptCount val="5"/>
                <c:pt idx="0">
                  <c:v>hearing person = STANDARD </c:v>
                </c:pt>
                <c:pt idx="1">
                  <c:v>sligt</c:v>
                </c:pt>
                <c:pt idx="2">
                  <c:v>moderate</c:v>
                </c:pt>
                <c:pt idx="3">
                  <c:v>severe</c:v>
                </c:pt>
                <c:pt idx="4">
                  <c:v>profound</c:v>
                </c:pt>
              </c:strCache>
            </c:strRef>
          </c:cat>
          <c:val>
            <c:numRef>
              <c:f>List1!$B$9:$F$9</c:f>
              <c:numCache>
                <c:formatCode>General</c:formatCode>
                <c:ptCount val="5"/>
                <c:pt idx="0">
                  <c:v>4</c:v>
                </c:pt>
                <c:pt idx="1">
                  <c:v>30</c:v>
                </c:pt>
                <c:pt idx="2">
                  <c:v>50</c:v>
                </c:pt>
                <c:pt idx="3">
                  <c:v>80</c:v>
                </c:pt>
                <c:pt idx="4">
                  <c:v>120</c:v>
                </c:pt>
              </c:numCache>
            </c:numRef>
          </c:val>
        </c:ser>
        <c:ser>
          <c:idx val="1"/>
          <c:order val="1"/>
          <c:tx>
            <c:strRef>
              <c:f>List1!$A$10</c:f>
              <c:strCache>
                <c:ptCount val="1"/>
                <c:pt idx="0">
                  <c:v>hearing impairment </c:v>
                </c:pt>
              </c:strCache>
            </c:strRef>
          </c:tx>
          <c:spPr>
            <a:no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List1!$B$10:$F$10</c:f>
              <c:numCache>
                <c:formatCode>General</c:formatCode>
                <c:ptCount val="5"/>
                <c:pt idx="1">
                  <c:v>30</c:v>
                </c:pt>
                <c:pt idx="2">
                  <c:v>50</c:v>
                </c:pt>
                <c:pt idx="3">
                  <c:v>80</c:v>
                </c:pt>
                <c:pt idx="4">
                  <c:v>120</c:v>
                </c:pt>
              </c:numCache>
            </c:numRef>
          </c:val>
        </c:ser>
        <c:ser>
          <c:idx val="2"/>
          <c:order val="2"/>
          <c:tx>
            <c:strRef>
              <c:f>List1!$A$11</c:f>
              <c:strCache>
                <c:ptCount val="1"/>
                <c:pt idx="0">
                  <c:v>disability</c:v>
                </c:pt>
              </c:strCache>
            </c:strRef>
          </c:tx>
          <c:spPr>
            <a:no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List1!$B$11:$F$11</c:f>
              <c:numCache>
                <c:formatCode>General</c:formatCode>
                <c:ptCount val="5"/>
                <c:pt idx="1">
                  <c:v>30</c:v>
                </c:pt>
                <c:pt idx="2">
                  <c:v>50</c:v>
                </c:pt>
                <c:pt idx="3">
                  <c:v>80</c:v>
                </c:pt>
                <c:pt idx="4">
                  <c:v>120</c:v>
                </c:pt>
              </c:numCache>
            </c:numRef>
          </c:val>
        </c:ser>
        <c:dLbls>
          <c:showLegendKey val="0"/>
          <c:showVal val="0"/>
          <c:showCatName val="0"/>
          <c:showSerName val="0"/>
          <c:showPercent val="0"/>
          <c:showBubbleSize val="0"/>
        </c:dLbls>
        <c:gapWidth val="219"/>
        <c:overlap val="-27"/>
        <c:axId val="344539496"/>
        <c:axId val="344540280"/>
      </c:barChart>
      <c:catAx>
        <c:axId val="34453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44540280"/>
        <c:crosses val="autoZero"/>
        <c:auto val="1"/>
        <c:lblAlgn val="ctr"/>
        <c:lblOffset val="100"/>
        <c:noMultiLvlLbl val="0"/>
      </c:catAx>
      <c:valAx>
        <c:axId val="3445402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453949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800" b="1" i="0" u="none" strike="noStrike" kern="1200" baseline="0">
                <a:noFill/>
                <a:latin typeface="+mn-lt"/>
                <a:ea typeface="+mn-ea"/>
                <a:cs typeface="+mn-cs"/>
              </a:defRPr>
            </a:pPr>
            <a:endParaRPr lang="en-US"/>
          </a:p>
        </c:txPr>
      </c:legendEntry>
      <c:legendEntry>
        <c:idx val="2"/>
        <c:txPr>
          <a:bodyPr rot="0" spcFirstLastPara="1" vertOverflow="ellipsis" vert="horz" wrap="square" anchor="ctr" anchorCtr="1"/>
          <a:lstStyle/>
          <a:p>
            <a:pPr>
              <a:defRPr sz="1800" b="1" i="0" u="none" strike="noStrike" kern="1200" baseline="0">
                <a:noFill/>
                <a:latin typeface="+mn-lt"/>
                <a:ea typeface="+mn-ea"/>
                <a:cs typeface="+mn-cs"/>
              </a:defRPr>
            </a:pPr>
            <a:endParaRPr lang="en-US"/>
          </a:p>
        </c:txPr>
      </c:legendEntry>
      <c:layout>
        <c:manualLayout>
          <c:xMode val="edge"/>
          <c:yMode val="edge"/>
          <c:x val="8.0329277022190407E-2"/>
          <c:y val="0.92627890116767597"/>
          <c:w val="0.83807881969299292"/>
          <c:h val="7.3721098832323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noProof="0" dirty="0" smtClean="0">
                <a:solidFill>
                  <a:schemeClr val="bg1"/>
                </a:solidFill>
              </a:rPr>
              <a:t>Principle</a:t>
            </a:r>
            <a:r>
              <a:rPr lang="en-US" sz="3600" b="1" baseline="0" noProof="0" dirty="0" smtClean="0">
                <a:solidFill>
                  <a:schemeClr val="bg1"/>
                </a:solidFill>
              </a:rPr>
              <a:t> of paradigm of deficit</a:t>
            </a:r>
            <a:endParaRPr lang="en-US" sz="3600" b="1" noProof="0" dirty="0">
              <a:solidFill>
                <a:schemeClr val="bg1"/>
              </a:solidFill>
            </a:endParaRPr>
          </a:p>
        </c:rich>
      </c:tx>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888888888888888E-2"/>
          <c:y val="0.11492632249139589"/>
          <c:w val="0.97222222222222221"/>
          <c:h val="0.65200367942846593"/>
        </c:manualLayout>
      </c:layout>
      <c:barChart>
        <c:barDir val="col"/>
        <c:grouping val="clustered"/>
        <c:varyColors val="0"/>
        <c:ser>
          <c:idx val="0"/>
          <c:order val="0"/>
          <c:tx>
            <c:strRef>
              <c:f>List1!$A$9</c:f>
              <c:strCache>
                <c:ptCount val="1"/>
                <c:pt idx="0">
                  <c:v>hearing loss = DEFICIT</c:v>
                </c:pt>
              </c:strCache>
            </c:strRef>
          </c:tx>
          <c:spPr>
            <a:solidFill>
              <a:schemeClr val="accent6"/>
            </a:solidFill>
            <a:ln>
              <a:noFill/>
            </a:ln>
            <a:effectLst/>
          </c:spPr>
          <c:invertIfNegative val="0"/>
          <c:dPt>
            <c:idx val="0"/>
            <c:invertIfNegative val="0"/>
            <c:bubble3D val="0"/>
            <c:spPr>
              <a:solidFill>
                <a:srgbClr val="FF0000"/>
              </a:solidFill>
              <a:ln>
                <a:noFill/>
              </a:ln>
              <a:effectLst/>
            </c:spPr>
          </c:dPt>
          <c:cat>
            <c:strRef>
              <c:f>List1!$B$8:$F$8</c:f>
              <c:strCache>
                <c:ptCount val="5"/>
                <c:pt idx="0">
                  <c:v>hearing person = STANDARD </c:v>
                </c:pt>
                <c:pt idx="1">
                  <c:v>sligt</c:v>
                </c:pt>
                <c:pt idx="2">
                  <c:v>moderate</c:v>
                </c:pt>
                <c:pt idx="3">
                  <c:v>severe</c:v>
                </c:pt>
                <c:pt idx="4">
                  <c:v>profound</c:v>
                </c:pt>
              </c:strCache>
            </c:strRef>
          </c:cat>
          <c:val>
            <c:numRef>
              <c:f>List1!$B$9:$F$9</c:f>
              <c:numCache>
                <c:formatCode>General</c:formatCode>
                <c:ptCount val="5"/>
                <c:pt idx="0">
                  <c:v>4</c:v>
                </c:pt>
                <c:pt idx="1">
                  <c:v>30</c:v>
                </c:pt>
                <c:pt idx="2">
                  <c:v>50</c:v>
                </c:pt>
                <c:pt idx="3">
                  <c:v>80</c:v>
                </c:pt>
                <c:pt idx="4">
                  <c:v>120</c:v>
                </c:pt>
              </c:numCache>
            </c:numRef>
          </c:val>
        </c:ser>
        <c:ser>
          <c:idx val="1"/>
          <c:order val="1"/>
          <c:tx>
            <c:strRef>
              <c:f>List1!$A$10</c:f>
              <c:strCache>
                <c:ptCount val="1"/>
                <c:pt idx="0">
                  <c:v>hearing impairment </c:v>
                </c:pt>
              </c:strCache>
            </c:strRef>
          </c:tx>
          <c:spPr>
            <a:solidFill>
              <a:schemeClr val="accent5"/>
            </a:solid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List1!$B$10:$F$10</c:f>
              <c:numCache>
                <c:formatCode>General</c:formatCode>
                <c:ptCount val="5"/>
                <c:pt idx="1">
                  <c:v>30</c:v>
                </c:pt>
                <c:pt idx="2">
                  <c:v>50</c:v>
                </c:pt>
                <c:pt idx="3">
                  <c:v>80</c:v>
                </c:pt>
                <c:pt idx="4">
                  <c:v>120</c:v>
                </c:pt>
              </c:numCache>
            </c:numRef>
          </c:val>
        </c:ser>
        <c:ser>
          <c:idx val="2"/>
          <c:order val="2"/>
          <c:tx>
            <c:strRef>
              <c:f>List1!$A$11</c:f>
              <c:strCache>
                <c:ptCount val="1"/>
                <c:pt idx="0">
                  <c:v>disability</c:v>
                </c:pt>
              </c:strCache>
            </c:strRef>
          </c:tx>
          <c:spPr>
            <a:no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List1!$B$11:$F$11</c:f>
              <c:numCache>
                <c:formatCode>General</c:formatCode>
                <c:ptCount val="5"/>
                <c:pt idx="1">
                  <c:v>30</c:v>
                </c:pt>
                <c:pt idx="2">
                  <c:v>50</c:v>
                </c:pt>
                <c:pt idx="3">
                  <c:v>80</c:v>
                </c:pt>
                <c:pt idx="4">
                  <c:v>120</c:v>
                </c:pt>
              </c:numCache>
            </c:numRef>
          </c:val>
        </c:ser>
        <c:dLbls>
          <c:showLegendKey val="0"/>
          <c:showVal val="0"/>
          <c:showCatName val="0"/>
          <c:showSerName val="0"/>
          <c:showPercent val="0"/>
          <c:showBubbleSize val="0"/>
        </c:dLbls>
        <c:gapWidth val="219"/>
        <c:overlap val="-27"/>
        <c:axId val="344545768"/>
        <c:axId val="344544592"/>
      </c:barChart>
      <c:catAx>
        <c:axId val="34454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44544592"/>
        <c:crosses val="autoZero"/>
        <c:auto val="1"/>
        <c:lblAlgn val="ctr"/>
        <c:lblOffset val="100"/>
        <c:noMultiLvlLbl val="0"/>
      </c:catAx>
      <c:valAx>
        <c:axId val="3445445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4545768"/>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800" b="1" i="0" u="none" strike="noStrike" kern="1200" baseline="0">
                <a:noFill/>
                <a:latin typeface="+mn-lt"/>
                <a:ea typeface="+mn-ea"/>
                <a:cs typeface="+mn-cs"/>
              </a:defRPr>
            </a:pPr>
            <a:endParaRPr lang="en-US"/>
          </a:p>
        </c:txPr>
      </c:legendEntry>
      <c:layout>
        <c:manualLayout>
          <c:xMode val="edge"/>
          <c:yMode val="edge"/>
          <c:x val="8.0329277022190407E-2"/>
          <c:y val="0.92627890116767597"/>
          <c:w val="0.83807881969299292"/>
          <c:h val="7.3721098832323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noProof="0" dirty="0" smtClean="0">
                <a:solidFill>
                  <a:schemeClr val="bg1"/>
                </a:solidFill>
              </a:rPr>
              <a:t>Principle</a:t>
            </a:r>
            <a:r>
              <a:rPr lang="en-US" sz="3600" b="1" baseline="0" noProof="0" dirty="0" smtClean="0">
                <a:solidFill>
                  <a:schemeClr val="bg1"/>
                </a:solidFill>
              </a:rPr>
              <a:t> of paradigm of deficit</a:t>
            </a:r>
            <a:endParaRPr lang="en-US" sz="3600" b="1" noProof="0" dirty="0">
              <a:solidFill>
                <a:schemeClr val="bg1"/>
              </a:solidFill>
            </a:endParaRPr>
          </a:p>
        </c:rich>
      </c:tx>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888888888888888E-2"/>
          <c:y val="0.11492632249139589"/>
          <c:w val="0.97222222222222221"/>
          <c:h val="0.65200367942846593"/>
        </c:manualLayout>
      </c:layout>
      <c:barChart>
        <c:barDir val="col"/>
        <c:grouping val="clustered"/>
        <c:varyColors val="0"/>
        <c:ser>
          <c:idx val="0"/>
          <c:order val="0"/>
          <c:tx>
            <c:strRef>
              <c:f>List1!$A$9</c:f>
              <c:strCache>
                <c:ptCount val="1"/>
                <c:pt idx="0">
                  <c:v>hearing loss = DEFICIT</c:v>
                </c:pt>
              </c:strCache>
            </c:strRef>
          </c:tx>
          <c:spPr>
            <a:solidFill>
              <a:schemeClr val="accent6"/>
            </a:solidFill>
            <a:ln>
              <a:noFill/>
            </a:ln>
            <a:effectLst/>
          </c:spPr>
          <c:invertIfNegative val="0"/>
          <c:dPt>
            <c:idx val="0"/>
            <c:invertIfNegative val="0"/>
            <c:bubble3D val="0"/>
            <c:spPr>
              <a:solidFill>
                <a:srgbClr val="FF0000"/>
              </a:solidFill>
              <a:ln>
                <a:noFill/>
              </a:ln>
              <a:effectLst/>
            </c:spPr>
          </c:dPt>
          <c:cat>
            <c:strRef>
              <c:f>List1!$B$8:$F$8</c:f>
              <c:strCache>
                <c:ptCount val="5"/>
                <c:pt idx="0">
                  <c:v>hearing person = STANDARD </c:v>
                </c:pt>
                <c:pt idx="1">
                  <c:v>sligt</c:v>
                </c:pt>
                <c:pt idx="2">
                  <c:v>moderate</c:v>
                </c:pt>
                <c:pt idx="3">
                  <c:v>severe</c:v>
                </c:pt>
                <c:pt idx="4">
                  <c:v>profound</c:v>
                </c:pt>
              </c:strCache>
            </c:strRef>
          </c:cat>
          <c:val>
            <c:numRef>
              <c:f>List1!$B$9:$F$9</c:f>
              <c:numCache>
                <c:formatCode>General</c:formatCode>
                <c:ptCount val="5"/>
                <c:pt idx="0">
                  <c:v>4</c:v>
                </c:pt>
                <c:pt idx="1">
                  <c:v>30</c:v>
                </c:pt>
                <c:pt idx="2">
                  <c:v>50</c:v>
                </c:pt>
                <c:pt idx="3">
                  <c:v>80</c:v>
                </c:pt>
                <c:pt idx="4">
                  <c:v>120</c:v>
                </c:pt>
              </c:numCache>
            </c:numRef>
          </c:val>
        </c:ser>
        <c:ser>
          <c:idx val="1"/>
          <c:order val="1"/>
          <c:tx>
            <c:strRef>
              <c:f>List1!$A$10</c:f>
              <c:strCache>
                <c:ptCount val="1"/>
                <c:pt idx="0">
                  <c:v>hearing impairment </c:v>
                </c:pt>
              </c:strCache>
            </c:strRef>
          </c:tx>
          <c:spPr>
            <a:solidFill>
              <a:schemeClr val="accent5"/>
            </a:solid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List1!$B$10:$F$10</c:f>
              <c:numCache>
                <c:formatCode>General</c:formatCode>
                <c:ptCount val="5"/>
                <c:pt idx="1">
                  <c:v>30</c:v>
                </c:pt>
                <c:pt idx="2">
                  <c:v>50</c:v>
                </c:pt>
                <c:pt idx="3">
                  <c:v>80</c:v>
                </c:pt>
                <c:pt idx="4">
                  <c:v>120</c:v>
                </c:pt>
              </c:numCache>
            </c:numRef>
          </c:val>
        </c:ser>
        <c:ser>
          <c:idx val="2"/>
          <c:order val="2"/>
          <c:tx>
            <c:strRef>
              <c:f>List1!$A$11</c:f>
              <c:strCache>
                <c:ptCount val="1"/>
                <c:pt idx="0">
                  <c:v>disability</c:v>
                </c:pt>
              </c:strCache>
            </c:strRef>
          </c:tx>
          <c:spPr>
            <a:solidFill>
              <a:schemeClr val="accent4"/>
            </a:solid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List1!$B$11:$F$11</c:f>
              <c:numCache>
                <c:formatCode>General</c:formatCode>
                <c:ptCount val="5"/>
                <c:pt idx="1">
                  <c:v>30</c:v>
                </c:pt>
                <c:pt idx="2">
                  <c:v>50</c:v>
                </c:pt>
                <c:pt idx="3">
                  <c:v>80</c:v>
                </c:pt>
                <c:pt idx="4">
                  <c:v>120</c:v>
                </c:pt>
              </c:numCache>
            </c:numRef>
          </c:val>
        </c:ser>
        <c:dLbls>
          <c:showLegendKey val="0"/>
          <c:showVal val="0"/>
          <c:showCatName val="0"/>
          <c:showSerName val="0"/>
          <c:showPercent val="0"/>
          <c:showBubbleSize val="0"/>
        </c:dLbls>
        <c:gapWidth val="219"/>
        <c:overlap val="-27"/>
        <c:axId val="344539888"/>
        <c:axId val="344541848"/>
      </c:barChart>
      <c:catAx>
        <c:axId val="34453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44541848"/>
        <c:crosses val="autoZero"/>
        <c:auto val="1"/>
        <c:lblAlgn val="ctr"/>
        <c:lblOffset val="100"/>
        <c:noMultiLvlLbl val="0"/>
      </c:catAx>
      <c:valAx>
        <c:axId val="344541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4539888"/>
        <c:crosses val="autoZero"/>
        <c:crossBetween val="between"/>
      </c:valAx>
      <c:spPr>
        <a:noFill/>
        <a:ln>
          <a:noFill/>
        </a:ln>
        <a:effectLst/>
      </c:spPr>
    </c:plotArea>
    <c:legend>
      <c:legendPos val="b"/>
      <c:layout>
        <c:manualLayout>
          <c:xMode val="edge"/>
          <c:yMode val="edge"/>
          <c:x val="8.0329277022190407E-2"/>
          <c:y val="0.92627890116767597"/>
          <c:w val="0.83807881969299292"/>
          <c:h val="7.3721098832323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noProof="0" dirty="0" smtClean="0"/>
              <a:t>P</a:t>
            </a:r>
            <a:r>
              <a:rPr lang="en-US" sz="3600" b="1" baseline="0" noProof="0" dirty="0" smtClean="0"/>
              <a:t>aradigm of deficit</a:t>
            </a:r>
            <a:endParaRPr lang="en-US" sz="3600" b="1" noProof="0" dirty="0"/>
          </a:p>
        </c:rich>
      </c:tx>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888888888888888E-2"/>
          <c:y val="0.11492632249139589"/>
          <c:w val="0.97222222222222221"/>
          <c:h val="0.65200367942846593"/>
        </c:manualLayout>
      </c:layout>
      <c:barChart>
        <c:barDir val="col"/>
        <c:grouping val="clustered"/>
        <c:varyColors val="0"/>
        <c:ser>
          <c:idx val="0"/>
          <c:order val="0"/>
          <c:tx>
            <c:strRef>
              <c:f>List1!$A$9</c:f>
              <c:strCache>
                <c:ptCount val="1"/>
                <c:pt idx="0">
                  <c:v>hearing loss = DEFICIT</c:v>
                </c:pt>
              </c:strCache>
            </c:strRef>
          </c:tx>
          <c:spPr>
            <a:solidFill>
              <a:schemeClr val="accent6"/>
            </a:solidFill>
            <a:ln>
              <a:noFill/>
            </a:ln>
            <a:effectLst/>
          </c:spPr>
          <c:invertIfNegative val="0"/>
          <c:dPt>
            <c:idx val="0"/>
            <c:invertIfNegative val="0"/>
            <c:bubble3D val="0"/>
            <c:spPr>
              <a:solidFill>
                <a:srgbClr val="FF0000"/>
              </a:solidFill>
              <a:ln>
                <a:noFill/>
              </a:ln>
              <a:effectLst/>
            </c:spPr>
          </c:dPt>
          <c:cat>
            <c:strRef>
              <c:f>List1!$B$8:$F$8</c:f>
              <c:strCache>
                <c:ptCount val="5"/>
                <c:pt idx="0">
                  <c:v>hearing person = STANDARD </c:v>
                </c:pt>
                <c:pt idx="1">
                  <c:v>sligt</c:v>
                </c:pt>
                <c:pt idx="2">
                  <c:v>moderate</c:v>
                </c:pt>
                <c:pt idx="3">
                  <c:v>severe</c:v>
                </c:pt>
                <c:pt idx="4">
                  <c:v>profound</c:v>
                </c:pt>
              </c:strCache>
            </c:strRef>
          </c:cat>
          <c:val>
            <c:numRef>
              <c:f>List1!$B$9:$F$9</c:f>
              <c:numCache>
                <c:formatCode>General</c:formatCode>
                <c:ptCount val="5"/>
                <c:pt idx="0">
                  <c:v>4</c:v>
                </c:pt>
                <c:pt idx="1">
                  <c:v>30</c:v>
                </c:pt>
                <c:pt idx="2">
                  <c:v>50</c:v>
                </c:pt>
                <c:pt idx="3">
                  <c:v>80</c:v>
                </c:pt>
                <c:pt idx="4">
                  <c:v>120</c:v>
                </c:pt>
              </c:numCache>
            </c:numRef>
          </c:val>
        </c:ser>
        <c:ser>
          <c:idx val="1"/>
          <c:order val="1"/>
          <c:tx>
            <c:strRef>
              <c:f>List1!$A$10</c:f>
              <c:strCache>
                <c:ptCount val="1"/>
                <c:pt idx="0">
                  <c:v>hearing impairment </c:v>
                </c:pt>
              </c:strCache>
            </c:strRef>
          </c:tx>
          <c:spPr>
            <a:solidFill>
              <a:schemeClr val="accent5"/>
            </a:solid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List1!$B$10:$F$10</c:f>
              <c:numCache>
                <c:formatCode>General</c:formatCode>
                <c:ptCount val="5"/>
                <c:pt idx="1">
                  <c:v>30</c:v>
                </c:pt>
                <c:pt idx="2">
                  <c:v>50</c:v>
                </c:pt>
                <c:pt idx="3">
                  <c:v>80</c:v>
                </c:pt>
                <c:pt idx="4">
                  <c:v>120</c:v>
                </c:pt>
              </c:numCache>
            </c:numRef>
          </c:val>
        </c:ser>
        <c:ser>
          <c:idx val="2"/>
          <c:order val="2"/>
          <c:tx>
            <c:strRef>
              <c:f>List1!$A$11</c:f>
              <c:strCache>
                <c:ptCount val="1"/>
                <c:pt idx="0">
                  <c:v>disability</c:v>
                </c:pt>
              </c:strCache>
            </c:strRef>
          </c:tx>
          <c:spPr>
            <a:solidFill>
              <a:schemeClr val="accent4"/>
            </a:solidFill>
            <a:ln>
              <a:noFill/>
            </a:ln>
            <a:effectLst/>
          </c:spPr>
          <c:invertIfNegative val="0"/>
          <c:cat>
            <c:strRef>
              <c:f>List1!$B$8:$F$8</c:f>
              <c:strCache>
                <c:ptCount val="5"/>
                <c:pt idx="0">
                  <c:v>hearing person = STANDARD </c:v>
                </c:pt>
                <c:pt idx="1">
                  <c:v>sligt</c:v>
                </c:pt>
                <c:pt idx="2">
                  <c:v>moderate</c:v>
                </c:pt>
                <c:pt idx="3">
                  <c:v>severe</c:v>
                </c:pt>
                <c:pt idx="4">
                  <c:v>profound</c:v>
                </c:pt>
              </c:strCache>
            </c:strRef>
          </c:cat>
          <c:val>
            <c:numRef>
              <c:f>List1!$B$11:$F$11</c:f>
              <c:numCache>
                <c:formatCode>General</c:formatCode>
                <c:ptCount val="5"/>
                <c:pt idx="1">
                  <c:v>30</c:v>
                </c:pt>
                <c:pt idx="2">
                  <c:v>50</c:v>
                </c:pt>
                <c:pt idx="3">
                  <c:v>80</c:v>
                </c:pt>
                <c:pt idx="4">
                  <c:v>120</c:v>
                </c:pt>
              </c:numCache>
            </c:numRef>
          </c:val>
        </c:ser>
        <c:dLbls>
          <c:showLegendKey val="0"/>
          <c:showVal val="0"/>
          <c:showCatName val="0"/>
          <c:showSerName val="0"/>
          <c:showPercent val="0"/>
          <c:showBubbleSize val="0"/>
        </c:dLbls>
        <c:gapWidth val="219"/>
        <c:overlap val="-27"/>
        <c:axId val="344545376"/>
        <c:axId val="344538712"/>
      </c:barChart>
      <c:catAx>
        <c:axId val="3445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44538712"/>
        <c:crosses val="autoZero"/>
        <c:auto val="1"/>
        <c:lblAlgn val="ctr"/>
        <c:lblOffset val="100"/>
        <c:noMultiLvlLbl val="0"/>
      </c:catAx>
      <c:valAx>
        <c:axId val="3445387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4545376"/>
        <c:crosses val="autoZero"/>
        <c:crossBetween val="between"/>
      </c:valAx>
      <c:spPr>
        <a:noFill/>
        <a:ln>
          <a:noFill/>
        </a:ln>
        <a:effectLst/>
      </c:spPr>
    </c:plotArea>
    <c:legend>
      <c:legendPos val="b"/>
      <c:layout>
        <c:manualLayout>
          <c:xMode val="edge"/>
          <c:yMode val="edge"/>
          <c:x val="8.0329277022190407E-2"/>
          <c:y val="0.92627890116767597"/>
          <c:w val="0.83807881969299292"/>
          <c:h val="7.3721098832323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C23B3-BB05-47EC-B080-AFF06F8E158D}" type="datetimeFigureOut">
              <a:rPr lang="en-GB" smtClean="0"/>
              <a:t>06/11/2018</a:t>
            </a:fld>
            <a:endParaRPr lang="en-GB"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0FD5B-F75B-4D58-9301-8D0ACD4FA728}" type="slidenum">
              <a:rPr lang="en-GB" smtClean="0"/>
              <a:t>‹#›</a:t>
            </a:fld>
            <a:endParaRPr lang="en-GB" dirty="0"/>
          </a:p>
        </p:txBody>
      </p:sp>
    </p:spTree>
    <p:extLst>
      <p:ext uri="{BB962C8B-B14F-4D97-AF65-F5344CB8AC3E}">
        <p14:creationId xmlns:p14="http://schemas.microsoft.com/office/powerpoint/2010/main" val="402506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cs-CZ" smtClean="0"/>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690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088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978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089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cs-CZ" smtClean="0"/>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smtClean="0"/>
              <a:t>11/6/2018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155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147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smtClean="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044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smtClean="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683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smtClean="0"/>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424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smtClean="0"/>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16A73BC-5D11-4675-B334-102E1E8C9B50}"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79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smtClean="0"/>
              <a:t>11/6/2018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0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smtClean="0"/>
              <a:t>11/6/2018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990874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veourdeafschools.org/stokoe_1960.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sz="5400" dirty="0" smtClean="0"/>
              <a:t>Deaf identity, language, communication, culture and rights in the Czech Republic</a:t>
            </a:r>
            <a:endParaRPr lang="en-US" sz="5400" dirty="0"/>
          </a:p>
        </p:txBody>
      </p:sp>
      <p:sp>
        <p:nvSpPr>
          <p:cNvPr id="3" name="Podnadpis 2"/>
          <p:cNvSpPr>
            <a:spLocks noGrp="1"/>
          </p:cNvSpPr>
          <p:nvPr>
            <p:ph type="subTitle" idx="1"/>
          </p:nvPr>
        </p:nvSpPr>
        <p:spPr>
          <a:xfrm>
            <a:off x="828675" y="4263657"/>
            <a:ext cx="10356776" cy="2498650"/>
          </a:xfrm>
        </p:spPr>
        <p:txBody>
          <a:bodyPr>
            <a:normAutofit fontScale="55000" lnSpcReduction="20000"/>
          </a:bodyPr>
          <a:lstStyle/>
          <a:p>
            <a:endParaRPr lang="cs-CZ" dirty="0" smtClean="0"/>
          </a:p>
          <a:p>
            <a:r>
              <a:rPr lang="en-US" sz="4000" dirty="0" smtClean="0"/>
              <a:t>Mgr. Andrea Hudáková, Ph.D.</a:t>
            </a:r>
          </a:p>
          <a:p>
            <a:r>
              <a:rPr lang="en-US" sz="4000" dirty="0" smtClean="0"/>
              <a:t>illustration Bc. Kateřina Holubová</a:t>
            </a:r>
          </a:p>
          <a:p>
            <a:endParaRPr lang="en-US" sz="4000" dirty="0" smtClean="0"/>
          </a:p>
          <a:p>
            <a:r>
              <a:rPr lang="en-US" sz="4000" dirty="0" smtClean="0"/>
              <a:t>25th July 2018, Prague</a:t>
            </a:r>
          </a:p>
          <a:p>
            <a:r>
              <a:rPr lang="en-US" sz="4000" dirty="0" smtClean="0"/>
              <a:t>IACAPAP 2018, Symposium: Cultural diversity and mental health care of deaf and hard of hearing youth</a:t>
            </a:r>
          </a:p>
          <a:p>
            <a:endParaRPr lang="cs-CZ" sz="2600" dirty="0"/>
          </a:p>
        </p:txBody>
      </p:sp>
    </p:spTree>
    <p:extLst>
      <p:ext uri="{BB962C8B-B14F-4D97-AF65-F5344CB8AC3E}">
        <p14:creationId xmlns:p14="http://schemas.microsoft.com/office/powerpoint/2010/main" val="272082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a:t>
            </a:r>
            <a:endParaRPr lang="en-US"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418421732"/>
              </p:ext>
            </p:extLst>
          </p:nvPr>
        </p:nvGraphicFramePr>
        <p:xfrm>
          <a:off x="1069975" y="1541721"/>
          <a:ext cx="10058400" cy="489097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Přímá spojnice se šipkou 3"/>
          <p:cNvCxnSpPr/>
          <p:nvPr/>
        </p:nvCxnSpPr>
        <p:spPr>
          <a:xfrm flipV="1">
            <a:off x="2020185" y="2424223"/>
            <a:ext cx="7432159" cy="2477386"/>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571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a:t>
            </a:r>
            <a:endParaRPr lang="en-US"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2115253151"/>
              </p:ext>
            </p:extLst>
          </p:nvPr>
        </p:nvGraphicFramePr>
        <p:xfrm>
          <a:off x="1069975" y="1541721"/>
          <a:ext cx="10058400" cy="489097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Přímá spojnice se šipkou 5"/>
          <p:cNvCxnSpPr/>
          <p:nvPr/>
        </p:nvCxnSpPr>
        <p:spPr>
          <a:xfrm flipV="1">
            <a:off x="2020185" y="2424223"/>
            <a:ext cx="7432159" cy="2477386"/>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32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a:t>
            </a:r>
            <a:endParaRPr lang="en-US"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2103991526"/>
              </p:ext>
            </p:extLst>
          </p:nvPr>
        </p:nvGraphicFramePr>
        <p:xfrm>
          <a:off x="1069975" y="1541721"/>
          <a:ext cx="10058400" cy="489097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Přímá spojnice se šipkou 5"/>
          <p:cNvCxnSpPr/>
          <p:nvPr/>
        </p:nvCxnSpPr>
        <p:spPr>
          <a:xfrm flipV="1">
            <a:off x="2020185" y="2424223"/>
            <a:ext cx="7432159" cy="2477386"/>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flipV="1">
            <a:off x="2020185" y="4062490"/>
            <a:ext cx="7981413" cy="935451"/>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5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 –</a:t>
            </a:r>
            <a:r>
              <a:rPr lang="cs-CZ" dirty="0">
                <a:cs typeface="Arial" panose="020B0604020202020204" pitchFamily="34" charset="0"/>
              </a:rPr>
              <a:t> </a:t>
            </a:r>
            <a:r>
              <a:rPr lang="en-US" dirty="0" smtClean="0">
                <a:cs typeface="Arial" panose="020B0604020202020204" pitchFamily="34" charset="0"/>
              </a:rPr>
              <a:t>medicine point of view</a:t>
            </a:r>
            <a:endParaRPr lang="en-US" dirty="0"/>
          </a:p>
        </p:txBody>
      </p:sp>
      <p:pic>
        <p:nvPicPr>
          <p:cNvPr id="1026" name="Picture 2" descr="VÃ½sledek obrÃ¡zku pro pomocnÃ¡ ruk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50331" y="2048256"/>
            <a:ext cx="5891250" cy="392504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text 5"/>
          <p:cNvSpPr>
            <a:spLocks noGrp="1"/>
          </p:cNvSpPr>
          <p:nvPr>
            <p:ph type="body" sz="quarter" idx="3"/>
          </p:nvPr>
        </p:nvSpPr>
        <p:spPr>
          <a:xfrm>
            <a:off x="6364224" y="1541721"/>
            <a:ext cx="4754880" cy="552255"/>
          </a:xfrm>
        </p:spPr>
        <p:txBody>
          <a:bodyPr>
            <a:normAutofit/>
          </a:bodyPr>
          <a:lstStyle/>
          <a:p>
            <a:r>
              <a:rPr lang="en-US" sz="2400" dirty="0" smtClean="0"/>
              <a:t>Help overpower barriers</a:t>
            </a:r>
            <a:endParaRPr lang="en-US" sz="2400" dirty="0"/>
          </a:p>
        </p:txBody>
      </p:sp>
      <p:sp>
        <p:nvSpPr>
          <p:cNvPr id="3" name="Zástupný symbol pro obsah 2"/>
          <p:cNvSpPr>
            <a:spLocks noGrp="1"/>
          </p:cNvSpPr>
          <p:nvPr>
            <p:ph sz="quarter" idx="4"/>
          </p:nvPr>
        </p:nvSpPr>
        <p:spPr>
          <a:xfrm>
            <a:off x="6364224" y="2093976"/>
            <a:ext cx="4754880" cy="4391884"/>
          </a:xfrm>
        </p:spPr>
        <p:txBody>
          <a:bodyPr>
            <a:noAutofit/>
          </a:bodyPr>
          <a:lstStyle/>
          <a:p>
            <a:r>
              <a:rPr lang="en-US" sz="2400" dirty="0" smtClean="0"/>
              <a:t>Early </a:t>
            </a:r>
            <a:r>
              <a:rPr lang="en-US" sz="2400" b="1" dirty="0" smtClean="0"/>
              <a:t>detection</a:t>
            </a:r>
            <a:r>
              <a:rPr lang="en-US" sz="2400" dirty="0" smtClean="0"/>
              <a:t> of deafness, </a:t>
            </a:r>
            <a:r>
              <a:rPr lang="en-US" sz="2400" dirty="0"/>
              <a:t>accurate </a:t>
            </a:r>
            <a:r>
              <a:rPr lang="en-US" sz="2400" b="1" dirty="0" smtClean="0"/>
              <a:t>diagnostician</a:t>
            </a:r>
          </a:p>
          <a:p>
            <a:r>
              <a:rPr lang="en-US" sz="2400" dirty="0" smtClean="0"/>
              <a:t>Early, effective, holistic and long-term </a:t>
            </a:r>
            <a:r>
              <a:rPr lang="en-US" sz="2400" b="1" dirty="0" smtClean="0"/>
              <a:t>healing</a:t>
            </a:r>
            <a:r>
              <a:rPr lang="en-US" sz="2400" dirty="0" smtClean="0"/>
              <a:t>: hearing devices, speech therapy, therapies targeting to overcome/clear abnormalities and problems caused by deafness</a:t>
            </a:r>
          </a:p>
          <a:p>
            <a:r>
              <a:rPr lang="en-US" sz="2400" dirty="0" smtClean="0"/>
              <a:t>Support: strategies how </a:t>
            </a:r>
            <a:r>
              <a:rPr lang="en-US" sz="2400" b="1" dirty="0" smtClean="0"/>
              <a:t>to fit in mainstream</a:t>
            </a:r>
            <a:r>
              <a:rPr lang="en-US" sz="2400" dirty="0" smtClean="0"/>
              <a:t>, despite of deafness</a:t>
            </a:r>
            <a:endParaRPr lang="en-US" sz="2400" dirty="0"/>
          </a:p>
        </p:txBody>
      </p:sp>
    </p:spTree>
    <p:extLst>
      <p:ext uri="{BB962C8B-B14F-4D97-AF65-F5344CB8AC3E}">
        <p14:creationId xmlns:p14="http://schemas.microsoft.com/office/powerpoint/2010/main" val="25699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 – medicine </a:t>
            </a:r>
            <a:r>
              <a:rPr lang="en-US" dirty="0" smtClean="0">
                <a:cs typeface="Arial" panose="020B0604020202020204" pitchFamily="34" charset="0"/>
                <a:sym typeface="Symbol" panose="05050102010706020507" pitchFamily="18" charset="2"/>
              </a:rPr>
              <a:t> </a:t>
            </a:r>
            <a:r>
              <a:rPr lang="en-US" dirty="0" smtClean="0">
                <a:cs typeface="Arial" panose="020B0604020202020204" pitchFamily="34" charset="0"/>
              </a:rPr>
              <a:t>social point of view</a:t>
            </a:r>
            <a:endParaRPr lang="en-US" dirty="0"/>
          </a:p>
        </p:txBody>
      </p:sp>
      <p:sp>
        <p:nvSpPr>
          <p:cNvPr id="6" name="Zástupný symbol pro text 5"/>
          <p:cNvSpPr>
            <a:spLocks noGrp="1"/>
          </p:cNvSpPr>
          <p:nvPr>
            <p:ph type="body" idx="1"/>
          </p:nvPr>
        </p:nvSpPr>
        <p:spPr/>
        <p:txBody>
          <a:bodyPr>
            <a:normAutofit/>
          </a:bodyPr>
          <a:lstStyle/>
          <a:p>
            <a:r>
              <a:rPr lang="en-US" sz="2400" dirty="0" smtClean="0"/>
              <a:t>To help overpower barriers</a:t>
            </a:r>
            <a:endParaRPr lang="cs-CZ" sz="2400" dirty="0" smtClean="0"/>
          </a:p>
        </p:txBody>
      </p:sp>
      <p:sp>
        <p:nvSpPr>
          <p:cNvPr id="4" name="Zástupný symbol pro text 3"/>
          <p:cNvSpPr>
            <a:spLocks noGrp="1"/>
          </p:cNvSpPr>
          <p:nvPr>
            <p:ph type="body" sz="quarter" idx="3"/>
          </p:nvPr>
        </p:nvSpPr>
        <p:spPr>
          <a:xfrm>
            <a:off x="6364224" y="2048256"/>
            <a:ext cx="4754880" cy="1609344"/>
          </a:xfrm>
        </p:spPr>
        <p:txBody>
          <a:bodyPr>
            <a:noAutofit/>
          </a:bodyPr>
          <a:lstStyle/>
          <a:p>
            <a:r>
              <a:rPr lang="en-US" sz="2400" dirty="0" smtClean="0"/>
              <a:t>Life of deaf is full of difficulties and troubles and we have to make it easier and more comfortable to them</a:t>
            </a:r>
            <a:endParaRPr lang="en-US" sz="2400" dirty="0"/>
          </a:p>
        </p:txBody>
      </p:sp>
      <p:sp>
        <p:nvSpPr>
          <p:cNvPr id="3" name="Zástupný symbol pro obsah 2"/>
          <p:cNvSpPr>
            <a:spLocks noGrp="1"/>
          </p:cNvSpPr>
          <p:nvPr>
            <p:ph sz="quarter" idx="4"/>
          </p:nvPr>
        </p:nvSpPr>
        <p:spPr>
          <a:xfrm>
            <a:off x="6364224" y="3657600"/>
            <a:ext cx="4754880" cy="2377440"/>
          </a:xfrm>
        </p:spPr>
        <p:txBody>
          <a:bodyPr>
            <a:noAutofit/>
          </a:bodyPr>
          <a:lstStyle/>
          <a:p>
            <a:r>
              <a:rPr lang="en-US" sz="2400" dirty="0" smtClean="0"/>
              <a:t>In comparison with us, they </a:t>
            </a:r>
            <a:r>
              <a:rPr lang="cs-CZ" sz="2400" dirty="0" smtClean="0"/>
              <a:t>live</a:t>
            </a:r>
            <a:r>
              <a:rPr lang="en-US" sz="2400" dirty="0" smtClean="0"/>
              <a:t> hard, we must be kind to them a help them</a:t>
            </a:r>
          </a:p>
          <a:p>
            <a:pPr marL="0" indent="0">
              <a:buNone/>
            </a:pPr>
            <a:r>
              <a:rPr lang="en-US" sz="2400" dirty="0" smtClean="0"/>
              <a:t> </a:t>
            </a:r>
          </a:p>
          <a:p>
            <a:r>
              <a:rPr lang="en-US" sz="2400" dirty="0" smtClean="0"/>
              <a:t>Variability of social advantages and benefits</a:t>
            </a:r>
          </a:p>
          <a:p>
            <a:endParaRPr lang="cs-CZ" sz="2400" dirty="0"/>
          </a:p>
          <a:p>
            <a:endParaRPr lang="cs-CZ" sz="2400" dirty="0" smtClean="0"/>
          </a:p>
          <a:p>
            <a:endParaRPr lang="en-US" sz="2400" dirty="0" smtClean="0"/>
          </a:p>
        </p:txBody>
      </p:sp>
      <p:sp>
        <p:nvSpPr>
          <p:cNvPr id="7" name="Šipka doprava 6"/>
          <p:cNvSpPr/>
          <p:nvPr/>
        </p:nvSpPr>
        <p:spPr>
          <a:xfrm>
            <a:off x="5513350" y="2258378"/>
            <a:ext cx="714195" cy="21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Šipka doprava 11"/>
          <p:cNvSpPr/>
          <p:nvPr/>
        </p:nvSpPr>
        <p:spPr>
          <a:xfrm rot="5400000">
            <a:off x="6163100" y="4937029"/>
            <a:ext cx="714195" cy="21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88" name="Picture 16" descr="VÃ½sledek obrÃ¡zku pro caress chil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66800" y="2743198"/>
            <a:ext cx="5185040" cy="38887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VÃ½sledek obrÃ¡zku pro pomocnÃ¡ ruk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4635" y="2725065"/>
            <a:ext cx="5891250" cy="3925045"/>
          </a:xfrm>
          <a:prstGeom prst="rect">
            <a:avLst/>
          </a:prstGeom>
          <a:noFill/>
          <a:extLst>
            <a:ext uri="{909E8E84-426E-40DD-AFC4-6F175D3DCCD1}">
              <a14:hiddenFill xmlns:a14="http://schemas.microsoft.com/office/drawing/2010/main">
                <a:solidFill>
                  <a:srgbClr val="FFFFFF"/>
                </a:solidFill>
              </a14:hiddenFill>
            </a:ext>
          </a:extLst>
        </p:spPr>
      </p:pic>
      <p:sp>
        <p:nvSpPr>
          <p:cNvPr id="19" name="Nadpis 1"/>
          <p:cNvSpPr txBox="1">
            <a:spLocks/>
          </p:cNvSpPr>
          <p:nvPr/>
        </p:nvSpPr>
        <p:spPr>
          <a:xfrm>
            <a:off x="1066800" y="408432"/>
            <a:ext cx="10213848" cy="176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cs typeface="Arial" panose="020B0604020202020204" pitchFamily="34" charset="0"/>
              </a:rPr>
              <a:t>Deafness – medicine point of view</a:t>
            </a:r>
            <a:endParaRPr lang="en-US" dirty="0"/>
          </a:p>
        </p:txBody>
      </p:sp>
    </p:spTree>
    <p:extLst>
      <p:ext uri="{BB962C8B-B14F-4D97-AF65-F5344CB8AC3E}">
        <p14:creationId xmlns:p14="http://schemas.microsoft.com/office/powerpoint/2010/main" val="26425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 – culturally linguistic point of view</a:t>
            </a:r>
            <a:endParaRPr lang="en-US" dirty="0"/>
          </a:p>
        </p:txBody>
      </p:sp>
      <p:sp>
        <p:nvSpPr>
          <p:cNvPr id="4" name="Zástupný symbol pro obsah 3"/>
          <p:cNvSpPr>
            <a:spLocks noGrp="1"/>
          </p:cNvSpPr>
          <p:nvPr>
            <p:ph idx="1"/>
          </p:nvPr>
        </p:nvSpPr>
        <p:spPr>
          <a:xfrm>
            <a:off x="1069848" y="2121408"/>
            <a:ext cx="10058400" cy="4469892"/>
          </a:xfrm>
        </p:spPr>
        <p:txBody>
          <a:bodyPr>
            <a:normAutofit/>
          </a:bodyPr>
          <a:lstStyle/>
          <a:p>
            <a:r>
              <a:rPr lang="en-US" sz="2400" dirty="0" smtClean="0"/>
              <a:t>It is not based on vision of hearing persons about living without sounds (deficit model) but on </a:t>
            </a:r>
            <a:r>
              <a:rPr lang="en-US" sz="2400" b="1" dirty="0" smtClean="0"/>
              <a:t>linguistically and culturally focused research</a:t>
            </a:r>
          </a:p>
          <a:p>
            <a:r>
              <a:rPr lang="en-US" sz="2400" dirty="0" smtClean="0"/>
              <a:t>Regardless, sign and spoken languages are different in their modality and structures, the are equal in functions of communication, they have similar stages of acquisition and they share the same neural substrates</a:t>
            </a:r>
          </a:p>
          <a:p>
            <a:r>
              <a:rPr lang="en-US" sz="2400" b="1" dirty="0" smtClean="0"/>
              <a:t>Sign languages </a:t>
            </a:r>
            <a:r>
              <a:rPr lang="en-US" sz="2400" dirty="0" smtClean="0"/>
              <a:t>are fully valid languages with all features of natural languages</a:t>
            </a:r>
          </a:p>
          <a:p>
            <a:r>
              <a:rPr lang="en-US" sz="2400" dirty="0" smtClean="0"/>
              <a:t>As each sign language stick together people in the region</a:t>
            </a:r>
            <a:r>
              <a:rPr lang="en-US" sz="2400" dirty="0"/>
              <a:t>, sign </a:t>
            </a:r>
            <a:r>
              <a:rPr lang="en-US" sz="2400" dirty="0" smtClean="0"/>
              <a:t>language</a:t>
            </a:r>
            <a:r>
              <a:rPr lang="cs-CZ" sz="2400"/>
              <a:t>s</a:t>
            </a:r>
            <a:r>
              <a:rPr lang="en-US" sz="2400" smtClean="0"/>
              <a:t> </a:t>
            </a:r>
            <a:r>
              <a:rPr lang="en-US" sz="2400" dirty="0" smtClean="0"/>
              <a:t>are like roots of individual </a:t>
            </a:r>
            <a:r>
              <a:rPr lang="en-US" sz="2400" b="1" dirty="0" smtClean="0"/>
              <a:t>Deaf communities</a:t>
            </a:r>
            <a:endParaRPr lang="en-US" sz="2400" dirty="0" smtClean="0"/>
          </a:p>
          <a:p>
            <a:pPr marL="0" indent="0">
              <a:buNone/>
            </a:pPr>
            <a:endParaRPr lang="en-US" sz="2200" dirty="0"/>
          </a:p>
        </p:txBody>
      </p:sp>
    </p:spTree>
    <p:extLst>
      <p:ext uri="{BB962C8B-B14F-4D97-AF65-F5344CB8AC3E}">
        <p14:creationId xmlns:p14="http://schemas.microsoft.com/office/powerpoint/2010/main" val="38535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 – culturally linguistic point of view</a:t>
            </a:r>
            <a:endParaRPr lang="en-US" dirty="0"/>
          </a:p>
        </p:txBody>
      </p:sp>
      <p:sp>
        <p:nvSpPr>
          <p:cNvPr id="4" name="Zástupný symbol pro obsah 3"/>
          <p:cNvSpPr>
            <a:spLocks noGrp="1"/>
          </p:cNvSpPr>
          <p:nvPr>
            <p:ph idx="1"/>
          </p:nvPr>
        </p:nvSpPr>
        <p:spPr>
          <a:xfrm>
            <a:off x="1069848" y="2121408"/>
            <a:ext cx="10058400" cy="4853550"/>
          </a:xfrm>
        </p:spPr>
        <p:txBody>
          <a:bodyPr>
            <a:normAutofit/>
          </a:bodyPr>
          <a:lstStyle/>
          <a:p>
            <a:r>
              <a:rPr lang="en-US" sz="2400" b="1" dirty="0" smtClean="0"/>
              <a:t>Sign languages are real languages</a:t>
            </a:r>
          </a:p>
          <a:p>
            <a:r>
              <a:rPr lang="en-US" sz="2400" b="1" dirty="0" smtClean="0"/>
              <a:t>Visual world without sounds is </a:t>
            </a:r>
            <a:r>
              <a:rPr lang="cs-CZ" sz="2400" b="1" dirty="0" smtClean="0"/>
              <a:t>a </a:t>
            </a:r>
            <a:r>
              <a:rPr lang="en-US" sz="2400" b="1" dirty="0" smtClean="0"/>
              <a:t>real world</a:t>
            </a:r>
          </a:p>
          <a:p>
            <a:r>
              <a:rPr lang="en-US" sz="2400" dirty="0" smtClean="0"/>
              <a:t>Development in sufficiently saturated visual world and language is </a:t>
            </a:r>
            <a:r>
              <a:rPr lang="en-US" sz="2400" b="1" dirty="0" smtClean="0"/>
              <a:t>comparable to typical development in hearing world and spoken language</a:t>
            </a:r>
            <a:endParaRPr lang="cs-CZ" sz="2400" b="1" dirty="0" smtClean="0"/>
          </a:p>
          <a:p>
            <a:endParaRPr lang="cs-CZ" sz="2400" dirty="0" smtClean="0"/>
          </a:p>
          <a:p>
            <a:r>
              <a:rPr lang="en-US" sz="2400" dirty="0">
                <a:latin typeface="Century" panose="02040604050505020304" pitchFamily="18" charset="0"/>
              </a:rPr>
              <a:t>*1960: </a:t>
            </a:r>
            <a:r>
              <a:rPr lang="en-US" sz="2400" dirty="0"/>
              <a:t>Stokoe, William C. </a:t>
            </a:r>
            <a:r>
              <a:rPr lang="en-US" sz="2400" dirty="0">
                <a:hlinkClick r:id="rId2"/>
              </a:rPr>
              <a:t>Sign Language Structure: An Outline of the Visual Communication Systems of the American Deaf</a:t>
            </a:r>
            <a:endParaRPr lang="en-US" sz="2400" dirty="0"/>
          </a:p>
          <a:p>
            <a:pPr lvl="1"/>
            <a:r>
              <a:rPr lang="en-US" sz="2200" dirty="0"/>
              <a:t>Sign languages are not systems of nonverbal communication</a:t>
            </a:r>
          </a:p>
          <a:p>
            <a:pPr lvl="1"/>
            <a:r>
              <a:rPr lang="en-US" sz="2200" dirty="0"/>
              <a:t>Sign languages are not alternative systems to spoken languages</a:t>
            </a:r>
          </a:p>
          <a:p>
            <a:pPr lvl="1"/>
            <a:r>
              <a:rPr lang="en-US" sz="2200" dirty="0" smtClean="0"/>
              <a:t>Sign languages are not addition to spoken communication realized by deaf</a:t>
            </a:r>
          </a:p>
          <a:p>
            <a:endParaRPr lang="en-US" sz="2200" dirty="0" smtClean="0"/>
          </a:p>
          <a:p>
            <a:pPr marL="0" indent="0">
              <a:buNone/>
            </a:pPr>
            <a:endParaRPr lang="en-US" sz="2200" dirty="0"/>
          </a:p>
        </p:txBody>
      </p:sp>
    </p:spTree>
    <p:extLst>
      <p:ext uri="{BB962C8B-B14F-4D97-AF65-F5344CB8AC3E}">
        <p14:creationId xmlns:p14="http://schemas.microsoft.com/office/powerpoint/2010/main" val="29683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 – culturally linguistic point of view</a:t>
            </a:r>
            <a:endParaRPr lang="en-US" dirty="0"/>
          </a:p>
        </p:txBody>
      </p:sp>
      <p:sp>
        <p:nvSpPr>
          <p:cNvPr id="4" name="Zástupný symbol pro obsah 3"/>
          <p:cNvSpPr>
            <a:spLocks noGrp="1"/>
          </p:cNvSpPr>
          <p:nvPr>
            <p:ph idx="1"/>
          </p:nvPr>
        </p:nvSpPr>
        <p:spPr>
          <a:xfrm>
            <a:off x="1069848" y="2121408"/>
            <a:ext cx="10058400" cy="4469892"/>
          </a:xfrm>
        </p:spPr>
        <p:txBody>
          <a:bodyPr>
            <a:normAutofit/>
          </a:bodyPr>
          <a:lstStyle/>
          <a:p>
            <a:r>
              <a:rPr lang="en-US" sz="2400" dirty="0" smtClean="0"/>
              <a:t>Using sign language, adopting principles of „visual living“ and social rules of the Deaf community, deaf person can to identify himself/herself as Deaf, he/she can take up </a:t>
            </a:r>
            <a:r>
              <a:rPr lang="en-US" sz="2400" b="1" dirty="0" smtClean="0"/>
              <a:t>Deaf identity</a:t>
            </a:r>
          </a:p>
          <a:p>
            <a:r>
              <a:rPr lang="en-US" sz="2400" dirty="0" smtClean="0"/>
              <a:t>In this perspective it is irrelevant if he/she is good enough in comparison with hearing persons</a:t>
            </a:r>
            <a:endParaRPr lang="en-US" sz="2400" dirty="0"/>
          </a:p>
        </p:txBody>
      </p:sp>
    </p:spTree>
    <p:extLst>
      <p:ext uri="{BB962C8B-B14F-4D97-AF65-F5344CB8AC3E}">
        <p14:creationId xmlns:p14="http://schemas.microsoft.com/office/powerpoint/2010/main" val="413087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 – culturally linguistic point of view</a:t>
            </a:r>
            <a:endParaRPr lang="en-US" dirty="0"/>
          </a:p>
        </p:txBody>
      </p:sp>
      <p:sp>
        <p:nvSpPr>
          <p:cNvPr id="6" name="Zástupný symbol pro text 5"/>
          <p:cNvSpPr>
            <a:spLocks noGrp="1"/>
          </p:cNvSpPr>
          <p:nvPr>
            <p:ph type="body" sz="quarter" idx="3"/>
          </p:nvPr>
        </p:nvSpPr>
        <p:spPr>
          <a:xfrm>
            <a:off x="6517224" y="1564475"/>
            <a:ext cx="4754880" cy="967562"/>
          </a:xfrm>
        </p:spPr>
        <p:txBody>
          <a:bodyPr>
            <a:noAutofit/>
          </a:bodyPr>
          <a:lstStyle/>
          <a:p>
            <a:r>
              <a:rPr lang="en-US" sz="2400" dirty="0" smtClean="0"/>
              <a:t>Partnership with the respect to diversity of ways of life</a:t>
            </a:r>
            <a:endParaRPr lang="en-US" sz="2400" dirty="0"/>
          </a:p>
        </p:txBody>
      </p:sp>
      <p:sp>
        <p:nvSpPr>
          <p:cNvPr id="3" name="Zástupný symbol pro obsah 2"/>
          <p:cNvSpPr>
            <a:spLocks noGrp="1"/>
          </p:cNvSpPr>
          <p:nvPr>
            <p:ph sz="quarter" idx="4"/>
          </p:nvPr>
        </p:nvSpPr>
        <p:spPr>
          <a:xfrm>
            <a:off x="6364224" y="2679405"/>
            <a:ext cx="4754880" cy="3806455"/>
          </a:xfrm>
        </p:spPr>
        <p:txBody>
          <a:bodyPr>
            <a:noAutofit/>
          </a:bodyPr>
          <a:lstStyle/>
          <a:p>
            <a:r>
              <a:rPr lang="en-US" sz="2400" dirty="0" smtClean="0"/>
              <a:t>Arrange conditions for maximal </a:t>
            </a:r>
            <a:r>
              <a:rPr lang="en-US" sz="2400" b="1" dirty="0" smtClean="0"/>
              <a:t>realization the human potential of Deaf </a:t>
            </a:r>
            <a:r>
              <a:rPr lang="en-US" sz="2400" dirty="0" smtClean="0"/>
              <a:t>in all spheres</a:t>
            </a:r>
          </a:p>
          <a:p>
            <a:r>
              <a:rPr lang="en-US" sz="2400" dirty="0" smtClean="0"/>
              <a:t>Arrange conditions for living in </a:t>
            </a:r>
            <a:r>
              <a:rPr lang="en-US" sz="2400" b="1" dirty="0" smtClean="0"/>
              <a:t>visual world and sign language</a:t>
            </a:r>
            <a:r>
              <a:rPr lang="en-US" sz="2400" dirty="0" smtClean="0"/>
              <a:t> throughout all the life</a:t>
            </a:r>
          </a:p>
          <a:p>
            <a:r>
              <a:rPr lang="en-US" sz="2400" dirty="0" smtClean="0"/>
              <a:t>UN Convention on the Rights of People with Disabilities</a:t>
            </a:r>
          </a:p>
        </p:txBody>
      </p:sp>
      <p:pic>
        <p:nvPicPr>
          <p:cNvPr id="6148" name="Picture 4" descr="VÃ½sledek obrÃ¡zku pro shake hands partnershi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2103" y="2679405"/>
            <a:ext cx="5546946" cy="344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33600" y="2120900"/>
            <a:ext cx="10058400" cy="4051300"/>
          </a:xfrm>
        </p:spPr>
        <p:txBody>
          <a:bodyPr/>
          <a:lstStyle/>
          <a:p>
            <a:endParaRPr lang="cs-CZ" b="1" dirty="0"/>
          </a:p>
          <a:p>
            <a:endParaRPr lang="cs-CZ" b="1" dirty="0"/>
          </a:p>
          <a:p>
            <a:endParaRPr lang="en-GB" dirty="0"/>
          </a:p>
        </p:txBody>
      </p:sp>
      <p:pic>
        <p:nvPicPr>
          <p:cNvPr id="3074" name="Picture 2" descr="VÃ½sledek obrÃ¡zku pro ÄeskÃ¡ republika mapa evr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000" y="27000"/>
            <a:ext cx="7956962" cy="6804000"/>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676275" y="637032"/>
            <a:ext cx="4362451"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cs-CZ" dirty="0" smtClean="0">
                <a:cs typeface="Arial" panose="020B0604020202020204" pitchFamily="34" charset="0"/>
              </a:rPr>
              <a:t>Czech Republic</a:t>
            </a:r>
            <a:endParaRPr lang="en-GB" dirty="0"/>
          </a:p>
        </p:txBody>
      </p:sp>
      <p:sp>
        <p:nvSpPr>
          <p:cNvPr id="24" name="TextovéPole 23"/>
          <p:cNvSpPr txBox="1"/>
          <p:nvPr/>
        </p:nvSpPr>
        <p:spPr>
          <a:xfrm>
            <a:off x="523875" y="2468114"/>
            <a:ext cx="3048000" cy="707886"/>
          </a:xfrm>
          <a:prstGeom prst="rect">
            <a:avLst/>
          </a:prstGeom>
          <a:noFill/>
        </p:spPr>
        <p:txBody>
          <a:bodyPr wrap="square" rtlCol="0">
            <a:spAutoFit/>
          </a:bodyPr>
          <a:lstStyle/>
          <a:p>
            <a:r>
              <a:rPr lang="en-GB" sz="4000" b="1" dirty="0" smtClean="0">
                <a:latin typeface="+mj-lt"/>
                <a:sym typeface="Webdings" panose="05030102010509060703" pitchFamily="18" charset="2"/>
              </a:rPr>
              <a:t></a:t>
            </a:r>
            <a:r>
              <a:rPr lang="en-GB" sz="4000" b="1" dirty="0" smtClean="0">
                <a:latin typeface="+mj-lt"/>
                <a:sym typeface="Symbol" panose="05050102010706020507" pitchFamily="18" charset="2"/>
              </a:rPr>
              <a:t></a:t>
            </a:r>
            <a:r>
              <a:rPr lang="cs-CZ" sz="4000" b="1" smtClean="0">
                <a:latin typeface="+mj-lt"/>
                <a:sym typeface="Symbol" panose="05050102010706020507" pitchFamily="18" charset="2"/>
              </a:rPr>
              <a:t>10,5 </a:t>
            </a:r>
            <a:r>
              <a:rPr lang="cs-CZ" sz="4000" b="1" dirty="0" smtClean="0">
                <a:latin typeface="+mj-lt"/>
                <a:sym typeface="Symbol" panose="05050102010706020507" pitchFamily="18" charset="2"/>
              </a:rPr>
              <a:t>mil.</a:t>
            </a:r>
            <a:endParaRPr lang="en-GB" sz="4000" b="1" dirty="0">
              <a:latin typeface="+mj-lt"/>
            </a:endParaRPr>
          </a:p>
        </p:txBody>
      </p:sp>
    </p:spTree>
    <p:extLst>
      <p:ext uri="{BB962C8B-B14F-4D97-AF65-F5344CB8AC3E}">
        <p14:creationId xmlns:p14="http://schemas.microsoft.com/office/powerpoint/2010/main" val="103799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31138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cs typeface="Arial" panose="020B0604020202020204" pitchFamily="34" charset="0"/>
              </a:rPr>
              <a:t>Deaf in </a:t>
            </a:r>
            <a:r>
              <a:rPr lang="en-US" dirty="0" smtClean="0">
                <a:cs typeface="Arial" panose="020B0604020202020204" pitchFamily="34" charset="0"/>
              </a:rPr>
              <a:t>the</a:t>
            </a:r>
            <a:r>
              <a:rPr lang="cs-CZ" dirty="0" smtClean="0">
                <a:cs typeface="Arial" panose="020B0604020202020204" pitchFamily="34" charset="0"/>
              </a:rPr>
              <a:t> Czech Republic</a:t>
            </a:r>
            <a:br>
              <a:rPr lang="cs-CZ" dirty="0" smtClean="0">
                <a:cs typeface="Arial" panose="020B0604020202020204" pitchFamily="34" charset="0"/>
              </a:rPr>
            </a:br>
            <a:r>
              <a:rPr lang="cs-CZ" dirty="0" smtClean="0">
                <a:cs typeface="Arial" panose="020B0604020202020204" pitchFamily="34" charset="0"/>
                <a:sym typeface="Symbol" panose="05050102010706020507" pitchFamily="18" charset="2"/>
              </a:rPr>
              <a:t> 1998</a:t>
            </a:r>
            <a:endParaRPr lang="en-US" dirty="0"/>
          </a:p>
        </p:txBody>
      </p:sp>
      <p:sp>
        <p:nvSpPr>
          <p:cNvPr id="12" name="Zástupný symbol pro text 11"/>
          <p:cNvSpPr>
            <a:spLocks noGrp="1"/>
          </p:cNvSpPr>
          <p:nvPr>
            <p:ph type="body" idx="1"/>
          </p:nvPr>
        </p:nvSpPr>
        <p:spPr/>
        <p:txBody>
          <a:bodyPr/>
          <a:lstStyle/>
          <a:p>
            <a:r>
              <a:rPr lang="en-US" sz="2400" dirty="0" smtClean="0"/>
              <a:t>Medicine view of point</a:t>
            </a:r>
          </a:p>
          <a:p>
            <a:endParaRPr lang="en-GB" dirty="0"/>
          </a:p>
        </p:txBody>
      </p:sp>
      <p:sp>
        <p:nvSpPr>
          <p:cNvPr id="4" name="Zástupný symbol pro obsah 3"/>
          <p:cNvSpPr>
            <a:spLocks noGrp="1"/>
          </p:cNvSpPr>
          <p:nvPr>
            <p:ph sz="half" idx="2"/>
          </p:nvPr>
        </p:nvSpPr>
        <p:spPr>
          <a:xfrm>
            <a:off x="1069848" y="2322576"/>
            <a:ext cx="4754880" cy="4434840"/>
          </a:xfrm>
        </p:spPr>
        <p:txBody>
          <a:bodyPr>
            <a:normAutofit fontScale="77500" lnSpcReduction="20000"/>
          </a:bodyPr>
          <a:lstStyle/>
          <a:p>
            <a:endParaRPr lang="cs-CZ" sz="3100" b="1" dirty="0" smtClean="0"/>
          </a:p>
          <a:p>
            <a:r>
              <a:rPr lang="en-US" sz="3100" b="1" dirty="0" smtClean="0"/>
              <a:t>Medical care</a:t>
            </a:r>
            <a:endParaRPr lang="cs-CZ" sz="3100" b="1" dirty="0" smtClean="0"/>
          </a:p>
          <a:p>
            <a:endParaRPr lang="cs-CZ" sz="3100" b="1" dirty="0"/>
          </a:p>
          <a:p>
            <a:endParaRPr lang="cs-CZ" sz="3100" b="1" dirty="0" smtClean="0"/>
          </a:p>
          <a:p>
            <a:endParaRPr lang="cs-CZ" sz="3100" b="1" dirty="0"/>
          </a:p>
          <a:p>
            <a:endParaRPr lang="cs-CZ" sz="3100" b="1" dirty="0" smtClean="0"/>
          </a:p>
          <a:p>
            <a:endParaRPr lang="cs-CZ" sz="3100" b="1" dirty="0"/>
          </a:p>
          <a:p>
            <a:r>
              <a:rPr lang="en-US" sz="2800" dirty="0" smtClean="0"/>
              <a:t>Detection</a:t>
            </a:r>
          </a:p>
          <a:p>
            <a:r>
              <a:rPr lang="en-US" sz="2800" dirty="0" smtClean="0"/>
              <a:t>Diagnostic</a:t>
            </a:r>
          </a:p>
          <a:p>
            <a:r>
              <a:rPr lang="en-US" sz="2800" dirty="0" smtClean="0"/>
              <a:t>Treatment</a:t>
            </a:r>
          </a:p>
          <a:p>
            <a:r>
              <a:rPr lang="en-US" sz="2800" dirty="0" smtClean="0"/>
              <a:t>Hearing aids</a:t>
            </a:r>
          </a:p>
          <a:p>
            <a:endParaRPr lang="en-GB" dirty="0"/>
          </a:p>
        </p:txBody>
      </p:sp>
      <p:sp>
        <p:nvSpPr>
          <p:cNvPr id="13" name="Zástupný symbol pro text 12"/>
          <p:cNvSpPr>
            <a:spLocks noGrp="1"/>
          </p:cNvSpPr>
          <p:nvPr>
            <p:ph type="body" sz="quarter" idx="3"/>
          </p:nvPr>
        </p:nvSpPr>
        <p:spPr>
          <a:xfrm flipV="1">
            <a:off x="6364224" y="981075"/>
            <a:ext cx="5056632" cy="6315837"/>
          </a:xfrm>
        </p:spPr>
        <p:txBody>
          <a:bodyPr/>
          <a:lstStyle/>
          <a:p>
            <a:endParaRPr lang="en-GB" dirty="0"/>
          </a:p>
        </p:txBody>
      </p:sp>
      <p:sp>
        <p:nvSpPr>
          <p:cNvPr id="14" name="Zástupný symbol pro obsah 13"/>
          <p:cNvSpPr>
            <a:spLocks noGrp="1"/>
          </p:cNvSpPr>
          <p:nvPr>
            <p:ph sz="quarter" idx="4"/>
          </p:nvPr>
        </p:nvSpPr>
        <p:spPr>
          <a:xfrm>
            <a:off x="6364224" y="1857375"/>
            <a:ext cx="5056632" cy="5220081"/>
          </a:xfrm>
        </p:spPr>
        <p:txBody>
          <a:bodyPr>
            <a:normAutofit lnSpcReduction="10000"/>
          </a:bodyPr>
          <a:lstStyle/>
          <a:p>
            <a:r>
              <a:rPr lang="en-US" sz="2400" b="1" dirty="0" smtClean="0"/>
              <a:t>Pedagogical care: speech</a:t>
            </a:r>
            <a:r>
              <a:rPr lang="cs-CZ" sz="2400" b="1" dirty="0" smtClean="0"/>
              <a:t> </a:t>
            </a:r>
            <a:r>
              <a:rPr lang="en-US" sz="2400" b="1" dirty="0" smtClean="0"/>
              <a:t>therapy (next to the education)</a:t>
            </a:r>
          </a:p>
          <a:p>
            <a:r>
              <a:rPr lang="en-US" sz="2200" dirty="0" smtClean="0"/>
              <a:t>Special schools for the deaf: therapy preferred over education </a:t>
            </a:r>
            <a:r>
              <a:rPr lang="en-US" sz="2200" dirty="0" smtClean="0">
                <a:sym typeface="Symbol" panose="05050102010706020507" pitchFamily="18" charset="2"/>
              </a:rPr>
              <a:t> </a:t>
            </a:r>
            <a:r>
              <a:rPr lang="en-US" sz="2200" dirty="0" smtClean="0"/>
              <a:t>low level of education </a:t>
            </a:r>
            <a:r>
              <a:rPr lang="en-US" sz="2200" dirty="0" smtClean="0">
                <a:sym typeface="Symbol" panose="05050102010706020507" pitchFamily="18" charset="2"/>
              </a:rPr>
              <a:t></a:t>
            </a:r>
            <a:r>
              <a:rPr lang="en-US" sz="2200" dirty="0" smtClean="0"/>
              <a:t> manual professions</a:t>
            </a:r>
          </a:p>
          <a:p>
            <a:endParaRPr lang="en-US" sz="2400" dirty="0" smtClean="0"/>
          </a:p>
          <a:p>
            <a:endParaRPr lang="en-US" sz="2600" dirty="0" smtClean="0"/>
          </a:p>
          <a:p>
            <a:r>
              <a:rPr lang="en-US" sz="2600" b="1" dirty="0" smtClean="0"/>
              <a:t>Social system</a:t>
            </a:r>
          </a:p>
          <a:p>
            <a:r>
              <a:rPr lang="en-US" sz="2200" dirty="0" smtClean="0"/>
              <a:t>Disability pensions</a:t>
            </a:r>
          </a:p>
          <a:p>
            <a:r>
              <a:rPr lang="en-US" sz="2200" dirty="0" smtClean="0"/>
              <a:t>Various advantages in the everyday life (traffic transport, housing etc.) </a:t>
            </a:r>
          </a:p>
          <a:p>
            <a:endParaRPr lang="en-US" dirty="0"/>
          </a:p>
        </p:txBody>
      </p:sp>
      <p:pic>
        <p:nvPicPr>
          <p:cNvPr id="5124" name="Picture 4" descr="VÃ½sledek obrÃ¡zku pro foniat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703" y="317639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Ã½sledek obrÃ¡zku pro audi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052" y="3982212"/>
            <a:ext cx="2247900" cy="2038350"/>
          </a:xfrm>
          <a:prstGeom prst="rect">
            <a:avLst/>
          </a:prstGeom>
          <a:noFill/>
          <a:extLst>
            <a:ext uri="{909E8E84-426E-40DD-AFC4-6F175D3DCCD1}">
              <a14:hiddenFill xmlns:a14="http://schemas.microsoft.com/office/drawing/2010/main">
                <a:solidFill>
                  <a:srgbClr val="FFFFFF"/>
                </a:solidFill>
              </a14:hiddenFill>
            </a:ext>
          </a:extLst>
        </p:spPr>
      </p:pic>
      <p:sp>
        <p:nvSpPr>
          <p:cNvPr id="15" name="Ohnutá šipka 14"/>
          <p:cNvSpPr/>
          <p:nvPr/>
        </p:nvSpPr>
        <p:spPr>
          <a:xfrm rot="5400000" flipH="1">
            <a:off x="6462202" y="3651440"/>
            <a:ext cx="489585" cy="116027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Ohnutá šipka 15"/>
          <p:cNvSpPr/>
          <p:nvPr/>
        </p:nvSpPr>
        <p:spPr>
          <a:xfrm rot="16200000" flipH="1" flipV="1">
            <a:off x="4248339" y="3049268"/>
            <a:ext cx="487047" cy="11844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Šipka doprava 16"/>
          <p:cNvSpPr/>
          <p:nvPr/>
        </p:nvSpPr>
        <p:spPr>
          <a:xfrm>
            <a:off x="3511296" y="2784348"/>
            <a:ext cx="2752344" cy="219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hnutá šipka 22"/>
          <p:cNvSpPr/>
          <p:nvPr/>
        </p:nvSpPr>
        <p:spPr>
          <a:xfrm rot="16200000" flipH="1" flipV="1">
            <a:off x="6475537" y="4191319"/>
            <a:ext cx="487047" cy="11844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9920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5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126"/>
                                        </p:tgtEl>
                                        <p:attrNameLst>
                                          <p:attrName>style.visibility</p:attrName>
                                        </p:attrNameLst>
                                      </p:cBhvr>
                                      <p:to>
                                        <p:strVal val="visible"/>
                                      </p:to>
                                    </p:set>
                                    <p:animEffect transition="in" filter="fade">
                                      <p:cBhvr>
                                        <p:cTn id="46" dur="500"/>
                                        <p:tgtEl>
                                          <p:spTgt spid="51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xEl>
                                              <p:pRg st="1" end="1"/>
                                            </p:txEl>
                                          </p:spTgt>
                                        </p:tgtEl>
                                        <p:attrNameLst>
                                          <p:attrName>style.visibility</p:attrName>
                                        </p:attrNameLst>
                                      </p:cBhvr>
                                      <p:to>
                                        <p:strVal val="visible"/>
                                      </p:to>
                                    </p:set>
                                    <p:animEffect transition="in" filter="fade">
                                      <p:cBhvr>
                                        <p:cTn id="56" dur="500"/>
                                        <p:tgtEl>
                                          <p:spTgt spid="14">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4">
                                            <p:txEl>
                                              <p:pRg st="4" end="4"/>
                                            </p:txEl>
                                          </p:spTgt>
                                        </p:tgtEl>
                                        <p:attrNameLst>
                                          <p:attrName>style.visibility</p:attrName>
                                        </p:attrNameLst>
                                      </p:cBhvr>
                                      <p:to>
                                        <p:strVal val="visible"/>
                                      </p:to>
                                    </p:set>
                                    <p:animEffect transition="in" filter="fade">
                                      <p:cBhvr>
                                        <p:cTn id="66" dur="500"/>
                                        <p:tgtEl>
                                          <p:spTgt spid="14">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
                                            <p:txEl>
                                              <p:pRg st="5" end="5"/>
                                            </p:txEl>
                                          </p:spTgt>
                                        </p:tgtEl>
                                        <p:attrNameLst>
                                          <p:attrName>style.visibility</p:attrName>
                                        </p:attrNameLst>
                                      </p:cBhvr>
                                      <p:to>
                                        <p:strVal val="visible"/>
                                      </p:to>
                                    </p:set>
                                    <p:animEffect transition="in" filter="fade">
                                      <p:cBhvr>
                                        <p:cTn id="71" dur="500"/>
                                        <p:tgtEl>
                                          <p:spTgt spid="14">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xEl>
                                              <p:pRg st="6" end="6"/>
                                            </p:txEl>
                                          </p:spTgt>
                                        </p:tgtEl>
                                        <p:attrNameLst>
                                          <p:attrName>style.visibility</p:attrName>
                                        </p:attrNameLst>
                                      </p:cBhvr>
                                      <p:to>
                                        <p:strVal val="visible"/>
                                      </p:to>
                                    </p:set>
                                    <p:animEffect transition="in" filter="fade">
                                      <p:cBhvr>
                                        <p:cTn id="74"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br>
              <a:rPr lang="en-US" dirty="0" smtClean="0">
                <a:cs typeface="Arial" panose="020B0604020202020204" pitchFamily="34" charset="0"/>
              </a:rPr>
            </a:br>
            <a:r>
              <a:rPr lang="en-US" dirty="0" smtClean="0">
                <a:cs typeface="Arial" panose="020B0604020202020204" pitchFamily="34" charset="0"/>
                <a:sym typeface="Symbol" panose="05050102010706020507" pitchFamily="18" charset="2"/>
              </a:rPr>
              <a:t>19</a:t>
            </a:r>
            <a:r>
              <a:rPr lang="cs-CZ" dirty="0" smtClean="0">
                <a:cs typeface="Arial" panose="020B0604020202020204" pitchFamily="34" charset="0"/>
                <a:sym typeface="Symbol" panose="05050102010706020507" pitchFamily="18" charset="2"/>
              </a:rPr>
              <a:t>98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pPr marL="0" indent="0">
              <a:buNone/>
            </a:pPr>
            <a:r>
              <a:rPr lang="en-US" sz="2400" b="1" dirty="0" smtClean="0"/>
              <a:t>	       Deaf Studies</a:t>
            </a:r>
            <a:endParaRPr lang="cs-CZ" sz="2400" b="1" dirty="0" smtClean="0"/>
          </a:p>
          <a:p>
            <a:endParaRPr lang="cs-CZ" sz="2400" b="1" dirty="0"/>
          </a:p>
          <a:p>
            <a:pPr marL="0" indent="0">
              <a:buNone/>
            </a:pPr>
            <a:r>
              <a:rPr lang="en-US" sz="2400" b="1" dirty="0" smtClean="0"/>
              <a:t> </a:t>
            </a:r>
            <a:endParaRPr lang="cs-CZ" sz="3100" b="1" dirty="0" smtClean="0"/>
          </a:p>
          <a:p>
            <a:r>
              <a:rPr lang="en-US" sz="2400" b="1" dirty="0" smtClean="0"/>
              <a:t>Culturally linguistic point of view at the first time in our area</a:t>
            </a:r>
          </a:p>
          <a:p>
            <a:endParaRPr lang="cs-CZ" sz="2400" b="1" dirty="0"/>
          </a:p>
          <a:p>
            <a:endParaRPr lang="cs-CZ" sz="2400" b="1" dirty="0" smtClean="0"/>
          </a:p>
          <a:p>
            <a:r>
              <a:rPr lang="en-US" sz="2400" b="1" dirty="0" smtClean="0"/>
              <a:t>Starting the emancipation process of Czech Deaf community</a:t>
            </a:r>
            <a:endParaRPr lang="cs-CZ" sz="2400" b="1" dirty="0" smtClean="0"/>
          </a:p>
          <a:p>
            <a:r>
              <a:rPr lang="en-US" sz="2400" b="1" dirty="0" smtClean="0"/>
              <a:t>Changes across all domains of Deaf life around all the Czech Republic</a:t>
            </a:r>
          </a:p>
          <a:p>
            <a:endParaRPr lang="cs-CZ" sz="3100" b="1" dirty="0" smtClean="0"/>
          </a:p>
          <a:p>
            <a:endParaRPr lang="cs-CZ" sz="3100" b="1" dirty="0"/>
          </a:p>
          <a:p>
            <a:endParaRPr lang="en-GB" dirty="0"/>
          </a:p>
        </p:txBody>
      </p:sp>
      <p:pic>
        <p:nvPicPr>
          <p:cNvPr id="18" name="Obráze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92" y="1597389"/>
            <a:ext cx="2090932" cy="1548387"/>
          </a:xfrm>
          <a:prstGeom prst="rect">
            <a:avLst/>
          </a:prstGeom>
        </p:spPr>
      </p:pic>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4" name="Picture 6" descr="VÃ½sledek obrÃ¡zku pro Å¡Ã­ÅenÃ­ vln na hladin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511" y="3965608"/>
            <a:ext cx="6100746" cy="146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736592"/>
          </a:xfrm>
        </p:spPr>
        <p:txBody>
          <a:bodyPr>
            <a:normAutofit fontScale="85000" lnSpcReduction="10000"/>
          </a:bodyPr>
          <a:lstStyle/>
          <a:p>
            <a:r>
              <a:rPr lang="en-US" sz="2800" b="1" dirty="0" smtClean="0">
                <a:solidFill>
                  <a:schemeClr val="accent5">
                    <a:lumMod val="75000"/>
                  </a:schemeClr>
                </a:solidFill>
              </a:rPr>
              <a:t>From birth to adulthood</a:t>
            </a:r>
          </a:p>
          <a:p>
            <a:r>
              <a:rPr lang="en-US" sz="2500" dirty="0" smtClean="0"/>
              <a:t>Nationwide </a:t>
            </a:r>
            <a:r>
              <a:rPr lang="en-US" sz="2500" b="1" dirty="0" smtClean="0"/>
              <a:t>neonatal screening </a:t>
            </a:r>
            <a:r>
              <a:rPr lang="en-US" sz="2500" dirty="0" smtClean="0"/>
              <a:t>of hearing loss</a:t>
            </a:r>
          </a:p>
          <a:p>
            <a:r>
              <a:rPr lang="en-US" sz="2500" dirty="0" smtClean="0"/>
              <a:t>World-level </a:t>
            </a:r>
            <a:r>
              <a:rPr lang="en-US" sz="2500" b="1" dirty="0" smtClean="0"/>
              <a:t>medical care </a:t>
            </a:r>
            <a:r>
              <a:rPr lang="en-US" sz="2500" dirty="0" smtClean="0"/>
              <a:t>and treatment, devices service</a:t>
            </a:r>
          </a:p>
          <a:p>
            <a:r>
              <a:rPr lang="en-US" sz="2500" b="1" dirty="0" smtClean="0"/>
              <a:t>Early intervention service </a:t>
            </a:r>
            <a:r>
              <a:rPr lang="en-US" sz="2500" dirty="0" smtClean="0"/>
              <a:t>for families with deaf babies</a:t>
            </a:r>
          </a:p>
          <a:p>
            <a:r>
              <a:rPr lang="en-US" sz="2500" dirty="0" smtClean="0"/>
              <a:t>Variations of </a:t>
            </a:r>
            <a:r>
              <a:rPr lang="en-US" sz="2500" b="1" dirty="0" smtClean="0"/>
              <a:t>study support </a:t>
            </a:r>
            <a:r>
              <a:rPr lang="en-US" sz="2500" dirty="0" smtClean="0"/>
              <a:t>provided in schooling in kindergartens, elementary schools, secondary schools and universities (interpreting, speech-to-text service, note-taking service, assistants of pedagogues, individual study plans, technical aids…); choice to attend both </a:t>
            </a:r>
            <a:r>
              <a:rPr lang="en-US" sz="2500" b="1" dirty="0" smtClean="0"/>
              <a:t>mainstream schools and special schools for the deaf </a:t>
            </a:r>
            <a:r>
              <a:rPr lang="en-US" sz="2500" dirty="0" smtClean="0"/>
              <a:t>(exc. universities)</a:t>
            </a:r>
          </a:p>
          <a:p>
            <a:r>
              <a:rPr lang="en-US" sz="2500" dirty="0" smtClean="0"/>
              <a:t>Czech Sign Language users should be </a:t>
            </a:r>
            <a:r>
              <a:rPr lang="en-US" sz="2500" b="1" dirty="0" smtClean="0"/>
              <a:t>educated bilingually</a:t>
            </a:r>
            <a:r>
              <a:rPr lang="en-US" sz="2500" dirty="0" smtClean="0"/>
              <a:t>, i.e. in both Czech Sign Language and in Czech in written form, where Czech language learning should be designed on second language teaching principles </a:t>
            </a:r>
          </a:p>
          <a:p>
            <a:r>
              <a:rPr lang="en-US" sz="2500" b="1" dirty="0" smtClean="0"/>
              <a:t>Pedagogical counseling service </a:t>
            </a:r>
            <a:r>
              <a:rPr lang="en-US" sz="2500" dirty="0" smtClean="0"/>
              <a:t>for the deaf, their parents and educators throughout all education process</a:t>
            </a:r>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224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7"/>
            <a:ext cx="10058400" cy="4908043"/>
          </a:xfrm>
        </p:spPr>
        <p:txBody>
          <a:bodyPr>
            <a:normAutofit fontScale="40000" lnSpcReduction="20000"/>
          </a:bodyPr>
          <a:lstStyle/>
          <a:p>
            <a:r>
              <a:rPr lang="en-US" sz="6000" b="1" dirty="0" smtClean="0">
                <a:solidFill>
                  <a:schemeClr val="accent5">
                    <a:lumMod val="75000"/>
                  </a:schemeClr>
                </a:solidFill>
              </a:rPr>
              <a:t>Everyday life</a:t>
            </a:r>
          </a:p>
          <a:p>
            <a:r>
              <a:rPr lang="en-US" sz="5000" b="1" dirty="0" smtClean="0"/>
              <a:t>Interpreting </a:t>
            </a:r>
            <a:r>
              <a:rPr lang="en-US" sz="5000" dirty="0" smtClean="0"/>
              <a:t>and/or </a:t>
            </a:r>
            <a:r>
              <a:rPr lang="en-US" sz="5000" b="1" dirty="0" smtClean="0"/>
              <a:t>speech-to-text service </a:t>
            </a:r>
            <a:r>
              <a:rPr lang="en-US" sz="5000" dirty="0" smtClean="0"/>
              <a:t>in daily situations, incl. police and court proceedings</a:t>
            </a:r>
          </a:p>
          <a:p>
            <a:r>
              <a:rPr lang="en-US" sz="5000" b="1" dirty="0" smtClean="0"/>
              <a:t>Special subtitles</a:t>
            </a:r>
            <a:r>
              <a:rPr lang="en-US" sz="5000" dirty="0" smtClean="0"/>
              <a:t> </a:t>
            </a:r>
            <a:r>
              <a:rPr lang="en-US" sz="5000" b="1" dirty="0" smtClean="0"/>
              <a:t>for the deaf</a:t>
            </a:r>
            <a:r>
              <a:rPr lang="en-US" sz="5000" dirty="0" smtClean="0"/>
              <a:t> in the most of broadcasts in public TV channels and many broadcasts in private TV channels, </a:t>
            </a:r>
            <a:r>
              <a:rPr lang="en-US" sz="5000" b="1" dirty="0" smtClean="0"/>
              <a:t>interpreting</a:t>
            </a:r>
            <a:r>
              <a:rPr lang="en-US" sz="5000" dirty="0" smtClean="0"/>
              <a:t> in some TV broadcasts and daily news once a day, special </a:t>
            </a:r>
            <a:r>
              <a:rPr lang="en-US" sz="5000" b="1" dirty="0" smtClean="0"/>
              <a:t>everyday TV news in Czech Sign Language and two-weak TV magazine about events of the Czech Deaf </a:t>
            </a:r>
          </a:p>
          <a:p>
            <a:r>
              <a:rPr lang="en-US" sz="5000" b="1" dirty="0" smtClean="0"/>
              <a:t>Special subtitles for the deaf </a:t>
            </a:r>
            <a:r>
              <a:rPr lang="en-US" sz="5000" dirty="0" smtClean="0"/>
              <a:t>accompanying all Czech movies on DVDs and some movie shows at the cinema</a:t>
            </a:r>
          </a:p>
          <a:p>
            <a:r>
              <a:rPr lang="en-US" sz="5000" b="1" dirty="0" smtClean="0"/>
              <a:t>Interpreting</a:t>
            </a:r>
            <a:r>
              <a:rPr lang="en-US" sz="5000" dirty="0" smtClean="0"/>
              <a:t> and/or </a:t>
            </a:r>
            <a:r>
              <a:rPr lang="en-US" sz="5000" b="1" dirty="0" smtClean="0"/>
              <a:t>special subtitles for the deaf </a:t>
            </a:r>
            <a:r>
              <a:rPr lang="en-US" sz="5000" dirty="0" smtClean="0"/>
              <a:t>in some theatre performances</a:t>
            </a:r>
          </a:p>
          <a:p>
            <a:r>
              <a:rPr lang="en-US" sz="5000" b="1" dirty="0" smtClean="0"/>
              <a:t>Interpreting </a:t>
            </a:r>
            <a:r>
              <a:rPr lang="en-US" sz="5000" dirty="0" smtClean="0"/>
              <a:t>and/or </a:t>
            </a:r>
            <a:r>
              <a:rPr lang="en-US" sz="5000" b="1" dirty="0" smtClean="0"/>
              <a:t>speech-to-text service </a:t>
            </a:r>
            <a:r>
              <a:rPr lang="en-US" sz="5000" dirty="0" smtClean="0"/>
              <a:t>in some museums, culture actions etc.</a:t>
            </a:r>
          </a:p>
          <a:p>
            <a:r>
              <a:rPr lang="en-US" sz="5000" b="1" dirty="0" smtClean="0"/>
              <a:t>Deaf are active in various domains of society </a:t>
            </a:r>
            <a:r>
              <a:rPr lang="en-US" sz="5000" dirty="0" smtClean="0"/>
              <a:t>(incl. „top professions“, policy etc.)</a:t>
            </a:r>
          </a:p>
          <a:p>
            <a:endParaRPr lang="en-US" sz="50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833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r>
              <a:rPr lang="cs-CZ" dirty="0" smtClean="0">
                <a:cs typeface="Arial" panose="020B0604020202020204" pitchFamily="34" charset="0"/>
                <a:sym typeface="Symbol" panose="05050102010706020507" pitchFamily="18" charset="2"/>
              </a:rPr>
              <a:t> </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en-US" sz="2400" b="1" dirty="0" smtClean="0">
                <a:solidFill>
                  <a:schemeClr val="accent5">
                    <a:lumMod val="75000"/>
                  </a:schemeClr>
                </a:solidFill>
              </a:rPr>
              <a:t>Interpreting</a:t>
            </a:r>
            <a:r>
              <a:rPr lang="cs-CZ" sz="2400" b="1" dirty="0" smtClean="0">
                <a:solidFill>
                  <a:schemeClr val="accent5">
                    <a:lumMod val="75000"/>
                  </a:schemeClr>
                </a:solidFill>
              </a:rPr>
              <a:t> </a:t>
            </a:r>
            <a:endParaRPr lang="en-US" sz="2400" b="1" dirty="0" smtClean="0">
              <a:solidFill>
                <a:schemeClr val="accent5">
                  <a:lumMod val="75000"/>
                </a:schemeClr>
              </a:solidFill>
            </a:endParaRPr>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pic>
        <p:nvPicPr>
          <p:cNvPr id="13314" name="Picture 2"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909" y="2711867"/>
            <a:ext cx="7027860" cy="416935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VÃ½sledek obrÃ¡zku pro tlumoÄenÃ­ pro neslyÅ¡Ã­c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2" y="2665975"/>
            <a:ext cx="9012853" cy="4192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ouvisejÃ­cÃ­ obrÃ¡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531" y="2654528"/>
            <a:ext cx="7472840" cy="4203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VÃ½sledek obrÃ¡zku pro tlumoÄenÃ­ pro neslyÅ¡Ã­c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036" y="2665975"/>
            <a:ext cx="5474660" cy="41920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VÃ½sledek obrÃ¡zku pro neslyÅ¡Ã­cÃ­ farn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44" name="Picture 20" descr="VÃ½sledek obrÃ¡zku pro neslyÅ¡Ã­cÃ­ farno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2943" y="2607740"/>
            <a:ext cx="5466114" cy="42502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www.tyden.cz/obrazek/201801/5a71d82ca979a/crop-1406612-p201801310804901.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318" y="2632742"/>
            <a:ext cx="8779748" cy="4225258"/>
          </a:xfrm>
          <a:prstGeom prst="rect">
            <a:avLst/>
          </a:prstGeom>
          <a:noFill/>
          <a:extLst>
            <a:ext uri="{909E8E84-426E-40DD-AFC4-6F175D3DCCD1}">
              <a14:hiddenFill xmlns:a14="http://schemas.microsoft.com/office/drawing/2010/main">
                <a:solidFill>
                  <a:srgbClr val="FFFFFF"/>
                </a:solidFill>
              </a14:hiddenFill>
            </a:ext>
          </a:extLst>
        </p:spPr>
      </p:pic>
      <p:pic>
        <p:nvPicPr>
          <p:cNvPr id="32" name="Obrázek 31"/>
          <p:cNvPicPr>
            <a:picLocks noChangeAspect="1"/>
          </p:cNvPicPr>
          <p:nvPr/>
        </p:nvPicPr>
        <p:blipFill rotWithShape="1">
          <a:blip r:embed="rId8"/>
          <a:srcRect l="9919" t="32258" r="49195" b="18997"/>
          <a:stretch/>
        </p:blipFill>
        <p:spPr>
          <a:xfrm>
            <a:off x="2908699" y="2645966"/>
            <a:ext cx="6280886" cy="4212034"/>
          </a:xfrm>
          <a:prstGeom prst="rect">
            <a:avLst/>
          </a:prstGeom>
        </p:spPr>
      </p:pic>
      <p:pic>
        <p:nvPicPr>
          <p:cNvPr id="33" name="Obrázek 32"/>
          <p:cNvPicPr>
            <a:picLocks noChangeAspect="1"/>
          </p:cNvPicPr>
          <p:nvPr/>
        </p:nvPicPr>
        <p:blipFill rotWithShape="1">
          <a:blip r:embed="rId9"/>
          <a:srcRect l="18237" t="13474" r="20342" b="13544"/>
          <a:stretch/>
        </p:blipFill>
        <p:spPr>
          <a:xfrm>
            <a:off x="2857358" y="2625663"/>
            <a:ext cx="6332226" cy="4232337"/>
          </a:xfrm>
          <a:prstGeom prst="rect">
            <a:avLst/>
          </a:prstGeom>
        </p:spPr>
      </p:pic>
      <p:pic>
        <p:nvPicPr>
          <p:cNvPr id="34" name="Obrázek 33"/>
          <p:cNvPicPr>
            <a:picLocks noChangeAspect="1"/>
          </p:cNvPicPr>
          <p:nvPr/>
        </p:nvPicPr>
        <p:blipFill rotWithShape="1">
          <a:blip r:embed="rId10"/>
          <a:srcRect t="4731"/>
          <a:stretch/>
        </p:blipFill>
        <p:spPr>
          <a:xfrm>
            <a:off x="2050950" y="2618502"/>
            <a:ext cx="7911197" cy="4239498"/>
          </a:xfrm>
          <a:prstGeom prst="rect">
            <a:avLst/>
          </a:prstGeom>
        </p:spPr>
      </p:pic>
    </p:spTree>
    <p:extLst>
      <p:ext uri="{BB962C8B-B14F-4D97-AF65-F5344CB8AC3E}">
        <p14:creationId xmlns:p14="http://schemas.microsoft.com/office/powerpoint/2010/main" val="22196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animEffect transition="in" filter="fade">
                                      <p:cBhvr>
                                        <p:cTn id="27" dur="500"/>
                                        <p:tgtEl>
                                          <p:spTgt spid="10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en-US" sz="2400" b="1" dirty="0" smtClean="0">
                <a:solidFill>
                  <a:schemeClr val="accent5">
                    <a:lumMod val="75000"/>
                  </a:schemeClr>
                </a:solidFill>
              </a:rPr>
              <a:t>Speech-to-text service</a:t>
            </a:r>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6392" name="Picture 8"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43" y="2516007"/>
            <a:ext cx="5782314" cy="4341993"/>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czsp.cun.cz/images/typy-prepisu/notebook-jednotliv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595" y="2502783"/>
            <a:ext cx="5376811" cy="4355217"/>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SouvisejÃ­cÃ­ obrÃ¡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60" y="2585884"/>
            <a:ext cx="5740280" cy="4272116"/>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VÃ½sledek obrÃ¡zku pro simultÃ¡nnÃ­ pÅepis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611" y="2516009"/>
            <a:ext cx="5796779" cy="434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76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fade">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fade">
                                      <p:cBhvr>
                                        <p:cTn id="12" dur="500"/>
                                        <p:tgtEl>
                                          <p:spTgt spid="163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96"/>
                                        </p:tgtEl>
                                        <p:attrNameLst>
                                          <p:attrName>style.visibility</p:attrName>
                                        </p:attrNameLst>
                                      </p:cBhvr>
                                      <p:to>
                                        <p:strVal val="visible"/>
                                      </p:to>
                                    </p:set>
                                    <p:animEffect transition="in" filter="fade">
                                      <p:cBhvr>
                                        <p:cTn id="17" dur="500"/>
                                        <p:tgtEl>
                                          <p:spTgt spid="163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98"/>
                                        </p:tgtEl>
                                        <p:attrNameLst>
                                          <p:attrName>style.visibility</p:attrName>
                                        </p:attrNameLst>
                                      </p:cBhvr>
                                      <p:to>
                                        <p:strVal val="visible"/>
                                      </p:to>
                                    </p:set>
                                    <p:animEffect transition="in" filter="fade">
                                      <p:cBhvr>
                                        <p:cTn id="22"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en-US" sz="2400" b="1" dirty="0" smtClean="0">
                <a:solidFill>
                  <a:schemeClr val="accent5">
                    <a:lumMod val="75000"/>
                  </a:schemeClr>
                </a:solidFill>
              </a:rPr>
              <a:t>Interpreting + Speech-to-text service</a:t>
            </a:r>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6390" name="Picture 6" descr="VÃ½sledek obrÃ¡zku pro tlumoÄenÃ­ pro neslyÅ¡Ã­c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745" y="2784842"/>
            <a:ext cx="7496510" cy="407315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VÃ½sledek obrÃ¡zku pro simultÃ¡nnÃ­ pÅep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575" y="2784842"/>
            <a:ext cx="6144850" cy="407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8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AB5DA91F-D8F5-4660-8FDF-261F982142C9}"/>
              </a:ext>
            </a:extLst>
          </p:cNvPr>
          <p:cNvPicPr>
            <a:picLocks noChangeAspect="1"/>
          </p:cNvPicPr>
          <p:nvPr/>
        </p:nvPicPr>
        <p:blipFill>
          <a:blip r:embed="rId2"/>
          <a:stretch>
            <a:fillRect/>
          </a:stretch>
        </p:blipFill>
        <p:spPr>
          <a:xfrm>
            <a:off x="954328" y="0"/>
            <a:ext cx="10283343" cy="6858000"/>
          </a:xfrm>
          <a:prstGeom prst="rect">
            <a:avLst/>
          </a:prstGeom>
        </p:spPr>
      </p:pic>
    </p:spTree>
    <p:extLst>
      <p:ext uri="{BB962C8B-B14F-4D97-AF65-F5344CB8AC3E}">
        <p14:creationId xmlns:p14="http://schemas.microsoft.com/office/powerpoint/2010/main" val="1801408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en-US" sz="2400" b="1" dirty="0" smtClean="0">
                <a:solidFill>
                  <a:schemeClr val="accent5">
                    <a:lumMod val="75000"/>
                  </a:schemeClr>
                </a:solidFill>
              </a:rPr>
              <a:t>Legislative Framework, Laws</a:t>
            </a:r>
          </a:p>
          <a:p>
            <a:r>
              <a:rPr lang="en-US" sz="2400" dirty="0" smtClean="0"/>
              <a:t>Common human rights, no discrimination…</a:t>
            </a:r>
          </a:p>
          <a:p>
            <a:r>
              <a:rPr lang="en-US" sz="2400" dirty="0" smtClean="0"/>
              <a:t>Law about sign language (1998) </a:t>
            </a:r>
            <a:r>
              <a:rPr lang="en-US" sz="2400" dirty="0" smtClean="0">
                <a:sym typeface="Symbol" panose="05050102010706020507" pitchFamily="18" charset="2"/>
              </a:rPr>
              <a:t> </a:t>
            </a:r>
            <a:r>
              <a:rPr lang="en-US" sz="2400" b="1" dirty="0" smtClean="0">
                <a:sym typeface="Symbol" panose="05050102010706020507" pitchFamily="18" charset="2"/>
              </a:rPr>
              <a:t>Law about Communication Systems of Deaf and Deafblind Persons </a:t>
            </a:r>
            <a:r>
              <a:rPr lang="en-US" sz="2400" dirty="0" smtClean="0">
                <a:sym typeface="Symbol" panose="05050102010706020507" pitchFamily="18" charset="2"/>
              </a:rPr>
              <a:t>(2008)</a:t>
            </a:r>
          </a:p>
          <a:p>
            <a:endParaRPr lang="en-US" sz="2400" dirty="0" smtClean="0">
              <a:sym typeface="Symbol" panose="05050102010706020507" pitchFamily="18" charset="2"/>
            </a:endParaRPr>
          </a:p>
          <a:p>
            <a:r>
              <a:rPr lang="en-US" sz="2400" dirty="0" smtClean="0"/>
              <a:t>The Education Act…</a:t>
            </a:r>
          </a:p>
          <a:p>
            <a:endParaRPr lang="en-US" sz="2400" dirty="0" smtClean="0"/>
          </a:p>
          <a:p>
            <a:r>
              <a:rPr lang="en-US" sz="2400" b="1" dirty="0" smtClean="0"/>
              <a:t>UN Convention on the Rights of People with Disabilities </a:t>
            </a:r>
            <a:r>
              <a:rPr lang="en-US" sz="2400" dirty="0" smtClean="0"/>
              <a:t>(2007)</a:t>
            </a:r>
          </a:p>
          <a:p>
            <a:endParaRPr lang="en-US" sz="2400" dirty="0" smtClean="0"/>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Šipka doprava 6"/>
          <p:cNvSpPr/>
          <p:nvPr/>
        </p:nvSpPr>
        <p:spPr>
          <a:xfrm rot="5400000">
            <a:off x="1088754" y="3985963"/>
            <a:ext cx="615931" cy="228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Šipka doprava 7"/>
          <p:cNvSpPr/>
          <p:nvPr/>
        </p:nvSpPr>
        <p:spPr>
          <a:xfrm rot="16200000" flipV="1">
            <a:off x="1088754" y="4925172"/>
            <a:ext cx="615931" cy="228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43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en-US" sz="2400" b="1" dirty="0" smtClean="0">
                <a:solidFill>
                  <a:schemeClr val="accent5">
                    <a:lumMod val="75000"/>
                  </a:schemeClr>
                </a:solidFill>
              </a:rPr>
              <a:t>Legislative Framework, Laws</a:t>
            </a:r>
          </a:p>
          <a:p>
            <a:r>
              <a:rPr lang="en-US" sz="2400" b="1" dirty="0" smtClean="0"/>
              <a:t>Deaf are full citizens of the Czech Republic</a:t>
            </a:r>
          </a:p>
          <a:p>
            <a:r>
              <a:rPr lang="en-US" sz="2400" dirty="0" smtClean="0"/>
              <a:t>Legislative framework provides to them appropriate conditions allowing full application in all dimensions of life</a:t>
            </a:r>
          </a:p>
          <a:p>
            <a:endParaRPr lang="en-US" sz="2400" dirty="0" smtClean="0"/>
          </a:p>
          <a:p>
            <a:r>
              <a:rPr lang="en-US" sz="2400" b="1" dirty="0" smtClean="0"/>
              <a:t>Everything is gratis</a:t>
            </a:r>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490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464" y="1708509"/>
            <a:ext cx="2090932" cy="1548387"/>
          </a:xfrm>
          <a:prstGeom prst="rect">
            <a:avLst/>
          </a:prstGeom>
        </p:spPr>
      </p:pic>
      <p:sp>
        <p:nvSpPr>
          <p:cNvPr id="8" name="TextovéPole 7"/>
          <p:cNvSpPr txBox="1"/>
          <p:nvPr/>
        </p:nvSpPr>
        <p:spPr>
          <a:xfrm>
            <a:off x="606056" y="3626868"/>
            <a:ext cx="4562710" cy="1785104"/>
          </a:xfrm>
          <a:prstGeom prst="rect">
            <a:avLst/>
          </a:prstGeom>
          <a:noFill/>
        </p:spPr>
        <p:txBody>
          <a:bodyPr wrap="square" rtlCol="0">
            <a:spAutoFit/>
          </a:bodyPr>
          <a:lstStyle/>
          <a:p>
            <a:r>
              <a:rPr lang="en-US" sz="2200" b="1" dirty="0" smtClean="0"/>
              <a:t>Institute of Deaf Studies</a:t>
            </a:r>
            <a:endParaRPr lang="cs-CZ" sz="2200" b="1" dirty="0" smtClean="0"/>
          </a:p>
          <a:p>
            <a:r>
              <a:rPr lang="cs-CZ" sz="2200" b="1" dirty="0"/>
              <a:t>*</a:t>
            </a:r>
            <a:r>
              <a:rPr lang="cs-CZ" sz="2200" b="1" dirty="0" smtClean="0"/>
              <a:t>2013</a:t>
            </a:r>
          </a:p>
          <a:p>
            <a:endParaRPr lang="cs-CZ" sz="2200" b="1" dirty="0"/>
          </a:p>
          <a:p>
            <a:r>
              <a:rPr lang="en-US" sz="2200" b="1" dirty="0"/>
              <a:t>Study program: Deaf Studies</a:t>
            </a:r>
          </a:p>
          <a:p>
            <a:r>
              <a:rPr lang="en-US" sz="2200" b="1" dirty="0"/>
              <a:t>*</a:t>
            </a:r>
            <a:r>
              <a:rPr lang="en-US" sz="2200" b="1" dirty="0" smtClean="0"/>
              <a:t>1998</a:t>
            </a:r>
          </a:p>
        </p:txBody>
      </p:sp>
      <p:sp>
        <p:nvSpPr>
          <p:cNvPr id="17" name="TextovéPole 16"/>
          <p:cNvSpPr txBox="1"/>
          <p:nvPr/>
        </p:nvSpPr>
        <p:spPr>
          <a:xfrm>
            <a:off x="7706830" y="3618291"/>
            <a:ext cx="3487480" cy="769441"/>
          </a:xfrm>
          <a:prstGeom prst="rect">
            <a:avLst/>
          </a:prstGeom>
          <a:noFill/>
        </p:spPr>
        <p:txBody>
          <a:bodyPr wrap="square" rtlCol="0">
            <a:spAutoFit/>
          </a:bodyPr>
          <a:lstStyle/>
          <a:p>
            <a:r>
              <a:rPr lang="cs-CZ" sz="2200" b="1" dirty="0" smtClean="0"/>
              <a:t>Charles University</a:t>
            </a:r>
          </a:p>
          <a:p>
            <a:r>
              <a:rPr lang="cs-CZ" sz="2200" b="1" dirty="0"/>
              <a:t>*</a:t>
            </a:r>
            <a:r>
              <a:rPr lang="cs-CZ" sz="2200" b="1" dirty="0" smtClean="0"/>
              <a:t>1348</a:t>
            </a:r>
            <a:endParaRPr lang="en-GB" sz="2200" b="1" dirty="0"/>
          </a:p>
        </p:txBody>
      </p:sp>
      <p:sp>
        <p:nvSpPr>
          <p:cNvPr id="15" name="Obdélník 14"/>
          <p:cNvSpPr/>
          <p:nvPr/>
        </p:nvSpPr>
        <p:spPr>
          <a:xfrm>
            <a:off x="4304715" y="2090981"/>
            <a:ext cx="3111439" cy="769441"/>
          </a:xfrm>
          <a:prstGeom prst="rect">
            <a:avLst/>
          </a:prstGeom>
        </p:spPr>
        <p:txBody>
          <a:bodyPr wrap="square">
            <a:spAutoFit/>
          </a:bodyPr>
          <a:lstStyle/>
          <a:p>
            <a:r>
              <a:rPr lang="en-US" sz="2200" b="1" dirty="0" smtClean="0"/>
              <a:t>Faculty of Arts</a:t>
            </a:r>
            <a:endParaRPr lang="cs-CZ" sz="2200" b="1" dirty="0" smtClean="0"/>
          </a:p>
          <a:p>
            <a:r>
              <a:rPr lang="cs-CZ" sz="2200" b="1" dirty="0" smtClean="0"/>
              <a:t>*1348</a:t>
            </a:r>
            <a:endParaRPr lang="en-US" sz="2200" dirty="0"/>
          </a:p>
        </p:txBody>
      </p:sp>
      <p:sp>
        <p:nvSpPr>
          <p:cNvPr id="26" name="AutoShape 6" descr="FilozofickÃ¡ fakulta Univerzity Karlov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2" descr="FilozofickÃ¡ fakulta Univerzity Karlov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474" y="1911923"/>
            <a:ext cx="162000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1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cs-CZ" sz="2400" b="1" dirty="0" smtClean="0">
                <a:solidFill>
                  <a:schemeClr val="accent5">
                    <a:lumMod val="75000"/>
                  </a:schemeClr>
                </a:solidFill>
              </a:rPr>
              <a:t>Reality</a:t>
            </a:r>
            <a:endParaRPr lang="en-US" sz="2400" b="1" dirty="0" smtClean="0">
              <a:solidFill>
                <a:schemeClr val="accent5">
                  <a:lumMod val="75000"/>
                </a:schemeClr>
              </a:solidFill>
            </a:endParaRPr>
          </a:p>
          <a:p>
            <a:r>
              <a:rPr lang="en-US" sz="2400" b="1" dirty="0" smtClean="0"/>
              <a:t>Medicine point of view (followed by social point of view) is still predominant </a:t>
            </a:r>
            <a:r>
              <a:rPr lang="en-US" sz="2400" dirty="0" smtClean="0"/>
              <a:t>in the current Czech society, more precisely in minds of general public</a:t>
            </a:r>
            <a:r>
              <a:rPr lang="cs-CZ" sz="2400" dirty="0" smtClean="0"/>
              <a:t>,</a:t>
            </a:r>
            <a:r>
              <a:rPr lang="en-US" sz="2400" dirty="0" smtClean="0"/>
              <a:t> incl</a:t>
            </a:r>
            <a:r>
              <a:rPr lang="cs-CZ" sz="2400" dirty="0" smtClean="0"/>
              <a:t>.</a:t>
            </a:r>
            <a:r>
              <a:rPr lang="en-US" sz="2400" dirty="0" smtClean="0"/>
              <a:t> professionals from various kinds of science</a:t>
            </a:r>
          </a:p>
          <a:p>
            <a:r>
              <a:rPr lang="en-US" sz="2400" b="1" dirty="0" smtClean="0"/>
              <a:t>Culturally linguistic point of view is still significantly minor </a:t>
            </a:r>
            <a:r>
              <a:rPr lang="en-US" sz="2400" dirty="0" smtClean="0"/>
              <a:t>in the people</a:t>
            </a:r>
            <a:r>
              <a:rPr lang="cs-CZ" sz="2400" dirty="0" smtClean="0"/>
              <a:t>s</a:t>
            </a:r>
            <a:r>
              <a:rPr lang="en-US" sz="2400" dirty="0" smtClean="0"/>
              <a:t> minds but it spreads little by little and gradually penetrates legislative framework and state structures (mainly thanks UN Convention on the Rights of People with Disabilities)</a:t>
            </a:r>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88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en-US" sz="2400" b="1" dirty="0" smtClean="0">
                <a:solidFill>
                  <a:schemeClr val="accent5">
                    <a:lumMod val="75000"/>
                  </a:schemeClr>
                </a:solidFill>
              </a:rPr>
              <a:t>Reality</a:t>
            </a:r>
          </a:p>
          <a:p>
            <a:r>
              <a:rPr lang="en-US" sz="2400" b="1" dirty="0" smtClean="0"/>
              <a:t>Mixture of old (before 199</a:t>
            </a:r>
            <a:r>
              <a:rPr lang="cs-CZ" sz="2400" b="1" dirty="0" smtClean="0"/>
              <a:t>8</a:t>
            </a:r>
            <a:r>
              <a:rPr lang="en-US" sz="2400" b="1" dirty="0" smtClean="0"/>
              <a:t>) and new (after 199</a:t>
            </a:r>
            <a:r>
              <a:rPr lang="cs-CZ" sz="2400" b="1" dirty="0" smtClean="0"/>
              <a:t>8</a:t>
            </a:r>
            <a:r>
              <a:rPr lang="en-US" sz="2400" b="1" dirty="0" smtClean="0"/>
              <a:t>)</a:t>
            </a:r>
            <a:endParaRPr lang="en-US" sz="2400" dirty="0" smtClean="0"/>
          </a:p>
          <a:p>
            <a:r>
              <a:rPr lang="en-US" sz="2400" dirty="0" smtClean="0"/>
              <a:t>Nobody of deaf/Deaf doesn´t want to give up benefits of medical and social points of view and most of them demand benefits of culturally linguistic point of view in the same time</a:t>
            </a:r>
          </a:p>
          <a:p>
            <a:endParaRPr lang="en-US" sz="2400" dirty="0" smtClean="0"/>
          </a:p>
          <a:p>
            <a:r>
              <a:rPr lang="en-US" sz="2400" b="1" dirty="0" smtClean="0"/>
              <a:t>It can not work!</a:t>
            </a:r>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Šipka doprava 4"/>
          <p:cNvSpPr/>
          <p:nvPr/>
        </p:nvSpPr>
        <p:spPr>
          <a:xfrm rot="5400000">
            <a:off x="1099387" y="4336838"/>
            <a:ext cx="615931" cy="228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62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488942"/>
          </a:xfrm>
        </p:spPr>
        <p:txBody>
          <a:bodyPr>
            <a:normAutofit/>
          </a:bodyPr>
          <a:lstStyle/>
          <a:p>
            <a:r>
              <a:rPr lang="en-US" sz="2400" b="1" dirty="0" smtClean="0">
                <a:solidFill>
                  <a:schemeClr val="accent5">
                    <a:lumMod val="75000"/>
                  </a:schemeClr>
                </a:solidFill>
              </a:rPr>
              <a:t>Reality</a:t>
            </a:r>
          </a:p>
          <a:p>
            <a:r>
              <a:rPr lang="en-US" sz="2400" b="1" dirty="0" smtClean="0"/>
              <a:t>No multidisciplinary</a:t>
            </a:r>
            <a:r>
              <a:rPr lang="en-US" sz="2400" dirty="0" smtClean="0"/>
              <a:t>, </a:t>
            </a:r>
            <a:r>
              <a:rPr lang="en-US" sz="2400" b="1" dirty="0" smtClean="0"/>
              <a:t>no cooperation </a:t>
            </a:r>
            <a:r>
              <a:rPr lang="en-US" sz="2400" dirty="0" smtClean="0"/>
              <a:t>across sectors (heathy, social affairs, education…), </a:t>
            </a:r>
            <a:r>
              <a:rPr lang="en-US" sz="2400" b="1" dirty="0" smtClean="0"/>
              <a:t>no professional collaboration</a:t>
            </a:r>
          </a:p>
          <a:p>
            <a:r>
              <a:rPr lang="en-US" sz="2400" dirty="0" smtClean="0"/>
              <a:t>Confused, unclear and often inefficient </a:t>
            </a:r>
            <a:r>
              <a:rPr lang="en-US" sz="2400" b="1" dirty="0" smtClean="0"/>
              <a:t>funding</a:t>
            </a:r>
          </a:p>
          <a:p>
            <a:endParaRPr lang="en-US" sz="2400" b="1" dirty="0" smtClean="0"/>
          </a:p>
          <a:p>
            <a:r>
              <a:rPr lang="en-US" sz="2400" b="1" dirty="0" smtClean="0"/>
              <a:t>Absolute deficiency of any conception</a:t>
            </a:r>
            <a:r>
              <a:rPr lang="en-US" sz="2400" dirty="0" smtClean="0"/>
              <a:t>, any wider, longer-term and systematic vision</a:t>
            </a:r>
          </a:p>
          <a:p>
            <a:r>
              <a:rPr lang="en-US" sz="2400" b="1" dirty="0" smtClean="0"/>
              <a:t>Strong deficiency of evidence based data</a:t>
            </a:r>
          </a:p>
          <a:p>
            <a:pPr marL="0" indent="0">
              <a:buNone/>
            </a:pPr>
            <a:endParaRPr lang="en-US" sz="2400" b="1" dirty="0" smtClean="0"/>
          </a:p>
          <a:p>
            <a:endParaRPr lang="cs-CZ" sz="2400"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227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5136040"/>
          </a:xfrm>
        </p:spPr>
        <p:txBody>
          <a:bodyPr>
            <a:normAutofit/>
          </a:bodyPr>
          <a:lstStyle/>
          <a:p>
            <a:r>
              <a:rPr lang="en-US" sz="2400" b="1" dirty="0" smtClean="0">
                <a:solidFill>
                  <a:schemeClr val="accent5">
                    <a:lumMod val="75000"/>
                  </a:schemeClr>
                </a:solidFill>
              </a:rPr>
              <a:t>Reality – From birth to adulthood</a:t>
            </a:r>
          </a:p>
          <a:p>
            <a:r>
              <a:rPr lang="en-US" sz="2400" b="1" dirty="0" smtClean="0"/>
              <a:t>Bilingually education is not realized </a:t>
            </a:r>
            <a:r>
              <a:rPr lang="en-US" sz="2400" dirty="0" smtClean="0"/>
              <a:t>in the vast majority of cases</a:t>
            </a:r>
          </a:p>
          <a:p>
            <a:r>
              <a:rPr lang="en-US" sz="2400" b="1" dirty="0" smtClean="0"/>
              <a:t>Czech Sign Language is not accepted as a real language </a:t>
            </a:r>
            <a:r>
              <a:rPr lang="en-US" sz="2400" dirty="0" smtClean="0"/>
              <a:t>but as some type of support, compensation or substitution</a:t>
            </a:r>
          </a:p>
          <a:p>
            <a:r>
              <a:rPr lang="en-US" sz="2400" dirty="0" smtClean="0"/>
              <a:t>In the same way, Deaf community, culture, history etc. are not taken into account in the education of the deaf children. Thus, </a:t>
            </a:r>
            <a:r>
              <a:rPr lang="en-US" sz="2400" b="1" dirty="0" smtClean="0"/>
              <a:t>Deaf identity is not accepted</a:t>
            </a:r>
            <a:r>
              <a:rPr lang="en-US" sz="2400" dirty="0" smtClean="0"/>
              <a:t>, even built or supported</a:t>
            </a:r>
          </a:p>
          <a:p>
            <a:r>
              <a:rPr lang="en-US" sz="2400" dirty="0" smtClean="0"/>
              <a:t>Only significant </a:t>
            </a:r>
            <a:r>
              <a:rPr lang="en-US" sz="2400" b="1" dirty="0" smtClean="0"/>
              <a:t>minority of deaf children is included to the system of „guiding“</a:t>
            </a:r>
          </a:p>
          <a:p>
            <a:r>
              <a:rPr lang="en-US" sz="2400" b="1" dirty="0" smtClean="0"/>
              <a:t>No system of guiding/counseling/social supporting… for adults</a:t>
            </a:r>
            <a:r>
              <a:rPr lang="en-US" sz="2400" dirty="0" smtClean="0"/>
              <a:t> </a:t>
            </a:r>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14083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736592"/>
          </a:xfrm>
        </p:spPr>
        <p:txBody>
          <a:bodyPr>
            <a:normAutofit/>
          </a:bodyPr>
          <a:lstStyle/>
          <a:p>
            <a:r>
              <a:rPr lang="en-US" sz="2400" b="1" dirty="0" smtClean="0">
                <a:solidFill>
                  <a:schemeClr val="accent5">
                    <a:lumMod val="75000"/>
                  </a:schemeClr>
                </a:solidFill>
              </a:rPr>
              <a:t>Reality – From birth to adulthood</a:t>
            </a:r>
          </a:p>
          <a:p>
            <a:r>
              <a:rPr lang="en-US" sz="2400" b="1" dirty="0" smtClean="0"/>
              <a:t>Huge lack of tools for assessment deaf child development. </a:t>
            </a:r>
            <a:r>
              <a:rPr lang="en-US" sz="2400" dirty="0" smtClean="0"/>
              <a:t>We can´t test them, even assess language competencies, social skills, cognitive abilities, psychic processes etc.</a:t>
            </a:r>
          </a:p>
          <a:p>
            <a:endParaRPr lang="en-US" sz="2400" dirty="0" smtClean="0"/>
          </a:p>
          <a:p>
            <a:r>
              <a:rPr lang="en-US" sz="2400" b="1" dirty="0" smtClean="0"/>
              <a:t>Enormous lack of research</a:t>
            </a:r>
          </a:p>
          <a:p>
            <a:r>
              <a:rPr lang="en-US" sz="2400" dirty="0" smtClean="0"/>
              <a:t>A few </a:t>
            </a:r>
            <a:r>
              <a:rPr lang="en-US" sz="2400" b="1" dirty="0" smtClean="0"/>
              <a:t>research probes show essential problems</a:t>
            </a:r>
            <a:r>
              <a:rPr lang="en-US" sz="2400" dirty="0" smtClean="0"/>
              <a:t> in reading competencies, language knowledge, socio-cognitive skills etc.</a:t>
            </a:r>
            <a:endParaRPr lang="en-US" sz="2400" b="1" dirty="0" smtClean="0"/>
          </a:p>
          <a:p>
            <a:pPr marL="0" indent="0">
              <a:buNone/>
            </a:pPr>
            <a:endParaRPr lang="en-US" sz="2400" b="1" dirty="0" smtClean="0"/>
          </a:p>
          <a:p>
            <a:pPr marL="0" indent="0">
              <a:buNone/>
            </a:pPr>
            <a:endParaRPr lang="en-US" sz="2600" b="1" dirty="0" smtClean="0"/>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69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736592"/>
          </a:xfrm>
        </p:spPr>
        <p:txBody>
          <a:bodyPr>
            <a:normAutofit/>
          </a:bodyPr>
          <a:lstStyle/>
          <a:p>
            <a:r>
              <a:rPr lang="en-US" sz="2400" b="1" dirty="0" smtClean="0">
                <a:solidFill>
                  <a:schemeClr val="accent5">
                    <a:lumMod val="75000"/>
                  </a:schemeClr>
                </a:solidFill>
              </a:rPr>
              <a:t>Reality – From birth to adulthood</a:t>
            </a:r>
          </a:p>
          <a:p>
            <a:r>
              <a:rPr lang="en-US" sz="2400" dirty="0" smtClean="0"/>
              <a:t>Some deaf children think, there are </a:t>
            </a:r>
            <a:r>
              <a:rPr lang="en-US" sz="2400" b="1" dirty="0" smtClean="0"/>
              <a:t>only the one „broken“ around the world</a:t>
            </a:r>
            <a:r>
              <a:rPr lang="en-US" sz="2400" dirty="0" smtClean="0"/>
              <a:t>. Some of them assume, that deafness is a development stage and all adults can hear</a:t>
            </a:r>
          </a:p>
          <a:p>
            <a:r>
              <a:rPr lang="en-US" sz="2400" dirty="0" smtClean="0"/>
              <a:t>Many deaf children live </a:t>
            </a:r>
            <a:r>
              <a:rPr lang="en-US" sz="2400" b="1" dirty="0" smtClean="0"/>
              <a:t>isolated in their families, schools, peers groups etc</a:t>
            </a:r>
            <a:r>
              <a:rPr lang="en-US" sz="2400" dirty="0" smtClean="0"/>
              <a:t>. due their disability to share common (spoken) language</a:t>
            </a:r>
          </a:p>
          <a:p>
            <a:r>
              <a:rPr lang="en-US" sz="2400" dirty="0" smtClean="0"/>
              <a:t>They grow up in </a:t>
            </a:r>
            <a:r>
              <a:rPr lang="en-US" sz="2400" b="1" dirty="0" smtClean="0"/>
              <a:t>social, emotional and cognitive poorness</a:t>
            </a:r>
            <a:r>
              <a:rPr lang="en-US" sz="2400" dirty="0" smtClean="0"/>
              <a:t>, whereas they can´t receive information randomly, as obviously children do</a:t>
            </a:r>
          </a:p>
          <a:p>
            <a:pPr marL="0" indent="0">
              <a:buNone/>
            </a:pPr>
            <a:endParaRPr lang="en-US" sz="2600" b="1" dirty="0" smtClean="0"/>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714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5222668"/>
          </a:xfrm>
        </p:spPr>
        <p:txBody>
          <a:bodyPr>
            <a:normAutofit fontScale="77500" lnSpcReduction="20000"/>
          </a:bodyPr>
          <a:lstStyle/>
          <a:p>
            <a:r>
              <a:rPr lang="en-US" sz="2800" b="1" dirty="0" smtClean="0">
                <a:solidFill>
                  <a:schemeClr val="accent5">
                    <a:lumMod val="75000"/>
                  </a:schemeClr>
                </a:solidFill>
              </a:rPr>
              <a:t>Reality – Everyday life</a:t>
            </a:r>
          </a:p>
          <a:p>
            <a:pPr>
              <a:lnSpc>
                <a:spcPct val="110000"/>
              </a:lnSpc>
            </a:pPr>
            <a:r>
              <a:rPr lang="en-US" sz="3400" dirty="0" smtClean="0"/>
              <a:t>In despite of fair legislative framework, it is necessary to </a:t>
            </a:r>
            <a:r>
              <a:rPr lang="en-US" sz="3400" b="1" dirty="0" smtClean="0"/>
              <a:t>demand to fulfill the law</a:t>
            </a:r>
            <a:r>
              <a:rPr lang="en-US" sz="3400" dirty="0" smtClean="0"/>
              <a:t>, e.g. in „bagatelle issue“ like interpreting in daily situations</a:t>
            </a:r>
          </a:p>
          <a:p>
            <a:pPr>
              <a:lnSpc>
                <a:spcPct val="110000"/>
              </a:lnSpc>
            </a:pPr>
            <a:r>
              <a:rPr lang="en-US" sz="3400" dirty="0" smtClean="0"/>
              <a:t> </a:t>
            </a:r>
            <a:r>
              <a:rPr lang="en-US" sz="2900" dirty="0" smtClean="0"/>
              <a:t>Considering synergy of all former factors, a lot of deaf can´t do it</a:t>
            </a:r>
          </a:p>
          <a:p>
            <a:pPr lvl="1">
              <a:lnSpc>
                <a:spcPct val="110000"/>
              </a:lnSpc>
            </a:pPr>
            <a:r>
              <a:rPr lang="en-US" sz="2600" dirty="0" smtClean="0"/>
              <a:t> </a:t>
            </a:r>
            <a:r>
              <a:rPr lang="en-US" sz="2600" b="1" dirty="0" smtClean="0"/>
              <a:t>„Deaf power“ or „Deaf proud“ is rather weak </a:t>
            </a:r>
            <a:r>
              <a:rPr lang="en-US" sz="2600" dirty="0" smtClean="0"/>
              <a:t>in the Czech Republic</a:t>
            </a:r>
          </a:p>
          <a:p>
            <a:pPr lvl="1">
              <a:lnSpc>
                <a:spcPct val="110000"/>
              </a:lnSpc>
            </a:pPr>
            <a:r>
              <a:rPr lang="en-US" sz="2600" b="1" dirty="0" smtClean="0"/>
              <a:t>Deaf community is rather a narrow group of Deaf</a:t>
            </a:r>
            <a:r>
              <a:rPr lang="en-US" sz="2600" dirty="0" smtClean="0"/>
              <a:t>, consists of Czech Sign Language users, mostly youngers with higher graduation and appropriate self-esteem rate</a:t>
            </a:r>
          </a:p>
          <a:p>
            <a:pPr lvl="1">
              <a:lnSpc>
                <a:spcPct val="110000"/>
              </a:lnSpc>
            </a:pPr>
            <a:r>
              <a:rPr lang="en-US" sz="2600" b="1" dirty="0" smtClean="0"/>
              <a:t>Many deaf is excluded from mainstream society in the fact</a:t>
            </a:r>
            <a:r>
              <a:rPr lang="en-US" sz="2600" dirty="0" smtClean="0"/>
              <a:t>, they are low educated and due to it they have limited knowledge, competencies and in most of case self-esteem rate based on a sense of inadequacy to hearing people</a:t>
            </a:r>
          </a:p>
          <a:p>
            <a:pPr lvl="1"/>
            <a:endParaRPr lang="en-US" sz="2400" dirty="0" smtClean="0"/>
          </a:p>
          <a:p>
            <a:pPr lvl="1"/>
            <a:endParaRPr lang="en-US" sz="2400" dirty="0" smtClean="0"/>
          </a:p>
          <a:p>
            <a:pPr marL="0" indent="0">
              <a:buNone/>
            </a:pPr>
            <a:endParaRPr lang="en-US" sz="2400" b="1" dirty="0" smtClean="0"/>
          </a:p>
          <a:p>
            <a:endParaRPr lang="en-US" sz="2400" dirty="0" smtClean="0"/>
          </a:p>
          <a:p>
            <a:endParaRPr lang="cs-CZ" sz="2400" dirty="0" smtClean="0"/>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7754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736592"/>
          </a:xfrm>
        </p:spPr>
        <p:txBody>
          <a:bodyPr>
            <a:normAutofit lnSpcReduction="10000"/>
          </a:bodyPr>
          <a:lstStyle/>
          <a:p>
            <a:r>
              <a:rPr lang="en-US" sz="2400" b="1" dirty="0" smtClean="0">
                <a:solidFill>
                  <a:schemeClr val="accent5">
                    <a:lumMod val="75000"/>
                  </a:schemeClr>
                </a:solidFill>
              </a:rPr>
              <a:t>Outcomes for the mental health professionals</a:t>
            </a:r>
            <a:endParaRPr lang="en-US" sz="2400" dirty="0" smtClean="0">
              <a:solidFill>
                <a:schemeClr val="accent5">
                  <a:lumMod val="75000"/>
                </a:schemeClr>
              </a:solidFill>
            </a:endParaRPr>
          </a:p>
          <a:p>
            <a:r>
              <a:rPr lang="en-US" sz="2400" dirty="0" smtClean="0"/>
              <a:t>In all probability, </a:t>
            </a:r>
            <a:r>
              <a:rPr lang="en-US" sz="2400" b="1" dirty="0" smtClean="0"/>
              <a:t>mental problems are more prevalent in deaf children compared with their hearing peers</a:t>
            </a:r>
          </a:p>
          <a:p>
            <a:r>
              <a:rPr lang="en-US" sz="2400" dirty="0" smtClean="0"/>
              <a:t>Every development deviations use to be attributed to deafness. Thus, it seems </a:t>
            </a:r>
            <a:r>
              <a:rPr lang="en-US" sz="2400" b="1" dirty="0" smtClean="0"/>
              <a:t>deaf children are indicated for psychiatric care less then others</a:t>
            </a:r>
          </a:p>
          <a:p>
            <a:r>
              <a:rPr lang="en-US" sz="2400" dirty="0" smtClean="0"/>
              <a:t>There is significant shortage of mental health professionals focused on children in the Czech Republic. </a:t>
            </a:r>
            <a:r>
              <a:rPr lang="en-US" sz="2400" b="1" dirty="0" smtClean="0"/>
              <a:t>None of them is specialized in deaf children</a:t>
            </a:r>
          </a:p>
          <a:p>
            <a:r>
              <a:rPr lang="en-US" sz="2400" dirty="0" smtClean="0"/>
              <a:t>Education of doctors is exclusively base on medical point of view on deafness, consequently these </a:t>
            </a:r>
            <a:r>
              <a:rPr lang="en-US" sz="2400" b="1" dirty="0" smtClean="0"/>
              <a:t>doctors have not competencies to provide culturally and linguistically affirmative mental health care </a:t>
            </a:r>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5523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736592"/>
          </a:xfrm>
        </p:spPr>
        <p:txBody>
          <a:bodyPr>
            <a:normAutofit/>
          </a:bodyPr>
          <a:lstStyle/>
          <a:p>
            <a:r>
              <a:rPr lang="en-US" sz="2600" b="1" dirty="0" smtClean="0">
                <a:solidFill>
                  <a:schemeClr val="accent5">
                    <a:lumMod val="75000"/>
                  </a:schemeClr>
                </a:solidFill>
              </a:rPr>
              <a:t>Outcomes for the mental health professionals</a:t>
            </a:r>
            <a:endParaRPr lang="en-US" sz="2600" dirty="0" smtClean="0">
              <a:solidFill>
                <a:schemeClr val="accent5">
                  <a:lumMod val="75000"/>
                </a:schemeClr>
              </a:solidFill>
            </a:endParaRPr>
          </a:p>
          <a:p>
            <a:r>
              <a:rPr lang="en-US" sz="2400" dirty="0" smtClean="0"/>
              <a:t>Well recognize patient „life story“, identity, communication, competencies etc. and then provide </a:t>
            </a:r>
            <a:r>
              <a:rPr lang="en-US" sz="2400" b="1" dirty="0" smtClean="0"/>
              <a:t>personalized care with respect to his/her communication needs and decision </a:t>
            </a:r>
            <a:r>
              <a:rPr lang="en-US" sz="2400" dirty="0" smtClean="0"/>
              <a:t>(languages, devices, rules…)</a:t>
            </a:r>
          </a:p>
          <a:p>
            <a:r>
              <a:rPr lang="en-US" sz="2400" dirty="0" smtClean="0"/>
              <a:t>It is so complicated to do </a:t>
            </a:r>
            <a:r>
              <a:rPr lang="en-US" sz="2400" b="1" dirty="0" smtClean="0"/>
              <a:t>differential diagnostics</a:t>
            </a:r>
            <a:r>
              <a:rPr lang="en-US" sz="2400" dirty="0" smtClean="0"/>
              <a:t>, because of high variability of factors with influence to deaf children</a:t>
            </a:r>
          </a:p>
          <a:p>
            <a:r>
              <a:rPr lang="en-US" sz="2400" dirty="0" smtClean="0"/>
              <a:t>Deaf people </a:t>
            </a:r>
            <a:r>
              <a:rPr lang="en-US" sz="2400" b="1" dirty="0" smtClean="0"/>
              <a:t>behave differently than hearing people </a:t>
            </a:r>
            <a:r>
              <a:rPr lang="en-US" sz="2400" dirty="0" smtClean="0"/>
              <a:t>in conversation, due their different visual perception, e. g. keeping up constant </a:t>
            </a:r>
            <a:r>
              <a:rPr lang="en-US" sz="2400" b="1" dirty="0" smtClean="0"/>
              <a:t>eye contact, impossibility to look at </a:t>
            </a:r>
            <a:r>
              <a:rPr lang="en-US" sz="2400" dirty="0" smtClean="0"/>
              <a:t>communication partner, interpreter and pictures etc. </a:t>
            </a:r>
            <a:r>
              <a:rPr lang="en-US" sz="2400" b="1" dirty="0" smtClean="0"/>
              <a:t>simultaneously</a:t>
            </a:r>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388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 in the Czech Republic</a:t>
            </a:r>
            <a:r>
              <a:rPr lang="cs-CZ" dirty="0">
                <a:cs typeface="Arial" panose="020B0604020202020204" pitchFamily="34" charset="0"/>
              </a:rPr>
              <a:t/>
            </a:r>
            <a:br>
              <a:rPr lang="cs-CZ" dirty="0">
                <a:cs typeface="Arial" panose="020B0604020202020204" pitchFamily="34" charset="0"/>
              </a:rPr>
            </a:br>
            <a:r>
              <a:rPr lang="en-US" dirty="0" smtClean="0">
                <a:cs typeface="Arial" panose="020B0604020202020204" pitchFamily="34" charset="0"/>
                <a:sym typeface="Symbol" panose="05050102010706020507" pitchFamily="18" charset="2"/>
              </a:rPr>
              <a:t>2018</a:t>
            </a:r>
            <a:endParaRPr lang="en-US" dirty="0"/>
          </a:p>
        </p:txBody>
      </p:sp>
      <p:sp>
        <p:nvSpPr>
          <p:cNvPr id="4" name="Zástupný symbol pro obsah 3"/>
          <p:cNvSpPr>
            <a:spLocks noGrp="1"/>
          </p:cNvSpPr>
          <p:nvPr>
            <p:ph idx="1"/>
          </p:nvPr>
        </p:nvSpPr>
        <p:spPr>
          <a:xfrm>
            <a:off x="1069848" y="2121408"/>
            <a:ext cx="10058400" cy="4736592"/>
          </a:xfrm>
        </p:spPr>
        <p:txBody>
          <a:bodyPr>
            <a:normAutofit/>
          </a:bodyPr>
          <a:lstStyle/>
          <a:p>
            <a:r>
              <a:rPr lang="en-US" sz="2600" b="1" dirty="0" smtClean="0">
                <a:solidFill>
                  <a:schemeClr val="accent5">
                    <a:lumMod val="75000"/>
                  </a:schemeClr>
                </a:solidFill>
              </a:rPr>
              <a:t>Outcomes for the mental health professionals</a:t>
            </a:r>
            <a:endParaRPr lang="en-US" sz="2600" dirty="0" smtClean="0">
              <a:solidFill>
                <a:schemeClr val="accent5">
                  <a:lumMod val="75000"/>
                </a:schemeClr>
              </a:solidFill>
            </a:endParaRPr>
          </a:p>
          <a:p>
            <a:r>
              <a:rPr lang="en-US" sz="2400" dirty="0" smtClean="0"/>
              <a:t>Communication can be problematic due to </a:t>
            </a:r>
            <a:r>
              <a:rPr lang="en-US" sz="2400" b="1" dirty="0" smtClean="0"/>
              <a:t>potential language deprivation</a:t>
            </a:r>
            <a:r>
              <a:rPr lang="en-US" sz="2400" dirty="0" smtClean="0"/>
              <a:t>, eventually deprivation in other areas</a:t>
            </a:r>
          </a:p>
          <a:p>
            <a:r>
              <a:rPr lang="en-US" sz="2400" dirty="0" smtClean="0"/>
              <a:t>It is recommended </a:t>
            </a:r>
            <a:r>
              <a:rPr lang="en-US" sz="2400" b="1" dirty="0" smtClean="0"/>
              <a:t>to communicate with patients with interpreters or speech-to-text providers</a:t>
            </a:r>
            <a:r>
              <a:rPr lang="en-US" sz="2400" dirty="0" smtClean="0"/>
              <a:t>, but it can not be successfully in every cases; it depends on many factors</a:t>
            </a:r>
          </a:p>
          <a:p>
            <a:r>
              <a:rPr lang="en-US" sz="2400" dirty="0" smtClean="0"/>
              <a:t>Interpreters etc. must respect the </a:t>
            </a:r>
            <a:r>
              <a:rPr lang="en-US" sz="2400" b="1" dirty="0" smtClean="0"/>
              <a:t>codex with preserving confidentiality</a:t>
            </a:r>
          </a:p>
          <a:p>
            <a:r>
              <a:rPr lang="en-US" sz="2400" b="1" dirty="0" smtClean="0"/>
              <a:t>It is not advisable to use parents as communication mediators</a:t>
            </a:r>
          </a:p>
          <a:p>
            <a:endParaRPr lang="en-US" sz="2400" b="1" dirty="0" smtClean="0"/>
          </a:p>
          <a:p>
            <a:endParaRPr lang="cs-CZ" sz="3100" b="1" dirty="0" smtClean="0"/>
          </a:p>
          <a:p>
            <a:endParaRPr lang="cs-CZ" sz="3100" b="1" dirty="0"/>
          </a:p>
          <a:p>
            <a:endParaRPr lang="en-GB" dirty="0"/>
          </a:p>
        </p:txBody>
      </p:sp>
      <p:sp>
        <p:nvSpPr>
          <p:cNvPr id="22" name="AutoShape 12" descr="VÃ½sledek obrÃ¡zku pro Å¡Ã­ÅenÃ­ vln na hladin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8865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Institute of Deaf Studies</a:t>
            </a:r>
            <a:endParaRPr lang="en-US" dirty="0"/>
          </a:p>
        </p:txBody>
      </p:sp>
      <p:sp>
        <p:nvSpPr>
          <p:cNvPr id="3" name="Zástupný symbol pro obsah 2"/>
          <p:cNvSpPr>
            <a:spLocks noGrp="1"/>
          </p:cNvSpPr>
          <p:nvPr>
            <p:ph idx="1"/>
          </p:nvPr>
        </p:nvSpPr>
        <p:spPr>
          <a:xfrm>
            <a:off x="1069848" y="2121408"/>
            <a:ext cx="10058400" cy="4850892"/>
          </a:xfrm>
        </p:spPr>
        <p:txBody>
          <a:bodyPr>
            <a:normAutofit/>
          </a:bodyPr>
          <a:lstStyle/>
          <a:p>
            <a:r>
              <a:rPr lang="en-US" sz="2400" b="1" dirty="0" smtClean="0"/>
              <a:t>It is the only department focusing </a:t>
            </a:r>
            <a:r>
              <a:rPr lang="cs-CZ" sz="2400" b="1" dirty="0" smtClean="0"/>
              <a:t>on</a:t>
            </a:r>
            <a:r>
              <a:rPr lang="en-US" sz="2400" b="1" dirty="0" smtClean="0"/>
              <a:t> the linguistics of Czech Sign Language and Deaf Studies in the Czech Republic</a:t>
            </a:r>
            <a:endParaRPr lang="en-US" sz="2400" dirty="0" smtClean="0"/>
          </a:p>
          <a:p>
            <a:r>
              <a:rPr lang="en-US" sz="2400" dirty="0" smtClean="0"/>
              <a:t>Very wide scope</a:t>
            </a:r>
          </a:p>
          <a:p>
            <a:pPr lvl="1"/>
            <a:r>
              <a:rPr lang="en-US" sz="2200" b="1" dirty="0" smtClean="0"/>
              <a:t>Deaf communication </a:t>
            </a:r>
            <a:r>
              <a:rPr lang="en-US" sz="2200" dirty="0" smtClean="0"/>
              <a:t>(in Czech Sign Language, in Czech) and relevant </a:t>
            </a:r>
            <a:r>
              <a:rPr lang="en-US" sz="2200" b="1" dirty="0" smtClean="0"/>
              <a:t>linguistics</a:t>
            </a:r>
          </a:p>
          <a:p>
            <a:pPr lvl="1"/>
            <a:r>
              <a:rPr lang="en-US" sz="2200" b="1" dirty="0" smtClean="0"/>
              <a:t>Deaf culture, history and community</a:t>
            </a:r>
          </a:p>
          <a:p>
            <a:pPr lvl="1"/>
            <a:r>
              <a:rPr lang="en-US" sz="2200" b="1" dirty="0" smtClean="0"/>
              <a:t>Education of the Deaf</a:t>
            </a:r>
            <a:r>
              <a:rPr lang="en-US" sz="2200" dirty="0" smtClean="0"/>
              <a:t>; beside research we prepare future educators of the Deaf</a:t>
            </a:r>
          </a:p>
          <a:p>
            <a:pPr lvl="1"/>
            <a:r>
              <a:rPr lang="en-US" sz="2200" b="1" dirty="0" smtClean="0"/>
              <a:t>Interpreting for the Deaf</a:t>
            </a:r>
            <a:r>
              <a:rPr lang="en-US" sz="2200" dirty="0" smtClean="0"/>
              <a:t>; beside research we prepare future interpreters of the Deaf</a:t>
            </a:r>
          </a:p>
          <a:p>
            <a:pPr lvl="1"/>
            <a:r>
              <a:rPr lang="en-US" sz="2200" dirty="0" smtClean="0"/>
              <a:t>Workaday providing </a:t>
            </a:r>
            <a:r>
              <a:rPr lang="en-US" sz="2200" b="1" dirty="0" smtClean="0"/>
              <a:t>support study service for Deaf and hard of hearing students across the university</a:t>
            </a:r>
            <a:endParaRPr lang="en-US" b="1" dirty="0" smtClean="0"/>
          </a:p>
          <a:p>
            <a:endParaRPr lang="cs-CZ" b="1" dirty="0"/>
          </a:p>
          <a:p>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487" y="156155"/>
            <a:ext cx="2090932" cy="1548387"/>
          </a:xfrm>
          <a:prstGeom prst="rect">
            <a:avLst/>
          </a:prstGeom>
        </p:spPr>
      </p:pic>
    </p:spTree>
    <p:extLst>
      <p:ext uri="{BB962C8B-B14F-4D97-AF65-F5344CB8AC3E}">
        <p14:creationId xmlns:p14="http://schemas.microsoft.com/office/powerpoint/2010/main" val="38939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512064"/>
            <a:ext cx="10058400" cy="1609344"/>
          </a:xfrm>
        </p:spPr>
        <p:txBody>
          <a:bodyPr>
            <a:normAutofit/>
          </a:bodyPr>
          <a:lstStyle/>
          <a:p>
            <a:endParaRPr lang="en-GB" dirty="0"/>
          </a:p>
        </p:txBody>
      </p:sp>
      <p:sp>
        <p:nvSpPr>
          <p:cNvPr id="3" name="Zástupný symbol pro obsah 2"/>
          <p:cNvSpPr>
            <a:spLocks noGrp="1"/>
          </p:cNvSpPr>
          <p:nvPr>
            <p:ph idx="1"/>
          </p:nvPr>
        </p:nvSpPr>
        <p:spPr/>
        <p:txBody>
          <a:bodyPr>
            <a:normAutofit/>
          </a:bodyPr>
          <a:lstStyle/>
          <a:p>
            <a:endParaRPr lang="cs-CZ" dirty="0" smtClean="0"/>
          </a:p>
          <a:p>
            <a:pPr marL="0" indent="0">
              <a:buNone/>
            </a:pPr>
            <a:endParaRPr lang="cs-CZ" sz="2400" dirty="0" smtClean="0">
              <a:latin typeface="+mj-lt"/>
            </a:endParaRPr>
          </a:p>
          <a:p>
            <a:endParaRPr lang="en-GB" dirty="0"/>
          </a:p>
        </p:txBody>
      </p:sp>
      <p:pic>
        <p:nvPicPr>
          <p:cNvPr id="5" name="Zástupný symbol pro obsah 11">
            <a:extLst>
              <a:ext uri="{FF2B5EF4-FFF2-40B4-BE49-F238E27FC236}">
                <a16:creationId xmlns="" xmlns:a16="http://schemas.microsoft.com/office/drawing/2014/main" id="{C5291D61-8793-477C-9ED5-68B331A81DDF}"/>
              </a:ext>
            </a:extLst>
          </p:cNvPr>
          <p:cNvPicPr>
            <a:picLocks noChangeAspect="1"/>
          </p:cNvPicPr>
          <p:nvPr/>
        </p:nvPicPr>
        <p:blipFill>
          <a:blip r:embed="rId2"/>
          <a:stretch>
            <a:fillRect/>
          </a:stretch>
        </p:blipFill>
        <p:spPr>
          <a:xfrm>
            <a:off x="2809392" y="0"/>
            <a:ext cx="6845944" cy="7057675"/>
          </a:xfrm>
          <a:prstGeom prst="rect">
            <a:avLst/>
          </a:prstGeom>
        </p:spPr>
      </p:pic>
    </p:spTree>
    <p:extLst>
      <p:ext uri="{BB962C8B-B14F-4D97-AF65-F5344CB8AC3E}">
        <p14:creationId xmlns:p14="http://schemas.microsoft.com/office/powerpoint/2010/main" val="2488403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a:t>Thank you for your attention</a:t>
            </a:r>
          </a:p>
        </p:txBody>
      </p:sp>
      <p:sp>
        <p:nvSpPr>
          <p:cNvPr id="5" name="Podnadpis 4"/>
          <p:cNvSpPr>
            <a:spLocks noGrp="1"/>
          </p:cNvSpPr>
          <p:nvPr>
            <p:ph type="subTitle" idx="1"/>
          </p:nvPr>
        </p:nvSpPr>
        <p:spPr>
          <a:xfrm>
            <a:off x="847725" y="4391024"/>
            <a:ext cx="8113395" cy="1067943"/>
          </a:xfrm>
        </p:spPr>
        <p:txBody>
          <a:bodyPr/>
          <a:lstStyle/>
          <a:p>
            <a:endParaRPr lang="cs-CZ" dirty="0" smtClean="0"/>
          </a:p>
          <a:p>
            <a:r>
              <a:rPr lang="cs-CZ" dirty="0"/>
              <a:t>a</a:t>
            </a:r>
            <a:r>
              <a:rPr lang="cs-CZ" dirty="0" smtClean="0"/>
              <a:t>ndrea.hudakova@ff.cuni.cz</a:t>
            </a:r>
            <a:endParaRPr lang="en-GB" dirty="0"/>
          </a:p>
        </p:txBody>
      </p:sp>
    </p:spTree>
    <p:extLst>
      <p:ext uri="{BB962C8B-B14F-4D97-AF65-F5344CB8AC3E}">
        <p14:creationId xmlns:p14="http://schemas.microsoft.com/office/powerpoint/2010/main" val="3785366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Structure of my talk</a:t>
            </a:r>
            <a:endParaRPr lang="en-US" dirty="0"/>
          </a:p>
        </p:txBody>
      </p:sp>
      <p:sp>
        <p:nvSpPr>
          <p:cNvPr id="3" name="Zástupný symbol pro obsah 2"/>
          <p:cNvSpPr>
            <a:spLocks noGrp="1"/>
          </p:cNvSpPr>
          <p:nvPr>
            <p:ph idx="1"/>
          </p:nvPr>
        </p:nvSpPr>
        <p:spPr/>
        <p:txBody>
          <a:bodyPr/>
          <a:lstStyle/>
          <a:p>
            <a:r>
              <a:rPr lang="en-US" sz="2400" b="1" dirty="0" smtClean="0"/>
              <a:t>Deaf</a:t>
            </a:r>
          </a:p>
          <a:p>
            <a:r>
              <a:rPr lang="en-US" sz="2400" b="1" dirty="0" smtClean="0"/>
              <a:t>Deafness</a:t>
            </a:r>
          </a:p>
          <a:p>
            <a:r>
              <a:rPr lang="en-US" sz="2400" b="1" dirty="0" smtClean="0"/>
              <a:t>Deaf life in the Czech Republic – system, law</a:t>
            </a:r>
          </a:p>
          <a:p>
            <a:r>
              <a:rPr lang="en-US" sz="2400" b="1" dirty="0" smtClean="0"/>
              <a:t>Deaf life in the Czech Republic – reality</a:t>
            </a:r>
          </a:p>
          <a:p>
            <a:r>
              <a:rPr lang="en-US" sz="2400" b="1" dirty="0" smtClean="0"/>
              <a:t>Outcomes for the mental health professionals</a:t>
            </a:r>
          </a:p>
          <a:p>
            <a:endParaRPr lang="cs-CZ" b="1" dirty="0"/>
          </a:p>
          <a:p>
            <a:endParaRPr lang="cs-CZ" b="1" dirty="0"/>
          </a:p>
          <a:p>
            <a:endParaRPr lang="en-GB" dirty="0"/>
          </a:p>
        </p:txBody>
      </p:sp>
    </p:spTree>
    <p:extLst>
      <p:ext uri="{BB962C8B-B14F-4D97-AF65-F5344CB8AC3E}">
        <p14:creationId xmlns:p14="http://schemas.microsoft.com/office/powerpoint/2010/main" val="2766431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cs typeface="Arial" panose="020B0604020202020204" pitchFamily="34" charset="0"/>
              </a:rPr>
              <a:t>Deaf</a:t>
            </a:r>
            <a:endParaRPr lang="en-GB" dirty="0"/>
          </a:p>
        </p:txBody>
      </p:sp>
      <p:sp>
        <p:nvSpPr>
          <p:cNvPr id="3" name="Zástupný symbol pro obsah 2"/>
          <p:cNvSpPr>
            <a:spLocks noGrp="1"/>
          </p:cNvSpPr>
          <p:nvPr>
            <p:ph idx="1"/>
          </p:nvPr>
        </p:nvSpPr>
        <p:spPr/>
        <p:txBody>
          <a:bodyPr>
            <a:normAutofit/>
          </a:bodyPr>
          <a:lstStyle/>
          <a:p>
            <a:r>
              <a:rPr lang="en-US" sz="2400" b="1" dirty="0" smtClean="0"/>
              <a:t>Deaf/hard of hearing</a:t>
            </a:r>
          </a:p>
          <a:p>
            <a:r>
              <a:rPr lang="en-US" sz="2400" b="1" dirty="0" smtClean="0"/>
              <a:t>Prelingual </a:t>
            </a:r>
            <a:r>
              <a:rPr lang="en-US" sz="2400" dirty="0" smtClean="0"/>
              <a:t>deaf/hard of hearing</a:t>
            </a:r>
          </a:p>
          <a:p>
            <a:r>
              <a:rPr lang="en-US" sz="2400" b="1" dirty="0" smtClean="0"/>
              <a:t>Postlingual</a:t>
            </a:r>
            <a:r>
              <a:rPr lang="en-US" sz="2400" dirty="0" smtClean="0"/>
              <a:t> deaf/hard of hearing</a:t>
            </a:r>
          </a:p>
          <a:p>
            <a:r>
              <a:rPr lang="en-US" sz="2400" b="1" dirty="0" smtClean="0"/>
              <a:t>One-sided deafness</a:t>
            </a:r>
          </a:p>
          <a:p>
            <a:r>
              <a:rPr lang="en-US" sz="2400" b="1" dirty="0" smtClean="0"/>
              <a:t>Tinnitus</a:t>
            </a:r>
          </a:p>
          <a:p>
            <a:r>
              <a:rPr lang="en-US" sz="2400" dirty="0" smtClean="0"/>
              <a:t>Using </a:t>
            </a:r>
            <a:r>
              <a:rPr lang="en-US" sz="2400" b="1" dirty="0" smtClean="0"/>
              <a:t>hearing aid/s, cochlear implant/s, other device</a:t>
            </a:r>
            <a:r>
              <a:rPr lang="en-US" sz="2400" dirty="0" smtClean="0"/>
              <a:t>, no device</a:t>
            </a:r>
            <a:endParaRPr lang="en-US" sz="2400" b="1" dirty="0" smtClean="0"/>
          </a:p>
          <a:p>
            <a:r>
              <a:rPr lang="en-US" sz="2400" b="1" dirty="0" smtClean="0"/>
              <a:t>Other specifics</a:t>
            </a:r>
            <a:r>
              <a:rPr lang="en-US" sz="2400" dirty="0" smtClean="0"/>
              <a:t> (psychiatric illness, ADHD, exceptionally talent, blindness….)</a:t>
            </a:r>
            <a:endParaRPr lang="en-US" sz="2400" b="1" dirty="0" smtClean="0"/>
          </a:p>
          <a:p>
            <a:endParaRPr lang="cs-CZ" b="1" dirty="0"/>
          </a:p>
          <a:p>
            <a:endParaRPr lang="cs-CZ" b="1" dirty="0"/>
          </a:p>
          <a:p>
            <a:endParaRPr lang="en-GB" dirty="0"/>
          </a:p>
        </p:txBody>
      </p:sp>
    </p:spTree>
    <p:extLst>
      <p:ext uri="{BB962C8B-B14F-4D97-AF65-F5344CB8AC3E}">
        <p14:creationId xmlns:p14="http://schemas.microsoft.com/office/powerpoint/2010/main" val="27278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cs typeface="Arial" panose="020B0604020202020204" pitchFamily="34" charset="0"/>
              </a:rPr>
              <a:t>Deaf</a:t>
            </a:r>
            <a:endParaRPr lang="en-GB" dirty="0"/>
          </a:p>
        </p:txBody>
      </p:sp>
      <p:sp>
        <p:nvSpPr>
          <p:cNvPr id="4" name="Zástupný symbol pro obsah 3"/>
          <p:cNvSpPr>
            <a:spLocks noGrp="1"/>
          </p:cNvSpPr>
          <p:nvPr>
            <p:ph idx="1"/>
          </p:nvPr>
        </p:nvSpPr>
        <p:spPr>
          <a:xfrm>
            <a:off x="1069848" y="2121408"/>
            <a:ext cx="10058400" cy="4572000"/>
          </a:xfrm>
        </p:spPr>
        <p:txBody>
          <a:bodyPr>
            <a:normAutofit/>
          </a:bodyPr>
          <a:lstStyle/>
          <a:p>
            <a:r>
              <a:rPr lang="en-US" sz="2400" dirty="0" smtClean="0"/>
              <a:t>Preferring Czech Sign Language/Czech spoken or written language in </a:t>
            </a:r>
            <a:r>
              <a:rPr lang="en-US" sz="2400" b="1" dirty="0" smtClean="0"/>
              <a:t>communication face-to-face</a:t>
            </a:r>
          </a:p>
          <a:p>
            <a:r>
              <a:rPr lang="en-US" sz="2400" dirty="0" smtClean="0"/>
              <a:t>Deaf/hearing </a:t>
            </a:r>
            <a:r>
              <a:rPr lang="en-US" sz="2400" b="1" dirty="0" smtClean="0"/>
              <a:t>parents/families</a:t>
            </a:r>
          </a:p>
          <a:p>
            <a:r>
              <a:rPr lang="en-US" sz="2400" dirty="0" smtClean="0"/>
              <a:t>Graduated in the </a:t>
            </a:r>
            <a:r>
              <a:rPr lang="en-US" sz="2400" b="1" dirty="0" smtClean="0"/>
              <a:t>schools for the deaf/mainstreams schools</a:t>
            </a:r>
          </a:p>
          <a:p>
            <a:r>
              <a:rPr lang="en-US" sz="2400" dirty="0" smtClean="0"/>
              <a:t>Insiders/outsiders of </a:t>
            </a:r>
            <a:r>
              <a:rPr lang="en-US" sz="2400" b="1" dirty="0" smtClean="0"/>
              <a:t>Deaf community</a:t>
            </a:r>
          </a:p>
          <a:p>
            <a:r>
              <a:rPr lang="en-US" sz="2400" b="1" dirty="0" smtClean="0"/>
              <a:t>Deaf identity</a:t>
            </a:r>
          </a:p>
          <a:p>
            <a:r>
              <a:rPr lang="en-US" sz="2400" b="1" dirty="0" smtClean="0"/>
              <a:t>Identity of person with disability</a:t>
            </a:r>
          </a:p>
          <a:p>
            <a:r>
              <a:rPr lang="en-US" sz="2400" dirty="0" smtClean="0"/>
              <a:t>…</a:t>
            </a:r>
          </a:p>
          <a:p>
            <a:endParaRPr lang="cs-CZ" sz="2600" dirty="0" smtClean="0"/>
          </a:p>
          <a:p>
            <a:endParaRPr lang="en-GB" dirty="0"/>
          </a:p>
        </p:txBody>
      </p:sp>
    </p:spTree>
    <p:extLst>
      <p:ext uri="{BB962C8B-B14F-4D97-AF65-F5344CB8AC3E}">
        <p14:creationId xmlns:p14="http://schemas.microsoft.com/office/powerpoint/2010/main" val="354890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cs typeface="Arial" panose="020B0604020202020204" pitchFamily="34" charset="0"/>
              </a:rPr>
              <a:t>Deaf</a:t>
            </a:r>
            <a:endParaRPr lang="en-GB" dirty="0"/>
          </a:p>
        </p:txBody>
      </p:sp>
      <p:sp>
        <p:nvSpPr>
          <p:cNvPr id="4" name="Zástupný symbol pro obsah 3"/>
          <p:cNvSpPr>
            <a:spLocks noGrp="1"/>
          </p:cNvSpPr>
          <p:nvPr>
            <p:ph idx="1"/>
          </p:nvPr>
        </p:nvSpPr>
        <p:spPr>
          <a:xfrm>
            <a:off x="1069848" y="2121408"/>
            <a:ext cx="10058400" cy="4572000"/>
          </a:xfrm>
        </p:spPr>
        <p:txBody>
          <a:bodyPr>
            <a:normAutofit/>
          </a:bodyPr>
          <a:lstStyle/>
          <a:p>
            <a:r>
              <a:rPr lang="en-US" sz="2400" dirty="0" smtClean="0"/>
              <a:t>Many different characters, situations, variables…</a:t>
            </a:r>
          </a:p>
          <a:p>
            <a:r>
              <a:rPr lang="en-US" sz="2400" dirty="0" smtClean="0"/>
              <a:t>… everybody is an original with his/her unrepeatable life story</a:t>
            </a:r>
          </a:p>
          <a:p>
            <a:endParaRPr lang="en-US" sz="2400" dirty="0" smtClean="0"/>
          </a:p>
          <a:p>
            <a:pPr marL="0" indent="0">
              <a:buNone/>
            </a:pPr>
            <a:r>
              <a:rPr lang="en-US" sz="2400" dirty="0" smtClean="0"/>
              <a:t>                </a:t>
            </a:r>
            <a:r>
              <a:rPr lang="cs-CZ" sz="2400" dirty="0" smtClean="0"/>
              <a:t>  </a:t>
            </a:r>
            <a:r>
              <a:rPr lang="en-US" sz="2400" dirty="0" smtClean="0"/>
              <a:t>Is it green, or is it blue? What color is it?</a:t>
            </a:r>
          </a:p>
          <a:p>
            <a:endParaRPr lang="en-US" sz="2400" b="1" dirty="0" smtClean="0"/>
          </a:p>
          <a:p>
            <a:endParaRPr lang="en-US" sz="2400" b="1" dirty="0" smtClean="0"/>
          </a:p>
          <a:p>
            <a:r>
              <a:rPr lang="en-US" sz="2400" b="1" dirty="0" smtClean="0"/>
              <a:t>Like it is so hard exactly descript turquoise color… It is so hard descript a typical deaf/Deaf person</a:t>
            </a:r>
          </a:p>
          <a:p>
            <a:endParaRPr lang="en-US" dirty="0"/>
          </a:p>
        </p:txBody>
      </p:sp>
      <p:sp>
        <p:nvSpPr>
          <p:cNvPr id="3" name="Obdélník 2"/>
          <p:cNvSpPr/>
          <p:nvPr/>
        </p:nvSpPr>
        <p:spPr>
          <a:xfrm>
            <a:off x="1399032" y="3566160"/>
            <a:ext cx="1280160" cy="89611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968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cs typeface="Arial" panose="020B0604020202020204" pitchFamily="34" charset="0"/>
              </a:rPr>
              <a:t>Deafness</a:t>
            </a:r>
            <a:endParaRPr lang="en-US"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2839273081"/>
              </p:ext>
            </p:extLst>
          </p:nvPr>
        </p:nvGraphicFramePr>
        <p:xfrm>
          <a:off x="1069975" y="1541721"/>
          <a:ext cx="10058400" cy="489097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Přímá spojnice se šipkou 8"/>
          <p:cNvCxnSpPr/>
          <p:nvPr/>
        </p:nvCxnSpPr>
        <p:spPr>
          <a:xfrm flipV="1">
            <a:off x="2020185" y="2424223"/>
            <a:ext cx="7432159" cy="2477386"/>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61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řevo">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Dřevo</Template>
  <TotalTime>3849</TotalTime>
  <Words>2024</Words>
  <Application>Microsoft Office PowerPoint</Application>
  <PresentationFormat>Širokoúhlá obrazovka</PresentationFormat>
  <Paragraphs>286</Paragraphs>
  <Slides>41</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41</vt:i4>
      </vt:variant>
    </vt:vector>
  </HeadingPairs>
  <TitlesOfParts>
    <vt:vector size="50" baseType="lpstr">
      <vt:lpstr>Arial</vt:lpstr>
      <vt:lpstr>Bookman Old Style</vt:lpstr>
      <vt:lpstr>Calibri</vt:lpstr>
      <vt:lpstr>Century</vt:lpstr>
      <vt:lpstr>Century Gothic</vt:lpstr>
      <vt:lpstr>Symbol</vt:lpstr>
      <vt:lpstr>Webdings</vt:lpstr>
      <vt:lpstr>Wingdings</vt:lpstr>
      <vt:lpstr>Dřevo</vt:lpstr>
      <vt:lpstr>Deaf identity, language, communication, culture and rights in the Czech Republic</vt:lpstr>
      <vt:lpstr>Prezentace aplikace PowerPoint</vt:lpstr>
      <vt:lpstr>Prezentace aplikace PowerPoint</vt:lpstr>
      <vt:lpstr>Institute of Deaf Studies</vt:lpstr>
      <vt:lpstr>Structure of my talk</vt:lpstr>
      <vt:lpstr>Deaf</vt:lpstr>
      <vt:lpstr>Deaf</vt:lpstr>
      <vt:lpstr>Deaf</vt:lpstr>
      <vt:lpstr>Deafness</vt:lpstr>
      <vt:lpstr>Deafness</vt:lpstr>
      <vt:lpstr>Deafness</vt:lpstr>
      <vt:lpstr>Deafness</vt:lpstr>
      <vt:lpstr>Deafness – medicine point of view</vt:lpstr>
      <vt:lpstr>Deafness – medicine  social point of view</vt:lpstr>
      <vt:lpstr>Deafness – culturally linguistic point of view</vt:lpstr>
      <vt:lpstr>Deafness – culturally linguistic point of view</vt:lpstr>
      <vt:lpstr>Deafness – culturally linguistic point of view</vt:lpstr>
      <vt:lpstr>Deafness – culturally linguistic point of view</vt:lpstr>
      <vt:lpstr>Prezentace aplikace PowerPoint</vt:lpstr>
      <vt:lpstr>Deaf in the Czech Republic  1998</vt:lpstr>
      <vt:lpstr>Deaf in the Czech Republic 1998</vt:lpstr>
      <vt:lpstr>Deaf in the Czech Republic 2018</vt:lpstr>
      <vt:lpstr>Deaf in the Czech Republic 2018</vt:lpstr>
      <vt:lpstr>Deaf in the Czech Republic 2018 </vt:lpstr>
      <vt:lpstr>Deaf in the Czech Republic 2018</vt:lpstr>
      <vt:lpstr>Deaf in the Czech Republic 2018</vt:lpstr>
      <vt:lpstr>Prezentace aplikace PowerPoint</vt:lpstr>
      <vt:lpstr>Deaf in the Czech Republic 2018</vt:lpstr>
      <vt:lpstr>Deaf in the Czech Republic 2018</vt:lpstr>
      <vt:lpstr>Deaf in the Czech Republic 2018</vt:lpstr>
      <vt:lpstr>Deaf in the Czech Republic 2018</vt:lpstr>
      <vt:lpstr>Deaf in the Czech Republic 2018</vt:lpstr>
      <vt:lpstr>Deaf in the Czech Republic 2018</vt:lpstr>
      <vt:lpstr>Deaf in the Czech Republic 2018</vt:lpstr>
      <vt:lpstr>Deaf in the Czech Republic 2018</vt:lpstr>
      <vt:lpstr>Deaf in the Czech Republic 2018</vt:lpstr>
      <vt:lpstr>Deaf in the Czech Republic 2018</vt:lpstr>
      <vt:lpstr>Deaf in the Czech Republic 2018</vt:lpstr>
      <vt:lpstr>Deaf in the Czech Republic 2018</vt:lpstr>
      <vt:lpstr>Prezentace aplikace PowerPoint</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neslyšícího dítěte vyroste neslyšící dospělý</dc:title>
  <dc:creator>Andrea Hudáková</dc:creator>
  <cp:lastModifiedBy>Andrea Hudáková</cp:lastModifiedBy>
  <cp:revision>333</cp:revision>
  <dcterms:created xsi:type="dcterms:W3CDTF">2016-02-19T04:36:05Z</dcterms:created>
  <dcterms:modified xsi:type="dcterms:W3CDTF">2018-11-06T15:43:07Z</dcterms:modified>
</cp:coreProperties>
</file>