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96" r:id="rId3"/>
    <p:sldId id="297" r:id="rId4"/>
    <p:sldId id="298" r:id="rId5"/>
    <p:sldId id="303" r:id="rId6"/>
    <p:sldId id="304" r:id="rId7"/>
    <p:sldId id="305" r:id="rId8"/>
    <p:sldId id="306" r:id="rId9"/>
    <p:sldId id="307" r:id="rId10"/>
    <p:sldId id="299" r:id="rId11"/>
    <p:sldId id="300" r:id="rId12"/>
    <p:sldId id="301" r:id="rId13"/>
    <p:sldId id="302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5. 12. 2017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/>
              <a:t>typy PU</a:t>
            </a:r>
            <a:br>
              <a:rPr lang="cs-CZ" sz="3200" b="1" dirty="0">
                <a:solidFill>
                  <a:schemeClr val="accent1"/>
                </a:solidFill>
              </a:rPr>
            </a:b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99607" y="1285463"/>
            <a:ext cx="10754193" cy="4650642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PU času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místa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způsobu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míry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prostředku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původu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původce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</a:t>
            </a:r>
            <a:r>
              <a:rPr lang="cs-CZ" dirty="0" err="1"/>
              <a:t>proživatele</a:t>
            </a:r>
            <a:r>
              <a:rPr lang="cs-CZ" dirty="0"/>
              <a:t> děje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prospěchu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zřetele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průvodní okolností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příčiny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výsledku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přípustky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účelu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podmínky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PU náhrady, zahrnutí, vyloučení</a:t>
            </a:r>
          </a:p>
        </p:txBody>
      </p:sp>
    </p:spTree>
    <p:extLst>
      <p:ext uri="{BB962C8B-B14F-4D97-AF65-F5344CB8AC3E}">
        <p14:creationId xmlns:p14="http://schemas.microsoft.com/office/powerpoint/2010/main" val="234917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28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Designéři vyrábějí </a:t>
            </a:r>
            <a:r>
              <a:rPr lang="cs-CZ" b="1" dirty="0">
                <a:solidFill>
                  <a:schemeClr val="accent1"/>
                </a:solidFill>
              </a:rPr>
              <a:t>z ananasu </a:t>
            </a:r>
            <a:r>
              <a:rPr lang="cs-CZ" dirty="0">
                <a:solidFill>
                  <a:schemeClr val="accent1"/>
                </a:solidFill>
              </a:rPr>
              <a:t>kabelky i boty.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Ve vedrech </a:t>
            </a:r>
            <a:r>
              <a:rPr lang="cs-CZ" dirty="0">
                <a:solidFill>
                  <a:schemeClr val="accent1"/>
                </a:solidFill>
              </a:rPr>
              <a:t>se </a:t>
            </a:r>
            <a:r>
              <a:rPr lang="cs-CZ" b="1" dirty="0">
                <a:solidFill>
                  <a:schemeClr val="accent1"/>
                </a:solidFill>
              </a:rPr>
              <a:t>mu</a:t>
            </a:r>
            <a:r>
              <a:rPr lang="cs-CZ" dirty="0">
                <a:solidFill>
                  <a:schemeClr val="accent1"/>
                </a:solidFill>
              </a:rPr>
              <a:t> špatně dýchá.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Tu dovolenou si </a:t>
            </a:r>
            <a:r>
              <a:rPr lang="cs-CZ" b="1" dirty="0">
                <a:solidFill>
                  <a:schemeClr val="accent1"/>
                </a:solidFill>
              </a:rPr>
              <a:t>finančně</a:t>
            </a:r>
            <a:r>
              <a:rPr lang="cs-CZ" dirty="0">
                <a:solidFill>
                  <a:schemeClr val="accent1"/>
                </a:solidFill>
              </a:rPr>
              <a:t> nemůžeme dovolit.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Na březen </a:t>
            </a:r>
            <a:r>
              <a:rPr lang="cs-CZ" dirty="0">
                <a:solidFill>
                  <a:schemeClr val="accent1"/>
                </a:solidFill>
              </a:rPr>
              <a:t>je nečekaně krásně.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Kadeřník </a:t>
            </a:r>
            <a:r>
              <a:rPr lang="cs-CZ" b="1" dirty="0">
                <a:solidFill>
                  <a:schemeClr val="accent1"/>
                </a:solidFill>
              </a:rPr>
              <a:t>mi</a:t>
            </a:r>
            <a:r>
              <a:rPr lang="cs-CZ" dirty="0">
                <a:solidFill>
                  <a:schemeClr val="accent1"/>
                </a:solidFill>
              </a:rPr>
              <a:t> sestříhal vlasy </a:t>
            </a:r>
            <a:r>
              <a:rPr lang="cs-CZ" b="1" dirty="0">
                <a:solidFill>
                  <a:schemeClr val="accent1"/>
                </a:solidFill>
              </a:rPr>
              <a:t>do podkovy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Na hnojení </a:t>
            </a:r>
            <a:r>
              <a:rPr lang="cs-CZ" dirty="0">
                <a:solidFill>
                  <a:schemeClr val="accent1"/>
                </a:solidFill>
              </a:rPr>
              <a:t>se hodí přírodní materiály.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Do divadla chodíme hlavně </a:t>
            </a:r>
            <a:r>
              <a:rPr lang="cs-CZ" b="1" dirty="0">
                <a:solidFill>
                  <a:schemeClr val="accent1"/>
                </a:solidFill>
              </a:rPr>
              <a:t>za zážitky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Vyjma kávy </a:t>
            </a:r>
            <a:r>
              <a:rPr lang="cs-CZ" dirty="0">
                <a:solidFill>
                  <a:schemeClr val="accent1"/>
                </a:solidFill>
              </a:rPr>
              <a:t>jsem dnes ještě nic nepila.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Našemu</a:t>
            </a:r>
            <a:r>
              <a:rPr lang="cs-CZ" b="1" dirty="0">
                <a:solidFill>
                  <a:schemeClr val="accent1"/>
                </a:solidFill>
              </a:rPr>
              <a:t> psovi </a:t>
            </a:r>
            <a:r>
              <a:rPr lang="cs-CZ" dirty="0">
                <a:solidFill>
                  <a:schemeClr val="accent1"/>
                </a:solidFill>
              </a:rPr>
              <a:t>nedělaly ohňostroje dobře.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Našli jsme správné místo i </a:t>
            </a:r>
            <a:r>
              <a:rPr lang="cs-CZ" b="1" dirty="0">
                <a:solidFill>
                  <a:schemeClr val="accent1"/>
                </a:solidFill>
              </a:rPr>
              <a:t>přes </a:t>
            </a:r>
            <a:r>
              <a:rPr lang="cs-CZ" dirty="0">
                <a:solidFill>
                  <a:schemeClr val="accent1"/>
                </a:solidFill>
              </a:rPr>
              <a:t>špatnou </a:t>
            </a:r>
            <a:r>
              <a:rPr lang="cs-CZ" b="1" dirty="0">
                <a:solidFill>
                  <a:schemeClr val="accent1"/>
                </a:solidFill>
              </a:rPr>
              <a:t>mapu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Nic </a:t>
            </a:r>
            <a:r>
              <a:rPr lang="cs-CZ" b="1" dirty="0">
                <a:solidFill>
                  <a:schemeClr val="accent1"/>
                </a:solidFill>
              </a:rPr>
              <a:t>pro něj </a:t>
            </a:r>
            <a:r>
              <a:rPr lang="cs-CZ" dirty="0">
                <a:solidFill>
                  <a:schemeClr val="accent1"/>
                </a:solidFill>
              </a:rPr>
              <a:t>neznamenám.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Pro nedostatek </a:t>
            </a:r>
            <a:r>
              <a:rPr lang="cs-CZ" dirty="0">
                <a:solidFill>
                  <a:schemeClr val="accent1"/>
                </a:solidFill>
              </a:rPr>
              <a:t>témat dnes skončíme dřív.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12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28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Designéři vyrábějí </a:t>
            </a:r>
            <a:r>
              <a:rPr lang="cs-CZ" b="1" dirty="0">
                <a:solidFill>
                  <a:schemeClr val="accent1"/>
                </a:solidFill>
              </a:rPr>
              <a:t>z ananasu </a:t>
            </a:r>
            <a:r>
              <a:rPr lang="cs-CZ" dirty="0">
                <a:solidFill>
                  <a:schemeClr val="accent1"/>
                </a:solidFill>
              </a:rPr>
              <a:t>kabelky i boty.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	</a:t>
            </a:r>
            <a:r>
              <a:rPr lang="cs-CZ" dirty="0"/>
              <a:t>PU původu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Ve vedrech </a:t>
            </a:r>
            <a:r>
              <a:rPr lang="cs-CZ" dirty="0">
                <a:solidFill>
                  <a:schemeClr val="accent1"/>
                </a:solidFill>
              </a:rPr>
              <a:t>se </a:t>
            </a:r>
            <a:r>
              <a:rPr lang="cs-CZ" b="1" dirty="0">
                <a:solidFill>
                  <a:schemeClr val="accent1"/>
                </a:solidFill>
              </a:rPr>
              <a:t>mu</a:t>
            </a:r>
            <a:r>
              <a:rPr lang="cs-CZ" dirty="0">
                <a:solidFill>
                  <a:schemeClr val="accent1"/>
                </a:solidFill>
              </a:rPr>
              <a:t> špatně dýchá.</a:t>
            </a:r>
          </a:p>
          <a:p>
            <a:pPr marL="0" indent="0">
              <a:buNone/>
            </a:pPr>
            <a:r>
              <a:rPr lang="cs-CZ" dirty="0"/>
              <a:t>PU podmínky 	PU </a:t>
            </a:r>
            <a:r>
              <a:rPr lang="cs-CZ" dirty="0" err="1"/>
              <a:t>proživatele</a:t>
            </a:r>
            <a:r>
              <a:rPr lang="cs-CZ" dirty="0"/>
              <a:t> děje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Tu dovolenou si </a:t>
            </a:r>
            <a:r>
              <a:rPr lang="cs-CZ" b="1" dirty="0">
                <a:solidFill>
                  <a:schemeClr val="accent1"/>
                </a:solidFill>
              </a:rPr>
              <a:t>finančně</a:t>
            </a:r>
            <a:r>
              <a:rPr lang="cs-CZ" dirty="0">
                <a:solidFill>
                  <a:schemeClr val="accent1"/>
                </a:solidFill>
              </a:rPr>
              <a:t> nemůžeme dovolit.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</a:t>
            </a:r>
            <a:r>
              <a:rPr lang="cs-CZ" dirty="0"/>
              <a:t>PU zřetele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Na březen </a:t>
            </a:r>
            <a:r>
              <a:rPr lang="cs-CZ" dirty="0">
                <a:solidFill>
                  <a:schemeClr val="accent1"/>
                </a:solidFill>
              </a:rPr>
              <a:t>je nečekaně krásně.</a:t>
            </a:r>
          </a:p>
          <a:p>
            <a:pPr marL="0" indent="0">
              <a:buNone/>
            </a:pPr>
            <a:r>
              <a:rPr lang="cs-CZ" dirty="0"/>
              <a:t>PU zřetele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Kadeřník </a:t>
            </a:r>
            <a:r>
              <a:rPr lang="cs-CZ" b="1" dirty="0">
                <a:solidFill>
                  <a:schemeClr val="accent1"/>
                </a:solidFill>
              </a:rPr>
              <a:t>mi</a:t>
            </a:r>
            <a:r>
              <a:rPr lang="cs-CZ" dirty="0">
                <a:solidFill>
                  <a:schemeClr val="accent1"/>
                </a:solidFill>
              </a:rPr>
              <a:t> sestříhal vlasy </a:t>
            </a:r>
            <a:r>
              <a:rPr lang="cs-CZ" b="1" dirty="0">
                <a:solidFill>
                  <a:schemeClr val="accent1"/>
                </a:solidFill>
              </a:rPr>
              <a:t>do podkovy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/>
              <a:t>PU prospěchu</a:t>
            </a: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/>
              <a:t>PU výsledku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Na hnojení </a:t>
            </a:r>
            <a:r>
              <a:rPr lang="cs-CZ" dirty="0">
                <a:solidFill>
                  <a:schemeClr val="accent1"/>
                </a:solidFill>
              </a:rPr>
              <a:t>se hodí přírodní materiály.</a:t>
            </a:r>
          </a:p>
          <a:p>
            <a:pPr marL="0" indent="0">
              <a:buNone/>
            </a:pPr>
            <a:r>
              <a:rPr lang="cs-CZ" dirty="0"/>
              <a:t>PU účelu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66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28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Do divadla chodíme hlavně </a:t>
            </a:r>
            <a:r>
              <a:rPr lang="cs-CZ" b="1" dirty="0">
                <a:solidFill>
                  <a:schemeClr val="accent1"/>
                </a:solidFill>
              </a:rPr>
              <a:t>za zážitky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	</a:t>
            </a:r>
            <a:r>
              <a:rPr lang="cs-CZ" dirty="0"/>
              <a:t>PU účelu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Vyjma kávy </a:t>
            </a:r>
            <a:r>
              <a:rPr lang="cs-CZ" dirty="0">
                <a:solidFill>
                  <a:schemeClr val="accent1"/>
                </a:solidFill>
              </a:rPr>
              <a:t>jsem dnes ještě nic nepila.</a:t>
            </a:r>
          </a:p>
          <a:p>
            <a:pPr marL="0" indent="0">
              <a:buNone/>
            </a:pPr>
            <a:r>
              <a:rPr lang="cs-CZ" dirty="0"/>
              <a:t>PU vyloučení, zahrnutí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Našemu</a:t>
            </a:r>
            <a:r>
              <a:rPr lang="cs-CZ" b="1" dirty="0">
                <a:solidFill>
                  <a:schemeClr val="accent1"/>
                </a:solidFill>
              </a:rPr>
              <a:t> psovi </a:t>
            </a:r>
            <a:r>
              <a:rPr lang="cs-CZ" dirty="0">
                <a:solidFill>
                  <a:schemeClr val="accent1"/>
                </a:solidFill>
              </a:rPr>
              <a:t>nedělaly ohňostroje dobře.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dirty="0"/>
              <a:t>PU </a:t>
            </a:r>
            <a:r>
              <a:rPr lang="cs-CZ" dirty="0" err="1"/>
              <a:t>proživatele</a:t>
            </a:r>
            <a:r>
              <a:rPr lang="cs-CZ" dirty="0"/>
              <a:t> děje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Našli jsme správné místo i </a:t>
            </a:r>
            <a:r>
              <a:rPr lang="cs-CZ" b="1" dirty="0">
                <a:solidFill>
                  <a:schemeClr val="accent1"/>
                </a:solidFill>
              </a:rPr>
              <a:t>přes </a:t>
            </a:r>
            <a:r>
              <a:rPr lang="cs-CZ" dirty="0">
                <a:solidFill>
                  <a:schemeClr val="accent1"/>
                </a:solidFill>
              </a:rPr>
              <a:t>špatnou </a:t>
            </a:r>
            <a:r>
              <a:rPr lang="cs-CZ" b="1" dirty="0">
                <a:solidFill>
                  <a:schemeClr val="accent1"/>
                </a:solidFill>
              </a:rPr>
              <a:t>mapu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		</a:t>
            </a:r>
            <a:r>
              <a:rPr lang="cs-CZ" dirty="0"/>
              <a:t>PU přípustky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Nic </a:t>
            </a:r>
            <a:r>
              <a:rPr lang="cs-CZ" b="1" dirty="0">
                <a:solidFill>
                  <a:schemeClr val="accent1"/>
                </a:solidFill>
              </a:rPr>
              <a:t>pro něj </a:t>
            </a:r>
            <a:r>
              <a:rPr lang="cs-CZ" dirty="0">
                <a:solidFill>
                  <a:schemeClr val="accent1"/>
                </a:solidFill>
              </a:rPr>
              <a:t>neznamenám.</a:t>
            </a:r>
          </a:p>
          <a:p>
            <a:pPr marL="0" indent="0">
              <a:buNone/>
            </a:pPr>
            <a:r>
              <a:rPr lang="cs-CZ" dirty="0"/>
              <a:t>	PU zřetele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Pro nedostatek </a:t>
            </a:r>
            <a:r>
              <a:rPr lang="cs-CZ" dirty="0">
                <a:solidFill>
                  <a:schemeClr val="accent1"/>
                </a:solidFill>
              </a:rPr>
              <a:t>témat dnes skončíme dřív.</a:t>
            </a:r>
          </a:p>
          <a:p>
            <a:pPr marL="0" indent="0">
              <a:buNone/>
            </a:pPr>
            <a:r>
              <a:rPr lang="cs-CZ" dirty="0"/>
              <a:t>PU příčiny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626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sémantické vztahy			</a:t>
            </a:r>
          </a:p>
          <a:p>
            <a:pPr marL="0" indent="0">
              <a:buNone/>
            </a:pPr>
            <a:r>
              <a:rPr lang="cs-CZ" b="1" dirty="0"/>
              <a:t>		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PREDIKACE</a:t>
            </a:r>
            <a:r>
              <a:rPr lang="cs-CZ" dirty="0"/>
              <a:t>/přisuzování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DETERMINACE</a:t>
            </a:r>
            <a:r>
              <a:rPr lang="cs-CZ" dirty="0"/>
              <a:t>/určování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KOORDINACE</a:t>
            </a:r>
            <a:r>
              <a:rPr lang="cs-CZ" dirty="0"/>
              <a:t>/přiřazování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ADORDINACE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formálně-syntaktické vztahy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podřadnost/hypotaxe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/>
              <a:t>kongruence </a:t>
            </a:r>
            <a:r>
              <a:rPr lang="cs-CZ" dirty="0"/>
              <a:t>(shoda)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/>
              <a:t>rekce </a:t>
            </a:r>
            <a:r>
              <a:rPr lang="cs-CZ" dirty="0"/>
              <a:t>(silná závislost)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/>
              <a:t>adjunkce </a:t>
            </a:r>
            <a:r>
              <a:rPr lang="cs-CZ" dirty="0"/>
              <a:t>(slabá závislost)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souřadnost/</a:t>
            </a:r>
            <a:r>
              <a:rPr lang="cs-CZ" b="1" dirty="0"/>
              <a:t>parataxe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147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PREDIKACE</a:t>
            </a:r>
            <a:r>
              <a:rPr lang="cs-CZ" dirty="0"/>
              <a:t>/přisuzování</a:t>
            </a:r>
          </a:p>
          <a:p>
            <a:pPr lvl="0"/>
            <a:r>
              <a:rPr lang="cs-CZ" dirty="0"/>
              <a:t>vztah, v němž se přísudkem podmětu přisuzuje nějaká vlastnost, děj nebo zařazeni</a:t>
            </a:r>
          </a:p>
          <a:p>
            <a:pPr lvl="0"/>
            <a:r>
              <a:rPr lang="cs-CZ" dirty="0"/>
              <a:t>základem věty s podmětem (věty dvojčlenné)</a:t>
            </a:r>
          </a:p>
          <a:p>
            <a:pPr lvl="0"/>
            <a:r>
              <a:rPr lang="cs-CZ" b="1" dirty="0"/>
              <a:t>mezi podmětem a přísudkem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DETERMINACE</a:t>
            </a:r>
            <a:r>
              <a:rPr lang="cs-CZ" dirty="0"/>
              <a:t>/určování</a:t>
            </a:r>
          </a:p>
          <a:p>
            <a:pPr lvl="0"/>
            <a:r>
              <a:rPr lang="cs-CZ" dirty="0"/>
              <a:t>významové zpřesňování jednoho větného členu jiným větným členem</a:t>
            </a:r>
          </a:p>
          <a:p>
            <a:pPr lvl="0"/>
            <a:r>
              <a:rPr lang="cs-CZ" dirty="0"/>
              <a:t>nejfrekventovanější sémantický vztah</a:t>
            </a:r>
          </a:p>
          <a:p>
            <a:pPr lvl="0"/>
            <a:r>
              <a:rPr lang="cs-CZ" b="1" dirty="0"/>
              <a:t>mezi všemi hypotakticky spojenými VČ kromě podmětu a přísudku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342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KOORDINACE</a:t>
            </a:r>
            <a:r>
              <a:rPr lang="cs-CZ" dirty="0"/>
              <a:t>/přiřazování</a:t>
            </a:r>
          </a:p>
          <a:p>
            <a:pPr lvl="0"/>
            <a:r>
              <a:rPr lang="cs-CZ" dirty="0"/>
              <a:t>spojení členů významově rovnocenných, referenčně neidentických (tedy referujících k navzájem různým jevům skutečnosti)</a:t>
            </a:r>
          </a:p>
          <a:p>
            <a:pPr lvl="1"/>
            <a:r>
              <a:rPr lang="cs-CZ" b="1" dirty="0"/>
              <a:t>konjunkce (slučování)</a:t>
            </a:r>
            <a:r>
              <a:rPr lang="cs-CZ" dirty="0"/>
              <a:t>: </a:t>
            </a:r>
            <a:r>
              <a:rPr lang="cs-CZ" i="1" dirty="0"/>
              <a:t>tatínek a maminka</a:t>
            </a:r>
            <a:r>
              <a:rPr lang="cs-CZ" dirty="0"/>
              <a:t>; </a:t>
            </a:r>
            <a:r>
              <a:rPr lang="cs-CZ" i="1" dirty="0"/>
              <a:t>chtěl pít i jíst</a:t>
            </a:r>
            <a:endParaRPr lang="cs-CZ" dirty="0"/>
          </a:p>
          <a:p>
            <a:pPr lvl="1"/>
            <a:r>
              <a:rPr lang="cs-CZ" b="1" dirty="0" err="1"/>
              <a:t>alternativnost</a:t>
            </a:r>
            <a:r>
              <a:rPr lang="cs-CZ" b="1" dirty="0"/>
              <a:t> (vylučování)</a:t>
            </a:r>
            <a:r>
              <a:rPr lang="cs-CZ" dirty="0"/>
              <a:t>: </a:t>
            </a:r>
            <a:r>
              <a:rPr lang="cs-CZ" i="1" dirty="0"/>
              <a:t>tatínek, nebo maminka</a:t>
            </a:r>
            <a:r>
              <a:rPr lang="cs-CZ" dirty="0"/>
              <a:t>;</a:t>
            </a:r>
            <a:r>
              <a:rPr lang="cs-CZ" i="1" dirty="0"/>
              <a:t> chce se učit nebo si číst </a:t>
            </a:r>
            <a:endParaRPr lang="cs-CZ" dirty="0"/>
          </a:p>
          <a:p>
            <a:pPr lvl="1"/>
            <a:r>
              <a:rPr lang="cs-CZ" b="1" dirty="0"/>
              <a:t>gradace (stupňování)</a:t>
            </a:r>
            <a:r>
              <a:rPr lang="cs-CZ" dirty="0"/>
              <a:t>: </a:t>
            </a:r>
            <a:r>
              <a:rPr lang="cs-CZ" i="1" dirty="0"/>
              <a:t>tatínek, a dokonce i maminka</a:t>
            </a:r>
            <a:r>
              <a:rPr lang="cs-CZ" dirty="0"/>
              <a:t>; </a:t>
            </a:r>
            <a:r>
              <a:rPr lang="cs-CZ" i="1" dirty="0"/>
              <a:t>celý týden, a nadto i o víkendu</a:t>
            </a:r>
            <a:endParaRPr lang="cs-CZ" dirty="0"/>
          </a:p>
          <a:p>
            <a:pPr lvl="1"/>
            <a:r>
              <a:rPr lang="cs-CZ" b="1" dirty="0" err="1"/>
              <a:t>adverzativnost</a:t>
            </a:r>
            <a:r>
              <a:rPr lang="cs-CZ" b="1" dirty="0"/>
              <a:t> (odporování)</a:t>
            </a:r>
            <a:r>
              <a:rPr lang="cs-CZ" dirty="0"/>
              <a:t>: </a:t>
            </a:r>
            <a:r>
              <a:rPr lang="cs-CZ" i="1" dirty="0"/>
              <a:t>je slunečno, ale zima</a:t>
            </a:r>
            <a:endParaRPr lang="cs-CZ" dirty="0"/>
          </a:p>
          <a:p>
            <a:pPr lvl="0"/>
            <a:r>
              <a:rPr lang="cs-CZ" dirty="0"/>
              <a:t>koordinaci je nejčastěji vyjadřována paratakticky (souřadně)</a:t>
            </a:r>
          </a:p>
          <a:p>
            <a:pPr lvl="1"/>
            <a:r>
              <a:rPr lang="cs-CZ" dirty="0"/>
              <a:t>může být vyjádřena i hypotakticky: </a:t>
            </a:r>
            <a:r>
              <a:rPr lang="cs-CZ" i="1" dirty="0"/>
              <a:t>tatínek s maminkou šli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062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ADORDINACE</a:t>
            </a:r>
            <a:endParaRPr lang="cs-CZ" dirty="0"/>
          </a:p>
          <a:p>
            <a:pPr lvl="0"/>
            <a:r>
              <a:rPr lang="cs-CZ" dirty="0"/>
              <a:t>vztah mezi dvěma nebo více členy, které mají stejný referent (označují tentýž jev)</a:t>
            </a:r>
          </a:p>
          <a:p>
            <a:pPr lvl="0"/>
            <a:r>
              <a:rPr lang="cs-CZ" dirty="0"/>
              <a:t>lze ji vyjádřit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splývavě, tedy tak, že není porušen souvislý intonační průběh věty (</a:t>
            </a:r>
            <a:r>
              <a:rPr lang="cs-CZ" i="1" dirty="0"/>
              <a:t>Náš prezident Václav Havel se těšil značnému respektu v zahraničí.</a:t>
            </a:r>
            <a:r>
              <a:rPr lang="cs-CZ" dirty="0"/>
              <a:t>)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nesplývavě, tedy tak, že tento průběh porušen je (</a:t>
            </a:r>
            <a:r>
              <a:rPr lang="cs-CZ" i="1" dirty="0"/>
              <a:t>Václav Havel, náš prezident, se těšil značnému respektu v zahraničí.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070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646" y="1364105"/>
            <a:ext cx="10814154" cy="49167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typy </a:t>
            </a:r>
            <a:r>
              <a:rPr lang="cs-CZ" b="1" dirty="0" err="1"/>
              <a:t>adordinace</a:t>
            </a:r>
            <a:r>
              <a:rPr lang="cs-CZ" b="1" dirty="0"/>
              <a:t> (nemusíte rozlišovat)</a:t>
            </a:r>
            <a:endParaRPr lang="cs-CZ" dirty="0"/>
          </a:p>
          <a:p>
            <a:pPr lvl="0"/>
            <a:r>
              <a:rPr lang="cs-CZ" b="1" dirty="0"/>
              <a:t>zařazování a hodnocení </a:t>
            </a:r>
            <a:r>
              <a:rPr lang="cs-CZ" dirty="0"/>
              <a:t>– </a:t>
            </a:r>
            <a:r>
              <a:rPr lang="cs-CZ" i="1" dirty="0"/>
              <a:t>jeho bratr, výborný matematik, odjel do zahraničí</a:t>
            </a:r>
            <a:r>
              <a:rPr lang="cs-CZ" dirty="0"/>
              <a:t>; </a:t>
            </a:r>
            <a:r>
              <a:rPr lang="cs-CZ" i="1" dirty="0"/>
              <a:t>chudák maminka</a:t>
            </a:r>
            <a:endParaRPr lang="cs-CZ" dirty="0"/>
          </a:p>
          <a:p>
            <a:pPr lvl="0"/>
            <a:r>
              <a:rPr lang="cs-CZ" b="1" dirty="0"/>
              <a:t>konkretizování</a:t>
            </a:r>
            <a:r>
              <a:rPr lang="cs-CZ" dirty="0"/>
              <a:t> – </a:t>
            </a:r>
            <a:r>
              <a:rPr lang="cs-CZ" i="1" dirty="0"/>
              <a:t>tato velká událost, narození dítěte, je velkou zkouškou partnerského vztahu</a:t>
            </a:r>
            <a:r>
              <a:rPr lang="cs-CZ" dirty="0"/>
              <a:t>; </a:t>
            </a:r>
            <a:r>
              <a:rPr lang="cs-CZ" i="1" dirty="0"/>
              <a:t>řeka Vltava</a:t>
            </a:r>
            <a:endParaRPr lang="cs-CZ" dirty="0"/>
          </a:p>
          <a:p>
            <a:pPr lvl="0"/>
            <a:r>
              <a:rPr lang="cs-CZ" b="1" dirty="0"/>
              <a:t>vyplývání</a:t>
            </a:r>
            <a:r>
              <a:rPr lang="cs-CZ" dirty="0"/>
              <a:t> – </a:t>
            </a:r>
            <a:r>
              <a:rPr lang="cs-CZ" i="1" dirty="0"/>
              <a:t>všichni účastníci řízení, a tedy i pan Matějka</a:t>
            </a:r>
            <a:endParaRPr lang="cs-CZ" dirty="0"/>
          </a:p>
          <a:p>
            <a:pPr lvl="0"/>
            <a:r>
              <a:rPr lang="cs-CZ" b="1" dirty="0"/>
              <a:t>výčet</a:t>
            </a:r>
            <a:r>
              <a:rPr lang="cs-CZ" dirty="0"/>
              <a:t> – </a:t>
            </a:r>
            <a:r>
              <a:rPr lang="cs-CZ" i="1" dirty="0"/>
              <a:t>všechny tyto pohromy, tj. zemětřesení, záplavy a požáry, přišly do země současně</a:t>
            </a:r>
            <a:endParaRPr lang="cs-CZ" dirty="0"/>
          </a:p>
          <a:p>
            <a:pPr lvl="0"/>
            <a:r>
              <a:rPr lang="cs-CZ" b="1" dirty="0"/>
              <a:t>oprava</a:t>
            </a:r>
            <a:r>
              <a:rPr lang="cs-CZ" dirty="0"/>
              <a:t> – </a:t>
            </a:r>
            <a:r>
              <a:rPr lang="cs-CZ" i="1" dirty="0"/>
              <a:t>šlápl jsem do louže, spíše tedy do malého jezírka</a:t>
            </a:r>
            <a:endParaRPr lang="cs-CZ" dirty="0"/>
          </a:p>
          <a:p>
            <a:pPr lvl="0"/>
            <a:r>
              <a:rPr lang="cs-CZ" b="1" dirty="0"/>
              <a:t>vytčení</a:t>
            </a:r>
            <a:r>
              <a:rPr lang="cs-CZ" dirty="0"/>
              <a:t> – </a:t>
            </a:r>
            <a:r>
              <a:rPr lang="cs-CZ" i="1" dirty="0"/>
              <a:t>měl rád lehká jídla, zvláště vietnamská z mořských plodů</a:t>
            </a:r>
            <a:endParaRPr lang="cs-CZ" dirty="0"/>
          </a:p>
          <a:p>
            <a:pPr lvl="0"/>
            <a:r>
              <a:rPr lang="cs-CZ" b="1" dirty="0"/>
              <a:t>shrnutí</a:t>
            </a:r>
            <a:r>
              <a:rPr lang="cs-CZ" dirty="0"/>
              <a:t> – </a:t>
            </a:r>
            <a:r>
              <a:rPr lang="cs-CZ" i="1" dirty="0"/>
              <a:t>měl rád spaní pod širákem, dlouhé vandry, vaření na ohni, zkrátka všechny aspekty pobytu venku</a:t>
            </a:r>
            <a:endParaRPr lang="cs-CZ" dirty="0"/>
          </a:p>
          <a:p>
            <a:pPr lvl="0"/>
            <a:r>
              <a:rPr lang="cs-CZ" b="1" dirty="0"/>
              <a:t>ztotožnění</a:t>
            </a:r>
            <a:r>
              <a:rPr lang="cs-CZ" dirty="0"/>
              <a:t> – </a:t>
            </a:r>
            <a:r>
              <a:rPr lang="cs-CZ" i="1" dirty="0"/>
              <a:t>gramatika neboli mluvnice</a:t>
            </a:r>
            <a:r>
              <a:rPr lang="cs-CZ" dirty="0"/>
              <a:t>; </a:t>
            </a:r>
            <a:r>
              <a:rPr lang="cs-CZ" i="1" dirty="0"/>
              <a:t>Jan Dvořáček řečený Gorila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03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607" y="1469037"/>
            <a:ext cx="10927829" cy="5023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souřadnost/parataxe</a:t>
            </a:r>
            <a:endParaRPr lang="cs-CZ" dirty="0"/>
          </a:p>
          <a:p>
            <a:pPr lvl="0"/>
            <a:r>
              <a:rPr lang="cs-CZ" dirty="0"/>
              <a:t>vztah mezi dvěma nebo více členy, které jsou ve struktuře věty na stejné úrovni (jsou syntakticky rovnocenné, jsou stejným větným členem)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+ KOORDINACE</a:t>
            </a:r>
            <a:r>
              <a:rPr lang="cs-CZ" dirty="0"/>
              <a:t> (</a:t>
            </a:r>
            <a:r>
              <a:rPr lang="cs-CZ" i="1" dirty="0"/>
              <a:t>upekla dort a buchty; hezká, ale pohublá dívka</a:t>
            </a:r>
            <a:r>
              <a:rPr lang="cs-CZ" dirty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+ ADORDINACE</a:t>
            </a:r>
            <a:r>
              <a:rPr lang="cs-CZ" dirty="0"/>
              <a:t> (</a:t>
            </a:r>
            <a:r>
              <a:rPr lang="cs-CZ" i="1" dirty="0"/>
              <a:t>Jaroslav Hašek, autor Švejka; řeka Vltava; chudák maminka</a:t>
            </a:r>
            <a:r>
              <a:rPr lang="cs-CZ" dirty="0"/>
              <a:t>).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b="1" dirty="0"/>
              <a:t>závislost/hypotaxe</a:t>
            </a:r>
            <a:endParaRPr lang="cs-CZ" dirty="0"/>
          </a:p>
          <a:p>
            <a:pPr lvl="0"/>
            <a:r>
              <a:rPr lang="cs-CZ" dirty="0"/>
              <a:t>formální podřízenost jednoho větného členu jinému větnému členu</a:t>
            </a:r>
          </a:p>
          <a:p>
            <a:pPr lvl="0"/>
            <a:r>
              <a:rPr lang="cs-CZ" dirty="0"/>
              <a:t>rozlišujeme člen závislý/podřízený a člen řídící</a:t>
            </a:r>
          </a:p>
          <a:p>
            <a:pPr lvl="0"/>
            <a:r>
              <a:rPr lang="cs-CZ" dirty="0"/>
              <a:t>užití závislého členu ve větě je podmíněno užitím členu řídícího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54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doplněk (atribut verbální)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VČ označující stav či vlastnost, kterou má někdo nebo něco, co je ve větě pojmenováno jménem, za děje, který je vyjádřen slovesem</a:t>
            </a:r>
          </a:p>
          <a:p>
            <a:r>
              <a:rPr lang="cs-CZ" dirty="0"/>
              <a:t>rozvíjí jméno (shoduje se s ním v čísle a rodě) i sloveso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vztahuje se k oběma!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Kamarádka se vrátila unavená.</a:t>
            </a:r>
          </a:p>
          <a:p>
            <a:pPr lvl="2"/>
            <a:r>
              <a:rPr lang="cs-CZ" i="1" dirty="0"/>
              <a:t>vrátila se → unavená</a:t>
            </a:r>
          </a:p>
          <a:p>
            <a:pPr lvl="2"/>
            <a:r>
              <a:rPr lang="cs-CZ" i="1" dirty="0"/>
              <a:t>kamarádka → unavená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765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685" y="1690688"/>
            <a:ext cx="10515600" cy="4537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shoda/kongruence </a:t>
            </a:r>
          </a:p>
          <a:p>
            <a:r>
              <a:rPr lang="cs-CZ" dirty="0"/>
              <a:t>závislost, která je signalizována shodou ve vyjadřovaných morfologických kategoriích mezi členem řídícím a členem závislým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v pádě, čísle a rodě (</a:t>
            </a:r>
            <a:r>
              <a:rPr lang="cs-CZ" i="1" dirty="0"/>
              <a:t>malý slon</a:t>
            </a:r>
            <a:r>
              <a:rPr lang="cs-CZ" dirty="0"/>
              <a:t>)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v čísle a rodě (případně i v osobě) (</a:t>
            </a:r>
            <a:r>
              <a:rPr lang="cs-CZ" i="1" dirty="0"/>
              <a:t>slon zatroubil</a:t>
            </a:r>
            <a:r>
              <a:rPr lang="cs-CZ" dirty="0"/>
              <a:t>; </a:t>
            </a:r>
            <a:r>
              <a:rPr lang="cs-CZ" i="1" dirty="0"/>
              <a:t>my jsme usnuli</a:t>
            </a:r>
            <a:r>
              <a:rPr lang="cs-CZ" dirty="0"/>
              <a:t>)</a:t>
            </a:r>
          </a:p>
          <a:p>
            <a:r>
              <a:rPr lang="cs-CZ" dirty="0"/>
              <a:t>nastává:</a:t>
            </a:r>
          </a:p>
          <a:p>
            <a:pPr lvl="1"/>
            <a:r>
              <a:rPr lang="cs-CZ" dirty="0"/>
              <a:t>mezi podmětem–přísudkem</a:t>
            </a:r>
          </a:p>
          <a:p>
            <a:pPr lvl="1"/>
            <a:r>
              <a:rPr lang="cs-CZ" dirty="0"/>
              <a:t>jménem–přívlastkem shodným</a:t>
            </a:r>
          </a:p>
          <a:p>
            <a:pPr lvl="1"/>
            <a:r>
              <a:rPr lang="cs-CZ" dirty="0"/>
              <a:t>jméno–doplněk (tam, kde je znát jmenný rod)</a:t>
            </a:r>
          </a:p>
        </p:txBody>
      </p:sp>
    </p:spTree>
    <p:extLst>
      <p:ext uri="{BB962C8B-B14F-4D97-AF65-F5344CB8AC3E}">
        <p14:creationId xmlns:p14="http://schemas.microsoft.com/office/powerpoint/2010/main" val="2427954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9548" y="1690688"/>
            <a:ext cx="10972800" cy="4470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řízenost/rekce (někdy také silná závislost)</a:t>
            </a:r>
          </a:p>
          <a:p>
            <a:r>
              <a:rPr lang="cs-CZ" dirty="0"/>
              <a:t>typ závislosti, kdy řídící člen předepisuje/nutí členu závislému pád (případně předložku a pád);</a:t>
            </a:r>
          </a:p>
          <a:p>
            <a:r>
              <a:rPr lang="cs-CZ" dirty="0"/>
              <a:t>není se mezi nimi shoda (</a:t>
            </a:r>
            <a:r>
              <a:rPr lang="cs-CZ" i="1" dirty="0"/>
              <a:t>upekla dort</a:t>
            </a:r>
            <a:r>
              <a:rPr lang="cs-CZ" dirty="0"/>
              <a:t>; </a:t>
            </a:r>
            <a:r>
              <a:rPr lang="cs-CZ" i="1" dirty="0"/>
              <a:t>dotkl se sametu</a:t>
            </a:r>
            <a:r>
              <a:rPr lang="cs-CZ" dirty="0"/>
              <a:t>; </a:t>
            </a:r>
            <a:r>
              <a:rPr lang="cs-CZ" i="1" dirty="0"/>
              <a:t>spoléhal na Filipa</a:t>
            </a:r>
            <a:r>
              <a:rPr lang="cs-CZ" dirty="0"/>
              <a:t>; </a:t>
            </a:r>
            <a:r>
              <a:rPr lang="cs-CZ" i="1" dirty="0"/>
              <a:t>miska polévky</a:t>
            </a:r>
            <a:r>
              <a:rPr lang="cs-CZ" dirty="0"/>
              <a:t>; </a:t>
            </a:r>
            <a:r>
              <a:rPr lang="cs-CZ" i="1" dirty="0"/>
              <a:t>služba zákazníkům</a:t>
            </a:r>
            <a:r>
              <a:rPr lang="cs-CZ" dirty="0"/>
              <a:t>);</a:t>
            </a:r>
          </a:p>
          <a:p>
            <a:r>
              <a:rPr lang="cs-CZ" dirty="0"/>
              <a:t>nastává:</a:t>
            </a:r>
          </a:p>
          <a:p>
            <a:pPr lvl="1"/>
            <a:r>
              <a:rPr lang="cs-CZ" dirty="0"/>
              <a:t>mezi slovesem–předmětem</a:t>
            </a:r>
          </a:p>
          <a:p>
            <a:pPr lvl="1"/>
            <a:r>
              <a:rPr lang="cs-CZ" dirty="0"/>
              <a:t>jménem–přívlastek neshodným bezpředložkovým, </a:t>
            </a:r>
          </a:p>
          <a:p>
            <a:pPr lvl="1"/>
            <a:r>
              <a:rPr lang="cs-CZ" dirty="0"/>
              <a:t>slovesem–některými typy PU (původce děje, </a:t>
            </a:r>
            <a:r>
              <a:rPr lang="cs-CZ" dirty="0" err="1"/>
              <a:t>proživatele</a:t>
            </a:r>
            <a:r>
              <a:rPr lang="cs-CZ" dirty="0"/>
              <a:t> děje, některého prostředku)</a:t>
            </a:r>
          </a:p>
        </p:txBody>
      </p:sp>
    </p:spTree>
    <p:extLst>
      <p:ext uri="{BB962C8B-B14F-4D97-AF65-F5344CB8AC3E}">
        <p14:creationId xmlns:p14="http://schemas.microsoft.com/office/powerpoint/2010/main" val="2134969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9567" y="1825625"/>
            <a:ext cx="10957810" cy="45302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přimykání/adjunkce (někdy také slabá závislost)</a:t>
            </a:r>
          </a:p>
          <a:p>
            <a:r>
              <a:rPr lang="cs-CZ" dirty="0"/>
              <a:t>typ závislosti, kdy je jeden člen závislý na druhém, ale člen řídící nepředepisuje členu závislému morfologické kategorie</a:t>
            </a:r>
          </a:p>
          <a:p>
            <a:pPr lvl="1"/>
            <a:r>
              <a:rPr lang="cs-CZ" i="1" dirty="0"/>
              <a:t>domluvíme se telefonicky</a:t>
            </a:r>
            <a:r>
              <a:rPr lang="cs-CZ" dirty="0"/>
              <a:t>/</a:t>
            </a:r>
            <a:r>
              <a:rPr lang="cs-CZ" i="1" dirty="0"/>
              <a:t>telefonem </a:t>
            </a:r>
            <a:r>
              <a:rPr lang="cs-CZ" dirty="0"/>
              <a:t>/ </a:t>
            </a:r>
            <a:r>
              <a:rPr lang="cs-CZ" i="1" dirty="0"/>
              <a:t>po telefonu</a:t>
            </a:r>
          </a:p>
          <a:p>
            <a:pPr lvl="1"/>
            <a:r>
              <a:rPr lang="cs-CZ" i="1" dirty="0"/>
              <a:t>sednout si do sněhu </a:t>
            </a:r>
            <a:r>
              <a:rPr lang="cs-CZ" dirty="0"/>
              <a:t>/ </a:t>
            </a:r>
            <a:r>
              <a:rPr lang="cs-CZ" i="1" dirty="0"/>
              <a:t>na židli </a:t>
            </a:r>
            <a:r>
              <a:rPr lang="cs-CZ" dirty="0"/>
              <a:t>/ </a:t>
            </a:r>
            <a:r>
              <a:rPr lang="cs-CZ" i="1" dirty="0"/>
              <a:t>k Lucii </a:t>
            </a:r>
            <a:r>
              <a:rPr lang="cs-CZ" dirty="0"/>
              <a:t>/ </a:t>
            </a:r>
            <a:r>
              <a:rPr lang="cs-CZ" i="1" dirty="0"/>
              <a:t>vedle</a:t>
            </a:r>
            <a:endParaRPr lang="cs-CZ" dirty="0"/>
          </a:p>
          <a:p>
            <a:pPr lvl="1"/>
            <a:r>
              <a:rPr lang="cs-CZ" i="1" dirty="0"/>
              <a:t>cesta zpět </a:t>
            </a:r>
            <a:r>
              <a:rPr lang="cs-CZ" dirty="0"/>
              <a:t>/ </a:t>
            </a:r>
            <a:r>
              <a:rPr lang="cs-CZ" i="1" dirty="0"/>
              <a:t>lesem </a:t>
            </a:r>
            <a:r>
              <a:rPr lang="cs-CZ" dirty="0"/>
              <a:t>/ </a:t>
            </a:r>
            <a:r>
              <a:rPr lang="cs-CZ" i="1" dirty="0"/>
              <a:t>do Prahy / za snem</a:t>
            </a:r>
          </a:p>
          <a:p>
            <a:pPr lvl="1"/>
            <a:r>
              <a:rPr lang="cs-CZ" i="1" dirty="0"/>
              <a:t>velmi vzácný</a:t>
            </a:r>
            <a:r>
              <a:rPr lang="cs-CZ" dirty="0"/>
              <a:t>; </a:t>
            </a:r>
            <a:r>
              <a:rPr lang="cs-CZ" i="1" dirty="0"/>
              <a:t>naprosto ojediněle</a:t>
            </a:r>
            <a:r>
              <a:rPr lang="cs-CZ" dirty="0"/>
              <a:t>; </a:t>
            </a:r>
            <a:r>
              <a:rPr lang="cs-CZ" i="1" dirty="0"/>
              <a:t>stůl ze dřeva</a:t>
            </a:r>
            <a:r>
              <a:rPr lang="cs-CZ" dirty="0"/>
              <a:t>; </a:t>
            </a:r>
            <a:r>
              <a:rPr lang="cs-CZ" i="1" dirty="0"/>
              <a:t>kabát s kapucí</a:t>
            </a:r>
          </a:p>
          <a:p>
            <a:r>
              <a:rPr lang="cs-CZ" dirty="0"/>
              <a:t>nastává</a:t>
            </a:r>
          </a:p>
          <a:p>
            <a:pPr lvl="1"/>
            <a:r>
              <a:rPr lang="cs-CZ" dirty="0"/>
              <a:t>mezi slovesem–většinou PU</a:t>
            </a:r>
          </a:p>
          <a:p>
            <a:pPr lvl="1"/>
            <a:r>
              <a:rPr lang="cs-CZ" dirty="0"/>
              <a:t>jménem–přívlastkem neshodným předložkovým</a:t>
            </a:r>
          </a:p>
          <a:p>
            <a:pPr lvl="1"/>
            <a:r>
              <a:rPr lang="cs-CZ" dirty="0"/>
              <a:t>slovesem–doplňkem</a:t>
            </a:r>
          </a:p>
        </p:txBody>
      </p:sp>
    </p:spTree>
    <p:extLst>
      <p:ext uri="{BB962C8B-B14F-4D97-AF65-F5344CB8AC3E}">
        <p14:creationId xmlns:p14="http://schemas.microsoft.com/office/powerpoint/2010/main" val="2276070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Jaké vztahy budou mezi vyznačenými slovy/VČ?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velká třída</a:t>
            </a:r>
          </a:p>
          <a:p>
            <a:r>
              <a:rPr lang="cs-CZ" b="1" dirty="0"/>
              <a:t>čokoláda s oříšky</a:t>
            </a:r>
          </a:p>
          <a:p>
            <a:r>
              <a:rPr lang="cs-CZ" b="1" dirty="0"/>
              <a:t>sklenice vína</a:t>
            </a:r>
          </a:p>
          <a:p>
            <a:r>
              <a:rPr lang="cs-CZ" b="1" dirty="0"/>
              <a:t>kohout a slepice</a:t>
            </a:r>
          </a:p>
          <a:p>
            <a:r>
              <a:rPr lang="cs-CZ" b="1" dirty="0"/>
              <a:t>Praha</a:t>
            </a:r>
            <a:r>
              <a:rPr lang="cs-CZ" dirty="0"/>
              <a:t>, hlavní </a:t>
            </a:r>
            <a:r>
              <a:rPr lang="cs-CZ" b="1" dirty="0"/>
              <a:t>město</a:t>
            </a:r>
          </a:p>
          <a:p>
            <a:r>
              <a:rPr lang="cs-CZ" b="1" dirty="0"/>
              <a:t>Pije čaj</a:t>
            </a:r>
            <a:r>
              <a:rPr lang="cs-CZ" dirty="0"/>
              <a:t>.</a:t>
            </a:r>
          </a:p>
          <a:p>
            <a:r>
              <a:rPr lang="cs-CZ" b="1" dirty="0"/>
              <a:t>Květina voní</a:t>
            </a:r>
            <a:r>
              <a:rPr lang="cs-CZ" dirty="0"/>
              <a:t>.</a:t>
            </a:r>
          </a:p>
          <a:p>
            <a:r>
              <a:rPr lang="cs-CZ" b="1" dirty="0"/>
              <a:t>Bydlím v Praze</a:t>
            </a:r>
            <a:r>
              <a:rPr lang="cs-CZ" dirty="0"/>
              <a:t>.</a:t>
            </a:r>
          </a:p>
          <a:p>
            <a:r>
              <a:rPr lang="cs-CZ" b="1" dirty="0"/>
              <a:t>Zaplatím kartou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dirty="0"/>
              <a:t>Pes</a:t>
            </a:r>
            <a:r>
              <a:rPr lang="cs-CZ" dirty="0"/>
              <a:t> </a:t>
            </a:r>
            <a:r>
              <a:rPr lang="cs-CZ" b="1" dirty="0"/>
              <a:t>běhal</a:t>
            </a:r>
            <a:r>
              <a:rPr lang="cs-CZ" dirty="0"/>
              <a:t> na zahradě </a:t>
            </a:r>
            <a:r>
              <a:rPr lang="cs-CZ" b="1" dirty="0"/>
              <a:t>špinavý</a:t>
            </a:r>
            <a:r>
              <a:rPr lang="cs-CZ" dirty="0"/>
              <a:t>.</a:t>
            </a:r>
          </a:p>
          <a:p>
            <a:r>
              <a:rPr lang="cs-CZ" b="1" dirty="0"/>
              <a:t>Viděl</a:t>
            </a:r>
            <a:r>
              <a:rPr lang="cs-CZ" dirty="0"/>
              <a:t> </a:t>
            </a:r>
            <a:r>
              <a:rPr lang="cs-CZ" b="1" dirty="0"/>
              <a:t>otce</a:t>
            </a:r>
            <a:r>
              <a:rPr lang="cs-CZ" dirty="0"/>
              <a:t> </a:t>
            </a:r>
            <a:r>
              <a:rPr lang="cs-CZ" b="1" dirty="0"/>
              <a:t>plakat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33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Jaké vztahy budou mezi vyznačenými slovy/VČ?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2129"/>
            <a:ext cx="9095132" cy="435133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velká třída </a:t>
            </a:r>
            <a:r>
              <a:rPr lang="cs-CZ" dirty="0"/>
              <a:t>← D, k</a:t>
            </a:r>
          </a:p>
          <a:p>
            <a:r>
              <a:rPr lang="cs-CZ" b="1" dirty="0"/>
              <a:t>čokoláda s oříšky </a:t>
            </a:r>
            <a:r>
              <a:rPr lang="cs-CZ" dirty="0"/>
              <a:t>← D, a</a:t>
            </a:r>
            <a:endParaRPr lang="cs-CZ" b="1" dirty="0"/>
          </a:p>
          <a:p>
            <a:r>
              <a:rPr lang="cs-CZ" b="1" dirty="0"/>
              <a:t>sklenice vína </a:t>
            </a:r>
            <a:r>
              <a:rPr lang="cs-CZ" dirty="0"/>
              <a:t>← D, r</a:t>
            </a:r>
          </a:p>
          <a:p>
            <a:r>
              <a:rPr lang="cs-CZ" b="1" dirty="0"/>
              <a:t>kohout a slepice </a:t>
            </a:r>
            <a:r>
              <a:rPr lang="cs-CZ" dirty="0"/>
              <a:t>← K, p</a:t>
            </a:r>
          </a:p>
          <a:p>
            <a:r>
              <a:rPr lang="cs-CZ" b="1" dirty="0"/>
              <a:t>Praha</a:t>
            </a:r>
            <a:r>
              <a:rPr lang="cs-CZ" dirty="0"/>
              <a:t>, hlavní </a:t>
            </a:r>
            <a:r>
              <a:rPr lang="cs-CZ" b="1" dirty="0"/>
              <a:t>město </a:t>
            </a:r>
            <a:r>
              <a:rPr lang="cs-CZ" dirty="0"/>
              <a:t>← A, p</a:t>
            </a:r>
          </a:p>
          <a:p>
            <a:r>
              <a:rPr lang="cs-CZ" b="1" dirty="0"/>
              <a:t>Pije čaj</a:t>
            </a:r>
            <a:r>
              <a:rPr lang="cs-CZ" dirty="0"/>
              <a:t>. ← D, r</a:t>
            </a:r>
          </a:p>
          <a:p>
            <a:r>
              <a:rPr lang="cs-CZ" b="1" dirty="0"/>
              <a:t>Květina voní</a:t>
            </a:r>
            <a:r>
              <a:rPr lang="cs-CZ" dirty="0"/>
              <a:t>. ← P, k</a:t>
            </a:r>
          </a:p>
          <a:p>
            <a:r>
              <a:rPr lang="cs-CZ" b="1" dirty="0"/>
              <a:t>Bydlím v Praze</a:t>
            </a:r>
            <a:r>
              <a:rPr lang="cs-CZ" dirty="0"/>
              <a:t>. ← D, a</a:t>
            </a:r>
          </a:p>
          <a:p>
            <a:r>
              <a:rPr lang="cs-CZ" b="1" dirty="0"/>
              <a:t>Zaplatím kartou</a:t>
            </a:r>
            <a:r>
              <a:rPr lang="cs-CZ" dirty="0"/>
              <a:t>. ← D, a (× Zaplatím /za/ něco ← D, r)</a:t>
            </a:r>
          </a:p>
          <a:p>
            <a:endParaRPr lang="cs-CZ" dirty="0"/>
          </a:p>
          <a:p>
            <a:r>
              <a:rPr lang="cs-CZ" b="1" dirty="0"/>
              <a:t>Pes</a:t>
            </a:r>
            <a:r>
              <a:rPr lang="cs-CZ" dirty="0"/>
              <a:t> </a:t>
            </a:r>
            <a:r>
              <a:rPr lang="cs-CZ" b="1" dirty="0"/>
              <a:t>běhal</a:t>
            </a:r>
            <a:r>
              <a:rPr lang="cs-CZ" dirty="0"/>
              <a:t> na zahradě </a:t>
            </a:r>
            <a:r>
              <a:rPr lang="cs-CZ" b="1" dirty="0"/>
              <a:t>špinavý</a:t>
            </a:r>
            <a:r>
              <a:rPr lang="cs-CZ" dirty="0"/>
              <a:t>. ← (</a:t>
            </a:r>
            <a:r>
              <a:rPr lang="cs-CZ" i="1" dirty="0"/>
              <a:t>pes–</a:t>
            </a:r>
            <a:r>
              <a:rPr lang="cs-CZ" i="1" dirty="0" err="1"/>
              <a:t>šp</a:t>
            </a:r>
            <a:r>
              <a:rPr lang="cs-CZ" dirty="0"/>
              <a:t>) D, k + (</a:t>
            </a:r>
            <a:r>
              <a:rPr lang="cs-CZ" i="1" dirty="0"/>
              <a:t>běhal–</a:t>
            </a:r>
            <a:r>
              <a:rPr lang="cs-CZ" i="1" dirty="0" err="1"/>
              <a:t>šp</a:t>
            </a:r>
            <a:r>
              <a:rPr lang="cs-CZ" dirty="0"/>
              <a:t>) D, a</a:t>
            </a:r>
          </a:p>
          <a:p>
            <a:r>
              <a:rPr lang="cs-CZ" b="1" dirty="0"/>
              <a:t>Viděl</a:t>
            </a:r>
            <a:r>
              <a:rPr lang="cs-CZ" dirty="0"/>
              <a:t> </a:t>
            </a:r>
            <a:r>
              <a:rPr lang="cs-CZ" b="1" dirty="0"/>
              <a:t>otce</a:t>
            </a:r>
            <a:r>
              <a:rPr lang="cs-CZ" dirty="0"/>
              <a:t> </a:t>
            </a:r>
            <a:r>
              <a:rPr lang="cs-CZ" b="1" dirty="0"/>
              <a:t>plakat</a:t>
            </a:r>
            <a:r>
              <a:rPr lang="cs-CZ" dirty="0"/>
              <a:t>. ← (</a:t>
            </a:r>
            <a:r>
              <a:rPr lang="cs-CZ" i="1" dirty="0"/>
              <a:t>otce</a:t>
            </a:r>
            <a:r>
              <a:rPr lang="cs-CZ" dirty="0"/>
              <a:t> – </a:t>
            </a:r>
            <a:r>
              <a:rPr lang="cs-CZ" i="1" dirty="0"/>
              <a:t>plakat</a:t>
            </a:r>
            <a:r>
              <a:rPr lang="cs-CZ" dirty="0"/>
              <a:t>) D, a + (</a:t>
            </a:r>
            <a:r>
              <a:rPr lang="cs-CZ" i="1" dirty="0"/>
              <a:t>viděl</a:t>
            </a:r>
            <a:r>
              <a:rPr lang="cs-CZ" dirty="0"/>
              <a:t> – </a:t>
            </a:r>
            <a:r>
              <a:rPr lang="cs-CZ" i="1" dirty="0"/>
              <a:t>plakat</a:t>
            </a:r>
            <a:r>
              <a:rPr lang="cs-CZ" dirty="0"/>
              <a:t>) D, 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74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doplněk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adjektivum/zájmeno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Maminka přišla z pekárny </a:t>
            </a:r>
            <a:r>
              <a:rPr lang="cs-CZ" i="1" u="sng" dirty="0"/>
              <a:t>spokojená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Maminka pracuje </a:t>
            </a:r>
            <a:r>
              <a:rPr lang="cs-CZ" i="1" u="sng" dirty="0"/>
              <a:t>jako pekařka</a:t>
            </a:r>
            <a:r>
              <a:rPr lang="cs-CZ" i="1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Maminka pekla koblihy </a:t>
            </a:r>
            <a:r>
              <a:rPr lang="cs-CZ" i="1" u="sng" dirty="0"/>
              <a:t>sama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infinitiv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Viděl svého otce </a:t>
            </a:r>
            <a:r>
              <a:rPr lang="cs-CZ" i="1" u="sng" dirty="0"/>
              <a:t>plakat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sloveso ve tvaru příčestí trpného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Seděl </a:t>
            </a:r>
            <a:r>
              <a:rPr lang="cs-CZ" i="1" u="sng" dirty="0"/>
              <a:t>obklopen</a:t>
            </a:r>
            <a:r>
              <a:rPr lang="cs-CZ" i="1" dirty="0"/>
              <a:t> přáteli. </a:t>
            </a:r>
            <a:r>
              <a:rPr lang="cs-CZ" dirty="0"/>
              <a:t>(× </a:t>
            </a:r>
            <a:r>
              <a:rPr lang="cs-CZ" i="1" dirty="0"/>
              <a:t>Byl obklopen přáteli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přechodník</a:t>
            </a:r>
          </a:p>
          <a:p>
            <a:pPr lvl="1">
              <a:buFont typeface="Arial" pitchFamily="34" charset="0"/>
              <a:buChar char="•"/>
            </a:pPr>
            <a:r>
              <a:rPr lang="cs-CZ" i="1" u="sng" dirty="0"/>
              <a:t>Pečíc</a:t>
            </a:r>
            <a:r>
              <a:rPr lang="cs-CZ" i="1" dirty="0"/>
              <a:t> koblihy si maminka zpívala.</a:t>
            </a:r>
          </a:p>
          <a:p>
            <a:pPr marL="0" indent="0">
              <a:buNone/>
            </a:pPr>
            <a:r>
              <a:rPr lang="cs-CZ" dirty="0"/>
              <a:t>vedlejší věta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Viděl maminku, </a:t>
            </a:r>
            <a:r>
              <a:rPr lang="cs-CZ" i="1" u="sng" dirty="0"/>
              <a:t>jak peče koblihy</a:t>
            </a:r>
            <a:r>
              <a:rPr lang="cs-CZ" i="1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75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příslovečné určení (adverbiale)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vyjadřuje okolnosti (kdy, kde, jak, proč…)</a:t>
            </a:r>
          </a:p>
          <a:p>
            <a:r>
              <a:rPr lang="cs-CZ" dirty="0"/>
              <a:t>většinou rozvíjí sloveso</a:t>
            </a:r>
          </a:p>
          <a:p>
            <a:r>
              <a:rPr lang="cs-CZ" dirty="0"/>
              <a:t>většinou je vypustitelné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často ovšem nelze vypustit u sloves pohybu</a:t>
            </a:r>
          </a:p>
          <a:p>
            <a:pPr marL="857250" lvl="2" indent="0">
              <a:buNone/>
            </a:pPr>
            <a:r>
              <a:rPr lang="cs-CZ" dirty="0"/>
              <a:t>× </a:t>
            </a:r>
            <a:r>
              <a:rPr lang="cs-CZ" i="1" dirty="0"/>
              <a:t>Bydlím v Praze.</a:t>
            </a:r>
          </a:p>
          <a:p>
            <a:pPr marL="857250" lvl="2" indent="0">
              <a:buNone/>
            </a:pPr>
            <a:r>
              <a:rPr lang="cs-CZ" dirty="0"/>
              <a:t>× </a:t>
            </a:r>
            <a:r>
              <a:rPr lang="cs-CZ" i="1" dirty="0"/>
              <a:t>Přišel domů.</a:t>
            </a:r>
          </a:p>
          <a:p>
            <a:pPr marL="857250" lvl="2" indent="0">
              <a:buNone/>
            </a:pPr>
            <a:r>
              <a:rPr lang="cs-CZ" dirty="0"/>
              <a:t>× </a:t>
            </a:r>
            <a:r>
              <a:rPr lang="cs-CZ" i="1" dirty="0"/>
              <a:t>Přišel včas.</a:t>
            </a:r>
          </a:p>
          <a:p>
            <a:r>
              <a:rPr lang="cs-CZ" dirty="0"/>
              <a:t>řadí se sem mnohem více, než jsou studenti zvyklí…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Adam snědl kamarádce svačinu. </a:t>
            </a:r>
            <a:r>
              <a:rPr lang="cs-CZ" dirty="0"/>
              <a:t>(PU prospěchu)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Adam nakrájel chleba </a:t>
            </a:r>
            <a:r>
              <a:rPr lang="cs-CZ" i="1" u="sng" dirty="0"/>
              <a:t>nožem</a:t>
            </a:r>
            <a:r>
              <a:rPr lang="cs-CZ" i="1" dirty="0"/>
              <a:t>. </a:t>
            </a:r>
            <a:r>
              <a:rPr lang="cs-CZ" dirty="0"/>
              <a:t>(PU prostředku)</a:t>
            </a:r>
          </a:p>
        </p:txBody>
      </p:sp>
    </p:spTree>
    <p:extLst>
      <p:ext uri="{BB962C8B-B14F-4D97-AF65-F5344CB8AC3E}">
        <p14:creationId xmlns:p14="http://schemas.microsoft.com/office/powerpoint/2010/main" val="205996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9372600" cy="616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PU původce děje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opisném pasivu</a:t>
            </a:r>
          </a:p>
          <a:p>
            <a:pPr lvl="2"/>
            <a:r>
              <a:rPr lang="cs-CZ" dirty="0"/>
              <a:t>významově původce děje, formálně ne podmět</a:t>
            </a:r>
          </a:p>
          <a:p>
            <a:pPr marL="1371600" lvl="3" indent="0">
              <a:buNone/>
            </a:pPr>
            <a:r>
              <a:rPr lang="cs-CZ" sz="2400" i="1" dirty="0"/>
              <a:t>Obor čeština v komunikaci neslyšících založila Alena Macurová.</a:t>
            </a:r>
          </a:p>
          <a:p>
            <a:pPr marL="1371600" lvl="3" indent="0">
              <a:buNone/>
            </a:pPr>
            <a:r>
              <a:rPr lang="cs-CZ" sz="2400" dirty="0"/>
              <a:t>→ </a:t>
            </a:r>
            <a:r>
              <a:rPr lang="cs-CZ" sz="2400" i="1" dirty="0"/>
              <a:t>Obor čeština v komunikaci neslyšících byl založen </a:t>
            </a:r>
            <a:r>
              <a:rPr lang="cs-CZ" sz="2400" i="1" u="sng" dirty="0"/>
              <a:t>Alenou Macurovou</a:t>
            </a:r>
            <a:r>
              <a:rPr lang="cs-CZ" sz="2400" i="1" dirty="0"/>
              <a:t>.</a:t>
            </a:r>
          </a:p>
          <a:p>
            <a:pPr marL="914400" lvl="2" indent="0">
              <a:buNone/>
            </a:pP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pero bylo ukradeno </a:t>
            </a:r>
            <a:r>
              <a:rPr lang="cs-CZ" i="1" u="sng" dirty="0"/>
              <a:t>prezidentem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les byl poničen </a:t>
            </a:r>
            <a:r>
              <a:rPr lang="cs-CZ" i="1" u="sng" dirty="0"/>
              <a:t>vichřicí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les byl poničen </a:t>
            </a:r>
            <a:r>
              <a:rPr lang="cs-CZ" i="1" u="sng" dirty="0"/>
              <a:t>od vichřice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kvůli standardnímu tvaru v 7. p. → dá se brát jako rekce</a:t>
            </a:r>
          </a:p>
        </p:txBody>
      </p:sp>
    </p:spTree>
    <p:extLst>
      <p:ext uri="{BB962C8B-B14F-4D97-AF65-F5344CB8AC3E}">
        <p14:creationId xmlns:p14="http://schemas.microsoft.com/office/powerpoint/2010/main" val="105455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/>
              <a:t>PU původce děje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7638"/>
            <a:ext cx="9372600" cy="5107706"/>
          </a:xfrm>
        </p:spPr>
        <p:txBody>
          <a:bodyPr>
            <a:normAutofit/>
          </a:bodyPr>
          <a:lstStyle/>
          <a:p>
            <a:r>
              <a:rPr lang="cs-CZ" dirty="0"/>
              <a:t>v administrativě, publicistice a odborném textu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Program Valné hromady byl odhlasován </a:t>
            </a:r>
            <a:r>
              <a:rPr lang="cs-CZ" i="1" u="sng" dirty="0"/>
              <a:t>zakladateli i členy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Tento léčivý přípravek byl schválen členskými </a:t>
            </a:r>
            <a:r>
              <a:rPr lang="cs-CZ" i="1" u="sng" dirty="0"/>
              <a:t>státy</a:t>
            </a:r>
            <a:r>
              <a:rPr lang="cs-CZ" i="1" dirty="0"/>
              <a:t> Evropské unie.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Obraz Dáma s hranostajem byl namalován nejspíše </a:t>
            </a:r>
            <a:r>
              <a:rPr lang="cs-CZ" i="1" u="sng" dirty="0"/>
              <a:t>Leonardem da </a:t>
            </a:r>
            <a:r>
              <a:rPr lang="cs-CZ" i="1" u="sng" dirty="0" err="1"/>
              <a:t>Vincim</a:t>
            </a:r>
            <a:r>
              <a:rPr lang="cs-CZ" i="1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endParaRPr lang="cs-CZ" sz="2000" i="1" dirty="0"/>
          </a:p>
          <a:p>
            <a:pPr marL="0" indent="0">
              <a:buNone/>
            </a:pPr>
            <a:r>
              <a:rPr lang="cs-CZ" sz="2000" dirty="0"/>
              <a:t>… v běžné komunikaci výjimečné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240" y="3645024"/>
            <a:ext cx="2267744" cy="309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5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9372600" cy="616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PU </a:t>
            </a:r>
            <a:r>
              <a:rPr lang="cs-CZ" b="1" dirty="0" err="1"/>
              <a:t>proživatele</a:t>
            </a:r>
            <a:r>
              <a:rPr lang="cs-CZ" b="1" dirty="0"/>
              <a:t> děje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nevypustitelné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i="1" dirty="0"/>
              <a:t>chutnají </a:t>
            </a:r>
            <a:r>
              <a:rPr lang="cs-CZ" sz="2600" i="1" u="sng" dirty="0"/>
              <a:t>mu</a:t>
            </a:r>
            <a:r>
              <a:rPr lang="cs-CZ" sz="2600" i="1" dirty="0"/>
              <a:t> koblihy</a:t>
            </a:r>
          </a:p>
          <a:p>
            <a:pPr marL="914400" lvl="2" indent="0">
              <a:buNone/>
            </a:pPr>
            <a:r>
              <a:rPr lang="cs-CZ" sz="2600" dirty="0"/>
              <a:t>× *</a:t>
            </a:r>
            <a:r>
              <a:rPr lang="cs-CZ" sz="2600" i="1" dirty="0"/>
              <a:t>chutnají koblihy</a:t>
            </a:r>
            <a:r>
              <a:rPr lang="cs-CZ" sz="2600" dirty="0"/>
              <a:t> (nutné KOMU!)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i="1" dirty="0"/>
              <a:t>líbí se </a:t>
            </a:r>
            <a:r>
              <a:rPr lang="cs-CZ" sz="2600" i="1" u="sng" dirty="0"/>
              <a:t>mu</a:t>
            </a:r>
            <a:r>
              <a:rPr lang="cs-CZ" sz="2600" i="1" dirty="0"/>
              <a:t> Anička</a:t>
            </a:r>
          </a:p>
          <a:p>
            <a:pPr marL="914400" lvl="2" indent="0">
              <a:buNone/>
            </a:pPr>
            <a:r>
              <a:rPr lang="cs-CZ" sz="2600" dirty="0"/>
              <a:t>× *</a:t>
            </a:r>
            <a:r>
              <a:rPr lang="cs-CZ" sz="2600" i="1" dirty="0"/>
              <a:t>líbí se Anička </a:t>
            </a:r>
            <a:r>
              <a:rPr lang="cs-CZ" sz="2600" dirty="0"/>
              <a:t>(nutné KOMU!)</a:t>
            </a:r>
            <a:endParaRPr lang="cs-CZ" sz="2600" i="1" dirty="0"/>
          </a:p>
          <a:p>
            <a:pPr lvl="1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PU prospěchu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čí prospěch nebo neprospěch se něco děje, většinou vypustitelné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kobliha </a:t>
            </a:r>
            <a:r>
              <a:rPr lang="cs-CZ" i="1" u="sng" dirty="0"/>
              <a:t>mu </a:t>
            </a:r>
            <a:r>
              <a:rPr lang="cs-CZ" i="1" dirty="0"/>
              <a:t>spadla na zem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upekla </a:t>
            </a:r>
            <a:r>
              <a:rPr lang="cs-CZ" i="1" u="sng" dirty="0"/>
              <a:t>manželovi</a:t>
            </a:r>
            <a:r>
              <a:rPr lang="cs-CZ" i="1" dirty="0"/>
              <a:t> koblihy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pro manžela</a:t>
            </a:r>
            <a:r>
              <a:rPr lang="cs-CZ" i="1" dirty="0"/>
              <a:t> upekla koblihy</a:t>
            </a:r>
          </a:p>
          <a:p>
            <a:pPr marL="914400" lvl="2" indent="0">
              <a:buNone/>
            </a:pPr>
            <a:r>
              <a:rPr lang="cs-CZ" dirty="0"/>
              <a:t>× </a:t>
            </a:r>
            <a:r>
              <a:rPr lang="cs-CZ" i="1" dirty="0"/>
              <a:t>upekla koblihy pro manžela </a:t>
            </a:r>
            <a:r>
              <a:rPr lang="cs-CZ" dirty="0"/>
              <a:t>= přívlastek neshodný</a:t>
            </a:r>
          </a:p>
        </p:txBody>
      </p:sp>
    </p:spTree>
    <p:extLst>
      <p:ext uri="{BB962C8B-B14F-4D97-AF65-F5344CB8AC3E}">
        <p14:creationId xmlns:p14="http://schemas.microsoft.com/office/powerpoint/2010/main" val="201866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9372600" cy="616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PU průvodních okolností</a:t>
            </a:r>
          </a:p>
          <a:p>
            <a:pPr marL="400050" lvl="1" indent="0">
              <a:buNone/>
            </a:pPr>
            <a:r>
              <a:rPr lang="cs-CZ" dirty="0"/>
              <a:t>= u dvou dějů probíhajících v jeden čas</a:t>
            </a:r>
          </a:p>
          <a:p>
            <a:pPr marL="400050" lvl="1" indent="0">
              <a:buNone/>
            </a:pPr>
            <a:r>
              <a:rPr lang="cs-CZ" dirty="0"/>
              <a:t>= tentýž významový podmět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se smíchem</a:t>
            </a:r>
            <a:r>
              <a:rPr lang="cs-CZ" i="1" dirty="0"/>
              <a:t> se objali</a:t>
            </a:r>
          </a:p>
          <a:p>
            <a:pPr marL="914400" lvl="2" indent="0">
              <a:buNone/>
            </a:pPr>
            <a:r>
              <a:rPr lang="cs-CZ" sz="2400" dirty="0"/>
              <a:t>= (oni) smáli se a objali 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u="sng" dirty="0"/>
              <a:t>mlčky</a:t>
            </a:r>
            <a:r>
              <a:rPr lang="cs-CZ" i="1" dirty="0"/>
              <a:t> jedla už šestou koblihu</a:t>
            </a:r>
          </a:p>
          <a:p>
            <a:pPr marL="914400" lvl="2" indent="0">
              <a:buNone/>
            </a:pPr>
            <a:r>
              <a:rPr lang="cs-CZ" sz="2400" dirty="0"/>
              <a:t>= (ona) mlčela a jedla</a:t>
            </a:r>
          </a:p>
          <a:p>
            <a:pPr marL="914400" lvl="2" indent="0">
              <a:buNone/>
            </a:pPr>
            <a:r>
              <a:rPr lang="cs-CZ" sz="2400" dirty="0"/>
              <a:t>× </a:t>
            </a:r>
            <a:r>
              <a:rPr lang="cs-CZ" sz="2400" i="1" dirty="0"/>
              <a:t>smutně jedna už třetí koblihu</a:t>
            </a:r>
          </a:p>
          <a:p>
            <a:pPr marL="914400" lvl="2" indent="0">
              <a:buNone/>
            </a:pPr>
            <a:r>
              <a:rPr lang="cs-CZ" sz="2400" i="1" dirty="0"/>
              <a:t>	</a:t>
            </a:r>
            <a:r>
              <a:rPr lang="cs-CZ" sz="2400" dirty="0"/>
              <a:t>= PU způsobu</a:t>
            </a:r>
          </a:p>
          <a:p>
            <a:pPr marL="914400" lvl="2" indent="0">
              <a:buNone/>
            </a:pPr>
            <a:r>
              <a:rPr lang="cs-CZ" sz="2400" dirty="0"/>
              <a:t>	= byla smutná (</a:t>
            </a:r>
            <a:r>
              <a:rPr lang="cs-CZ" sz="2400" dirty="0" err="1"/>
              <a:t>verbonominální</a:t>
            </a:r>
            <a:r>
              <a:rPr lang="cs-CZ" sz="2400" dirty="0"/>
              <a:t> člen, ne dva děje)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087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9372600" cy="616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PU průvodních okolností</a:t>
            </a:r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b="1" dirty="0"/>
              <a:t>speciální typ PU průvodních okolností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seděl na lavičce </a:t>
            </a:r>
            <a:r>
              <a:rPr lang="cs-CZ" i="1" u="sng" dirty="0"/>
              <a:t>s Adamem</a:t>
            </a:r>
          </a:p>
          <a:p>
            <a:pPr marL="457200" lvl="1" indent="0">
              <a:buNone/>
            </a:pPr>
            <a:r>
              <a:rPr lang="cs-CZ" dirty="0"/>
              <a:t>	= on seděl na lavičce a on s Adamem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koblihy jsem snídala vždycky </a:t>
            </a:r>
            <a:r>
              <a:rPr lang="cs-CZ" i="1" u="sng" dirty="0"/>
              <a:t>s Adamem</a:t>
            </a:r>
          </a:p>
          <a:p>
            <a:pPr marL="857250" lvl="2" indent="0">
              <a:buNone/>
            </a:pPr>
            <a:r>
              <a:rPr lang="cs-CZ" sz="2400" dirty="0"/>
              <a:t>= já jsem snídala a já s Adamem</a:t>
            </a:r>
          </a:p>
          <a:p>
            <a:pPr marL="857250" lvl="2" indent="0">
              <a:buNone/>
            </a:pPr>
            <a:endParaRPr lang="cs-CZ" sz="2400" dirty="0"/>
          </a:p>
          <a:p>
            <a:pPr marL="857250" lvl="2" indent="0">
              <a:buNone/>
            </a:pPr>
            <a:r>
              <a:rPr lang="cs-CZ" sz="2400" dirty="0"/>
              <a:t>× </a:t>
            </a:r>
            <a:r>
              <a:rPr lang="cs-CZ" sz="2400" i="1" dirty="0"/>
              <a:t>Milan s Karlem jedli koblihy </a:t>
            </a:r>
            <a:endParaRPr lang="cs-CZ" sz="2400" dirty="0"/>
          </a:p>
          <a:p>
            <a:pPr marL="1314450" lvl="3" indent="0">
              <a:buNone/>
            </a:pPr>
            <a:r>
              <a:rPr lang="cs-CZ" sz="2400" dirty="0"/>
              <a:t>= </a:t>
            </a:r>
            <a:r>
              <a:rPr lang="cs-CZ" sz="2400" b="1" dirty="0"/>
              <a:t>několikanásobný podmět spojený hypotakticky</a:t>
            </a:r>
            <a:r>
              <a:rPr lang="cs-CZ" sz="2400" dirty="0"/>
              <a:t>, tj. podřadně: někdo s někým</a:t>
            </a:r>
          </a:p>
          <a:p>
            <a:pPr marL="1314450" lvl="3" indent="0">
              <a:buNone/>
            </a:pPr>
            <a:r>
              <a:rPr lang="cs-CZ" sz="2400" dirty="0"/>
              <a:t>→ shoda s oběma členy</a:t>
            </a:r>
          </a:p>
          <a:p>
            <a:pPr marL="857250" lvl="2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Na promoci jsem šla </a:t>
            </a:r>
            <a:r>
              <a:rPr lang="cs-CZ" i="1" u="sng" dirty="0"/>
              <a:t>v kalhotách</a:t>
            </a:r>
            <a:r>
              <a:rPr lang="cs-CZ" i="1" dirty="0"/>
              <a:t>.</a:t>
            </a:r>
          </a:p>
          <a:p>
            <a:pPr marL="400050" lvl="1" indent="0">
              <a:buNone/>
            </a:pPr>
            <a:r>
              <a:rPr lang="cs-CZ" dirty="0"/>
              <a:t>= šla jsem promovat a měla jsem na sobě kalhoty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129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1356</Words>
  <Application>Microsoft Office PowerPoint</Application>
  <PresentationFormat>Širokoúhlá obrazovka</PresentationFormat>
  <Paragraphs>263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Úvodní jazykový seminář</vt:lpstr>
      <vt:lpstr>doplněk (atribut verbální)</vt:lpstr>
      <vt:lpstr>doplněk</vt:lpstr>
      <vt:lpstr>příslovečné určení (adverbiale)</vt:lpstr>
      <vt:lpstr>Prezentace aplikace PowerPoint</vt:lpstr>
      <vt:lpstr>PU původce děje</vt:lpstr>
      <vt:lpstr>Prezentace aplikace PowerPoint</vt:lpstr>
      <vt:lpstr>Prezentace aplikace PowerPoint</vt:lpstr>
      <vt:lpstr>Prezentace aplikace PowerPoint</vt:lpstr>
      <vt:lpstr>typy PU </vt:lpstr>
      <vt:lpstr>Prezentace aplikace PowerPoint</vt:lpstr>
      <vt:lpstr>Prezentace aplikace PowerPoint</vt:lpstr>
      <vt:lpstr>Prezentace aplikace PowerPoint</vt:lpstr>
      <vt:lpstr>syntaktické vztahy</vt:lpstr>
      <vt:lpstr>sémantické vztahy</vt:lpstr>
      <vt:lpstr>sémantické vztahy</vt:lpstr>
      <vt:lpstr>sémantické vztahy</vt:lpstr>
      <vt:lpstr>sémantické vztahy</vt:lpstr>
      <vt:lpstr>formálně-syntaktické vztahy</vt:lpstr>
      <vt:lpstr>formálně-syntaktické vztahy závislost</vt:lpstr>
      <vt:lpstr>formálně-syntaktické vztahy závislost</vt:lpstr>
      <vt:lpstr>formálně-syntaktické vztahy závislost</vt:lpstr>
      <vt:lpstr>Jaké vztahy budou mezi vyznačenými slovy/VČ?</vt:lpstr>
      <vt:lpstr>Jaké vztahy budou mezi vyznačenými slovy/VČ?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85</cp:revision>
  <dcterms:created xsi:type="dcterms:W3CDTF">2017-10-19T09:50:07Z</dcterms:created>
  <dcterms:modified xsi:type="dcterms:W3CDTF">2017-12-05T15:01:31Z</dcterms:modified>
</cp:coreProperties>
</file>