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1" r:id="rId9"/>
    <p:sldId id="263" r:id="rId10"/>
    <p:sldId id="277" r:id="rId11"/>
    <p:sldId id="278" r:id="rId12"/>
    <p:sldId id="270" r:id="rId13"/>
    <p:sldId id="279" r:id="rId14"/>
    <p:sldId id="264" r:id="rId15"/>
    <p:sldId id="265" r:id="rId16"/>
    <p:sldId id="266" r:id="rId17"/>
    <p:sldId id="271" r:id="rId18"/>
    <p:sldId id="272" r:id="rId19"/>
    <p:sldId id="273" r:id="rId20"/>
    <p:sldId id="274" r:id="rId21"/>
    <p:sldId id="280" r:id="rId22"/>
    <p:sldId id="275" r:id="rId23"/>
    <p:sldId id="276" r:id="rId24"/>
    <p:sldId id="26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23200-F93D-48AA-B757-51CE20074C85}" type="datetimeFigureOut">
              <a:rPr lang="cs-CZ" smtClean="0"/>
              <a:t>13.03.2025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C717A-3437-4397-BAA6-1F22E65C21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088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911375-4A68-4D11-B83F-DDBC2162D2F5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F5D-7AD5-4B9E-8C6B-F24BB0F440F4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B2F75-0D94-482B-955D-B03DBF0B7F89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3E30-20BD-4668-819C-3E4478B0AD39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28F0-6ECE-4C0A-AA35-98C80A546648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A2D5-6E11-4787-87CD-1F978E4AE047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F6E5-075A-4C60-8554-5E984D8A4319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18E9-9365-4B12-839E-9628AA121C50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6D67-A3EA-4BC8-AE7D-A6A66D826E86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916A-F6AF-4470-A0C0-BE3A7FED8450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1C20-FA3A-4603-8D2A-F4DA3CE4467D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513B0A5-E3B7-4D23-A35F-A19DF35BD702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ransition spd="slow">
    <p:push dir="u"/>
  </p:transition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justice.cz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Finanční gramotnost </a:t>
            </a:r>
            <a:br>
              <a:rPr lang="cs-CZ" dirty="0" smtClean="0"/>
            </a:br>
            <a:r>
              <a:rPr lang="cs-CZ" dirty="0" smtClean="0"/>
              <a:t>a ochrana spotřebitele 3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Petr Čechák</a:t>
            </a:r>
          </a:p>
          <a:p>
            <a:r>
              <a:rPr lang="cs-CZ" dirty="0" smtClean="0"/>
              <a:t>KMDM, PEDF UK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C547-AFC0-4BC7-BC0E-D2DF2E31A5BD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516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Poslední vývoj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udržitelné/zelené finance – ESG preference – pozor na </a:t>
            </a:r>
            <a:r>
              <a:rPr lang="cs-CZ" dirty="0" err="1" smtClean="0"/>
              <a:t>greenwashing</a:t>
            </a:r>
            <a:r>
              <a:rPr lang="cs-CZ" dirty="0" smtClean="0"/>
              <a:t> a green </a:t>
            </a:r>
            <a:r>
              <a:rPr lang="cs-CZ" dirty="0" err="1" smtClean="0"/>
              <a:t>bleaching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err="1" smtClean="0"/>
              <a:t>kryptoaktiva</a:t>
            </a:r>
            <a:r>
              <a:rPr lang="cs-CZ" dirty="0" smtClean="0"/>
              <a:t> </a:t>
            </a:r>
            <a:r>
              <a:rPr lang="cs-CZ" dirty="0"/>
              <a:t> </a:t>
            </a:r>
            <a:r>
              <a:rPr lang="cs-CZ" dirty="0" smtClean="0"/>
              <a:t>(např. „</a:t>
            </a:r>
            <a:r>
              <a:rPr lang="cs-CZ" dirty="0" err="1" smtClean="0"/>
              <a:t>kryptoměny</a:t>
            </a:r>
            <a:r>
              <a:rPr lang="cs-CZ" dirty="0" smtClean="0"/>
              <a:t>“) – etické a právní otázky, pozor na různorodost, nařízení MICA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dlouhodobý investiční produkt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3E30-20BD-4668-819C-3E4478B0AD39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719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Kryptoaktiva</a:t>
            </a:r>
            <a:r>
              <a:rPr lang="cs-CZ" dirty="0" smtClean="0"/>
              <a:t> – jak to může fungovat? 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3E30-20BD-4668-819C-3E4478B0AD39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2708" y="2286000"/>
            <a:ext cx="8022722" cy="402272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9172303" y="2286000"/>
            <a:ext cx="28738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/>
              <a:t>Poslední vývoj – kromě těžby (</a:t>
            </a:r>
            <a:r>
              <a:rPr lang="cs-CZ" dirty="0" err="1" smtClean="0"/>
              <a:t>miningu</a:t>
            </a:r>
            <a:r>
              <a:rPr lang="cs-CZ" dirty="0" smtClean="0"/>
              <a:t>) také </a:t>
            </a:r>
            <a:r>
              <a:rPr lang="cs-CZ" dirty="0" err="1" smtClean="0"/>
              <a:t>staking</a:t>
            </a:r>
            <a:r>
              <a:rPr lang="cs-CZ" dirty="0" smtClean="0"/>
              <a:t> (zhodnocení držených </a:t>
            </a:r>
            <a:r>
              <a:rPr lang="cs-CZ" dirty="0" err="1" smtClean="0"/>
              <a:t>kryptoměn</a:t>
            </a:r>
            <a:r>
              <a:rPr lang="cs-CZ" dirty="0" smtClean="0"/>
              <a:t> úrokem)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0097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2: </a:t>
            </a:r>
            <a:r>
              <a:rPr lang="cs-CZ" dirty="0" err="1" smtClean="0"/>
              <a:t>Kryptoaktiva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855617" y="1854700"/>
            <a:ext cx="4935583" cy="2238330"/>
          </a:xfrm>
          <a:prstGeom prst="rect">
            <a:avLst/>
          </a:prstGeom>
        </p:spPr>
      </p:pic>
      <p:pic>
        <p:nvPicPr>
          <p:cNvPr id="5" name="Zástupný symbol pro obsah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59206" y="1854700"/>
            <a:ext cx="4753505" cy="2238330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>
          <a:blip r:embed="rId4"/>
          <a:stretch>
            <a:fillRect/>
          </a:stretch>
        </p:blipFill>
        <p:spPr>
          <a:xfrm>
            <a:off x="855616" y="4223431"/>
            <a:ext cx="4935583" cy="249958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226629" y="4406537"/>
            <a:ext cx="46068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/>
              <a:t>silně </a:t>
            </a:r>
            <a:r>
              <a:rPr lang="cs-CZ" dirty="0" err="1" smtClean="0"/>
              <a:t>volatilní</a:t>
            </a:r>
            <a:r>
              <a:rPr lang="cs-CZ" dirty="0" smtClean="0"/>
              <a:t> investice, různá podstata</a:t>
            </a:r>
          </a:p>
          <a:p>
            <a:pPr marL="285750" indent="-285750">
              <a:buFontTx/>
              <a:buChar char="-"/>
            </a:pPr>
            <a:r>
              <a:rPr lang="cs-CZ" dirty="0"/>
              <a:t>n</a:t>
            </a:r>
            <a:r>
              <a:rPr lang="cs-CZ" dirty="0" smtClean="0"/>
              <a:t>ejvíce se může vyplatit investovat do nové </a:t>
            </a:r>
            <a:r>
              <a:rPr lang="cs-CZ" dirty="0" err="1" smtClean="0"/>
              <a:t>kryptoměny</a:t>
            </a:r>
            <a:r>
              <a:rPr lang="cs-CZ" dirty="0" smtClean="0"/>
              <a:t>, ale zase nevíme, zda se ujme a poroste, či nikoli (lze jen velmi těžko předvídat) – velmi riziková investice (max. 5 % portfolia)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vyplatí se je držet spíše delší dobu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je třeba si o nich něco zjistit…  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433-7F1D-47E7-A2F2-461DA381DA08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02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Kryptoaktiva</a:t>
            </a:r>
            <a:r>
              <a:rPr lang="cs-CZ" dirty="0" smtClean="0"/>
              <a:t> a regulace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Nařízení </a:t>
            </a:r>
            <a:r>
              <a:rPr lang="cs-CZ" dirty="0" err="1" smtClean="0"/>
              <a:t>MiCA</a:t>
            </a:r>
            <a:r>
              <a:rPr lang="cs-CZ" dirty="0" smtClean="0"/>
              <a:t> (</a:t>
            </a:r>
            <a:r>
              <a:rPr lang="cs-CZ" b="1" dirty="0"/>
              <a:t>Nařízení (EU) </a:t>
            </a:r>
            <a:r>
              <a:rPr lang="cs-CZ" b="1" dirty="0" smtClean="0"/>
              <a:t>2023/1114)</a:t>
            </a:r>
            <a:r>
              <a:rPr lang="cs-CZ" dirty="0" smtClean="0"/>
              <a:t>: </a:t>
            </a:r>
          </a:p>
          <a:p>
            <a:r>
              <a:rPr lang="cs-CZ" dirty="0"/>
              <a:t>Nařízení </a:t>
            </a:r>
            <a:r>
              <a:rPr lang="cs-CZ" dirty="0" err="1"/>
              <a:t>MiCA</a:t>
            </a:r>
            <a:r>
              <a:rPr lang="cs-CZ" dirty="0"/>
              <a:t> (</a:t>
            </a:r>
            <a:r>
              <a:rPr lang="cs-CZ" dirty="0" err="1"/>
              <a:t>Markets</a:t>
            </a:r>
            <a:r>
              <a:rPr lang="cs-CZ" dirty="0"/>
              <a:t> in </a:t>
            </a:r>
            <a:r>
              <a:rPr lang="cs-CZ" dirty="0" err="1"/>
              <a:t>Crypto-Assets</a:t>
            </a:r>
            <a:r>
              <a:rPr lang="cs-CZ" dirty="0"/>
              <a:t>) rozlišuje tři hlavní třídy </a:t>
            </a:r>
            <a:r>
              <a:rPr lang="cs-CZ" dirty="0" err="1"/>
              <a:t>kryptoaktiv</a:t>
            </a:r>
            <a:r>
              <a:rPr lang="cs-CZ" dirty="0"/>
              <a:t>, které jsou definovány následovně:</a:t>
            </a:r>
          </a:p>
          <a:p>
            <a:r>
              <a:rPr lang="cs-CZ" b="1" dirty="0"/>
              <a:t>Elektronické peněžní tokeny (EMT – </a:t>
            </a:r>
            <a:r>
              <a:rPr lang="cs-CZ" b="1" dirty="0" err="1"/>
              <a:t>Electronic</a:t>
            </a:r>
            <a:r>
              <a:rPr lang="cs-CZ" b="1" dirty="0"/>
              <a:t> Money </a:t>
            </a:r>
            <a:r>
              <a:rPr lang="cs-CZ" b="1" dirty="0" err="1"/>
              <a:t>Tokens</a:t>
            </a:r>
            <a:r>
              <a:rPr lang="cs-CZ" b="1" dirty="0"/>
              <a:t>):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Tyto tokeny se snaží stabilizovat svou hodnotu tím, že jsou navázány na jednu úřední měnu.</a:t>
            </a:r>
          </a:p>
          <a:p>
            <a:pPr lvl="1"/>
            <a:r>
              <a:rPr lang="cs-CZ" dirty="0"/>
              <a:t>Jsou navrženy tak, aby fungovaly jako digitální náhrada tradičních peněz, a proto podléhají přísnějším regulacím.</a:t>
            </a:r>
          </a:p>
          <a:p>
            <a:r>
              <a:rPr lang="cs-CZ" b="1" dirty="0"/>
              <a:t>Tokeny vázané na aktiva (ART – </a:t>
            </a:r>
            <a:r>
              <a:rPr lang="cs-CZ" b="1" dirty="0" err="1"/>
              <a:t>Asset-Referenced</a:t>
            </a:r>
            <a:r>
              <a:rPr lang="cs-CZ" b="1" dirty="0"/>
              <a:t> </a:t>
            </a:r>
            <a:r>
              <a:rPr lang="cs-CZ" b="1" dirty="0" err="1"/>
              <a:t>Tokens</a:t>
            </a:r>
            <a:r>
              <a:rPr lang="cs-CZ" b="1" dirty="0"/>
              <a:t>):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Tyto tokeny stabilizují svou hodnotu navázáním na určité aktivum nebo koš aktiv.</a:t>
            </a:r>
          </a:p>
          <a:p>
            <a:pPr lvl="1"/>
            <a:r>
              <a:rPr lang="cs-CZ" dirty="0"/>
              <a:t>Mohou být navázány na komodity, nemovitosti nebo jiné finanční nástroje.</a:t>
            </a:r>
          </a:p>
          <a:p>
            <a:pPr lvl="1"/>
            <a:r>
              <a:rPr lang="cs-CZ" dirty="0"/>
              <a:t>ART jsou také regulovány, aby se zajistila stabilita a ochrana investorů.</a:t>
            </a:r>
          </a:p>
          <a:p>
            <a:r>
              <a:rPr lang="cs-CZ" b="1" dirty="0" err="1"/>
              <a:t>Kryptoaktiva</a:t>
            </a:r>
            <a:r>
              <a:rPr lang="cs-CZ" b="1" dirty="0"/>
              <a:t> jiná než tokeny vázané na aktiva nebo elektronické peněžní tokeny: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Tato kategorie zahrnuje všechny ostatní </a:t>
            </a:r>
            <a:r>
              <a:rPr lang="cs-CZ" dirty="0" err="1"/>
              <a:t>kryptoaktiva</a:t>
            </a:r>
            <a:r>
              <a:rPr lang="cs-CZ" dirty="0"/>
              <a:t>, která nespadají do výše uvedených dvou kategorií.</a:t>
            </a:r>
          </a:p>
          <a:p>
            <a:pPr lvl="1"/>
            <a:r>
              <a:rPr lang="cs-CZ" dirty="0"/>
              <a:t>Typickým příkladem jsou </a:t>
            </a:r>
            <a:r>
              <a:rPr lang="cs-CZ" dirty="0" err="1"/>
              <a:t>kryptoměny</a:t>
            </a:r>
            <a:r>
              <a:rPr lang="cs-CZ" dirty="0"/>
              <a:t> jako </a:t>
            </a:r>
            <a:r>
              <a:rPr lang="cs-CZ" dirty="0" err="1"/>
              <a:t>Bitcoin</a:t>
            </a:r>
            <a:r>
              <a:rPr lang="cs-CZ" dirty="0"/>
              <a:t> nebo </a:t>
            </a:r>
            <a:r>
              <a:rPr lang="cs-CZ" dirty="0" err="1"/>
              <a:t>Ethereum</a:t>
            </a:r>
            <a:r>
              <a:rPr lang="cs-CZ" dirty="0"/>
              <a:t> (před přechodem na </a:t>
            </a:r>
            <a:r>
              <a:rPr lang="cs-CZ" dirty="0" err="1"/>
              <a:t>proof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stake</a:t>
            </a:r>
            <a:r>
              <a:rPr lang="cs-CZ" dirty="0"/>
              <a:t>).</a:t>
            </a:r>
          </a:p>
          <a:p>
            <a:pPr lvl="1"/>
            <a:r>
              <a:rPr lang="cs-CZ" dirty="0"/>
              <a:t>I tyto </a:t>
            </a:r>
            <a:r>
              <a:rPr lang="cs-CZ" dirty="0" err="1"/>
              <a:t>kryptoaktiva</a:t>
            </a:r>
            <a:r>
              <a:rPr lang="cs-CZ" dirty="0"/>
              <a:t> podléhají určitým požadavkům na transparentnost a zveřejňování informací.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3E30-20BD-4668-819C-3E4478B0AD39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6040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Dlouhodobý investiční produkt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Nově zavedené propojení mezi investováním a zajištěním na stáří.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Pozor, jde stále o investice, nikoli o spoření.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Můžete investovat do zákonem daných investičních nástrojů s tím, že jde o dlouhodobý investiční produkt – pokud dodržíte podmínky dané zákonem (min. 10 let držení, prodej nejdřív po 60 letech věku), můžete uplatňovat odpočet od základu daně (48 tis. Kč/ročně) + může přispívat zaměstnavatel až 50 000 Kč/ročně (neodvádí soc. a </a:t>
            </a:r>
            <a:r>
              <a:rPr lang="cs-CZ" dirty="0" err="1" smtClean="0"/>
              <a:t>zdr</a:t>
            </a:r>
            <a:r>
              <a:rPr lang="cs-CZ" dirty="0" smtClean="0"/>
              <a:t>. pojištění, daňově uznatelné i pro něj).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Flexibilnější oproti doplňkovému penzijnímu spoření, ale zase žádné příspěvky od státu.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79D6-8284-44C6-A64C-8A8F6316FADA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9764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Investiční rozhodnutí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854E-F2DA-4A37-A0DC-DBE881F084B9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74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1: příklad dluhopisu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Zkoumali jsme dluhopisy firmy SAUNIA FINANCE.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Co říkáte na prezentaci dluhopisů na webové stránce?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Jaké zdroje informací jste použili?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Jaké hodnocení rizikovosti byste investici dali na stupnici 1 – 7 (kde 1 je nejméně riziková)?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2C35-32AA-4DBB-8E6A-398A4C4161E7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871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1: několik postřehů - web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899" y="5156399"/>
            <a:ext cx="2887027" cy="1701601"/>
          </a:xfrm>
          <a:prstGeom prst="rect">
            <a:avLst/>
          </a:prstGeom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24E8-25EE-4CF7-A973-C1D18B9378DE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58" y="1889005"/>
            <a:ext cx="6100491" cy="314938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549" y="1889005"/>
            <a:ext cx="5700849" cy="4855573"/>
          </a:xfrm>
          <a:prstGeom prst="rect">
            <a:avLst/>
          </a:prstGeom>
        </p:spPr>
      </p:pic>
      <p:sp>
        <p:nvSpPr>
          <p:cNvPr id="10" name="Šipka doprava 9"/>
          <p:cNvSpPr/>
          <p:nvPr/>
        </p:nvSpPr>
        <p:spPr>
          <a:xfrm>
            <a:off x="248058" y="5564777"/>
            <a:ext cx="1767841" cy="600892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65457" y="5669279"/>
            <a:ext cx="1924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Zmizelo ze stránek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302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1: několik postřehů – relevantní zdroje – opatrně se srovnávači apod.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143" y="2884171"/>
            <a:ext cx="6861257" cy="117869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38" y="1973904"/>
            <a:ext cx="6861257" cy="873799"/>
          </a:xfrm>
          <a:prstGeom prst="rect">
            <a:avLst/>
          </a:prstGeom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5339-FBE8-4AE4-9072-CD35CDA387D3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7658" y="4043794"/>
            <a:ext cx="5751258" cy="228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53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1: NĚKOLIK POSTŘEHŮ – relevantní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dirty="0" smtClean="0"/>
              <a:t> Emisní podmínky a prospekt – prospekt je velmi užitečný a obsahuje všechny informace potřebné pro investora, aby učinil racionální rozhodnutí o investici – lze je nelézt v Registru prospektů, který vede ČNB, která u prospektů kontroluje, že obsahuje všechny potřebné informace (ovšem pozor, dluhopisy v objemu emise pod 1000000 EUR prospekt mít nemusejí)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b="1" dirty="0" smtClean="0"/>
              <a:t>Registr prospektů: </a:t>
            </a:r>
            <a:r>
              <a:rPr lang="cs-CZ" dirty="0" smtClean="0"/>
              <a:t>https</a:t>
            </a:r>
            <a:r>
              <a:rPr lang="cs-CZ" dirty="0"/>
              <a:t>://oam.cnb.cz/sipresextdad/SIPRESWEB.WEB_PROSPECTUS.START_INPUT_OAM?p_lang=cz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0AC4-2132-4C51-BEB1-26A6742F7EAD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893" y="4981112"/>
            <a:ext cx="7136539" cy="187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11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Dnešní plán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Co to je investování a v čem se liší od spoření?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Různé podoby investování</a:t>
            </a:r>
          </a:p>
          <a:p>
            <a:pPr marL="630936" lvl="1" indent="-457200">
              <a:buFont typeface="+mj-lt"/>
              <a:buAutoNum type="arabicPeriod"/>
            </a:pPr>
            <a:r>
              <a:rPr lang="cs-CZ" dirty="0" smtClean="0"/>
              <a:t>komodity a cenné kovy</a:t>
            </a:r>
          </a:p>
          <a:p>
            <a:pPr marL="630936" lvl="1" indent="-457200">
              <a:buFont typeface="+mj-lt"/>
              <a:buAutoNum type="arabicPeriod"/>
            </a:pPr>
            <a:r>
              <a:rPr lang="cs-CZ" dirty="0" smtClean="0"/>
              <a:t>cenné papíry </a:t>
            </a:r>
          </a:p>
          <a:p>
            <a:pPr marL="630936" lvl="1" indent="-457200">
              <a:buFont typeface="+mj-lt"/>
              <a:buAutoNum type="arabicPeriod"/>
            </a:pPr>
            <a:r>
              <a:rPr lang="cs-CZ" dirty="0" smtClean="0"/>
              <a:t>„alternativní investice!</a:t>
            </a:r>
          </a:p>
          <a:p>
            <a:pPr marL="630936" lvl="1" indent="-457200">
              <a:buFont typeface="+mj-lt"/>
              <a:buAutoNum type="arabicPeriod"/>
            </a:pPr>
            <a:r>
              <a:rPr lang="cs-CZ" dirty="0"/>
              <a:t>p</a:t>
            </a:r>
            <a:r>
              <a:rPr lang="cs-CZ" dirty="0" smtClean="0"/>
              <a:t>oslední vývoj (ESG, </a:t>
            </a:r>
            <a:r>
              <a:rPr lang="cs-CZ" dirty="0" err="1" smtClean="0"/>
              <a:t>kryptoaktiva</a:t>
            </a:r>
            <a:r>
              <a:rPr lang="cs-CZ" dirty="0" smtClean="0"/>
              <a:t>, DIP)</a:t>
            </a:r>
          </a:p>
          <a:p>
            <a:pPr marL="630936" lvl="1" indent="-457200">
              <a:buFont typeface="+mj-lt"/>
              <a:buAutoNum type="arabicPeriod"/>
            </a:pP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Investiční rozhodnutí</a:t>
            </a:r>
          </a:p>
          <a:p>
            <a:pPr marL="0" indent="0">
              <a:buNone/>
            </a:pPr>
            <a:endParaRPr lang="cs-CZ" dirty="0"/>
          </a:p>
          <a:p>
            <a:pPr marL="630936" lvl="1" indent="-457200">
              <a:buFont typeface="+mj-lt"/>
              <a:buAutoNum type="arabicPeriod"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10EA-22B0-419C-B491-645FF7D881EA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9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1: Několik postřehů – relevantní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Obchodní rejstřík: </a:t>
            </a:r>
            <a:r>
              <a:rPr lang="cs-CZ" dirty="0" smtClean="0">
                <a:hlinkClick r:id="rId2"/>
              </a:rPr>
              <a:t>www.justice.cz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nalezneme zde výroční zprávy a účetní závěrky společností (hlavní zdroj informací, zejména pokud auditováno, vždy se podívat i na to, co říká auditor – viz níže ze zprávy auditora společnosti </a:t>
            </a:r>
            <a:r>
              <a:rPr lang="cs-CZ" dirty="0" err="1" smtClean="0"/>
              <a:t>Saunia</a:t>
            </a:r>
            <a:r>
              <a:rPr lang="cs-CZ" dirty="0" smtClean="0"/>
              <a:t> s.r.o. za rok 2022)</a:t>
            </a:r>
          </a:p>
          <a:p>
            <a:pPr marL="128016" lvl="1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513" y="3435939"/>
            <a:ext cx="6153811" cy="1702118"/>
          </a:xfrm>
          <a:prstGeom prst="rect">
            <a:avLst/>
          </a:prstGeo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7FC3-F45C-4554-A029-3901586383D6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053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3E30-20BD-4668-819C-3E4478B0AD39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ÚKOL 1: NĚKOLIK </a:t>
            </a:r>
            <a:r>
              <a:rPr lang="cs-CZ" dirty="0"/>
              <a:t>POSTŘEHŮ – relevantní </a:t>
            </a:r>
            <a:r>
              <a:rPr lang="cs-CZ" dirty="0" smtClean="0"/>
              <a:t>zdroje – účetní závěrka SAUNIA FINANCE S.R.O. (2023)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477" y="1869079"/>
            <a:ext cx="8382000" cy="2667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764" y="4457700"/>
            <a:ext cx="832485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93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1: NĚKOLIK </a:t>
            </a:r>
            <a:r>
              <a:rPr lang="cs-CZ" dirty="0"/>
              <a:t>POSTŘEHŮ – relevantní </a:t>
            </a:r>
            <a:r>
              <a:rPr lang="cs-CZ" dirty="0" smtClean="0"/>
              <a:t>zdroje – účetní závěrka SAUNIA S.R.O.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317" y="2286000"/>
            <a:ext cx="3871232" cy="40863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360" y="3084359"/>
            <a:ext cx="3293176" cy="328794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9347" y="2286000"/>
            <a:ext cx="3862733" cy="4086300"/>
          </a:xfrm>
          <a:prstGeom prst="rect">
            <a:avLst/>
          </a:prstGeom>
        </p:spPr>
      </p:pic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4509-8726-495D-8E4D-7C5DA5B207FE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700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</a:t>
            </a:r>
            <a:r>
              <a:rPr lang="cs-CZ" dirty="0" smtClean="0"/>
              <a:t>1: </a:t>
            </a:r>
            <a:r>
              <a:rPr lang="cs-CZ" dirty="0"/>
              <a:t>NĚKOLIK </a:t>
            </a:r>
            <a:r>
              <a:rPr lang="cs-CZ" dirty="0" smtClean="0"/>
              <a:t>POSTŘEHŮ - 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dirty="0" smtClean="0"/>
              <a:t> Naše průměrné hodnocení rizikovosti dluhopisů: </a:t>
            </a:r>
            <a:r>
              <a:rPr lang="cs-CZ" sz="2600" b="1" dirty="0"/>
              <a:t>5</a:t>
            </a:r>
            <a:r>
              <a:rPr lang="cs-CZ" sz="2600" b="1" dirty="0" smtClean="0"/>
              <a:t> (střední/vyšší riziko)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b="1" dirty="0"/>
              <a:t> </a:t>
            </a:r>
            <a:r>
              <a:rPr lang="cs-CZ" sz="2600" b="1" dirty="0" smtClean="0"/>
              <a:t>Investovali byste?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smtClean="0"/>
              <a:t>Pro zajímavost: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/>
              <a:t> </a:t>
            </a:r>
            <a:r>
              <a:rPr lang="cs-CZ" b="1" dirty="0" smtClean="0"/>
              <a:t>provozní marže: </a:t>
            </a:r>
            <a:r>
              <a:rPr lang="cs-CZ" dirty="0" smtClean="0"/>
              <a:t>provozní výsledek hospodaření/tržby = ZÁPORNÁ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/>
              <a:t> </a:t>
            </a:r>
            <a:r>
              <a:rPr lang="cs-CZ" b="1" dirty="0" smtClean="0"/>
              <a:t>vlastní kapitál </a:t>
            </a:r>
            <a:r>
              <a:rPr lang="cs-CZ" dirty="0" smtClean="0"/>
              <a:t>= dlouhodobě záporný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/>
              <a:t> </a:t>
            </a:r>
            <a:r>
              <a:rPr lang="cs-CZ" b="1" dirty="0" smtClean="0"/>
              <a:t>běžná likvidita: </a:t>
            </a:r>
            <a:r>
              <a:rPr lang="cs-CZ" dirty="0" smtClean="0"/>
              <a:t>oběžná aktiva/krátkodobé závazky = 0,33 (má být ideálně 1,5 – 2,5)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 smtClean="0"/>
              <a:t> míra celkové zadluženosti: </a:t>
            </a:r>
            <a:r>
              <a:rPr lang="cs-CZ" dirty="0" smtClean="0"/>
              <a:t>cizí zdroje/aktiva netto = 1,31 (společnost má více dluhů než majetku)</a:t>
            </a:r>
            <a:endParaRPr lang="cs-CZ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600" b="1" dirty="0" smtClean="0"/>
              <a:t>Rozhodnutí o investici </a:t>
            </a:r>
            <a:r>
              <a:rPr lang="cs-CZ" sz="2600" dirty="0" smtClean="0"/>
              <a:t>je individuální a závisí i na vztahu k riziku každého jedince a také na investičním portfoliu (lze akceptovat i vysoce rizikovou investici, když je v kontextu celého mého investičního portfolia relativně zanedbatelná)</a:t>
            </a:r>
            <a:endParaRPr lang="cs-CZ" sz="2600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EB37-9813-41BB-B8B4-51BB9689DACA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23</a:t>
            </a:fld>
            <a:endParaRPr lang="en-US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270" y="2681610"/>
            <a:ext cx="3295378" cy="188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09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vám za pozornost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OTÁZKY?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628C-51B3-45AB-B701-59647E167B05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086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to investování?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D5F9-E78D-400F-9C53-6EBE011CC04B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637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to investování? </a:t>
            </a:r>
            <a:br>
              <a:rPr lang="cs-CZ" dirty="0" smtClean="0"/>
            </a:br>
            <a:r>
              <a:rPr lang="cs-CZ" dirty="0" smtClean="0"/>
              <a:t>V čem se liší od spoření?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Investování je odložení spotřeby za účelem předpokládaného zhodnocení odložených finančních prostředků.  Očekáváme tedy, že se nám vyplatí odložit naši spotřebu nyní, abychom mohli v budoucnu svou spotřebu zvýšit.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 smtClean="0"/>
              <a:t> Při spoření neočekáváme zhodnocení, jde pouze o odložení spotřeby.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Úkol 3: Grafy – investování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6" y="4469143"/>
            <a:ext cx="4382061" cy="238885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688" y="4469143"/>
            <a:ext cx="4195010" cy="2276897"/>
          </a:xfrm>
          <a:prstGeom prst="rect">
            <a:avLst/>
          </a:prstGeom>
        </p:spPr>
      </p:pic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692C-1451-4326-AF60-2AB3D9DEC3EC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845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Různé podoby investování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5C3C9-5EEE-4817-ABDA-897A4798344D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886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Komodity a cenné kovy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Investování do nich se řídí běžnými právními normami (občanský zákoník, zákon o ochraně spotřebitele) – nepodléhá dohledu ze strany ČNB a k nabízení takovýchto nabídek investování nemusíte mít u ČNB registraci (ovšem mohou být vyžadována jiná specifická povolení, např. podle živnostenského zákona)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investiční cenné kovy (zlato, stříbro, platina)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umělecká díla (obrazy,…)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sběratelské předměty (známky, mince, historická vozidla…)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alkohol (whisky, bordeaux, tokajské víno…)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nemovitosti (byty a domy, pozemky, polnosti, lesy…)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4E37-5DD8-4DE0-A138-805059C5C949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869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Cenné papíry (investiční nástroje)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6648009" cy="402336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Investiční nástroje jsou definovány v zákoně č. 256/2004 Sb., o podnikání na kapitálovém trhu, ve znění pozdějších předpisů – poskytování investičních služeb v souvislosti s nimi podléhá dohledu ze strany ČNB a k jejich poskytování je třeba mít oprávnění k činnosti.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Zejména jde o: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dirty="0" smtClean="0"/>
              <a:t> </a:t>
            </a:r>
            <a:r>
              <a:rPr lang="cs-CZ" b="1" dirty="0" smtClean="0"/>
              <a:t>dluhopisy</a:t>
            </a:r>
            <a:r>
              <a:rPr lang="cs-CZ" dirty="0" smtClean="0"/>
              <a:t> – „půjčka“ společnosti, která bude splacena v budoucnu se stanoveným úrokem (kuponem)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dirty="0" smtClean="0"/>
              <a:t> </a:t>
            </a:r>
            <a:r>
              <a:rPr lang="cs-CZ" b="1" dirty="0" smtClean="0"/>
              <a:t>akcie</a:t>
            </a:r>
            <a:r>
              <a:rPr lang="cs-CZ" dirty="0" smtClean="0"/>
              <a:t> – vložení finančních prostředků do vlastního kapitálu společnosti, není stanoveno žádné úročení (realizovat výnos lze buď prodejem akcie na kapitálovém trhu, nebo vyplacením dividend)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dirty="0" smtClean="0"/>
              <a:t> </a:t>
            </a:r>
            <a:r>
              <a:rPr lang="cs-CZ" b="1" dirty="0" smtClean="0"/>
              <a:t>podílové listy </a:t>
            </a:r>
            <a:r>
              <a:rPr lang="cs-CZ" dirty="0" smtClean="0"/>
              <a:t>– cenné papíry vydávané fondy kolektivního investování (fondy nakupují akcie a dluhopisy, příp. komodity), drží je u sebe a na pokladu tohoto majetku vydávají podílové listy, jejichž zhodnocení závisí na tom, jak se zhodnocuje celé portfolio majetku fondu)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dirty="0" smtClean="0"/>
              <a:t> </a:t>
            </a:r>
            <a:r>
              <a:rPr lang="cs-CZ" b="1" dirty="0" smtClean="0"/>
              <a:t>ETF</a:t>
            </a:r>
            <a:r>
              <a:rPr lang="cs-CZ" dirty="0" smtClean="0"/>
              <a:t> – obdoba podílových listů, zde jsou ovšem cenné papíry vydané fondem obchodovány přímo na burze, kde zpravidla kopírují vývoj nějakého burzovního indexu (např. S&amp;P 500, NASDAQ 100)  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b="1" dirty="0" smtClean="0"/>
              <a:t>deriváty</a:t>
            </a:r>
            <a:r>
              <a:rPr lang="cs-CZ" dirty="0" smtClean="0"/>
              <a:t> – ne pro běžné investory, vývoj jejich ceny závisí na mnoha faktorech, jsou odvozeny od jiných podkladových aktiv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137" y="3698547"/>
            <a:ext cx="4239126" cy="2241845"/>
          </a:xfrm>
          <a:prstGeom prst="rect">
            <a:avLst/>
          </a:prstGeo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962D5-0ABA-4A51-A61F-FADB6410E341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71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Poplatky u investičních nástrojů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4688695" cy="4023360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/>
              <a:t>Pavel Vojíř zvažuje investici do investičního fondu na 5 let, kdy by chtěl měsíčně odesílat 2000 Kč. Finanční poradce mu sdělil, že u vybraného fondu je vstupní poplatek ve výši 2 % z cílové vložené částky v případě průběžného měsíčního placení poplatku, nebo 1,85 % v případě předplaceného poplatku. Průměrné zhodnocení investic v tomto fondu dosahuje 5 % ročně. Která varianta je podle Vás pro Pavla Vojíře výhodnější? Svou odpověď vhodně odůvodněte a podpořte výpočty.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3E30-20BD-4668-819C-3E4478B0AD39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689" y="13494"/>
            <a:ext cx="2166087" cy="6858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409" y="2286000"/>
            <a:ext cx="2447925" cy="60007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9" name="Obdélník 8"/>
          <p:cNvSpPr/>
          <p:nvPr/>
        </p:nvSpPr>
        <p:spPr>
          <a:xfrm>
            <a:off x="9267689" y="6547198"/>
            <a:ext cx="2299063" cy="3875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4896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ALTERNATIVNÍ INVESTIČNÍ PRODUKTY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„Nad finančními trhy slunce nikdy nezapadá“ (neustále se něco děje…)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investice formou zápůjček </a:t>
            </a:r>
            <a:r>
              <a:rPr lang="cs-CZ" dirty="0" smtClean="0"/>
              <a:t>společnostem, směnky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err="1" smtClean="0"/>
              <a:t>svěřenské</a:t>
            </a:r>
            <a:r>
              <a:rPr lang="cs-CZ" dirty="0" smtClean="0"/>
              <a:t> fondy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produkty osob podle § 15 zákona o investičních společnostech a investičních fondech (nesmějí se nabízet veřejnosti)! 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Pozor</a:t>
            </a:r>
            <a:r>
              <a:rPr lang="cs-CZ" dirty="0" smtClean="0"/>
              <a:t> na </a:t>
            </a:r>
            <a:r>
              <a:rPr lang="cs-CZ" dirty="0" err="1" smtClean="0"/>
              <a:t>Ponziho</a:t>
            </a:r>
            <a:r>
              <a:rPr lang="cs-CZ" dirty="0" smtClean="0"/>
              <a:t> schéma!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  <p:pic>
        <p:nvPicPr>
          <p:cNvPr id="1026" name="Picture 2" descr="Pyramidové schéma – Wikipe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195" y="4107815"/>
            <a:ext cx="39338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A8D3-B08E-4DD4-B65D-BE4E3159FE79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020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286</TotalTime>
  <Words>1406</Words>
  <Application>Microsoft Office PowerPoint</Application>
  <PresentationFormat>Širokoúhlá obrazovka</PresentationFormat>
  <Paragraphs>152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1" baseType="lpstr">
      <vt:lpstr>Arial</vt:lpstr>
      <vt:lpstr>Calibri</vt:lpstr>
      <vt:lpstr>Tw Cen MT</vt:lpstr>
      <vt:lpstr>Tw Cen MT Condensed</vt:lpstr>
      <vt:lpstr>Wingdings</vt:lpstr>
      <vt:lpstr>Wingdings 3</vt:lpstr>
      <vt:lpstr>Integrál</vt:lpstr>
      <vt:lpstr>Finanční gramotnost  a ochrana spotřebitele 3</vt:lpstr>
      <vt:lpstr>Dnešní plán</vt:lpstr>
      <vt:lpstr>Co je to investování?</vt:lpstr>
      <vt:lpstr>Co je to investování?  V čem se liší od spoření?</vt:lpstr>
      <vt:lpstr>Různé podoby investování</vt:lpstr>
      <vt:lpstr>Komodity a cenné kovy</vt:lpstr>
      <vt:lpstr>Cenné papíry (investiční nástroje)</vt:lpstr>
      <vt:lpstr>Poplatky u investičních nástrojů</vt:lpstr>
      <vt:lpstr>ALTERNATIVNÍ INVESTIČNÍ PRODUKTY</vt:lpstr>
      <vt:lpstr>Poslední vývoj</vt:lpstr>
      <vt:lpstr>Kryptoaktiva – jak to může fungovat? </vt:lpstr>
      <vt:lpstr>Úkol 2: Kryptoaktiva</vt:lpstr>
      <vt:lpstr>Kryptoaktiva a regulace</vt:lpstr>
      <vt:lpstr>Dlouhodobý investiční produkt</vt:lpstr>
      <vt:lpstr>Investiční rozhodnutí</vt:lpstr>
      <vt:lpstr>ÚKOL 1: příklad dluhopisu</vt:lpstr>
      <vt:lpstr>Úkol 1: několik postřehů - web</vt:lpstr>
      <vt:lpstr>Úkol 1: několik postřehů – relevantní zdroje – opatrně se srovnávači apod.</vt:lpstr>
      <vt:lpstr>ÚKOL 1: NĚKOLIK POSTŘEHŮ – relevantní zdroje</vt:lpstr>
      <vt:lpstr>Úkol 1: Několik postřehů – relevantní zdroje</vt:lpstr>
      <vt:lpstr>ÚKOL 1: NĚKOLIK POSTŘEHŮ – relevantní zdroje – účetní závěrka SAUNIA FINANCE S.R.O. (2023)</vt:lpstr>
      <vt:lpstr>ÚKOL 1: NĚKOLIK POSTŘEHŮ – relevantní zdroje – účetní závěrka SAUNIA S.R.O.</vt:lpstr>
      <vt:lpstr>ÚKOL 1: NĚKOLIK POSTŘEHŮ - hodnocení</vt:lpstr>
      <vt:lpstr>Děkuji vám za pozornost</vt:lpstr>
    </vt:vector>
  </TitlesOfParts>
  <Company>Česká národní banka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Finanční gramotnost  a ochrana spotřebitele 3</dc:title>
  <dc:creator>655</dc:creator>
  <cp:lastModifiedBy>Čechák Petr</cp:lastModifiedBy>
  <cp:revision>28</cp:revision>
  <dcterms:created xsi:type="dcterms:W3CDTF">2024-03-12T09:32:00Z</dcterms:created>
  <dcterms:modified xsi:type="dcterms:W3CDTF">2025-03-13T06:51:26Z</dcterms:modified>
</cp:coreProperties>
</file>