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12" r:id="rId2"/>
    <p:sldId id="568" r:id="rId3"/>
    <p:sldId id="691" r:id="rId4"/>
    <p:sldId id="683" r:id="rId5"/>
    <p:sldId id="657" r:id="rId6"/>
    <p:sldId id="684" r:id="rId7"/>
    <p:sldId id="658" r:id="rId8"/>
    <p:sldId id="700" r:id="rId9"/>
    <p:sldId id="690" r:id="rId10"/>
    <p:sldId id="654" r:id="rId11"/>
    <p:sldId id="699" r:id="rId12"/>
    <p:sldId id="689" r:id="rId13"/>
    <p:sldId id="692" r:id="rId14"/>
    <p:sldId id="694" r:id="rId15"/>
    <p:sldId id="693" r:id="rId16"/>
    <p:sldId id="695" r:id="rId17"/>
    <p:sldId id="696" r:id="rId18"/>
    <p:sldId id="697" r:id="rId19"/>
    <p:sldId id="698" r:id="rId20"/>
    <p:sldId id="702" r:id="rId21"/>
    <p:sldId id="703" r:id="rId22"/>
    <p:sldId id="704" r:id="rId23"/>
    <p:sldId id="705" r:id="rId24"/>
    <p:sldId id="706" r:id="rId25"/>
    <p:sldId id="707" r:id="rId26"/>
    <p:sldId id="701" r:id="rId27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9647" autoAdjust="0"/>
  </p:normalViewPr>
  <p:slideViewPr>
    <p:cSldViewPr showGuides="1">
      <p:cViewPr varScale="1">
        <p:scale>
          <a:sx n="72" d="100"/>
          <a:sy n="72" d="100"/>
        </p:scale>
        <p:origin x="1350" y="54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59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8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07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16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63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86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487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24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866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315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991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65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528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33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22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9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5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45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57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wmf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wmf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wmf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0.jpe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s://www.tf.uni-kiel.de/matwis/ama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4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 smtClean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smtClean="0">
                <a:solidFill>
                  <a:prstClr val="black"/>
                </a:solidFill>
                <a:latin typeface="Arial"/>
                <a:cs typeface="Arial"/>
              </a:rPr>
              <a:t>IV. </a:t>
            </a: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Skupina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358644" y="1565229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6358948" y="1556793"/>
            <a:ext cx="419100" cy="405655"/>
          </a:xfrm>
          <a:prstGeom prst="rect">
            <a:avLst/>
          </a:prstGeom>
          <a:solidFill>
            <a:schemeClr val="tx1">
              <a:alpha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287215" y="900000"/>
            <a:ext cx="8460754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-křemen</a:t>
            </a:r>
            <a:endParaRPr lang="cs-CZ" sz="2000" b="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3" descr="D:\Merck\!\_\alfaSi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971706" cy="42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882" y="452503"/>
            <a:ext cx="2125566" cy="160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Silikagel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Sušidlo, barvení pomocí CoCl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indikace vlhkosti</a:t>
            </a:r>
            <a:endParaRPr lang="cs-CZ" sz="2000" b="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sorbent pro chromatografii, povrchová modifikace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dehydratací kyseliny křemičité – žíhání cca 700 °C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 4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“ +  4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Sklo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Křemenné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sklo vs. směsná skla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Potaš/soda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(tavidla),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MgO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hydrolyt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stálost), 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borax,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Vlastnosti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podle složení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Přírodní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skla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(obsidián, vltavín)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8"/>
          <a:stretch/>
        </p:blipFill>
        <p:spPr>
          <a:xfrm>
            <a:off x="6947472" y="4096324"/>
            <a:ext cx="2239864" cy="1800000"/>
          </a:xfrm>
          <a:prstGeom prst="rect">
            <a:avLst/>
          </a:prstGeom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578047" y="5661248"/>
            <a:ext cx="889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Vltavín</a:t>
            </a:r>
            <a:endParaRPr lang="cs-CZ" altLang="cs-CZ" b="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53" y="4059166"/>
            <a:ext cx="2127640" cy="1800000"/>
          </a:xfrm>
          <a:prstGeom prst="rect">
            <a:avLst/>
          </a:prstGeom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989425" y="5645854"/>
            <a:ext cx="1095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Obsidián</a:t>
            </a:r>
            <a:endParaRPr lang="cs-CZ" altLang="cs-CZ" b="0" dirty="0"/>
          </a:p>
        </p:txBody>
      </p:sp>
    </p:spTree>
    <p:extLst>
      <p:ext uri="{BB962C8B-B14F-4D97-AF65-F5344CB8AC3E}">
        <p14:creationId xmlns:p14="http://schemas.microsoft.com/office/powerpoint/2010/main" val="345485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Tetraedry 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propojení sousedních jednotek jedním vrcholem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Izolované jednotky, dimerní, cyklické, lineární, vrstevnaté, 3D struktury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Minerály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Součást cementů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izolované jednotky {SiO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Soro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dimerní {Si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Cyclo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cyklické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Ino-silikáty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řetězce a pásy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Phyllo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vrstvy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Tecto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3D struktury</a:t>
            </a:r>
          </a:p>
        </p:txBody>
      </p:sp>
    </p:spTree>
    <p:extLst>
      <p:ext uri="{BB962C8B-B14F-4D97-AF65-F5344CB8AC3E}">
        <p14:creationId xmlns:p14="http://schemas.microsoft.com/office/powerpoint/2010/main" val="20462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Izolované anionty {SiO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Zirkon ZrSiO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Olivín 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(Mg/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Granáty 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(A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; B =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části cementů: Ca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24" descr="E:\Z\!\_\Si\1silicat_ins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4" y="583332"/>
            <a:ext cx="21097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784_ceskegrana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47899"/>
            <a:ext cx="2016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226093" y="5147900"/>
            <a:ext cx="889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Granát</a:t>
            </a:r>
            <a:endParaRPr lang="cs-CZ" altLang="cs-CZ" b="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425" y="3347899"/>
            <a:ext cx="2901763" cy="1800000"/>
          </a:xfrm>
          <a:prstGeom prst="rect">
            <a:avLst/>
          </a:prstGeom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678452" y="5147899"/>
            <a:ext cx="7745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Olivín</a:t>
            </a:r>
            <a:endParaRPr lang="cs-CZ" altLang="cs-CZ" b="0" dirty="0"/>
          </a:p>
        </p:txBody>
      </p:sp>
    </p:spTree>
    <p:extLst>
      <p:ext uri="{BB962C8B-B14F-4D97-AF65-F5344CB8AC3E}">
        <p14:creationId xmlns:p14="http://schemas.microsoft.com/office/powerpoint/2010/main" val="319214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</p:txBody>
      </p:sp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7" t="14113" r="17090" b="15326"/>
          <a:stretch>
            <a:fillRect/>
          </a:stretch>
        </p:blipFill>
        <p:spPr bwMode="auto">
          <a:xfrm>
            <a:off x="701098" y="1534243"/>
            <a:ext cx="3419492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539190" y="5200416"/>
            <a:ext cx="3581400" cy="444822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rgbClr val="3366FF">
                <a:gamma/>
                <a:shade val="60000"/>
                <a:invGamma/>
              </a:srgbClr>
            </a:prstShdw>
          </a:effectLst>
          <a:extLst/>
        </p:spPr>
        <p:txBody>
          <a:bodyPr lIns="126000" rIns="126000" bIns="900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Forsterit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–  Mg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t="9850" r="7645" b="9004"/>
          <a:stretch>
            <a:fillRect/>
          </a:stretch>
        </p:blipFill>
        <p:spPr bwMode="auto">
          <a:xfrm>
            <a:off x="4727588" y="1534243"/>
            <a:ext cx="3756522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4842600" y="5200416"/>
            <a:ext cx="3581400" cy="444822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rgbClr val="3366FF">
                <a:gamma/>
                <a:shade val="60000"/>
                <a:invGamma/>
              </a:srgbClr>
            </a:prstShdw>
          </a:effectLst>
          <a:extLst/>
        </p:spPr>
        <p:txBody>
          <a:bodyPr lIns="126000" rIns="126000" bIns="900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Granát  –  Mg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(SiO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626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Dimerní aniont {Si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Vzácné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Hemimorfit Zn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)(OH)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Thortveitit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Sc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908139" y="5381796"/>
            <a:ext cx="27462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cs-CZ" altLang="cs-CZ" sz="2000" b="0" dirty="0" err="1"/>
              <a:t>Thortveitit</a:t>
            </a:r>
            <a:r>
              <a:rPr lang="cs-CZ" altLang="cs-CZ" sz="2000" b="0" dirty="0"/>
              <a:t>  </a:t>
            </a:r>
            <a:r>
              <a:rPr lang="cs-CZ" altLang="cs-CZ" sz="2000" b="0" dirty="0">
                <a:cs typeface="Times New Roman" pitchFamily="18" charset="0"/>
              </a:rPr>
              <a:t>–</a:t>
            </a:r>
            <a:r>
              <a:rPr lang="cs-CZ" altLang="cs-CZ" sz="2000" b="0" dirty="0"/>
              <a:t>  Sc</a:t>
            </a:r>
            <a:r>
              <a:rPr lang="cs-CZ" altLang="cs-CZ" sz="2000" b="0" baseline="-25000" dirty="0"/>
              <a:t>2</a:t>
            </a:r>
            <a:r>
              <a:rPr lang="cs-CZ" altLang="cs-CZ" sz="2000" b="0" dirty="0"/>
              <a:t>Si</a:t>
            </a:r>
            <a:r>
              <a:rPr lang="cs-CZ" altLang="cs-CZ" sz="2000" b="0" baseline="-25000" dirty="0"/>
              <a:t>2</a:t>
            </a:r>
            <a:r>
              <a:rPr lang="cs-CZ" altLang="cs-CZ" sz="2000" b="0" dirty="0"/>
              <a:t>O</a:t>
            </a:r>
            <a:r>
              <a:rPr lang="cs-CZ" altLang="cs-CZ" sz="2000" b="0" baseline="-25000" dirty="0"/>
              <a:t>7</a:t>
            </a:r>
          </a:p>
        </p:txBody>
      </p:sp>
      <p:pic>
        <p:nvPicPr>
          <p:cNvPr id="17" name="Picture 327" descr="E:\Z\!\_\Si\2silicat_grupp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435" y="619746"/>
            <a:ext cx="2109788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t="17824" r="16464" b="16905"/>
          <a:stretch>
            <a:fillRect/>
          </a:stretch>
        </p:blipFill>
        <p:spPr bwMode="auto">
          <a:xfrm>
            <a:off x="5715443" y="2282680"/>
            <a:ext cx="3131658" cy="297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thoreitir"/>
          <p:cNvPicPr>
            <a:picLocks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7" b="13281"/>
          <a:stretch/>
        </p:blipFill>
        <p:spPr bwMode="auto">
          <a:xfrm>
            <a:off x="3141588" y="2997152"/>
            <a:ext cx="22225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Hemimorfit_Chiny,_Yunn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04" y="3001172"/>
            <a:ext cx="2426087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3423369" y="4844095"/>
            <a:ext cx="1658937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 err="1" smtClean="0"/>
              <a:t>Thortveitit</a:t>
            </a:r>
            <a:endParaRPr lang="cs-CZ" altLang="cs-CZ" sz="2000" b="0" dirty="0"/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837312" y="4872388"/>
            <a:ext cx="1442678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 smtClean="0"/>
              <a:t>Hemimorfit</a:t>
            </a:r>
            <a:endParaRPr lang="cs-CZ" altLang="cs-CZ" sz="2000" b="0" dirty="0"/>
          </a:p>
        </p:txBody>
      </p:sp>
    </p:spTree>
    <p:extLst>
      <p:ext uri="{BB962C8B-B14F-4D97-AF65-F5344CB8AC3E}">
        <p14:creationId xmlns:p14="http://schemas.microsoft.com/office/powerpoint/2010/main" val="41373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Cyclo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yklické struktury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Různý počet jednotek v cyklu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Benitoit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BaTi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Beryl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955001" y="5529662"/>
            <a:ext cx="2660799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0" dirty="0"/>
              <a:t>Beryl  –  Be</a:t>
            </a:r>
            <a:r>
              <a:rPr lang="cs-CZ" altLang="cs-CZ" sz="2000" b="0" baseline="-25000" dirty="0"/>
              <a:t>3</a:t>
            </a:r>
            <a:r>
              <a:rPr lang="cs-CZ" altLang="cs-CZ" sz="2000" b="0" dirty="0"/>
              <a:t>Al</a:t>
            </a:r>
            <a:r>
              <a:rPr lang="cs-CZ" altLang="cs-CZ" sz="2000" b="0" baseline="-25000" dirty="0"/>
              <a:t>2</a:t>
            </a:r>
            <a:r>
              <a:rPr lang="cs-CZ" altLang="cs-CZ" sz="2000" b="0" dirty="0"/>
              <a:t>Si</a:t>
            </a:r>
            <a:r>
              <a:rPr lang="cs-CZ" altLang="cs-CZ" sz="2000" b="0" baseline="-25000" dirty="0"/>
              <a:t>6</a:t>
            </a:r>
            <a:r>
              <a:rPr lang="cs-CZ" altLang="cs-CZ" sz="2000" b="0" dirty="0"/>
              <a:t>O</a:t>
            </a:r>
            <a:r>
              <a:rPr lang="cs-CZ" altLang="cs-CZ" sz="2000" b="0" baseline="-25000" dirty="0"/>
              <a:t>18</a:t>
            </a:r>
            <a:endParaRPr lang="cs-CZ" altLang="cs-CZ" sz="2000" b="0" baseline="-25000" dirty="0" smtClean="0"/>
          </a:p>
        </p:txBody>
      </p:sp>
      <p:pic>
        <p:nvPicPr>
          <p:cNvPr id="25" name="Picture 329" descr="E:\Z\!\_\Si\3silicat_r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26" y="701700"/>
            <a:ext cx="2109788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t="28409" r="14700" b="29254"/>
          <a:stretch>
            <a:fillRect/>
          </a:stretch>
        </p:blipFill>
        <p:spPr bwMode="auto">
          <a:xfrm>
            <a:off x="1907704" y="2177495"/>
            <a:ext cx="5511223" cy="330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5" y="2495267"/>
            <a:ext cx="1774562" cy="20309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96" y="4305706"/>
            <a:ext cx="2333430" cy="175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Ino-silikáty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Řetězce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pásy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Pyroxeny ABMg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A = Ca,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Fe,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Li, Mg,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= Al,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Cr, Fe, Mg, Mn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Amfiboly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komplikované složení (např. (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Mg,Fe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Al(Si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Al)O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(OH,F)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Azbest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955001" y="5529662"/>
            <a:ext cx="3417199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0" dirty="0"/>
              <a:t>Diopsid  –  </a:t>
            </a:r>
            <a:r>
              <a:rPr lang="cs-CZ" altLang="cs-CZ" sz="2000" b="0" dirty="0" smtClean="0"/>
              <a:t>CaMgSi</a:t>
            </a:r>
            <a:r>
              <a:rPr lang="cs-CZ" altLang="cs-CZ" sz="2000" b="0" baseline="-25000" dirty="0" smtClean="0"/>
              <a:t>2</a:t>
            </a:r>
            <a:r>
              <a:rPr lang="cs-CZ" altLang="cs-CZ" sz="2000" b="0" dirty="0" smtClean="0"/>
              <a:t>O</a:t>
            </a:r>
            <a:r>
              <a:rPr lang="cs-CZ" altLang="cs-CZ" sz="2000" b="0" baseline="-25000" dirty="0" smtClean="0"/>
              <a:t>6</a:t>
            </a:r>
            <a:endParaRPr lang="cs-CZ" altLang="cs-CZ" sz="2000" b="0" baseline="-25000" dirty="0"/>
          </a:p>
        </p:txBody>
      </p:sp>
      <p:pic>
        <p:nvPicPr>
          <p:cNvPr id="14" name="Picture 61" descr="E:\Z\!\_\Si\4silicat_kett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779" y="371666"/>
            <a:ext cx="3818841" cy="125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t="27490" r="16464" b="28409"/>
          <a:stretch>
            <a:fillRect/>
          </a:stretch>
        </p:blipFill>
        <p:spPr bwMode="auto">
          <a:xfrm>
            <a:off x="271779" y="2780928"/>
            <a:ext cx="41910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122439"/>
            <a:ext cx="2809015" cy="210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Phyllo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Vrstvy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Jílové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minerály, často s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Kaolinit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montmorillonit,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slídy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387537" y="5564450"/>
            <a:ext cx="4058687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0" dirty="0"/>
              <a:t>Kaolinit  –  Al</a:t>
            </a:r>
            <a:r>
              <a:rPr lang="cs-CZ" altLang="cs-CZ" sz="2000" b="0" baseline="-25000" dirty="0"/>
              <a:t>4</a:t>
            </a:r>
            <a:r>
              <a:rPr lang="cs-CZ" altLang="cs-CZ" sz="2000" b="0" dirty="0"/>
              <a:t>(OH)</a:t>
            </a:r>
            <a:r>
              <a:rPr lang="cs-CZ" altLang="cs-CZ" sz="2000" b="0" baseline="-25000" dirty="0"/>
              <a:t>8</a:t>
            </a:r>
            <a:r>
              <a:rPr lang="cs-CZ" altLang="cs-CZ" sz="2000" b="0" dirty="0"/>
              <a:t>(Si</a:t>
            </a:r>
            <a:r>
              <a:rPr lang="cs-CZ" altLang="cs-CZ" sz="2000" b="0" baseline="-25000" dirty="0"/>
              <a:t>4</a:t>
            </a:r>
            <a:r>
              <a:rPr lang="cs-CZ" altLang="cs-CZ" sz="2000" b="0" dirty="0"/>
              <a:t>O</a:t>
            </a:r>
            <a:r>
              <a:rPr lang="cs-CZ" altLang="cs-CZ" sz="2000" b="0" baseline="-25000" dirty="0"/>
              <a:t>10</a:t>
            </a:r>
            <a:r>
              <a:rPr lang="cs-CZ" altLang="cs-CZ" sz="2000" b="0" dirty="0"/>
              <a:t>)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t="8086" r="9409" b="9004"/>
          <a:stretch>
            <a:fillRect/>
          </a:stretch>
        </p:blipFill>
        <p:spPr bwMode="auto">
          <a:xfrm>
            <a:off x="5280029" y="188640"/>
            <a:ext cx="3143971" cy="314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8820" r="13560" b="8269"/>
          <a:stretch>
            <a:fillRect/>
          </a:stretch>
        </p:blipFill>
        <p:spPr bwMode="auto">
          <a:xfrm>
            <a:off x="911646" y="2348880"/>
            <a:ext cx="2868266" cy="3209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4828068" y="5564450"/>
            <a:ext cx="3997176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0" dirty="0"/>
              <a:t>Biotit </a:t>
            </a:r>
            <a:r>
              <a:rPr lang="cs-CZ" altLang="cs-CZ" sz="2000" b="0" dirty="0" smtClean="0"/>
              <a:t>– K(</a:t>
            </a:r>
            <a:r>
              <a:rPr lang="cs-CZ" altLang="cs-CZ" sz="2000" b="0" dirty="0" err="1" smtClean="0"/>
              <a:t>Mg,Fe</a:t>
            </a:r>
            <a:r>
              <a:rPr lang="cs-CZ" altLang="cs-CZ" sz="2000" b="0" dirty="0" smtClean="0"/>
              <a:t>)</a:t>
            </a:r>
            <a:r>
              <a:rPr lang="cs-CZ" altLang="cs-CZ" sz="2000" b="0" baseline="-25000" dirty="0" smtClean="0"/>
              <a:t>3</a:t>
            </a:r>
            <a:r>
              <a:rPr lang="cs-CZ" altLang="cs-CZ" sz="2000" b="0" dirty="0" smtClean="0"/>
              <a:t>AlSi</a:t>
            </a:r>
            <a:r>
              <a:rPr lang="cs-CZ" altLang="cs-CZ" sz="2000" b="0" baseline="-25000" dirty="0" smtClean="0"/>
              <a:t>3</a:t>
            </a:r>
            <a:r>
              <a:rPr lang="cs-CZ" altLang="cs-CZ" sz="2000" b="0" dirty="0" smtClean="0"/>
              <a:t>O</a:t>
            </a:r>
            <a:r>
              <a:rPr lang="cs-CZ" altLang="cs-CZ" sz="2000" b="0" baseline="-25000" dirty="0" smtClean="0"/>
              <a:t>10</a:t>
            </a:r>
            <a:r>
              <a:rPr lang="cs-CZ" altLang="cs-CZ" sz="2000" b="0" dirty="0" smtClean="0"/>
              <a:t>(F,OH)</a:t>
            </a:r>
            <a:r>
              <a:rPr lang="cs-CZ" altLang="cs-CZ" sz="2000" b="0" baseline="-25000" dirty="0" smtClean="0"/>
              <a:t>2</a:t>
            </a:r>
            <a:endParaRPr lang="cs-CZ" altLang="cs-CZ" sz="2000" b="0" baseline="-25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24"/>
          <a:stretch/>
        </p:blipFill>
        <p:spPr>
          <a:xfrm>
            <a:off x="5652119" y="3356992"/>
            <a:ext cx="2357843" cy="212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 smtClean="0">
                <a:solidFill>
                  <a:prstClr val="black"/>
                </a:solidFill>
                <a:latin typeface="Arial"/>
                <a:cs typeface="Arial"/>
              </a:rPr>
              <a:t>Silik</a:t>
            </a: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áty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Tecto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-silikáty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3D síť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Křemen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Živce – hlinitokřemičitany (např. KAlSi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NaAlSi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8,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Zeolity 	– dutiny a kanály, absorpce rozpouštědel a jiných molekul 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   	–  katalyzátory, nosiče katalyzátorů, molekulová síta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4937839" y="1844824"/>
            <a:ext cx="4058687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0" dirty="0" smtClean="0"/>
              <a:t>Živec (albit) </a:t>
            </a:r>
            <a:r>
              <a:rPr lang="cs-CZ" altLang="cs-CZ" sz="2000" b="0" dirty="0"/>
              <a:t>–  </a:t>
            </a:r>
            <a:r>
              <a:rPr lang="cs-CZ" sz="2000" b="0" dirty="0">
                <a:cs typeface="Arial" panose="020B0604020202020204" pitchFamily="34" charset="0"/>
              </a:rPr>
              <a:t>NaAlSi</a:t>
            </a:r>
            <a:r>
              <a:rPr lang="cs-CZ" sz="2000" b="0" baseline="-25000" dirty="0">
                <a:cs typeface="Arial" panose="020B0604020202020204" pitchFamily="34" charset="0"/>
              </a:rPr>
              <a:t>3</a:t>
            </a:r>
            <a:r>
              <a:rPr lang="cs-CZ" sz="2000" b="0" dirty="0"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cs typeface="Arial" panose="020B0604020202020204" pitchFamily="34" charset="0"/>
              </a:rPr>
              <a:t>8</a:t>
            </a:r>
            <a:endParaRPr lang="cs-CZ" altLang="cs-CZ" sz="2000" b="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563" y="216000"/>
            <a:ext cx="2016224" cy="1580720"/>
          </a:xfrm>
          <a:prstGeom prst="rect">
            <a:avLst/>
          </a:prstGeom>
        </p:spPr>
      </p:pic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920384"/>
              </p:ext>
            </p:extLst>
          </p:nvPr>
        </p:nvGraphicFramePr>
        <p:xfrm>
          <a:off x="1619672" y="3445869"/>
          <a:ext cx="5616624" cy="2554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Image" r:id="rId6" imgW="3497400" imgH="1590840" progId="Photoshop.Image.13">
                  <p:embed/>
                </p:oleObj>
              </mc:Choice>
              <mc:Fallback>
                <p:oleObj name="Image" r:id="rId6" imgW="3497400" imgH="1590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19672" y="3445869"/>
                        <a:ext cx="5616624" cy="2554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680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IV. skupina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13935"/>
              </p:ext>
            </p:extLst>
          </p:nvPr>
        </p:nvGraphicFramePr>
        <p:xfrm>
          <a:off x="755576" y="946354"/>
          <a:ext cx="6792416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45">
                  <a:extLst>
                    <a:ext uri="{9D8B030D-6E8A-4147-A177-3AD203B41FA5}">
                      <a16:colId xmlns:a16="http://schemas.microsoft.com/office/drawing/2014/main" val="2999415750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1668603933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1386423294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3229417346"/>
                    </a:ext>
                  </a:extLst>
                </a:gridCol>
                <a:gridCol w="2002092">
                  <a:extLst>
                    <a:ext uri="{9D8B030D-6E8A-4147-A177-3AD203B41FA5}">
                      <a16:colId xmlns:a16="http://schemas.microsoft.com/office/drawing/2014/main" val="2713300899"/>
                    </a:ext>
                  </a:extLst>
                </a:gridCol>
                <a:gridCol w="240703">
                  <a:extLst>
                    <a:ext uri="{9D8B030D-6E8A-4147-A177-3AD203B41FA5}">
                      <a16:colId xmlns:a16="http://schemas.microsoft.com/office/drawing/2014/main" val="2454479658"/>
                    </a:ext>
                  </a:extLst>
                </a:gridCol>
                <a:gridCol w="668241">
                  <a:extLst>
                    <a:ext uri="{9D8B030D-6E8A-4147-A177-3AD203B41FA5}">
                      <a16:colId xmlns:a16="http://schemas.microsoft.com/office/drawing/2014/main" val="1803251259"/>
                    </a:ext>
                  </a:extLst>
                </a:gridCol>
              </a:tblGrid>
              <a:tr h="3038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 , sp</a:t>
                      </a:r>
                      <a:r>
                        <a:rPr kumimoji="0" lang="en-GB" altLang="cs-CZ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GB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sp</a:t>
                      </a:r>
                      <a:r>
                        <a:rPr kumimoji="0" lang="en-GB" altLang="cs-CZ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cs-CZ" altLang="cs-CZ" sz="20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465879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(–4)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</a:t>
                      </a:r>
                      <a:r>
                        <a:rPr kumimoji="0" lang="en-GB" altLang="cs-CZ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cs-CZ" altLang="cs-CZ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049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42642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89594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397964"/>
                  </a:ext>
                </a:extLst>
              </a:tr>
            </a:tbl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7013688" y="57800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cs-CZ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řemík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druhý nejrozšířenější prvek v zemské kůře (ca. 27%)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reaktivnější než uhlík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⇒ v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přírodě se nenachází volný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silná vazba Si–O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⇒ 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křemičitany 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hlinitokřemičitany</a:t>
            </a: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diamantu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popílků (po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zprac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hydrolýza na GeO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redukce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Využití: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vláknová optika,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materiály pro IR, elektronika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SiGe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fotovoltaika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modifikace: </a:t>
            </a:r>
            <a:r>
              <a:rPr lang="cs-CZ" sz="2000" b="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(šedý: diamant) a </a:t>
            </a:r>
            <a:r>
              <a:rPr lang="cs-CZ" sz="2000" b="0" dirty="0" smtClean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(bílý: tetragonální) (« 13 °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+ 2CO (snadno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slitiny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od starověku)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Využití: cínované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plechy (plechovky), pájky, bronzy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Cu-Sn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aj.,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 skla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float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stabilizátory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PVC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C (CO)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CO (CO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akumulátory, slitiny, stínění, pigmenty – Pb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PbCrO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munice,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sklo</a:t>
            </a:r>
          </a:p>
        </p:txBody>
      </p:sp>
    </p:spTree>
    <p:extLst>
      <p:ext uri="{BB962C8B-B14F-4D97-AF65-F5344CB8AC3E}">
        <p14:creationId xmlns:p14="http://schemas.microsoft.com/office/powerpoint/2010/main" val="202631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5" y="900000"/>
            <a:ext cx="8317233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+ 2 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+ 2 S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/SnSO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Na[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4762636" y="900000"/>
            <a:ext cx="4356793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nereaguje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HNO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652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Oxidy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– nestálý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– přímou reakcí z prvků, podobný 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– srážení Sn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solí hydroxidem za zvýšené teploty, amfoterní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SnO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pt-BR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SnO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OH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Sn(OH)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– přímou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reakcí prvků, ruda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– použití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glazury, emaily, vodivé vrstvy,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katalyzátory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oxidací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– je amfoterní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0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Oxidy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známo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více forem lišících se barvou (žlutý,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červený)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přísada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do skel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– syntéza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 prvků nebo termolýzou PbCO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– amfoterní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(ale méně kyselý než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OH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– oxid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olovnato-olovičitý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 zvýšené teploty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minium/suřík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pigment, skla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– oxidační činidlo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pt-BR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nebo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elektrolyticky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HCl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PbO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PbSO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3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836712"/>
            <a:ext cx="8533257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– kovalentní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syntéza z prvků nebo GeO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hydrolýza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 GeO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– syntéza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prvků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– hydrolýza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 SnO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HX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– 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–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 redukční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účinky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Sn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Fe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4+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Fe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HgCl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Hg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Hg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SnCl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Soli Pb</a:t>
            </a:r>
            <a:r>
              <a:rPr 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PbSO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PbCrO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(CH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COO)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– často omezeně rozpustné</a:t>
            </a: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(↓)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NaNO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GeS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srážení solí sulfanem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4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Germanium, cín, olovo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akumulátory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anoda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PbO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e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PbSO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katoda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	Pb  +  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PbSO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 2 e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2107232"/>
            <a:ext cx="5583523" cy="346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2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Organoprvkové</a:t>
            </a: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 sloučeniny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reakce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malý praktický význam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reakce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redistribuce 	SnR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	3 SnR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	SnR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RSnCl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hydrolyticky poměrně stálé, štěpí se HX 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SnBr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RBr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antifungální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přípravky, stabilizátory PVC, katalýza –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Lewisovské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PbCl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RM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}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PbR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Tetraethyl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olovo – antidetonační přísada do paliv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PbNa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PbEt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58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IV. skupina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287215" y="900000"/>
            <a:ext cx="846075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Germanium, cín olovo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ca. 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zemské kůře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zemské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kůře, nejběžnější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těžký prvek, konec rozpad.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řad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rozptýlené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rudy, uhlí) vs. SnO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kasiterit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(galenit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5" name="Picture 43" descr="220px-Cassiterite_-_Mt_Bischoff_mine,_Waratah,_Tasmania,_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87" y="2272961"/>
            <a:ext cx="184287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44"/>
          <p:cNvSpPr txBox="1">
            <a:spLocks noChangeArrowheads="1"/>
          </p:cNvSpPr>
          <p:nvPr/>
        </p:nvSpPr>
        <p:spPr bwMode="auto">
          <a:xfrm>
            <a:off x="678431" y="3700212"/>
            <a:ext cx="16289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Kasiterit</a:t>
            </a:r>
            <a:r>
              <a:rPr lang="en-US" altLang="cs-CZ" b="0" dirty="0" smtClean="0"/>
              <a:t> SnO</a:t>
            </a:r>
            <a:r>
              <a:rPr lang="en-US" altLang="cs-CZ" b="0" baseline="-25000" dirty="0" smtClean="0"/>
              <a:t>2</a:t>
            </a:r>
            <a:endParaRPr lang="cs-CZ" altLang="cs-CZ" b="0" baseline="-25000" dirty="0"/>
          </a:p>
        </p:txBody>
      </p:sp>
      <p:pic>
        <p:nvPicPr>
          <p:cNvPr id="19" name="Picture 7" descr="galenit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977" y="2257613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821147" y="3703500"/>
            <a:ext cx="1569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err="1" smtClean="0"/>
              <a:t>Galenit</a:t>
            </a:r>
            <a:r>
              <a:rPr lang="en-US" altLang="cs-CZ" b="0" dirty="0" smtClean="0"/>
              <a:t> (</a:t>
            </a:r>
            <a:r>
              <a:rPr lang="en-US" altLang="cs-CZ" b="0" dirty="0" err="1" smtClean="0"/>
              <a:t>PbS</a:t>
            </a:r>
            <a:r>
              <a:rPr lang="en-US" altLang="cs-CZ" b="0" dirty="0" smtClean="0"/>
              <a:t>)</a:t>
            </a:r>
            <a:endParaRPr lang="cs-CZ" altLang="cs-CZ" b="0" dirty="0"/>
          </a:p>
        </p:txBody>
      </p:sp>
      <p:pic>
        <p:nvPicPr>
          <p:cNvPr id="23" name="Picture 13" descr="300px-Cerussite-185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99" y="2272961"/>
            <a:ext cx="1667301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6630004" y="3694393"/>
            <a:ext cx="19623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err="1" smtClean="0"/>
              <a:t>Cerussit</a:t>
            </a:r>
            <a:r>
              <a:rPr lang="en-US" altLang="cs-CZ" b="0" dirty="0"/>
              <a:t> (</a:t>
            </a:r>
            <a:r>
              <a:rPr lang="en-US" altLang="cs-CZ" b="0" dirty="0" smtClean="0"/>
              <a:t>PbCO</a:t>
            </a:r>
            <a:r>
              <a:rPr lang="en-US" altLang="cs-CZ" b="0" baseline="-25000" dirty="0" smtClean="0"/>
              <a:t>3</a:t>
            </a:r>
            <a:r>
              <a:rPr lang="en-US" altLang="cs-CZ" b="0" dirty="0" smtClean="0"/>
              <a:t>)</a:t>
            </a:r>
            <a:endParaRPr lang="cs-CZ" altLang="cs-CZ" b="0" dirty="0"/>
          </a:p>
        </p:txBody>
      </p:sp>
      <p:pic>
        <p:nvPicPr>
          <p:cNvPr id="25" name="Picture 16" descr="016_pyromorfi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7" y="4167119"/>
            <a:ext cx="2788492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91314" y="5621387"/>
            <a:ext cx="26965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err="1" smtClean="0"/>
              <a:t>Pyromorfit</a:t>
            </a:r>
            <a:r>
              <a:rPr lang="en-US" altLang="cs-CZ" b="0" dirty="0"/>
              <a:t> (Pb</a:t>
            </a:r>
            <a:r>
              <a:rPr lang="en-US" altLang="cs-CZ" b="0" baseline="-25000" dirty="0"/>
              <a:t>5</a:t>
            </a:r>
            <a:r>
              <a:rPr lang="en-US" altLang="cs-CZ" b="0" dirty="0"/>
              <a:t>(PO</a:t>
            </a:r>
            <a:r>
              <a:rPr lang="en-US" altLang="cs-CZ" b="0" baseline="-25000" dirty="0"/>
              <a:t>4</a:t>
            </a:r>
            <a:r>
              <a:rPr lang="en-US" altLang="cs-CZ" b="0" dirty="0"/>
              <a:t>)</a:t>
            </a:r>
            <a:r>
              <a:rPr lang="en-US" altLang="cs-CZ" b="0" baseline="-25000" dirty="0"/>
              <a:t>3</a:t>
            </a:r>
            <a:r>
              <a:rPr lang="en-US" altLang="cs-CZ" b="0" dirty="0"/>
              <a:t>Cl)</a:t>
            </a:r>
          </a:p>
          <a:p>
            <a:pPr eaLnBrk="1"/>
            <a:endParaRPr lang="cs-CZ" altLang="cs-CZ" b="0" dirty="0"/>
          </a:p>
        </p:txBody>
      </p:sp>
      <p:pic>
        <p:nvPicPr>
          <p:cNvPr id="27" name="Picture 25" descr="vanadinit_on_bla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42" y="4157878"/>
            <a:ext cx="191746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3267855" y="5612586"/>
            <a:ext cx="26762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err="1" smtClean="0"/>
              <a:t>Vanadinit</a:t>
            </a:r>
            <a:r>
              <a:rPr lang="en-US" altLang="cs-CZ" b="0" dirty="0"/>
              <a:t> </a:t>
            </a:r>
            <a:r>
              <a:rPr lang="en-US" altLang="cs-CZ" b="0" dirty="0" smtClean="0"/>
              <a:t>(Pb</a:t>
            </a:r>
            <a:r>
              <a:rPr lang="en-US" altLang="cs-CZ" b="0" baseline="-25000" dirty="0" smtClean="0"/>
              <a:t>5</a:t>
            </a:r>
            <a:r>
              <a:rPr lang="en-US" altLang="cs-CZ" b="0" dirty="0" smtClean="0"/>
              <a:t>(VO</a:t>
            </a:r>
            <a:r>
              <a:rPr lang="en-US" altLang="cs-CZ" b="0" baseline="-25000" dirty="0" smtClean="0"/>
              <a:t>4</a:t>
            </a:r>
            <a:r>
              <a:rPr lang="en-US" altLang="cs-CZ" b="0" dirty="0" smtClean="0"/>
              <a:t>)</a:t>
            </a:r>
            <a:r>
              <a:rPr lang="en-US" altLang="cs-CZ" b="0" baseline="-25000" dirty="0" smtClean="0"/>
              <a:t>3</a:t>
            </a:r>
            <a:r>
              <a:rPr lang="en-US" altLang="cs-CZ" b="0" dirty="0" smtClean="0"/>
              <a:t>Cl)</a:t>
            </a:r>
            <a:endParaRPr lang="cs-CZ" altLang="cs-CZ" b="0" dirty="0"/>
          </a:p>
        </p:txBody>
      </p:sp>
      <p:pic>
        <p:nvPicPr>
          <p:cNvPr id="29" name="Picture 28" descr="crocoit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486" y="4167119"/>
            <a:ext cx="185142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6689389" y="5611841"/>
            <a:ext cx="19672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err="1" smtClean="0"/>
              <a:t>Crocoit</a:t>
            </a:r>
            <a:r>
              <a:rPr lang="en-US" altLang="cs-CZ" b="0" dirty="0"/>
              <a:t> (</a:t>
            </a:r>
            <a:r>
              <a:rPr lang="en-US" altLang="cs-CZ" b="0" dirty="0" smtClean="0"/>
              <a:t>PbCrO</a:t>
            </a:r>
            <a:r>
              <a:rPr lang="en-US" altLang="cs-CZ" b="0" baseline="-25000" dirty="0" smtClean="0"/>
              <a:t>4</a:t>
            </a:r>
            <a:r>
              <a:rPr lang="en-US" altLang="cs-CZ" b="0" dirty="0" smtClean="0"/>
              <a:t>)</a:t>
            </a:r>
            <a:endParaRPr lang="cs-CZ" altLang="cs-CZ" b="0" dirty="0"/>
          </a:p>
        </p:txBody>
      </p:sp>
    </p:spTree>
    <p:extLst>
      <p:ext uri="{BB962C8B-B14F-4D97-AF65-F5344CB8AC3E}">
        <p14:creationId xmlns:p14="http://schemas.microsoft.com/office/powerpoint/2010/main" val="34057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diamantu, kubická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 redukcí křemene v elektrické peci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Mg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+  2 MgO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4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Si  +  2 Al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2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2 CO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CaC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Ca  +  2 CO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čistého křemíku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reduktivní chlorace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2 C  +  2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2 CO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redukce chloridu křemičitého za vysoké teploty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SiCl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+  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zonální tavení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11" y="404664"/>
            <a:ext cx="2412838" cy="167692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563" y="2365515"/>
            <a:ext cx="1109406" cy="296514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0848"/>
            <a:ext cx="1225956" cy="3573016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191610" y="5589240"/>
            <a:ext cx="3060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200" b="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https://www.tf.uni-kiel.de/matwis/amat</a:t>
            </a:r>
            <a:r>
              <a:rPr lang="cs-CZ" sz="1200" b="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endParaRPr lang="cs-CZ" sz="1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elmat_en</a:t>
            </a:r>
            <a:r>
              <a:rPr lang="cs-CZ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/kap_6/</a:t>
            </a:r>
            <a:r>
              <a:rPr lang="cs-CZ" sz="1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cs-CZ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/t6_1_3.html</a:t>
            </a:r>
            <a:endParaRPr lang="cs-CZ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5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vzduchu se pasivuje (SiO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Redukční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účinky jako C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3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MnSiO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 vysoké teploty reakce s vodou (SiO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kyslíkem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(SiO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halogeny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), sírou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SiS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dusíkem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i uhlíkem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Nereaguje s kyselinami mimo HF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Si  +  </a:t>
            </a: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HF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Reaguje s hydroxidy za horka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Využití – polovodiče: dopování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čipy, solární články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Silicidy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Neplatí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jednoduchá vazebná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pravidla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techiometrie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rozsahu 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 –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říprava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prvků za vysokých teplot nebo z SiO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Podléhají hydrolýze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 3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 3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Silany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2 MgCl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Mg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+  8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4 MgCl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4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Reduk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ční účinky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Organické silany SiR</a:t>
            </a:r>
            <a:r>
              <a:rPr lang="cs-CZ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 redukční činidla v organické chemii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03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Halogenidy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SiX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  + 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HF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SiF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SiO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2 C  +  2 Cl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Substituce halogenu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EtOH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OEt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LiR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LiCl</a:t>
            </a:r>
            <a:endParaRPr lang="it-IT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Organok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řemičité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sloučeniny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Si(OR)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hydrolýza, tvorba 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částic či vrstev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SiR</a:t>
            </a:r>
            <a:r>
              <a:rPr lang="cs-CZ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 výchozí látky pro syntézu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siloxanů</a:t>
            </a:r>
            <a:endParaRPr lang="it-IT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9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Siloxany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(silikony)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Lineární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polymery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…Si–O–Si–O–Si…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větvení 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prosíťování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Organické skupiny na atomech křemíku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Vlastnosti dané dálkou 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zesítěním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řetězců a povahou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skupin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Aplikace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oleje, maziva, kaučuky, pryskyřice,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surfaktanty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(termostabilní, izolanty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SiCl +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SiOH +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b.v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99 °C)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2(CH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SiOH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SiOSi(CH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b.v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101 °C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							Větvení 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zesíťování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řetězců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								Terminace řetězců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044230"/>
              </p:ext>
            </p:extLst>
          </p:nvPr>
        </p:nvGraphicFramePr>
        <p:xfrm>
          <a:off x="467544" y="4077072"/>
          <a:ext cx="4359657" cy="1500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S ChemDraw Drawing" r:id="rId5" imgW="3820203" imgH="1314846" progId="ChemDraw.Document.6.0">
                  <p:embed/>
                </p:oleObj>
              </mc:Choice>
              <mc:Fallback>
                <p:oleObj name="CS ChemDraw Drawing" r:id="rId5" imgW="3820203" imgH="13148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544" y="4077072"/>
                        <a:ext cx="4359657" cy="1500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440668"/>
              </p:ext>
            </p:extLst>
          </p:nvPr>
        </p:nvGraphicFramePr>
        <p:xfrm>
          <a:off x="5724128" y="4353901"/>
          <a:ext cx="1990149" cy="817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S ChemDraw Drawing" r:id="rId7" imgW="2450253" imgH="1006852" progId="ChemDraw.Document.6.0">
                  <p:embed/>
                </p:oleObj>
              </mc:Choice>
              <mc:Fallback>
                <p:oleObj name="CS ChemDraw Drawing" r:id="rId7" imgW="2450253" imgH="100685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24128" y="4353901"/>
                        <a:ext cx="1990149" cy="817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009266"/>
              </p:ext>
            </p:extLst>
          </p:nvPr>
        </p:nvGraphicFramePr>
        <p:xfrm>
          <a:off x="7785173" y="5221126"/>
          <a:ext cx="819275" cy="80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CS ChemDraw Drawing" r:id="rId9" imgW="1020646" imgH="996325" progId="ChemDraw.Document.6.0">
                  <p:embed/>
                </p:oleObj>
              </mc:Choice>
              <mc:Fallback>
                <p:oleObj name="CS ChemDraw Drawing" r:id="rId9" imgW="1020646" imgH="9963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785173" y="5221126"/>
                        <a:ext cx="819275" cy="800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4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Křemík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287215" y="900000"/>
            <a:ext cx="8460754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Oxid křemičitý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Křemen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dal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ší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modifikace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Hydratované formy – opál, pazourek – lasturnatý lom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11560" y="1980328"/>
            <a:ext cx="7465505" cy="1717248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rgbClr val="3366FF">
                <a:gamma/>
                <a:shade val="60000"/>
                <a:invGamma/>
              </a:srgbClr>
            </a:prstShdw>
          </a:effectLst>
          <a:extLst/>
        </p:spPr>
        <p:txBody>
          <a:bodyPr wrap="none" tIns="154800" bIns="82800">
            <a:spAutoFit/>
          </a:bodyPr>
          <a:lstStyle/>
          <a:p>
            <a:pPr algn="l">
              <a:defRPr/>
            </a:pP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870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°C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1470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1710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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křeme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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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tridymit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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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cristobalit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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tavenina</a:t>
            </a:r>
            <a:endParaRPr lang="en-GB" altLang="cs-CZ" sz="2000" b="0" i="1" u="sng" baseline="-2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11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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573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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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r>
              <a:rPr lang="cs-CZ" altLang="cs-CZ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en-GB" altLang="cs-CZ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11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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křemen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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tridymit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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cristobalit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925198"/>
            <a:ext cx="2378855" cy="18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133" y="3944640"/>
            <a:ext cx="2209091" cy="1800000"/>
          </a:xfrm>
          <a:prstGeom prst="rect">
            <a:avLst/>
          </a:prstGeom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897358" y="5667545"/>
            <a:ext cx="9925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en-US" altLang="cs-CZ" b="0" dirty="0" smtClean="0"/>
              <a:t>K</a:t>
            </a:r>
            <a:r>
              <a:rPr lang="cs-CZ" altLang="cs-CZ" b="0" dirty="0" smtClean="0"/>
              <a:t>řemen</a:t>
            </a:r>
            <a:endParaRPr lang="cs-CZ" altLang="cs-CZ" b="0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6076033" y="5661248"/>
            <a:ext cx="11592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cs-CZ" altLang="cs-CZ" b="0" dirty="0" smtClean="0"/>
              <a:t>Pazourek</a:t>
            </a:r>
            <a:endParaRPr lang="cs-CZ" altLang="cs-CZ" b="0" dirty="0"/>
          </a:p>
        </p:txBody>
      </p:sp>
    </p:spTree>
    <p:extLst>
      <p:ext uri="{BB962C8B-B14F-4D97-AF65-F5344CB8AC3E}">
        <p14:creationId xmlns:p14="http://schemas.microsoft.com/office/powerpoint/2010/main" val="29035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11349</TotalTime>
  <Words>820</Words>
  <Application>Microsoft Office PowerPoint</Application>
  <PresentationFormat>Předvádění na obrazovce (4:3)</PresentationFormat>
  <Paragraphs>421</Paragraphs>
  <Slides>26</Slides>
  <Notes>26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Symbol</vt:lpstr>
      <vt:lpstr>Times New Roman</vt:lpstr>
      <vt:lpstr>Wingdings</vt:lpstr>
      <vt:lpstr>Default Design</vt:lpstr>
      <vt:lpstr>CS ChemDraw Drawing</vt:lpstr>
      <vt:lpstr>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Vodíkové spektrum</dc:title>
  <dc:creator>Vez</dc:creator>
  <cp:lastModifiedBy>Vojta</cp:lastModifiedBy>
  <cp:revision>1005</cp:revision>
  <dcterms:created xsi:type="dcterms:W3CDTF">2004-05-01T17:45:26Z</dcterms:created>
  <dcterms:modified xsi:type="dcterms:W3CDTF">2023-03-06T10:57:45Z</dcterms:modified>
</cp:coreProperties>
</file>