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68" r:id="rId3"/>
    <p:sldId id="290" r:id="rId4"/>
    <p:sldId id="287" r:id="rId5"/>
    <p:sldId id="289" r:id="rId6"/>
    <p:sldId id="264" r:id="rId7"/>
    <p:sldId id="288" r:id="rId8"/>
    <p:sldId id="269" r:id="rId9"/>
    <p:sldId id="270" r:id="rId10"/>
    <p:sldId id="285" r:id="rId11"/>
    <p:sldId id="297" r:id="rId12"/>
    <p:sldId id="276" r:id="rId13"/>
    <p:sldId id="275" r:id="rId14"/>
    <p:sldId id="257" r:id="rId15"/>
    <p:sldId id="259" r:id="rId16"/>
    <p:sldId id="271" r:id="rId17"/>
    <p:sldId id="272" r:id="rId18"/>
    <p:sldId id="273" r:id="rId19"/>
    <p:sldId id="280" r:id="rId20"/>
    <p:sldId id="281" r:id="rId21"/>
    <p:sldId id="282" r:id="rId22"/>
    <p:sldId id="294" r:id="rId23"/>
    <p:sldId id="277" r:id="rId24"/>
    <p:sldId id="291" r:id="rId25"/>
    <p:sldId id="279" r:id="rId26"/>
    <p:sldId id="274" r:id="rId27"/>
    <p:sldId id="296" r:id="rId28"/>
    <p:sldId id="292" r:id="rId29"/>
    <p:sldId id="284" r:id="rId30"/>
    <p:sldId id="293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934E508-93C2-4945-B3D1-07D3B0E066F7}">
          <p14:sldIdLst>
            <p14:sldId id="283"/>
            <p14:sldId id="268"/>
            <p14:sldId id="290"/>
            <p14:sldId id="287"/>
            <p14:sldId id="289"/>
            <p14:sldId id="264"/>
            <p14:sldId id="288"/>
            <p14:sldId id="269"/>
            <p14:sldId id="270"/>
            <p14:sldId id="285"/>
            <p14:sldId id="297"/>
            <p14:sldId id="276"/>
            <p14:sldId id="275"/>
            <p14:sldId id="257"/>
            <p14:sldId id="259"/>
            <p14:sldId id="271"/>
            <p14:sldId id="272"/>
            <p14:sldId id="273"/>
            <p14:sldId id="280"/>
            <p14:sldId id="281"/>
            <p14:sldId id="282"/>
            <p14:sldId id="294"/>
            <p14:sldId id="277"/>
            <p14:sldId id="291"/>
            <p14:sldId id="279"/>
            <p14:sldId id="274"/>
            <p14:sldId id="296"/>
            <p14:sldId id="292"/>
            <p14:sldId id="28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67D1-DE93-4495-8075-7DEB2FBE18FE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C9CB3-D95D-47B8-9EDF-D12075148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79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9CB3-D95D-47B8-9EDF-D120751485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9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14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7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83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29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5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24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5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43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64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37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08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BAAE-3CDF-4A79-9356-73F204620429}" type="datetimeFigureOut">
              <a:rPr lang="cs-CZ" smtClean="0"/>
              <a:t>19.03.2017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854D-23C1-4889-A660-ECABCC785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19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aideia.pedf.cuni.cz/index.php?sid=6&amp;lng=c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z/slide/3125067" TargetMode="External"/><Relationship Id="rId2" Type="http://schemas.openxmlformats.org/officeDocument/2006/relationships/hyperlink" Target="http://literarky.cz/civilizace/89-civilizace/9357-patoka-a-komensk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ideplayer.cz/slide/3763547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WqS7AaZIc" TargetMode="External"/><Relationship Id="rId2" Type="http://schemas.openxmlformats.org/officeDocument/2006/relationships/hyperlink" Target="http://spotter.tv/www/856376-platonova-jeskyn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/>
              <a:t>Filosofie jako péče o duši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● Filosofie výchovy ● Filosofie jako péče o duši (evropská tradice: Platon)</a:t>
            </a:r>
          </a:p>
          <a:p>
            <a:pPr marL="0" indent="0">
              <a:buNone/>
            </a:pPr>
            <a:r>
              <a:rPr lang="cs-CZ" dirty="0"/>
              <a:t>● Podle J. Patočky lze povahu filosofie výchovy vyložit na:</a:t>
            </a:r>
          </a:p>
          <a:p>
            <a:pPr marL="0" indent="0">
              <a:buNone/>
            </a:pPr>
            <a:r>
              <a:rPr lang="cs-CZ" sz="3200" dirty="0"/>
              <a:t>-   podobenství o jeskyni (Platon)</a:t>
            </a:r>
          </a:p>
          <a:p>
            <a:pPr>
              <a:buFontTx/>
              <a:buChar char="-"/>
            </a:pPr>
            <a:r>
              <a:rPr lang="cs-CZ" dirty="0"/>
              <a:t>podobenství o poutníkovi v labyrintu (J. A. Komenský)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(Po Patočkovi rozvíjí filosofii výchovy  Radim </a:t>
            </a:r>
            <a:r>
              <a:rPr lang="cs-CZ" dirty="0" err="1"/>
              <a:t>Palouš</a:t>
            </a:r>
            <a:r>
              <a:rPr lang="cs-CZ" dirty="0"/>
              <a:t>, Jaroslava Pešková, Zdeněk Kratochvíl, Jiří Michálek, Zuzana Svobodová…)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● 2. část přednášky</a:t>
            </a:r>
          </a:p>
          <a:p>
            <a:pPr marL="0" indent="0">
              <a:buNone/>
            </a:pPr>
            <a:r>
              <a:rPr lang="cs-CZ" dirty="0"/>
              <a:t> Jazyk v kontextu díla J. A. Komenského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96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Filosofické tázání – východisko, původ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>
              <a:buNone/>
            </a:pPr>
            <a:r>
              <a:rPr lang="cs-CZ" dirty="0"/>
              <a:t>● reflexe, myšlení ● stud ● úzkost ● údiv …</a:t>
            </a:r>
          </a:p>
          <a:p>
            <a:pPr marL="0" indent="0">
              <a:buNone/>
            </a:pPr>
            <a:r>
              <a:rPr lang="cs-CZ" u="sng" dirty="0"/>
              <a:t>● otřes, „vytřesení z jistot“</a:t>
            </a:r>
            <a:r>
              <a:rPr lang="cs-CZ" dirty="0"/>
              <a:t> běžné existence</a:t>
            </a:r>
          </a:p>
          <a:p>
            <a:pPr marL="0" indent="0">
              <a:buNone/>
            </a:pPr>
            <a:r>
              <a:rPr lang="cs-CZ" dirty="0">
                <a:latin typeface="Times New Roman"/>
                <a:cs typeface="Times New Roman"/>
              </a:rPr>
              <a:t>           → </a:t>
            </a:r>
            <a:r>
              <a:rPr lang="cs-CZ" dirty="0"/>
              <a:t>obrat, </a:t>
            </a:r>
            <a:r>
              <a:rPr lang="cs-CZ" dirty="0" err="1"/>
              <a:t>metanoia</a:t>
            </a:r>
            <a:r>
              <a:rPr lang="cs-CZ" dirty="0"/>
              <a:t> (</a:t>
            </a:r>
            <a:r>
              <a:rPr lang="en-US" dirty="0" err="1"/>
              <a:t>μετάνοι</a:t>
            </a:r>
            <a:r>
              <a:rPr lang="en-US" dirty="0"/>
              <a:t>α)</a:t>
            </a:r>
            <a:r>
              <a:rPr lang="cs-CZ" dirty="0"/>
              <a:t>, </a:t>
            </a:r>
            <a:r>
              <a:rPr lang="cs-CZ" dirty="0" err="1"/>
              <a:t>kon</a:t>
            </a:r>
            <a:r>
              <a:rPr lang="cs-CZ" dirty="0"/>
              <a:t>-verze</a:t>
            </a:r>
            <a:endParaRPr lang="cs-CZ" u="sng" dirty="0"/>
          </a:p>
          <a:p>
            <a:pPr marL="0" indent="0">
              <a:buNone/>
            </a:pPr>
            <a:r>
              <a:rPr lang="cs-CZ" sz="2400" i="1" dirty="0" err="1"/>
              <a:t>Metanoiete</a:t>
            </a:r>
            <a:r>
              <a:rPr lang="cs-CZ" sz="2400" dirty="0"/>
              <a:t>! (meta-</a:t>
            </a:r>
            <a:r>
              <a:rPr lang="cs-CZ" sz="2400" dirty="0" err="1"/>
              <a:t>noésis</a:t>
            </a:r>
            <a:r>
              <a:rPr lang="cs-CZ" sz="2400" dirty="0"/>
              <a:t>) – srov. situaci v jeskyni, pojmy </a:t>
            </a:r>
            <a:r>
              <a:rPr lang="cs-CZ" sz="2400" i="1" dirty="0" err="1"/>
              <a:t>educatio</a:t>
            </a:r>
            <a:r>
              <a:rPr lang="cs-CZ" sz="2400" dirty="0"/>
              <a:t> a </a:t>
            </a:r>
            <a:r>
              <a:rPr lang="cs-CZ" sz="2400" i="1" dirty="0" err="1"/>
              <a:t>paideia</a:t>
            </a:r>
            <a:r>
              <a:rPr lang="cs-CZ" sz="2400" dirty="0"/>
              <a:t>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5972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5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Škola z </a:t>
            </a:r>
            <a:r>
              <a:rPr lang="cs-CZ" sz="3600" b="1" dirty="0" err="1"/>
              <a:t>řec</a:t>
            </a:r>
            <a:r>
              <a:rPr lang="cs-CZ" sz="3600" b="1" dirty="0"/>
              <a:t>. </a:t>
            </a:r>
            <a:r>
              <a:rPr lang="cs-CZ" sz="3600" b="1" i="1" dirty="0" err="1"/>
              <a:t>scholé</a:t>
            </a:r>
            <a:r>
              <a:rPr lang="cs-CZ" sz="3600" b="1" dirty="0"/>
              <a:t> </a:t>
            </a:r>
            <a:br>
              <a:rPr lang="cs-CZ" sz="3600" b="1" dirty="0"/>
            </a:br>
            <a:r>
              <a:rPr lang="cs-CZ" sz="3600" b="1" dirty="0"/>
              <a:t>(„prázdno“, „ne-děle“)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 dirty="0"/>
              <a:t>● </a:t>
            </a:r>
            <a:r>
              <a:rPr lang="cs-CZ" i="1" dirty="0" err="1"/>
              <a:t>Paideia</a:t>
            </a:r>
            <a:r>
              <a:rPr lang="cs-CZ" dirty="0"/>
              <a:t> i </a:t>
            </a:r>
            <a:r>
              <a:rPr lang="cs-CZ" i="1" dirty="0" err="1"/>
              <a:t>educatio</a:t>
            </a:r>
            <a:r>
              <a:rPr lang="cs-CZ" dirty="0"/>
              <a:t> – vzdělávání je „posvátné“; pobývání ve </a:t>
            </a:r>
            <a:r>
              <a:rPr lang="cs-CZ" i="1" dirty="0" err="1"/>
              <a:t>scholé</a:t>
            </a:r>
            <a:r>
              <a:rPr lang="cs-CZ" dirty="0"/>
              <a:t> ruší načas ponořenost do „zaneprázdněnosti“, každodenních starostí, překonává úzkost ze zabezpečování nikdy definitivně nezabezpečeného života;  všednost (obstarávání existence) vs. neděle, svátek (povznesení, směřování k přesahu, bytí ve</a:t>
            </a:r>
            <a:r>
              <a:rPr lang="cs-CZ" i="1" dirty="0"/>
              <a:t> </a:t>
            </a:r>
            <a:r>
              <a:rPr lang="cs-CZ" i="1" dirty="0" err="1"/>
              <a:t>scholé</a:t>
            </a:r>
            <a:r>
              <a:rPr lang="cs-CZ" i="1" dirty="0"/>
              <a:t> </a:t>
            </a:r>
            <a:r>
              <a:rPr lang="cs-CZ" dirty="0"/>
              <a:t>– srov. R. </a:t>
            </a:r>
            <a:r>
              <a:rPr lang="cs-CZ" dirty="0" err="1"/>
              <a:t>Palouš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● Jako je celému lidskému rodu celý svět školou, od počátku věků až do konce, tak i každému člověku je jeho celý věk školou, od kolébky až do hrobu. </a:t>
            </a:r>
            <a:r>
              <a:rPr lang="cs-CZ" dirty="0"/>
              <a:t>(J. A. Komenský) – výchova v různých životních etapách (R. </a:t>
            </a:r>
            <a:r>
              <a:rPr lang="cs-CZ" dirty="0" err="1"/>
              <a:t>Palouš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● </a:t>
            </a:r>
            <a:r>
              <a:rPr lang="cs-CZ" dirty="0"/>
              <a:t>Škola jako </a:t>
            </a:r>
            <a:r>
              <a:rPr lang="cs-CZ" i="1" dirty="0"/>
              <a:t>dílna lidskosti</a:t>
            </a:r>
            <a:r>
              <a:rPr lang="cs-CZ" dirty="0"/>
              <a:t>: člověk se výchovou člověkem teprve stává (nekončící proces); a musí to udělat </a:t>
            </a:r>
            <a:r>
              <a:rPr lang="cs-CZ" b="1" dirty="0"/>
              <a:t>sám</a:t>
            </a:r>
            <a:r>
              <a:rPr lang="cs-CZ" dirty="0"/>
              <a:t> (za pomoci druhých, ale z vlastní vůle); k tomu je potřeba být přiveden k obratu (viz výše)</a:t>
            </a:r>
          </a:p>
        </p:txBody>
      </p:sp>
    </p:spTree>
    <p:extLst>
      <p:ext uri="{BB962C8B-B14F-4D97-AF65-F5344CB8AC3E}">
        <p14:creationId xmlns:p14="http://schemas.microsoft.com/office/powerpoint/2010/main" val="407460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2. J. A. Komenský (1592 – 1670)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40" y="1600200"/>
            <a:ext cx="2914720" cy="4525963"/>
          </a:xfrm>
        </p:spPr>
      </p:pic>
    </p:spTree>
    <p:extLst>
      <p:ext uri="{BB962C8B-B14F-4D97-AF65-F5344CB8AC3E}">
        <p14:creationId xmlns:p14="http://schemas.microsoft.com/office/powerpoint/2010/main" val="107845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881346" cy="496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12546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Labyrint světa a ráj srdce </a:t>
            </a:r>
            <a:r>
              <a:rPr lang="cs-CZ" dirty="0"/>
              <a:t>(1631)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39119"/>
            <a:ext cx="4572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3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" y="404664"/>
            <a:ext cx="893231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7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Poutník: průvodci </a:t>
            </a:r>
            <a:r>
              <a:rPr lang="cs-CZ" sz="3200" b="1" dirty="0" err="1"/>
              <a:t>Všezvěd</a:t>
            </a:r>
            <a:r>
              <a:rPr lang="cs-CZ" sz="3200" b="1" dirty="0"/>
              <a:t> </a:t>
            </a:r>
            <a:r>
              <a:rPr lang="cs-CZ" sz="3200" b="1" dirty="0" err="1"/>
              <a:t>Všudybud</a:t>
            </a:r>
            <a:r>
              <a:rPr lang="cs-CZ" sz="3200" b="1" dirty="0"/>
              <a:t>  </a:t>
            </a:r>
            <a:br>
              <a:rPr lang="cs-CZ" sz="3200" b="1" dirty="0"/>
            </a:br>
            <a:r>
              <a:rPr lang="cs-CZ" sz="3200" b="1" dirty="0"/>
              <a:t>a Mámení – brýle mámení a uzda všetečnosti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756043" cy="4320000"/>
          </a:xfrm>
        </p:spPr>
      </p:pic>
    </p:spTree>
    <p:extLst>
      <p:ext uri="{BB962C8B-B14F-4D97-AF65-F5344CB8AC3E}">
        <p14:creationId xmlns:p14="http://schemas.microsoft.com/office/powerpoint/2010/main" val="40479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6834"/>
            <a:ext cx="3583430" cy="5652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73859"/>
            <a:ext cx="37909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4844503" cy="34274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140968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J. Patočka: J. A. Komenský a otevřená duše (1970)</a:t>
            </a:r>
            <a:br>
              <a:rPr lang="cs-CZ" sz="3600" dirty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3600" dirty="0">
                <a:latin typeface="Times New Roman" pitchFamily="18" charset="0"/>
                <a:cs typeface="Times New Roman" pitchFamily="18" charset="0"/>
              </a:rPr>
            </a:br>
            <a:br>
              <a:rPr lang="cs-CZ" sz="3600" dirty="0">
                <a:latin typeface="Times New Roman" pitchFamily="18" charset="0"/>
                <a:cs typeface="Times New Roman" pitchFamily="18" charset="0"/>
              </a:rPr>
            </a:b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Komeniologické studie II, Praha 1998, s. 337 –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2484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7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cs-CZ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1/ Charakteristika </a:t>
            </a:r>
            <a:r>
              <a:rPr lang="cs-CZ" sz="9600" b="1" dirty="0">
                <a:latin typeface="Times New Roman" pitchFamily="18" charset="0"/>
                <a:cs typeface="Times New Roman" pitchFamily="18" charset="0"/>
              </a:rPr>
              <a:t>duše uzavřené a otevřené</a:t>
            </a:r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: jaké nastavení ke světu tyto postoje implikují? </a:t>
            </a:r>
          </a:p>
          <a:p>
            <a:pPr marL="0" indent="0">
              <a:buNone/>
            </a:pPr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S kterým „typem duše“ a jak souvisí </a:t>
            </a:r>
            <a:r>
              <a:rPr lang="cs-CZ" sz="9600" b="1" dirty="0">
                <a:latin typeface="Times New Roman" pitchFamily="18" charset="0"/>
                <a:cs typeface="Times New Roman" pitchFamily="18" charset="0"/>
              </a:rPr>
              <a:t>antropocentrismus</a:t>
            </a:r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 a jak je ve studii pojat?</a:t>
            </a:r>
          </a:p>
          <a:p>
            <a:pPr marL="0" indent="0">
              <a:buNone/>
            </a:pPr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2/ Jak se projevuje dichotomie uzavřené a otevřené duše v době J. A. Komenského a jaký postoj ztělesňuje a ve svém díle ztvárňuje on sám – a jak?</a:t>
            </a:r>
          </a:p>
          <a:p>
            <a:pPr marL="0" indent="0">
              <a:buNone/>
            </a:pPr>
            <a:r>
              <a:rPr lang="cs-CZ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cs-CZ" sz="7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4900" b="1" dirty="0"/>
              <a:t> </a:t>
            </a:r>
            <a:endParaRPr lang="cs-CZ" sz="4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51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/>
              <a:t>Jan Patočka </a:t>
            </a:r>
            <a:r>
              <a:rPr lang="cs-CZ" dirty="0"/>
              <a:t>(1907 – 1977)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991" y="1539615"/>
            <a:ext cx="5190688" cy="388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4984"/>
            <a:ext cx="2040000" cy="30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578735"/>
            <a:ext cx="2563337" cy="28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8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3/ </a:t>
            </a:r>
          </a:p>
          <a:p>
            <a:pPr marL="0" indent="0">
              <a:buNone/>
            </a:pP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V čem jsou paralely a rozdílnosti mezi obrazem lidí v Platonově podobenství o jeskyni a poutníkem v </a:t>
            </a:r>
            <a:r>
              <a:rPr lang="cs-CZ" sz="9800" i="1" dirty="0">
                <a:latin typeface="Times New Roman" pitchFamily="18" charset="0"/>
                <a:cs typeface="Times New Roman" pitchFamily="18" charset="0"/>
              </a:rPr>
              <a:t>Labyrintu světa</a:t>
            </a: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 J. A. Komenského? </a:t>
            </a:r>
          </a:p>
          <a:p>
            <a:pPr marL="0" indent="0">
              <a:buNone/>
            </a:pP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Co ztělesňuje </a:t>
            </a:r>
            <a:r>
              <a:rPr lang="cs-CZ" sz="9800" dirty="0" err="1">
                <a:latin typeface="Times New Roman" pitchFamily="18" charset="0"/>
                <a:cs typeface="Times New Roman" pitchFamily="18" charset="0"/>
              </a:rPr>
              <a:t>Všudybud</a:t>
            </a: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 a Mámení (a jejich rekvizity, pokyny apod.)?</a:t>
            </a:r>
          </a:p>
          <a:p>
            <a:endParaRPr lang="cs-CZ" sz="9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4/ </a:t>
            </a:r>
          </a:p>
          <a:p>
            <a:pPr marL="0" indent="0">
              <a:buNone/>
            </a:pP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Jaký je základ filosofie J. A. Komenského, jak to vyplývá z </a:t>
            </a:r>
            <a:r>
              <a:rPr lang="cs-CZ" sz="9800" i="1" dirty="0">
                <a:latin typeface="Times New Roman" pitchFamily="18" charset="0"/>
                <a:cs typeface="Times New Roman" pitchFamily="18" charset="0"/>
              </a:rPr>
              <a:t>Labyrintu světa a ráje srdce </a:t>
            </a: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(podle K. </a:t>
            </a:r>
            <a:r>
              <a:rPr lang="cs-CZ" sz="9800" dirty="0" err="1">
                <a:latin typeface="Times New Roman" pitchFamily="18" charset="0"/>
                <a:cs typeface="Times New Roman" pitchFamily="18" charset="0"/>
              </a:rPr>
              <a:t>Schallera</a:t>
            </a: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 a J. Patočky)? </a:t>
            </a:r>
          </a:p>
          <a:p>
            <a:pPr marL="0" indent="0">
              <a:buNone/>
            </a:pP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cs-CZ" sz="98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66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5/ Jaké je podle J. Patočky (a K. </a:t>
            </a:r>
            <a:r>
              <a:rPr lang="cs-CZ" dirty="0" err="1"/>
              <a:t>Schallera</a:t>
            </a:r>
            <a:r>
              <a:rPr lang="cs-CZ" dirty="0"/>
              <a:t>) poselství Komenského pro (Patočkův) dnešek (1970)?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(A pro náš dnešek?)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6/ V čem byly (a jsou) podle J. Patočky dosavadní výklady osobnosti J. A. Komenského zjednodušující?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7/ Co z uvedené studie je inspirativní konkrétně pro Vás?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44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i="1" dirty="0"/>
              <a:t>Základem vytváření i poznávání všech věcí je harmonie. </a:t>
            </a:r>
            <a:br>
              <a:rPr lang="cs-CZ" sz="2700" dirty="0"/>
            </a:br>
            <a:r>
              <a:rPr lang="cs-CZ" sz="2700" dirty="0"/>
              <a:t>(J. A. Komenský, </a:t>
            </a:r>
            <a:r>
              <a:rPr lang="cs-CZ" sz="2700" i="1" dirty="0" err="1"/>
              <a:t>Pansophiae</a:t>
            </a:r>
            <a:r>
              <a:rPr lang="cs-CZ" sz="2700" i="1" dirty="0"/>
              <a:t> </a:t>
            </a:r>
            <a:r>
              <a:rPr lang="cs-CZ" sz="2700" i="1" dirty="0" err="1"/>
              <a:t>prodromus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400" dirty="0"/>
              <a:t>Výchova jako základ proměny života a světa:</a:t>
            </a:r>
          </a:p>
          <a:p>
            <a:r>
              <a:rPr lang="cs-CZ" sz="2400" i="1" dirty="0"/>
              <a:t>Komenský výchovu chápe tak široce, že posléze všechny činnosti, které mají tento ráz přípravné proměny lidského života, počítá k výchově. Tak poskytuje myšlenka výchovy východisko v labyrintu světa, nebo </a:t>
            </a:r>
            <a:r>
              <a:rPr lang="cs-CZ" sz="2400" dirty="0"/>
              <a:t>(…)</a:t>
            </a:r>
            <a:r>
              <a:rPr lang="cs-CZ" sz="2400" i="1" dirty="0"/>
              <a:t> Ariadninu nit v světovém bludišti.</a:t>
            </a:r>
          </a:p>
          <a:p>
            <a:pPr marL="0" indent="0">
              <a:buNone/>
            </a:pPr>
            <a:r>
              <a:rPr lang="cs-CZ" sz="2400" dirty="0"/>
              <a:t>Svět jako celek, jednota a harmonie („svět vcelku“): myšlenka pansofická jako </a:t>
            </a:r>
            <a:r>
              <a:rPr lang="cs-CZ" sz="2400" i="1" dirty="0"/>
              <a:t>myšlenka jednotné soustavy všeho lidského vědění </a:t>
            </a:r>
            <a:r>
              <a:rPr lang="cs-CZ" sz="2400" dirty="0"/>
              <a:t>(</a:t>
            </a:r>
            <a:r>
              <a:rPr lang="cs-CZ" sz="2400" i="1" dirty="0"/>
              <a:t>– </a:t>
            </a:r>
            <a:r>
              <a:rPr lang="cs-CZ" sz="2400" dirty="0"/>
              <a:t>a odtud potřeba </a:t>
            </a:r>
            <a:r>
              <a:rPr lang="cs-CZ" sz="2400" i="1" dirty="0"/>
              <a:t>pansofické encyklopedii, knihy obsahující všechno vědění</a:t>
            </a:r>
            <a:r>
              <a:rPr lang="cs-CZ" sz="2400" dirty="0"/>
              <a:t>); snaha </a:t>
            </a:r>
            <a:r>
              <a:rPr lang="cs-CZ" sz="2400" i="1" dirty="0"/>
              <a:t>překonat dosavadní nesouvislosti v řadě školských disciplín, podávajících kusé, nesjednocující vědění</a:t>
            </a:r>
          </a:p>
          <a:p>
            <a:pPr marL="0" indent="0">
              <a:buNone/>
            </a:pPr>
            <a:r>
              <a:rPr lang="cs-CZ" sz="2400" dirty="0"/>
              <a:t>Koncepce didaktiky tedy vychází z </a:t>
            </a:r>
            <a:r>
              <a:rPr lang="cs-CZ" sz="2400" b="1" dirty="0"/>
              <a:t>myšlenky pansofie.</a:t>
            </a:r>
          </a:p>
          <a:p>
            <a:pPr marL="0" indent="0">
              <a:buNone/>
            </a:pPr>
            <a:r>
              <a:rPr lang="cs-CZ" sz="2400" dirty="0"/>
              <a:t>Metodické vodítko filosofické a didaktické soustavy – všeobecná harmonie (</a:t>
            </a:r>
            <a:r>
              <a:rPr lang="cs-CZ" sz="2400" b="1" dirty="0" err="1"/>
              <a:t>panharmonie</a:t>
            </a:r>
            <a:r>
              <a:rPr lang="cs-CZ" sz="2400" dirty="0"/>
              <a:t>), čili </a:t>
            </a:r>
            <a:r>
              <a:rPr lang="cs-CZ" sz="2400" b="1" dirty="0"/>
              <a:t>univerzální paralelismus </a:t>
            </a:r>
            <a:r>
              <a:rPr lang="cs-CZ" sz="2400" dirty="0"/>
              <a:t>(budování universa / přírody ve vrstvách, které si vzájemně odpovídají)</a:t>
            </a:r>
          </a:p>
          <a:p>
            <a:pPr marL="0" indent="0">
              <a:buNone/>
            </a:pPr>
            <a:r>
              <a:rPr lang="cs-CZ" sz="2400" dirty="0"/>
              <a:t>Všechno poznávání je srovnávání, měření a shledávání shodného v rozdílném.</a:t>
            </a:r>
          </a:p>
          <a:p>
            <a:pPr marL="0" indent="0">
              <a:buNone/>
            </a:pPr>
            <a:r>
              <a:rPr lang="cs-CZ" sz="2400" dirty="0"/>
              <a:t>Z toho vycházejí všechna Komenského díla – teoretická i praktická, resp. didaktická (učebnice) – srov. též učebnice jazykové.</a:t>
            </a:r>
          </a:p>
          <a:p>
            <a:endParaRPr lang="cs-CZ" sz="2400" i="1" dirty="0"/>
          </a:p>
          <a:p>
            <a:pPr marL="0" indent="0">
              <a:buNone/>
            </a:pPr>
            <a:r>
              <a:rPr lang="cs-CZ" sz="2400" dirty="0"/>
              <a:t>J. Patočka, Komeniologické studie I, s. 258 n.</a:t>
            </a:r>
          </a:p>
        </p:txBody>
      </p:sp>
    </p:spTree>
    <p:extLst>
      <p:ext uri="{BB962C8B-B14F-4D97-AF65-F5344CB8AC3E}">
        <p14:creationId xmlns:p14="http://schemas.microsoft.com/office/powerpoint/2010/main" val="74387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Pansofie a </a:t>
            </a:r>
            <a:r>
              <a:rPr lang="cs-CZ" b="1" dirty="0" err="1"/>
              <a:t>panharmonie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/>
              <a:t>Obecná porada o nápravě věcí lidských</a:t>
            </a:r>
          </a:p>
          <a:p>
            <a:pPr marL="0" indent="0">
              <a:buNone/>
            </a:pPr>
            <a:r>
              <a:rPr lang="cs-CZ" dirty="0"/>
              <a:t>… PANEGERSIA </a:t>
            </a:r>
          </a:p>
          <a:p>
            <a:pPr marL="0" indent="0">
              <a:buNone/>
            </a:pPr>
            <a:r>
              <a:rPr lang="cs-CZ" dirty="0"/>
              <a:t>(„o probouzení“)</a:t>
            </a:r>
          </a:p>
          <a:p>
            <a:pPr marL="0" indent="0">
              <a:buNone/>
            </a:pPr>
            <a:r>
              <a:rPr lang="cs-CZ" dirty="0"/>
              <a:t>.. PANAUGIA </a:t>
            </a:r>
          </a:p>
          <a:p>
            <a:pPr marL="0" indent="0">
              <a:buNone/>
            </a:pPr>
            <a:r>
              <a:rPr lang="cs-CZ" dirty="0"/>
              <a:t>(„o všeobecném světle“)</a:t>
            </a:r>
          </a:p>
          <a:p>
            <a:pPr marL="0" indent="0">
              <a:buNone/>
            </a:pPr>
            <a:r>
              <a:rPr lang="cs-CZ" dirty="0"/>
              <a:t>… PANSOFIA </a:t>
            </a:r>
          </a:p>
          <a:p>
            <a:pPr marL="0" indent="0">
              <a:buNone/>
            </a:pPr>
            <a:r>
              <a:rPr lang="cs-CZ" dirty="0"/>
              <a:t>(„o uspořádání věcí“</a:t>
            </a:r>
          </a:p>
          <a:p>
            <a:pPr marL="0" indent="0">
              <a:buNone/>
            </a:pPr>
            <a:r>
              <a:rPr lang="cs-CZ" dirty="0"/>
              <a:t>... PAMPAEDIA </a:t>
            </a:r>
          </a:p>
          <a:p>
            <a:pPr marL="0" indent="0">
              <a:buNone/>
            </a:pPr>
            <a:r>
              <a:rPr lang="cs-CZ" dirty="0"/>
              <a:t>(„o uspořádání smýšlení“)</a:t>
            </a:r>
          </a:p>
          <a:p>
            <a:pPr marL="0" indent="0">
              <a:buNone/>
            </a:pPr>
            <a:r>
              <a:rPr lang="cs-CZ" b="1" dirty="0"/>
              <a:t>… PANGLOTTIA </a:t>
            </a:r>
          </a:p>
          <a:p>
            <a:pPr marL="0" indent="0">
              <a:buNone/>
            </a:pPr>
            <a:r>
              <a:rPr lang="cs-CZ" b="1" dirty="0"/>
              <a:t>(„o uspořádání jazyků“)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3629604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5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J. A. Komenský a jazyk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Jazyk a svět spolu neoddělitelně souvisí – slova a věci mají být v harmonii (</a:t>
            </a:r>
            <a:r>
              <a:rPr lang="cs-CZ" b="1" dirty="0"/>
              <a:t>harmonická jazykověda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a/ </a:t>
            </a:r>
            <a:r>
              <a:rPr lang="cs-CZ" b="1" dirty="0"/>
              <a:t>učebnice jazyků </a:t>
            </a:r>
            <a:r>
              <a:rPr lang="cs-CZ" dirty="0"/>
              <a:t>– zejm. </a:t>
            </a:r>
            <a:r>
              <a:rPr lang="cs-CZ" i="1" dirty="0" err="1"/>
              <a:t>Janua</a:t>
            </a:r>
            <a:r>
              <a:rPr lang="cs-CZ" i="1" dirty="0"/>
              <a:t> </a:t>
            </a:r>
            <a:r>
              <a:rPr lang="cs-CZ" i="1" dirty="0" err="1"/>
              <a:t>linguarum</a:t>
            </a:r>
            <a:r>
              <a:rPr lang="cs-CZ" i="1" dirty="0"/>
              <a:t> </a:t>
            </a:r>
            <a:r>
              <a:rPr lang="cs-CZ" i="1" dirty="0" err="1"/>
              <a:t>reserata</a:t>
            </a:r>
            <a:r>
              <a:rPr lang="cs-CZ" i="1" dirty="0"/>
              <a:t> </a:t>
            </a:r>
            <a:r>
              <a:rPr lang="cs-CZ" dirty="0"/>
              <a:t>(1631) a </a:t>
            </a:r>
            <a:r>
              <a:rPr lang="cs-CZ" i="1" dirty="0"/>
              <a:t>Orbis pictus </a:t>
            </a:r>
            <a:r>
              <a:rPr lang="cs-CZ" dirty="0"/>
              <a:t>(1653)</a:t>
            </a:r>
          </a:p>
          <a:p>
            <a:pPr marL="0" indent="0">
              <a:buNone/>
            </a:pPr>
            <a:r>
              <a:rPr lang="cs-CZ" dirty="0"/>
              <a:t>b/ </a:t>
            </a:r>
            <a:r>
              <a:rPr lang="cs-CZ" b="1" dirty="0"/>
              <a:t>díla teoretická a filosofická </a:t>
            </a:r>
            <a:r>
              <a:rPr lang="cs-CZ" dirty="0"/>
              <a:t>– myšlenky o původu a podstatě jazyka, výklady sémiotické … vše směřuje k představě univerzálního, dokonalého jazyka: srov. zejm. </a:t>
            </a:r>
            <a:r>
              <a:rPr lang="cs-CZ" i="1" dirty="0"/>
              <a:t>Via </a:t>
            </a:r>
            <a:r>
              <a:rPr lang="cs-CZ" i="1" dirty="0" err="1"/>
              <a:t>lucis</a:t>
            </a:r>
            <a:r>
              <a:rPr lang="cs-CZ" i="1" dirty="0"/>
              <a:t> </a:t>
            </a:r>
            <a:r>
              <a:rPr lang="cs-CZ" dirty="0"/>
              <a:t>(Cesta světla, 1668), </a:t>
            </a:r>
            <a:r>
              <a:rPr lang="cs-CZ" i="1" dirty="0" err="1"/>
              <a:t>Panglottia</a:t>
            </a:r>
            <a:r>
              <a:rPr lang="cs-CZ" dirty="0"/>
              <a:t> (součást velkého projektu všenápravného v rámci </a:t>
            </a:r>
            <a:r>
              <a:rPr lang="cs-CZ" i="1" dirty="0"/>
              <a:t>Obecné porady</a:t>
            </a:r>
            <a:r>
              <a:rPr lang="cs-CZ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88642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Učebnice J. A. Komenského:</a:t>
            </a:r>
            <a:br>
              <a:rPr lang="cs-CZ" dirty="0"/>
            </a:b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2376264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„</a:t>
            </a:r>
            <a:r>
              <a:rPr lang="cs-CZ" sz="5100" dirty="0"/>
              <a:t>Slova“ a „věci“ jsou viděny    v souvislostech, v kontextu, znalosti o světě jsou nabývány ve vztahu k jazyku / jazykům (a naopak) – resp. současně se znalostmi jazykovými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465555" cy="27720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20329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71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88640"/>
            <a:ext cx="4402142" cy="6552000"/>
          </a:xfrm>
          <a:prstGeom prst="rect">
            <a:avLst/>
          </a:prstGeom>
          <a:gradFill>
            <a:gsLst>
              <a:gs pos="4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8" y="3031306"/>
            <a:ext cx="4762500" cy="372427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8" y="116632"/>
            <a:ext cx="2358555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58" y="146043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79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Panglottia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5. část spisu </a:t>
            </a:r>
            <a:r>
              <a:rPr lang="cs-CZ" i="1" dirty="0" err="1"/>
              <a:t>Consultatio</a:t>
            </a:r>
            <a:r>
              <a:rPr lang="cs-CZ" i="1" dirty="0"/>
              <a:t> </a:t>
            </a:r>
            <a:r>
              <a:rPr lang="cs-CZ" i="1" dirty="0" err="1"/>
              <a:t>catholica</a:t>
            </a:r>
            <a:r>
              <a:rPr lang="cs-CZ" dirty="0"/>
              <a:t>: součást </a:t>
            </a:r>
            <a:r>
              <a:rPr lang="cs-CZ" dirty="0" err="1"/>
              <a:t>panharmonie</a:t>
            </a:r>
            <a:r>
              <a:rPr lang="cs-CZ" dirty="0"/>
              <a:t>, koncepce celkové nápravy světa</a:t>
            </a:r>
            <a:endParaRPr lang="cs-CZ" i="1" dirty="0"/>
          </a:p>
          <a:p>
            <a:r>
              <a:rPr lang="cs-CZ" dirty="0"/>
              <a:t>Patří k ní i nový, všeobecný, dokonalý jazyk</a:t>
            </a:r>
          </a:p>
          <a:p>
            <a:r>
              <a:rPr lang="cs-CZ" dirty="0"/>
              <a:t>racionální, pravidelný, přirozený, mystický, harmonický, filosofický, pansofický</a:t>
            </a:r>
          </a:p>
          <a:p>
            <a:r>
              <a:rPr lang="cs-CZ" dirty="0"/>
              <a:t>nejen praktické účely (snadná </a:t>
            </a:r>
            <a:r>
              <a:rPr lang="cs-CZ" dirty="0" err="1"/>
              <a:t>naučitelnost</a:t>
            </a:r>
            <a:r>
              <a:rPr lang="cs-CZ" dirty="0"/>
              <a:t> pro všechny): zejm. </a:t>
            </a:r>
            <a:r>
              <a:rPr lang="cs-CZ" b="1" dirty="0"/>
              <a:t>mají být v harmonii slova a věci, a tedy i jazyk a svět</a:t>
            </a:r>
            <a:r>
              <a:rPr lang="cs-CZ" dirty="0"/>
              <a:t>  (přirozené vyjevování věci skrze slovo) + </a:t>
            </a:r>
            <a:r>
              <a:rPr lang="cs-CZ" b="1" dirty="0"/>
              <a:t>domluva</a:t>
            </a:r>
            <a:r>
              <a:rPr lang="cs-CZ" dirty="0"/>
              <a:t>, shoda a harmonie mezi lidmi, srozumění a světový mír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24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87016"/>
          </a:xfrm>
        </p:spPr>
        <p:txBody>
          <a:bodyPr/>
          <a:lstStyle/>
          <a:p>
            <a:r>
              <a:rPr lang="cs-CZ" b="1" dirty="0" err="1"/>
              <a:t>Paideia</a:t>
            </a:r>
            <a:r>
              <a:rPr lang="cs-CZ" b="1" dirty="0"/>
              <a:t> – internetový časopis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PAIDEIA: PHILOSOPHICAL E-JOURNAL OF CHARLES UNIVERSITY</a:t>
            </a:r>
            <a:br>
              <a:rPr lang="en-US" dirty="0"/>
            </a:br>
            <a:r>
              <a:rPr lang="en-US" dirty="0"/>
              <a:t>ISSN 1214-8725</a:t>
            </a:r>
            <a:endParaRPr lang="cs-CZ" dirty="0"/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http://paideia.pedf.cuni.cz/index.php?sid=6&amp;lng=cs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Výchova – </a:t>
            </a:r>
            <a:r>
              <a:rPr lang="cs-CZ" i="1" dirty="0" err="1"/>
              <a:t>paideia</a:t>
            </a:r>
            <a:r>
              <a:rPr lang="cs-CZ" i="1" dirty="0"/>
              <a:t> – znamená vynoření a – zůstaneme-li u jeskynního podobenství – zásadní obrat: odvrat od toho, co jako běžná situovanost předurčovalo lidské konání, a zároveň orientaci na to, co je v tomto smyslu „nad-situační“, tedy nad-lidské.</a:t>
            </a:r>
            <a:br>
              <a:rPr lang="cs-CZ" i="1" dirty="0"/>
            </a:br>
            <a:br>
              <a:rPr lang="cs-CZ" dirty="0"/>
            </a:br>
            <a:r>
              <a:rPr lang="cs-CZ" dirty="0"/>
              <a:t>Radim </a:t>
            </a:r>
            <a:r>
              <a:rPr lang="cs-CZ" dirty="0" err="1"/>
              <a:t>Palouš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99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cs-CZ" b="1" dirty="0"/>
              <a:t>Radim </a:t>
            </a:r>
            <a:r>
              <a:rPr lang="cs-CZ" b="1" dirty="0" err="1"/>
              <a:t>Palouš</a:t>
            </a:r>
            <a:r>
              <a:rPr lang="cs-CZ" b="1" dirty="0"/>
              <a:t> o filosofii výchovy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4000" dirty="0"/>
              <a:t>... Termín filosofie výchovy jsem s Patočkou a s </a:t>
            </a:r>
            <a:r>
              <a:rPr lang="cs-CZ" sz="4000" dirty="0" err="1"/>
              <a:t>Schallerem</a:t>
            </a:r>
            <a:r>
              <a:rPr lang="cs-CZ" sz="4000" dirty="0"/>
              <a:t> chápal jako filosofii samu. To snad není namyšlenost! Nejednou jsem se snažil objasnit, že tato filosofie je </a:t>
            </a:r>
            <a:r>
              <a:rPr lang="cs-CZ" sz="4000" dirty="0" err="1"/>
              <a:t>sókratovskou</a:t>
            </a:r>
            <a:r>
              <a:rPr lang="cs-CZ" sz="4000" dirty="0"/>
              <a:t> e-</a:t>
            </a:r>
            <a:r>
              <a:rPr lang="cs-CZ" sz="4000" dirty="0" err="1"/>
              <a:t>dukací</a:t>
            </a:r>
            <a:r>
              <a:rPr lang="cs-CZ" sz="4000" dirty="0"/>
              <a:t>, vyváděním z jeskynní zabedněnosti a uváděním do nad-hledu; že jde o bytostnou trans-</a:t>
            </a:r>
            <a:r>
              <a:rPr lang="cs-CZ" sz="4000" dirty="0" err="1"/>
              <a:t>cendenci</a:t>
            </a:r>
            <a:r>
              <a:rPr lang="cs-CZ" sz="4000" dirty="0"/>
              <a:t>, tedy nikoli o moudrost-</a:t>
            </a:r>
            <a:r>
              <a:rPr lang="cs-CZ" sz="4000" dirty="0" err="1"/>
              <a:t>sofia</a:t>
            </a:r>
            <a:r>
              <a:rPr lang="cs-CZ" sz="4000" dirty="0"/>
              <a:t>, nýbrž o vstup do prostoru nelhostejného (laskavého, láskyplného - FILEIN) hledání toho, co je správné, pravé, moudré. 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Ano, anglická uzance často rozumí filosofií výchovy </a:t>
            </a:r>
          </a:p>
          <a:p>
            <a:pPr marL="0" indent="0">
              <a:buNone/>
            </a:pPr>
            <a:r>
              <a:rPr lang="cs-CZ" sz="2900" dirty="0" err="1"/>
              <a:t>prakticistní</a:t>
            </a:r>
            <a:r>
              <a:rPr lang="cs-CZ" sz="2900" dirty="0"/>
              <a:t> návody třeba i didaktického typu; to však </a:t>
            </a:r>
          </a:p>
          <a:p>
            <a:pPr marL="0" indent="0">
              <a:buNone/>
            </a:pPr>
            <a:r>
              <a:rPr lang="cs-CZ" sz="2900" dirty="0"/>
              <a:t>nic nemění  na naší myslitelské tradici.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900" dirty="0"/>
              <a:t>(z dopisu Zuzaně Svobodové, 16. března 2013 9:08)</a:t>
            </a:r>
          </a:p>
          <a:p>
            <a:endParaRPr lang="cs-CZ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67176"/>
            <a:ext cx="1269000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6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Platon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péče o duši</a:t>
            </a:r>
          </a:p>
          <a:p>
            <a:pPr marL="0" indent="0">
              <a:buNone/>
            </a:pPr>
            <a:r>
              <a:rPr lang="cs-CZ" dirty="0"/>
              <a:t>(primárně o duši vlastní, ale i o duše jiných; péče o dobro obce) </a:t>
            </a:r>
          </a:p>
          <a:p>
            <a:r>
              <a:rPr lang="cs-CZ" dirty="0"/>
              <a:t>podobenství o jeskyni</a:t>
            </a:r>
          </a:p>
          <a:p>
            <a:r>
              <a:rPr lang="cs-CZ" i="1" dirty="0" err="1"/>
              <a:t>paideia</a:t>
            </a:r>
            <a:endParaRPr lang="cs-CZ" i="1" dirty="0"/>
          </a:p>
          <a:p>
            <a:r>
              <a:rPr lang="cs-CZ" dirty="0"/>
              <a:t>výměr filosofie v intencích Patočkovy interpretace Platona a jeho filosofie výchovy</a:t>
            </a:r>
          </a:p>
        </p:txBody>
      </p:sp>
    </p:spTree>
    <p:extLst>
      <p:ext uri="{BB962C8B-B14F-4D97-AF65-F5344CB8AC3E}">
        <p14:creationId xmlns:p14="http://schemas.microsoft.com/office/powerpoint/2010/main" val="1527753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Doporučená literatura a odkazy </a:t>
            </a:r>
            <a:br>
              <a:rPr lang="cs-CZ" b="1" dirty="0"/>
            </a:br>
            <a:r>
              <a:rPr lang="cs-CZ" b="1" dirty="0"/>
              <a:t>(kromě uvedených výše):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000" dirty="0"/>
              <a:t>● Zdeněk Kratochvíl, </a:t>
            </a:r>
            <a:r>
              <a:rPr lang="cs-CZ" sz="2000" i="1" dirty="0"/>
              <a:t>Výchova, zřejmost, vědomí. </a:t>
            </a:r>
            <a:r>
              <a:rPr lang="cs-CZ" sz="2000" dirty="0"/>
              <a:t>Praha, 1995.</a:t>
            </a:r>
          </a:p>
          <a:p>
            <a:pPr marL="0" indent="0">
              <a:buNone/>
            </a:pPr>
            <a:r>
              <a:rPr lang="cs-CZ" sz="2000" dirty="0"/>
              <a:t>● Radim </a:t>
            </a:r>
            <a:r>
              <a:rPr lang="cs-CZ" sz="2000" dirty="0" err="1"/>
              <a:t>Palouš</a:t>
            </a:r>
            <a:r>
              <a:rPr lang="cs-CZ" sz="2000" dirty="0"/>
              <a:t>, </a:t>
            </a:r>
            <a:r>
              <a:rPr lang="cs-CZ" sz="2000" i="1" dirty="0"/>
              <a:t>Čas výchovy. </a:t>
            </a:r>
            <a:r>
              <a:rPr lang="cs-CZ" sz="2000" dirty="0"/>
              <a:t>Praha, 1991.</a:t>
            </a:r>
            <a:br>
              <a:rPr lang="cs-CZ" sz="2000" dirty="0"/>
            </a:br>
            <a:r>
              <a:rPr lang="cs-CZ" sz="2000" dirty="0"/>
              <a:t>● Radim </a:t>
            </a:r>
            <a:r>
              <a:rPr lang="cs-CZ" sz="2000" dirty="0" err="1"/>
              <a:t>Palouš</a:t>
            </a:r>
            <a:r>
              <a:rPr lang="cs-CZ" sz="2000" dirty="0"/>
              <a:t>, </a:t>
            </a:r>
            <a:r>
              <a:rPr lang="cs-CZ" sz="2000" i="1" dirty="0"/>
              <a:t>K filosofii výchovy. </a:t>
            </a:r>
            <a:r>
              <a:rPr lang="cs-CZ" sz="2000" dirty="0"/>
              <a:t>Praha, 1991.</a:t>
            </a:r>
          </a:p>
          <a:p>
            <a:pPr marL="0" indent="0">
              <a:buNone/>
            </a:pPr>
            <a:r>
              <a:rPr lang="cs-CZ" sz="2000" dirty="0"/>
              <a:t>● Radim </a:t>
            </a:r>
            <a:r>
              <a:rPr lang="cs-CZ" sz="2000" dirty="0" err="1"/>
              <a:t>Palouš</a:t>
            </a:r>
            <a:r>
              <a:rPr lang="cs-CZ" sz="2000" dirty="0"/>
              <a:t>, </a:t>
            </a:r>
            <a:r>
              <a:rPr lang="cs-CZ" sz="2000" i="1" dirty="0"/>
              <a:t>Komenského Boží svět. </a:t>
            </a:r>
            <a:r>
              <a:rPr lang="cs-CZ" sz="2000" dirty="0"/>
              <a:t>Praha, 1992. (Dostupné v </a:t>
            </a:r>
            <a:r>
              <a:rPr lang="cs-CZ" sz="2000" dirty="0" err="1"/>
              <a:t>pdf</a:t>
            </a:r>
            <a:r>
              <a:rPr lang="cs-CZ" sz="2000" dirty="0"/>
              <a:t> na internetu.)</a:t>
            </a:r>
          </a:p>
          <a:p>
            <a:pPr marL="0" indent="0">
              <a:buNone/>
            </a:pPr>
            <a:r>
              <a:rPr lang="cs-CZ" sz="2000" dirty="0"/>
              <a:t>● Jan Patočka, </a:t>
            </a:r>
            <a:r>
              <a:rPr lang="cs-CZ" sz="2000" i="1" dirty="0"/>
              <a:t>Péče o duši I-III</a:t>
            </a:r>
            <a:r>
              <a:rPr lang="cs-CZ" sz="2000" dirty="0"/>
              <a:t>, </a:t>
            </a:r>
            <a:r>
              <a:rPr lang="cs-CZ" sz="2000" i="1" dirty="0"/>
              <a:t>Komeniologické studie I-III</a:t>
            </a:r>
            <a:r>
              <a:rPr lang="cs-CZ" sz="2000" dirty="0"/>
              <a:t>. Praha, 1996 – 2003.</a:t>
            </a:r>
          </a:p>
          <a:p>
            <a:pPr marL="0" indent="0">
              <a:buNone/>
            </a:pPr>
            <a:r>
              <a:rPr lang="cs-CZ" sz="2000" dirty="0"/>
              <a:t>● Věra Schifferová: Patočka a Komenský (článek):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http://literarky.cz/civilizace/89-civilizace/9357-patoka-a-komensky</a:t>
            </a:r>
            <a:br>
              <a:rPr lang="cs-CZ" sz="2000" dirty="0"/>
            </a:br>
            <a:r>
              <a:rPr lang="cs-CZ" sz="1800" dirty="0"/>
              <a:t>● Zuzana Svobodová – prezentace o filosofii výchovy apod., např.:</a:t>
            </a:r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http://slideplayer.cz/slide/3125067</a:t>
            </a:r>
            <a:endParaRPr lang="cs-CZ" sz="1800" dirty="0"/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http://slideplayer.cz/slide/3763547/</a:t>
            </a:r>
            <a:endParaRPr lang="cs-CZ" sz="1800" dirty="0"/>
          </a:p>
          <a:p>
            <a:pPr marL="0" indent="0">
              <a:buNone/>
            </a:pPr>
            <a:br>
              <a:rPr lang="cs-CZ" sz="18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7798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cs-CZ" b="1" dirty="0"/>
              <a:t>Platon</a:t>
            </a:r>
            <a:r>
              <a:rPr lang="cs-CZ" dirty="0"/>
              <a:t> </a:t>
            </a:r>
            <a:r>
              <a:rPr lang="cs-CZ" sz="2700" dirty="0"/>
              <a:t>(428 – 347 př. Kr.)</a:t>
            </a:r>
            <a:br>
              <a:rPr lang="cs-CZ" dirty="0"/>
            </a:br>
            <a:r>
              <a:rPr lang="cs-CZ" sz="3600" dirty="0"/>
              <a:t>podle J. Patočky </a:t>
            </a:r>
            <a:r>
              <a:rPr lang="cs-CZ" sz="2000" dirty="0"/>
              <a:t>(Péče o duši, II, s. 125 - 129 – Evropa a doba </a:t>
            </a:r>
            <a:r>
              <a:rPr lang="cs-CZ" sz="2000" dirty="0" err="1"/>
              <a:t>poevropská</a:t>
            </a:r>
            <a:r>
              <a:rPr lang="cs-CZ" sz="270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r>
              <a:rPr lang="cs-CZ" sz="7000" b="1" dirty="0"/>
              <a:t>Péče o duši jako centrum platonského učení </a:t>
            </a:r>
            <a:r>
              <a:rPr lang="cs-CZ" sz="7000" dirty="0"/>
              <a:t>(</a:t>
            </a:r>
            <a:r>
              <a:rPr lang="cs-CZ" sz="7000" dirty="0">
                <a:latin typeface="Times New Roman"/>
                <a:cs typeface="Times New Roman"/>
              </a:rPr>
              <a:t>→ </a:t>
            </a:r>
            <a:r>
              <a:rPr lang="cs-CZ" sz="7000" dirty="0"/>
              <a:t>filosofie je působením na duši, výchovou duše): psych-agogika –  vedení duše</a:t>
            </a:r>
          </a:p>
          <a:p>
            <a:pPr marL="0" indent="0">
              <a:buNone/>
            </a:pPr>
            <a:endParaRPr lang="cs-CZ" sz="7000" dirty="0"/>
          </a:p>
          <a:p>
            <a:r>
              <a:rPr lang="cs-CZ" sz="7000" dirty="0"/>
              <a:t>Základem výchovy duše je </a:t>
            </a:r>
            <a:r>
              <a:rPr lang="cs-CZ" sz="7000" b="1" dirty="0"/>
              <a:t>myšlení</a:t>
            </a:r>
            <a:r>
              <a:rPr lang="cs-CZ" sz="7000" dirty="0"/>
              <a:t> (</a:t>
            </a:r>
            <a:r>
              <a:rPr lang="cs-CZ" sz="7000" dirty="0">
                <a:latin typeface="Times New Roman"/>
                <a:cs typeface="Times New Roman"/>
              </a:rPr>
              <a:t>≠ přejaté vědění) </a:t>
            </a:r>
            <a:r>
              <a:rPr lang="cs-CZ" sz="7000" dirty="0"/>
              <a:t>– neboť to </a:t>
            </a:r>
            <a:r>
              <a:rPr lang="cs-CZ" sz="7000" i="1" dirty="0"/>
              <a:t>se odehrává v duši a váže a zavazuje ji: je to jednání duše působící na duši, a sice jednání pozitivní, obsahové, určující, a proto formující. Jsou i jiné druhy jednání duše působící na ni samu, např. v emoci a žádost: i zde duše rozhoduje o sobě samé, ale nikoli formujícím a určujícím způsobem – zde se rozhoduje k neurčitosti a ztrátě tvaru.</a:t>
            </a:r>
          </a:p>
          <a:p>
            <a:pPr marL="0" indent="0">
              <a:buNone/>
            </a:pPr>
            <a:endParaRPr lang="cs-CZ" sz="7000" i="1" dirty="0"/>
          </a:p>
          <a:p>
            <a:r>
              <a:rPr lang="cs-CZ" sz="7000" i="1" dirty="0"/>
              <a:t>Myšlení je důležité jako orgán pozitivní, určující, obohacující péče o duši, orgán její schopnosti být dobrou, její dokonalosti, stupňování jejího bytí. </a:t>
            </a:r>
            <a:r>
              <a:rPr lang="cs-CZ" sz="7000" b="1" i="1" dirty="0"/>
              <a:t>Proto péče o duši odemyká bytí duše samé; duši můžeme rozumět, její podstatu pochopit a uvidět jen tehdy, když o ni pečujeme. Nyní také chápeme, proč duše tvoří centrum filosofie. Filosofie je péčí o duši v její vlastní podstatě a jejím živlu.</a:t>
            </a:r>
          </a:p>
          <a:p>
            <a:pPr marL="0" indent="0">
              <a:buNone/>
            </a:pPr>
            <a:endParaRPr lang="cs-CZ" sz="7000" b="1" i="1" dirty="0"/>
          </a:p>
          <a:p>
            <a:r>
              <a:rPr lang="cs-CZ" sz="7000" i="1" dirty="0"/>
              <a:t>Péče o duši se děje </a:t>
            </a:r>
            <a:r>
              <a:rPr lang="cs-CZ" sz="7000" b="1" i="1" dirty="0"/>
              <a:t>tázajícím se myšlením</a:t>
            </a:r>
            <a:r>
              <a:rPr lang="cs-CZ" sz="7000" i="1" dirty="0"/>
              <a:t>. To … má formu zkoumajícího </a:t>
            </a:r>
            <a:r>
              <a:rPr lang="cs-CZ" sz="7000" b="1" i="1" dirty="0"/>
              <a:t>rozhovoru</a:t>
            </a:r>
            <a:r>
              <a:rPr lang="cs-CZ" sz="7000" i="1" dirty="0"/>
              <a:t>, který je sice obvykle rozdělen mezi dvě osoby, ale může probíhat i uvnitř duše samé.</a:t>
            </a:r>
          </a:p>
          <a:p>
            <a:endParaRPr lang="cs-CZ" sz="7000" dirty="0"/>
          </a:p>
        </p:txBody>
      </p:sp>
    </p:spTree>
    <p:extLst>
      <p:ext uri="{BB962C8B-B14F-4D97-AF65-F5344CB8AC3E}">
        <p14:creationId xmlns:p14="http://schemas.microsoft.com/office/powerpoint/2010/main" val="314654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cs-CZ" sz="6600" dirty="0"/>
              <a:t> </a:t>
            </a:r>
            <a:r>
              <a:rPr lang="cs-CZ" sz="2000" dirty="0"/>
              <a:t>J. Patočka k Platonovi (Péče o duši II, s. 125 – 129, </a:t>
            </a:r>
            <a:r>
              <a:rPr lang="cs-CZ" sz="2000" i="1" dirty="0"/>
              <a:t>Evropa a doba </a:t>
            </a:r>
            <a:r>
              <a:rPr lang="cs-CZ" sz="2000" i="1" dirty="0" err="1"/>
              <a:t>poevropská</a:t>
            </a:r>
            <a:r>
              <a:rPr lang="cs-CZ" sz="2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přitom důležitá ochota kdykoli nechat své stanovisko zproblematizovat; v ochotě ke zkoumání je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spoluobsažena</a:t>
            </a:r>
            <a:r>
              <a:rPr lang="cs-C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jistota, že neexistuje žádný závěr. </a:t>
            </a:r>
          </a:p>
          <a:p>
            <a:pPr marL="0" indent="0">
              <a:buNone/>
            </a:pPr>
            <a:endParaRPr lang="cs-CZ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Duše, jež si sebe samu uvědomila ve vědění nevědění, duše, jež sebe samu utváří, zakusila bytí: je statečná v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sebeproblematizování</a:t>
            </a:r>
            <a:r>
              <a:rPr lang="cs-C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moudrá ve vědění nevědění jakožto zkoumání, zdrženlivá a disciplinovaná, jelikož svému konání podřizuje všechny ostatní životní záležitosti, a spravedlivá, jelikož činí to, co jí přísluší, co je pro ni závazné, jen svou povinnost, nevypíná se. Máme teď měřítko pro vlastní bytí, jež si duše tímto způsobem dala: je to jednota, trvalost, přesnost.</a:t>
            </a:r>
          </a:p>
          <a:p>
            <a:pPr marL="0" indent="0">
              <a:buNone/>
            </a:pPr>
            <a:r>
              <a:rPr lang="cs-C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Jestliže však duše toto měřítko zakusila a získala, pak také ví, že ani běžný politický život obce, ani běžné zacházení s věcmi kolem nás tomuto měřítku neodpovídají, že se zde otevírá propast. Běžný, „přirozený“, naivní styk s lidmi a věcmi je vágní, nepřesný, nestálý, neuvědoměle rozporný a nejednotný. Propadá zdání,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doxa</a:t>
            </a:r>
            <a:r>
              <a:rPr lang="cs-C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Péče o duši objevuje obojí, jednotu i ne-jednotu, rozdvojenost; trvalost i plynutí; přesnost i vágnost; oba objevy jsou stejně fundamentální.</a:t>
            </a:r>
          </a:p>
          <a:p>
            <a:pPr marL="0" indent="0">
              <a:buNone/>
            </a:pPr>
            <a:r>
              <a:rPr lang="cs-CZ" sz="2000" dirty="0"/>
              <a:t>(…)</a:t>
            </a:r>
          </a:p>
          <a:p>
            <a:pPr marL="0" indent="0">
              <a:buNone/>
            </a:pPr>
            <a:r>
              <a:rPr lang="cs-C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 rozlišování tohoto dvojího jsoucna tkví tudíž zde, v těchto dvou možnostech, jež jsou zároveň dvěma stupni bytí duše: neboť duše pečuje o své bytí, protože při zkoumání pochopila, že množství dojmů a uspokojených tužeb nicotu neodstraňuje (nýbrž stupňuje), a že naopak zrušení nicotnosti vede k určitosti, ohraničení, přesnosti, a že tedy toto omezení znamená stupňování bytí duše. Duše pečující o sebe je tedy v pohybu od neurčité bezprostřednosti k ohraničující reflexi. Tímto pohybem je filosofie a tento pohyb je skutečnost</a:t>
            </a:r>
            <a:r>
              <a:rPr lang="cs-CZ" sz="2000" i="1" dirty="0"/>
              <a:t>.</a:t>
            </a:r>
          </a:p>
          <a:p>
            <a:pPr marL="0" indent="0">
              <a:buNone/>
            </a:pPr>
            <a:r>
              <a:rPr lang="cs-CZ" sz="2500" i="1" dirty="0"/>
              <a:t>Filosofie je tedy uchopena a dokázána činem; neexistuje žádný „objektivní“ důkaz filosofie, jako jsou objektivní důkazy matematické věty, jež se netýkají našeho bytí, nemají na ně vliv a jsou na něm nezávislé. V tomto pohybu spočívá naproti tomu vlastní filosofování; proto nemůže být jeho věc postavena na nic na zemi ani zavěšena na nebi, nýbrž odehrává se v duši v podobě jiskry, jež živí sebe samu.</a:t>
            </a:r>
          </a:p>
          <a:p>
            <a:pPr marL="0" indent="0">
              <a:buNone/>
            </a:pPr>
            <a:endParaRPr lang="cs-CZ" sz="2500" i="1" dirty="0"/>
          </a:p>
          <a:p>
            <a:pPr marL="0" indent="0">
              <a:buNone/>
            </a:pPr>
            <a:endParaRPr 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0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2636912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Platon - podobenství o jeskyni  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/>
              <a:t>Dialog </a:t>
            </a:r>
            <a:r>
              <a:rPr lang="cs-CZ" sz="2800" b="1" i="1" dirty="0"/>
              <a:t>Ústava</a:t>
            </a:r>
            <a:r>
              <a:rPr lang="cs-CZ" sz="2800" dirty="0"/>
              <a:t> (</a:t>
            </a:r>
            <a:r>
              <a:rPr lang="cs-CZ" sz="2800" i="1" dirty="0" err="1"/>
              <a:t>Politeia</a:t>
            </a:r>
            <a:r>
              <a:rPr lang="cs-CZ" sz="2800" dirty="0"/>
              <a:t>, </a:t>
            </a:r>
            <a:r>
              <a:rPr lang="el-GR" sz="2800" i="1" dirty="0">
                <a:latin typeface="Times New Roman"/>
                <a:cs typeface="Times New Roman"/>
              </a:rPr>
              <a:t>Π</a:t>
            </a:r>
            <a:r>
              <a:rPr lang="el-GR" sz="2800" i="1" dirty="0"/>
              <a:t>ολιτεία</a:t>
            </a:r>
            <a:r>
              <a:rPr lang="cs-CZ" sz="2800" dirty="0"/>
              <a:t>), 370 př. Kr.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66" y="1340768"/>
            <a:ext cx="7252948" cy="518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cs-CZ" sz="3600" i="1" dirty="0"/>
              <a:t>… Představ si </a:t>
            </a:r>
            <a:r>
              <a:rPr lang="cs-CZ" sz="3600" b="1" i="1" dirty="0"/>
              <a:t>rozdíl mezi duší vzdělanou a nevzdělanou</a:t>
            </a:r>
            <a:r>
              <a:rPr lang="cs-CZ" sz="3600" i="1" dirty="0"/>
              <a:t> tímto podobenstvím</a:t>
            </a:r>
            <a:r>
              <a:rPr lang="cs-CZ" sz="3600" dirty="0"/>
              <a:t>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Pomysli si lidi jako v podzemním obydlí podobném jeskyni... </a:t>
            </a:r>
            <a:r>
              <a:rPr lang="cs-CZ" sz="2200" i="1" dirty="0"/>
              <a:t> </a:t>
            </a:r>
            <a:r>
              <a:rPr lang="cs-CZ" sz="2200" dirty="0"/>
              <a:t>(</a:t>
            </a:r>
            <a:r>
              <a:rPr lang="cs-CZ" sz="2200" dirty="0" err="1"/>
              <a:t>Překl</a:t>
            </a:r>
            <a:r>
              <a:rPr lang="cs-CZ" sz="2200" dirty="0"/>
              <a:t>. F. Novotného, 1921)</a:t>
            </a:r>
          </a:p>
          <a:p>
            <a:pPr marL="0" indent="0">
              <a:buNone/>
            </a:pPr>
            <a:r>
              <a:rPr lang="cs-CZ" b="1" i="1" dirty="0" err="1"/>
              <a:t>Paideia</a:t>
            </a:r>
            <a:r>
              <a:rPr lang="cs-CZ" b="1" i="1" dirty="0"/>
              <a:t> </a:t>
            </a:r>
            <a:r>
              <a:rPr lang="cs-CZ" dirty="0"/>
              <a:t>– výchova, resp. vzdělá(</a:t>
            </a:r>
            <a:r>
              <a:rPr lang="cs-CZ" dirty="0" err="1"/>
              <a:t>vá</a:t>
            </a:r>
            <a:r>
              <a:rPr lang="cs-CZ" dirty="0"/>
              <a:t>)ní jako péče o uspořádání duše: jak ve smyslu pozitivního poznání (orientace k vědění), tak ve smyslu </a:t>
            </a:r>
            <a:r>
              <a:rPr lang="cs-CZ" dirty="0" err="1"/>
              <a:t>problematizace</a:t>
            </a:r>
            <a:r>
              <a:rPr lang="cs-CZ" dirty="0"/>
              <a:t> všeho neautentického, předsudků apod.</a:t>
            </a:r>
          </a:p>
          <a:p>
            <a:pPr marL="0" indent="0">
              <a:buNone/>
            </a:pPr>
            <a:r>
              <a:rPr lang="cs-CZ" b="1" dirty="0"/>
              <a:t>Jan Patočka: </a:t>
            </a:r>
            <a:r>
              <a:rPr lang="cs-CZ" dirty="0"/>
              <a:t>zajetí jeskyně, „stíny umělých věcí“, </a:t>
            </a:r>
            <a:r>
              <a:rPr lang="cs-CZ" dirty="0" err="1"/>
              <a:t>neproblematizace</a:t>
            </a:r>
            <a:r>
              <a:rPr lang="cs-CZ" dirty="0"/>
              <a:t> – „nerozpoznaná nesvoboda“; „vytřesení z jistot“; snaha o „vy-vedení do přirozeného světa“ (</a:t>
            </a:r>
            <a:r>
              <a:rPr lang="cs-CZ" i="1" dirty="0">
                <a:latin typeface="Times New Roman"/>
                <a:cs typeface="Times New Roman"/>
              </a:rPr>
              <a:t>ē-</a:t>
            </a:r>
            <a:r>
              <a:rPr lang="cs-CZ" i="1" dirty="0" err="1">
                <a:latin typeface="Times New Roman"/>
                <a:cs typeface="Times New Roman"/>
              </a:rPr>
              <a:t>ducō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815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616012" cy="5183960"/>
          </a:xfr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564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Podobenství o jeskyni - filmy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4198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sz="2400" dirty="0">
                <a:hlinkClick r:id="rId2"/>
              </a:rPr>
              <a:t>http://spotter.tv/www/856376-platonova-jeskyne.htm#</a:t>
            </a:r>
            <a:r>
              <a:rPr lang="cs-CZ" sz="2400" dirty="0"/>
              <a:t>!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https://www.youtube.com/watch?v=SaWqS7AaZIc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(viz film ZAKÁZANÉ VZDĚLÁVÁNÍ)</a:t>
            </a:r>
            <a:endParaRPr lang="cs-CZ" sz="2400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4140199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27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1782</Words>
  <Application>Microsoft Office PowerPoint</Application>
  <PresentationFormat>Předvádění na obrazovce (4:3)</PresentationFormat>
  <Paragraphs>163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Motiv systému Office</vt:lpstr>
      <vt:lpstr>Filosofie jako péče o duši</vt:lpstr>
      <vt:lpstr>Jan Patočka (1907 – 1977)</vt:lpstr>
      <vt:lpstr>1. Platon</vt:lpstr>
      <vt:lpstr>Platon (428 – 347 př. Kr.) podle J. Patočky (Péče o duši, II, s. 125 - 129 – Evropa a doba poevropská)</vt:lpstr>
      <vt:lpstr> J. Patočka k Platonovi (Péče o duši II, s. 125 – 129, Evropa a doba poevropská)</vt:lpstr>
      <vt:lpstr>Platon - podobenství o jeskyni   Dialog Ústava (Politeia, Πολιτεία), 370 př. Kr.  </vt:lpstr>
      <vt:lpstr>… Představ si rozdíl mezi duší vzdělanou a nevzdělanou tímto podobenstvím…</vt:lpstr>
      <vt:lpstr>Prezentace aplikace PowerPoint</vt:lpstr>
      <vt:lpstr>Podobenství o jeskyni - filmy</vt:lpstr>
      <vt:lpstr>Filosofické tázání – východisko, původ</vt:lpstr>
      <vt:lpstr>Škola z řec. scholé  („prázdno“, „ne-děle“) …</vt:lpstr>
      <vt:lpstr>2. J. A. Komenský (1592 – 1670)</vt:lpstr>
      <vt:lpstr>Prezentace aplikace PowerPoint</vt:lpstr>
      <vt:lpstr>Labyrint světa a ráj srdce (1631)</vt:lpstr>
      <vt:lpstr>Prezentace aplikace PowerPoint</vt:lpstr>
      <vt:lpstr>Poutník: průvodci Všezvěd Všudybud   a Mámení – brýle mámení a uzda všetečnosti</vt:lpstr>
      <vt:lpstr>Prezentace aplikace PowerPoint</vt:lpstr>
      <vt:lpstr>Prezentace aplikace PowerPoint</vt:lpstr>
      <vt:lpstr>        J. Patočka: J. A. Komenský a otevřená duše (1970)    Komeniologické studie II, Praha 1998, s. 337 –  :      </vt:lpstr>
      <vt:lpstr>Prezentace aplikace PowerPoint</vt:lpstr>
      <vt:lpstr>Prezentace aplikace PowerPoint</vt:lpstr>
      <vt:lpstr>Základem vytváření i poznávání všech věcí je harmonie.  (J. A. Komenský, Pansophiae prodromus)</vt:lpstr>
      <vt:lpstr>Pansofie a panharmonie</vt:lpstr>
      <vt:lpstr>3. J. A. Komenský a jazyk</vt:lpstr>
      <vt:lpstr>Učebnice J. A. Komenského: </vt:lpstr>
      <vt:lpstr>Prezentace aplikace PowerPoint</vt:lpstr>
      <vt:lpstr>Panglottia</vt:lpstr>
      <vt:lpstr>Paideia – internetový časopis</vt:lpstr>
      <vt:lpstr>Radim Palouš o filosofii výchovy </vt:lpstr>
      <vt:lpstr>Doporučená literatura a odkazy  (kromě uvedených výše):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</dc:creator>
  <cp:lastModifiedBy>Lenovo Allinone</cp:lastModifiedBy>
  <cp:revision>77</cp:revision>
  <dcterms:created xsi:type="dcterms:W3CDTF">2015-05-11T21:12:08Z</dcterms:created>
  <dcterms:modified xsi:type="dcterms:W3CDTF">2017-03-19T17:17:20Z</dcterms:modified>
</cp:coreProperties>
</file>