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9"/>
  </p:notesMasterIdLst>
  <p:sldIdLst>
    <p:sldId id="306" r:id="rId2"/>
    <p:sldId id="257" r:id="rId3"/>
    <p:sldId id="329" r:id="rId4"/>
    <p:sldId id="330" r:id="rId5"/>
    <p:sldId id="331" r:id="rId6"/>
    <p:sldId id="332" r:id="rId7"/>
    <p:sldId id="324" r:id="rId8"/>
    <p:sldId id="333" r:id="rId9"/>
    <p:sldId id="334" r:id="rId10"/>
    <p:sldId id="356" r:id="rId11"/>
    <p:sldId id="357" r:id="rId12"/>
    <p:sldId id="358" r:id="rId13"/>
    <p:sldId id="359" r:id="rId14"/>
    <p:sldId id="325" r:id="rId15"/>
    <p:sldId id="335" r:id="rId16"/>
    <p:sldId id="336" r:id="rId17"/>
    <p:sldId id="337" r:id="rId18"/>
    <p:sldId id="338" r:id="rId19"/>
    <p:sldId id="339" r:id="rId20"/>
    <p:sldId id="326" r:id="rId21"/>
    <p:sldId id="327" r:id="rId22"/>
    <p:sldId id="328" r:id="rId23"/>
    <p:sldId id="361" r:id="rId24"/>
    <p:sldId id="362" r:id="rId25"/>
    <p:sldId id="363" r:id="rId26"/>
    <p:sldId id="364" r:id="rId27"/>
    <p:sldId id="365" r:id="rId28"/>
    <p:sldId id="366" r:id="rId29"/>
    <p:sldId id="317" r:id="rId30"/>
    <p:sldId id="340" r:id="rId31"/>
    <p:sldId id="341" r:id="rId32"/>
    <p:sldId id="342" r:id="rId33"/>
    <p:sldId id="343" r:id="rId34"/>
    <p:sldId id="344" r:id="rId35"/>
    <p:sldId id="345" r:id="rId36"/>
    <p:sldId id="360" r:id="rId37"/>
    <p:sldId id="346" r:id="rId38"/>
    <p:sldId id="353" r:id="rId39"/>
    <p:sldId id="354" r:id="rId40"/>
    <p:sldId id="352" r:id="rId41"/>
    <p:sldId id="321" r:id="rId42"/>
    <p:sldId id="347" r:id="rId43"/>
    <p:sldId id="348" r:id="rId44"/>
    <p:sldId id="349" r:id="rId45"/>
    <p:sldId id="350" r:id="rId46"/>
    <p:sldId id="351" r:id="rId47"/>
    <p:sldId id="355" r:id="rId48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61"/>
  </p:normalViewPr>
  <p:slideViewPr>
    <p:cSldViewPr snapToGrid="0" snapToObjects="1">
      <p:cViewPr varScale="1">
        <p:scale>
          <a:sx n="114" d="100"/>
          <a:sy n="114" d="100"/>
        </p:scale>
        <p:origin x="576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0CB00-2651-8947-B1AB-ED2433FC3D91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60ADCA-05D6-6F4B-B188-596867C888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4951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9D705E2B-A27C-DB41-8754-D6AE898B686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xfrm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9898900-0FB9-054E-A7E8-C191035468A5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1BE93434-1146-FD49-884D-20885BD77F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11F0C5FB-0A3D-B740-B0F7-F7335ECDBE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6019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073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8739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9746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8488" cy="1433512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944B9-D7FE-8645-808D-F88278BD64DB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8136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5686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0140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6748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1041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1928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8047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0831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239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36488-D6C1-9F4A-B747-4421772C48DC}" type="datetimeFigureOut">
              <a:rPr lang="de-DE" smtClean="0"/>
              <a:t>24.05.26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9496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299F028B-EC8B-E449-B318-855A01C7DA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921" y="677161"/>
            <a:ext cx="8226720" cy="1164960"/>
          </a:xfrm>
        </p:spPr>
        <p:txBody>
          <a:bodyPr vert="horz" wrap="square" lIns="90000" tIns="35264" rIns="90000" bIns="4680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eaLnBrk="1">
              <a:buClrTx/>
              <a:tabLst>
                <a:tab pos="0" algn="l"/>
                <a:tab pos="404646" algn="l"/>
                <a:tab pos="812172" algn="l"/>
                <a:tab pos="1219698" algn="l"/>
                <a:tab pos="1625784" algn="l"/>
                <a:tab pos="2034750" algn="l"/>
                <a:tab pos="2442276" algn="l"/>
                <a:tab pos="2849803" algn="l"/>
                <a:tab pos="3255888" algn="l"/>
                <a:tab pos="3664855" algn="l"/>
                <a:tab pos="4072380" algn="l"/>
                <a:tab pos="4478466" algn="l"/>
                <a:tab pos="4885993" algn="l"/>
                <a:tab pos="5294959" algn="l"/>
                <a:tab pos="5702484" algn="l"/>
                <a:tab pos="6108570" algn="l"/>
                <a:tab pos="6517536" algn="l"/>
                <a:tab pos="6925063" algn="l"/>
                <a:tab pos="7331149" algn="l"/>
                <a:tab pos="7738674" algn="l"/>
                <a:tab pos="8147640" algn="l"/>
              </a:tabLst>
            </a:pPr>
            <a:r>
              <a:rPr lang="ru-RU" altLang="de-CZ" b="1" dirty="0">
                <a:latin typeface="Times New Roman" panose="02020603050405020304" pitchFamily="18" charset="0"/>
              </a:rPr>
              <a:t>Актуальные аспекты развития современного русского языка I</a:t>
            </a:r>
            <a:r>
              <a:rPr lang="cs-CZ" altLang="de-CZ" b="1" dirty="0">
                <a:latin typeface="Times New Roman" panose="02020603050405020304" pitchFamily="18" charset="0"/>
              </a:rPr>
              <a:t>I</a:t>
            </a:r>
            <a:endParaRPr lang="de-CH" altLang="de-DE" dirty="0">
              <a:latin typeface="Times New Roman" panose="02020603050405020304" pitchFamily="18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C28F9510-BA61-F344-98AB-7CE66104F229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57921" y="1604521"/>
            <a:ext cx="8226720" cy="4525920"/>
          </a:xfrm>
        </p:spPr>
        <p:txBody>
          <a:bodyPr anchor="ctr"/>
          <a:lstStyle/>
          <a:p>
            <a:pPr marL="0" indent="0" algn="ctr" eaLnBrk="1">
              <a:buClrTx/>
              <a:buNone/>
              <a:tabLst>
                <a:tab pos="0" algn="l"/>
                <a:tab pos="93602" algn="l"/>
                <a:tab pos="501127" algn="l"/>
                <a:tab pos="908654" algn="l"/>
                <a:tab pos="1314740" algn="l"/>
                <a:tab pos="1723706" algn="l"/>
                <a:tab pos="2131231" algn="l"/>
                <a:tab pos="2538758" algn="l"/>
                <a:tab pos="2944844" algn="l"/>
                <a:tab pos="3353810" algn="l"/>
                <a:tab pos="3761336" algn="l"/>
                <a:tab pos="4167421" algn="l"/>
                <a:tab pos="4574948" algn="l"/>
                <a:tab pos="4983914" algn="l"/>
                <a:tab pos="5391440" algn="l"/>
                <a:tab pos="5797526" algn="l"/>
                <a:tab pos="6205052" algn="l"/>
                <a:tab pos="6614018" algn="l"/>
                <a:tab pos="7020104" algn="l"/>
                <a:tab pos="7427630" algn="l"/>
                <a:tab pos="7836596" algn="l"/>
                <a:tab pos="7876916" algn="l"/>
              </a:tabLst>
            </a:pPr>
            <a:r>
              <a:rPr lang="de-CH" altLang="de-DE" dirty="0">
                <a:latin typeface="Times New Roman" panose="02020603050405020304" pitchFamily="18" charset="0"/>
              </a:rPr>
              <a:t>Markus Giger</a:t>
            </a:r>
          </a:p>
        </p:txBody>
      </p:sp>
    </p:spTree>
    <p:extLst>
      <p:ext uri="{BB962C8B-B14F-4D97-AF65-F5344CB8AC3E}">
        <p14:creationId xmlns:p14="http://schemas.microsoft.com/office/powerpoint/2010/main" val="39990113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другую – разговорной речью. Эти разновидности литературного языка отличаются друг от друга и с точки зрения экстралингвистической (условиями их употребления), и с точки зрения собственно языковой.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«носитель литературного языка» не нашло еще в науке общепринятого определения. Мы считаем носителями литературного языка лиц: 1) для которых русский язык – родной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родившихся и выросших в городе (как правило, в речи таких лиц нет диалектных черт)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3)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высшим или средним образованием.» (Земская 1979, с. 3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см. цитату из БРЭ)</a:t>
            </a:r>
          </a:p>
        </p:txBody>
      </p:sp>
    </p:spTree>
    <p:extLst>
      <p:ext uri="{BB962C8B-B14F-4D97-AF65-F5344CB8AC3E}">
        <p14:creationId xmlns:p14="http://schemas.microsoft.com/office/powerpoint/2010/main" val="2958024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469634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«Основная форма существования разговорной речи – </a:t>
            </a:r>
            <a:r>
              <a:rPr lang="ru-RU" sz="2800" spc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устная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Однако не всякая речь, протекающая в устной форме, есть речь разговорная. Такие виды устной речи, как лекция, выступление на собрании, научный доклад, радио- или телеинтервью не относятся к разговорной речи. Вообще вся сфера массовой коммуникации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вся область публичной ораторской речи проходят на кодифицированном языке, тогда как разговорная речь функционирует лишь в частной сфере общения.» (там же, с. 9)</a:t>
            </a:r>
          </a:p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ситуация 70-х гг.!</a:t>
            </a:r>
          </a:p>
        </p:txBody>
      </p:sp>
    </p:spTree>
    <p:extLst>
      <p:ext uri="{BB962C8B-B14F-4D97-AF65-F5344CB8AC3E}">
        <p14:creationId xmlns:p14="http://schemas.microsoft.com/office/powerpoint/2010/main" val="2583936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469634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«Итак, русская разговорная речь – это речь носителей литературного языка, функционирующая в устной форме в условиях непринужденного неподготовленного общения.» (там же)</a:t>
            </a:r>
          </a:p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Дефиниция РР Земской выходит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из системы языка, но из его носителя и из коммуникативных ситуаций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где данная разновидность употребляется.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в то же время Земская их считает автономными системами: «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разговорная речь и кодифицированный литературный язык – это различные системы, функционирующие в одном и том же коллективе.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носитель литературного языка, как правило, владеет обеими разновидностями литературного языка.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445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469634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Разговорная речь и кодифицированный литературный язык, представляя собой две системы внутри литературного языка, близки на одних участках системы и далеки на других.» (Земская 1979, с. 21)  </a:t>
            </a:r>
          </a:p>
        </p:txBody>
      </p:sp>
    </p:spTree>
    <p:extLst>
      <p:ext uri="{BB962C8B-B14F-4D97-AF65-F5344CB8AC3E}">
        <p14:creationId xmlns:p14="http://schemas.microsoft.com/office/powerpoint/2010/main" val="971249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«Просторечие – о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дна из форм национального языка, наряду с диалектной, жаргонной речью и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литературным языком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вместе с народными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говорами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жаргонами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составляет устную некодифицированную сферу обще­на­ци­о­наль­ной речевой коммуникации — народно-разговорный язык; имеет наддиалектный характер. Просто­ре­чие, в отличие от говоров и жаргонов, — общепонятная для носителей нацио­наль­но­го языка речь.</a:t>
            </a:r>
          </a:p>
          <a:p>
            <a:pPr marL="0" indent="0">
              <a:buNone/>
            </a:pP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функциональной роли, по соотношению с литературным языком просто­ре­чие — самобытная речевая сфера внутри каждого национального языка.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379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 противо­по­став­лен­ное литера­тур­но­му языку, просто­ре­чие, как и литературный язык, коммуникативно значимо для всех носителей национального языка. Будучи категорией универсальной для национальных языков, просто­ре­чие в каждом из них имеет специфические особенности и свои особые взаимоотношения с литературным языком. Просто­ре­чие — термин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русистики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можно говорить лишь о сходных по функциям и составу сферах в других конкретных национальных языках (ср. франц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langue populaire, bas-langage,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чешский обиходно-разговорный язык, итал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dialetto regionale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90538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просто­ре­чии представлены единицы всех языковых уровней; на фоне литературного языка просто­ре­чие выявляется в области ударения (ср. «про́цент» — лит. «проце́нт»), произношения (ср. [мʌγа́з’ьн] — лит. [мъгʌз’и́н], морфологии (ср. «выбора́» вместо лит. «вы́боры», «хо́чут» вместо лит. «хотя́т»), лексики, фразеологии, словоупотребления («ложить» вместо «класть», «обратно» в значении «опять»). Особенно отчётливо своеобразие просто­ре­чия проявляется в употреблении элементов литературного языка (ср. «по телевизеру показывают»), в грамматическом и фонетическом оформ­ле­нии слов общего словарного фонда («тапочек», «опосля», «здеся» вместо «тапочка», «после», «здесь»).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779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просто­ре­чия характерны экспрессивно «сниженные» оценочные слова с гаммой оттенков от фамильярности до грубости, которым в литературном языке есть нейтральные синонимы (ср. пары «шарахнуть» — «ударить», «дрыхнуть» — «спать», «драпануть» — «убежать»)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русском языке просто­ре­чие — исторически сложившаяся речевая система (на базе московского разговорного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койне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становление и развитие которой тесно связано с формированием русского национального языка (само слово «просто­ре­чие» образовалось из употреблявшегося в 16—17 вв. словосочетания «простая речь»;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360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лексикографическая фиксация — в «Российском с немецким и французским переводом словаре» И. Нордстета, 1780—82).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русское просто­ре­чие — один из источников склады­вав­ше­го­ся в 18 — начале 19 вв. литературного языка нового времени. Когда сформировалась и стала функционировать в рамках русского литературного языка разговорная речь, границы просто­ре­чия стабилизировались;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[…]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научной литературе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распространён и суженный взгляд на просто­ре­чие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 совокупность описанных выше речевых фактов общенародного характера, составляющих особый стилистический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157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пласт, который используется в литературном языке наряду с диалектизмами и жаргонизмами. Такое понимание просто­ре­чия находит отражение в лексикографической практике, в лексикологии — при выделении просто­реч­ной лексики и фразеологии, а также в стилистике — при квалификации отдельных форм, конструкций, вариантов произношения, характеризующихся перечисленными выше стилистическими чертами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(ЛЭС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533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Социолингвистика 2: Разговорная речь и просторечие</a:t>
            </a:r>
          </a:p>
          <a:p>
            <a:pPr marL="457200" indent="-457200">
              <a:buFont typeface="Arial"/>
              <a:buChar char="•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Разговорная речь и просторечие, это два типичных и очень важных понятия характеризующих русскую языковую ситуацию 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том не очень просто сравнить их с разновидностями в системе других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этноязыков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Чему они отвечают, и отвечают ли они вообще чему-нибудь точно?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мы сразу увидим, что эти понятия и в (русской) русистике интерпретируются не всегда одинаково</a:t>
            </a:r>
          </a:p>
          <a:p>
            <a:pPr marL="457200" indent="-457200">
              <a:buFont typeface="Arial"/>
              <a:buChar char="•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503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4" y="260350"/>
            <a:ext cx="8722487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ПРОСТОРЕЧИЕ.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Слова, выражения, обороты, формы словоизменения,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входящие в норму литературной речи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Часто допускаются в разговорной и могут употребляться в художест-венной речи для создания определенного колорита (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библиотекарша, вишь, захочем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др.). В разговор-ной речи просторечные элементы встречаются в фонетике, словообразовании, морфологии, синтак-сисе, лексике. Однако, введение просторечных слов, выражений, оборотов в литературную речь нарушает ее правильность - одно из главных коммуникатив-ных качеств речи.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Наддиалектная нелитературная разновидность языка горожан с невысоким уровнем культуры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Жеребило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2005,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70665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 статью Киселева 2009 «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Городское просторечие. 25 лет спустя », где употребляется перевод на английский «City vulgar speech phrase. 25 years after»</a:t>
            </a:r>
          </a:p>
          <a:p>
            <a:pPr marL="457200" indent="-457200">
              <a:defRPr/>
            </a:pP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«просторечие» включает концепт недостатка образования, определенную стигматизацию носителя: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просторечие понимается как одна из форм национального языка наряду с литературным языком, диалектами и жаргоном, то есть речь лиц,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 овладевших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нормами литературного языка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(Киселева 2009, с.68, подчеркивание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50087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96862"/>
            <a:ext cx="8642350" cy="626427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подчеркивается, что просторечие не единообразно, не имеет системный характер:</a:t>
            </a:r>
          </a:p>
          <a:p>
            <a:pPr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Выделяются «два круга носителей современного просторечия: горожане старшего возраста, не имеющие образования (или имеющие начальное образование), речь которых обнаруживает явные связи с диалектом и полудиалектом (просторечие-1), и горожане среднего и молодого возраста... не владеющие нормами литературного языка; их речь лишена диалектной окраски и в значительной мере жаргонизирована (просторечие-2)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(Крысин и др. 2003, с. 56)</a:t>
            </a:r>
          </a:p>
        </p:txBody>
      </p:sp>
    </p:spTree>
    <p:extLst>
      <p:ext uri="{BB962C8B-B14F-4D97-AF65-F5344CB8AC3E}">
        <p14:creationId xmlns:p14="http://schemas.microsoft.com/office/powerpoint/2010/main" val="37075313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96862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«Такой подход к просторечию можно назвать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нормоцентрическим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в его рамках определяются следующие характерные особенности просторечия.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носитель просторечия,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владея разнообразием стилевых регистров и не осознавая неправильности своей речи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использует одни и те же языковые ресурсы и в обиходно-бытовой сфере, и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-ном общении. Как видно из этих особенностей, просторечие рассматривается с позиций литературного языка и обнаруживает отрицательные характеристики, отчего складывается впечатление, что просторечие – это язык, не дотягивающий до литературного языка с его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нормированностью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стилистической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дифференцированностью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6031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96862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 кажется, что такой подход несколько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упрощает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языковую реальность: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образования не делает человека автоматически носителем литературного языка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элементы просторечия можно встретить в речи весьма образованных людей.» (Киселева 2009, с.68-69, подчеркивание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Фонетические и морфологические особенности «просторечия-1» см. Киселева (2009, с. 69-72). Фонетические явления, это часто упрощения, более сильная интеграция слов иностранного происхождения, чем допускает кодифицированная норма (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мермелад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порфель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струмент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т.д.), морфологические и лексические, это часто архаизмы и/или диалектизмы:</a:t>
            </a:r>
          </a:p>
        </p:txBody>
      </p:sp>
    </p:spTree>
    <p:extLst>
      <p:ext uri="{BB962C8B-B14F-4D97-AF65-F5344CB8AC3E}">
        <p14:creationId xmlns:p14="http://schemas.microsoft.com/office/powerpoint/2010/main" val="10756294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96862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доме теперь ни одного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мыша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делов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полно,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местов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свободных много,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сапогов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нету, Там у них где в гараже работали стояли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контейнер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á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польтах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пустят надо раздеться; Сколько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посмотрели? Они у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ейнои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матери живут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 которая в аптеке работает// Племянница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ихная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Все для их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старалася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с им-то разговаривала?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 можно было бы часто определить и группу диалектов, откуда данное явление происходит, ср. кодификацию некоторых приведенных явлений в лит. белорусском.</a:t>
            </a:r>
          </a:p>
        </p:txBody>
      </p:sp>
    </p:spTree>
    <p:extLst>
      <p:ext uri="{BB962C8B-B14F-4D97-AF65-F5344CB8AC3E}">
        <p14:creationId xmlns:p14="http://schemas.microsoft.com/office/powerpoint/2010/main" val="6476080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96862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других случаях наблюдаются типичные тенденции развития русского языка, которые литературная кодификация (пока) не допускает: «Характерно употребление полных прилагательных и причастий в предикативной функции (по нормам литературного языка в подобных контекстах следует употреблять краткие формы):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перед ним виноватая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виду-то я знаю ее / а так мы незнакомые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из спряжения глаголов: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хочу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хочем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хочете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хочут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хотим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хотишь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хотит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ездить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ездию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ездиишь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ездиим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ездиют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императив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...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звонил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приедь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приедь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то еще че-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нибудь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6431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96862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касается просторечия во втором значении, то оно, как было утверждено, «представляет собой систему менее яркую и менее определенную по набору типичных для нее языковых черт. В значительной мере это объясняется тем, что просторечие-2 как своеобразная разновидность городской речи относительно молодо. При этом оно занимает промежуточное положение не столько между литературным языком и территориальными диалектами (это характерно для просторечия-1), сколько между групповыми и профессиональными жаргонами, с одной стороны, и литературным языком – с другой» (Крысин и др. 2003, с. 64)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178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96862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Однако, определенный лексический слой не представляет собой самостоятельную разновидность языка. Кроме того в лексике не бывают бинарные оппозиции как в случаях типа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местов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здесь слоев гораздо больше (см. ниже)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«Итак, просторечие во втором значении этого термина трудно отличить от низких регистров разговорной речи, оно тяготеет к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жаргонизации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расширяет социальную базу жаргона, обеспечивая ему проникновение на страницы печатных изданий, в публичную речь.» Киселева (2009, с. 75)</a:t>
            </a:r>
          </a:p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Вместо понятия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жаргон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можно было бы тут употребить понятие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сленг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365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это выглядит при сравнении с чешской языковой ситуацией?</a:t>
            </a:r>
          </a:p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«Обиходно-разговорный чешский язык» в качестве кандидата на роль общенационального субстандарта иногда типологически соотносят с русским просторечием, ср.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ЛЭС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 Это сближение может провоцировать и внутренняя форма обоих терминов: русский термин возник для обозначения «простой, обыкновенной речи, свойственной &lt;...&gt; необразованным людям», чешский же термин был внедрен в научный обиход в 30-е годы XX века богемистами Пражского лингвистического кружка в рамках «теории языковой культуры», в соответствии с которой «литературный чешский язык» (spisovná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229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РАЗГОВОРНАЯ РЕЧЬ —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разновидность устной литературной речи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обслуживающая повседневное обиходно-бытовое общение и выполняющая функции общения и воздействия. В качестве средства нац. общения складывается в эпоху формирования наций, в донац. период в функции Р. р. выступают диалекты, полудиалекты, городские койне и др.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форма существования литературного языка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Р. р. характеризуется основными его признаками (наддиалектностью, устойчивостью, нормативностью, многофункциональностью). Р. р. — ист. категория. История Р. р. в разных нац. языках не зафиксирована источниками вследствие устной формы ее существования.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2316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čeština) является высшей формой существования языка чешской нации и осваивается в процессе получения формального образования.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 не менее, речь может идти лишь о типологическом сближении, но никак не об отождествлении данных идиомов, которое бы противоречило как собственно лингвистическим, так и социолингвистическим критериям. </a:t>
            </a:r>
          </a:p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Во-первых, «обиходно-разговорный чешский язык», в отличие от русского просторечья, является си- стемным языковым образованием, характеризующимся языковой нормой [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], пусть и не такой строгой, как цементированная кодификацией норма литературного чешского языка,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3783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тогда как русское просторечье системным образованием не является, [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 </a:t>
            </a:r>
          </a:p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Во-вторых, круг носителей «обиходно-разговорного чешского языка» отнюдь не ограничивается людьми с низким уровнем языковой культуры, как у русского просторечья,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 К чешскому обиходно-разговорному языку при случае обращается и университетский профессор, и директор музея, и дипломат высокого ранга, потому что такое обращение свидетельствует не о недостаточно высоком образовательном уровне говорящего, а о неформальной обстановке общения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 Абсолютное большинство носителей «обиходно-разговорного чешского языка» являются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0273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 и носителями «литературного чешского языка», обращаясь к нему в соответствующей ситуации общения, тогда как носитель русского просторечия, даже оказываясь в официальной ситуации, на кодифицированный русский язык не переходит, так как им не владеет, [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 </a:t>
            </a:r>
          </a:p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В-третьих, русское просторечье ограничено устной коммуникацией, и его фиксация в письменном тексте – нечто исключительное, в то время как фиксация «обиходно-разговорного чешского языка» в современном письменном тексте – вещь вполне обычная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712772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Суммируя сказанное, отметим, что входящий в состав чешского этнического языка так называемый «обиходно-разговорный чешский язык» (чешск.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obecná čeština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англ.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Czech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проявляет явную тенденцию к превращению в общенациональный субстандарт, поскольку является: 1) системным языковым образованием, находящимся с «литературным чешским языком» (чешск.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spisovná čeština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англ.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Standard Czech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 отношениях, близких к диглоссным; 2) активно используется большинством этнических чехов, в том числе высокообразованных; 3) активно используется не только в устном, но и в письменном дискурсе. Ни один из существующих в настоящее время русских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5119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идиомов (включая различные виды просторечия, так называемые «общий жаргон» и «общий сленг») не может быть охарактеризован подобным образом, а потому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претендовать на роль общенационального субстандарта не может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(Изотов 2017,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пишет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богемист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А.И. Изотов.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ср. следующую цитату: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западнославянских странах принят термин spisovný jazyk «письменный язык» (употребляются также номинации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formální jazyk, kultuní jazyk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 - MG)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сопоставлении с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obecná čeština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«разговорный язык»). Словосочетание obecná čeština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6433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обозначает базовую разновидность чешского языка, выполняющую высшую функцию стандарта [Chloupek 1986; Jedlička 1986: 57-82; Hlavsová 1988: 220-226]. Это выражение соответствует термину «разговорная речь» в русистике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(Лазуткина 2013, с. 2)</a:t>
            </a:r>
            <a:endParaRPr lang="de-CH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ли на самом деле? Подчеркивая, что носители «обиходно-разговорного чешского языка» (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OČ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и носители литературного языка 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(SČ)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 выражает то, что пишет Е.А. Земская про РРР. Функционально,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OČ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отвечает в немалой мере РРР. Но трудно определить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OČ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морфология которой отличается в большой мере от 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SČ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кодификационно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она из 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SČ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исключена) как часть одной и той же системы, как</a:t>
            </a:r>
          </a:p>
        </p:txBody>
      </p:sp>
    </p:spTree>
    <p:extLst>
      <p:ext uri="{BB962C8B-B14F-4D97-AF65-F5344CB8AC3E}">
        <p14:creationId xmlns:p14="http://schemas.microsoft.com/office/powerpoint/2010/main" val="20070630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Земская РРР и КЛЯ как части одной системы литературного языка, потому что OČ содержит не только большое количество форм исключенных из кодификации литературного чешского языка как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těma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hradama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klukách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hezký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muži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malýho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malejm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dělaj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divěj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rychlejc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т.п., но само выражение разных грамматических категорий (одушевленность, род) происходит частично по другому.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Разновидности в разговоре стилистически относительно нейтральной, не стигматизированной и не стигматизирующей, но в то же время морфологически эксплицитно нелитературной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 русской языковой ситуации просто нет. </a:t>
            </a:r>
          </a:p>
        </p:txBody>
      </p:sp>
    </p:spTree>
    <p:extLst>
      <p:ext uri="{BB962C8B-B14F-4D97-AF65-F5344CB8AC3E}">
        <p14:creationId xmlns:p14="http://schemas.microsoft.com/office/powerpoint/2010/main" val="4531788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4180" y="296862"/>
            <a:ext cx="884790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«Исследователи морфологии РР сталкиваются с большими трудностями, которые объясняются тем, что в сфере морфологии разговорная речь имеет меньше отличий от КЛЯ, чем в синтаксисе, фонетике и словообразовании. Основное различие между РР и КЛЯ в сфере морфологии состоит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 </a:t>
            </a:r>
            <a:r>
              <a:rPr lang="ru-RU" sz="2800" u="sng" spc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специфическом наборе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единиц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Более ярко отличают морфологию РР специфические функции ряда грамматических единиц, а также специфические количественные соотношения грамматических классов слов и словоформ.» (Земская 1983, с. 80, подчеркивание -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387687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4180" y="296862"/>
            <a:ext cx="884790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 же время очень важно, что в области формальной морфологии (словоизменения) бывает типично бинарная оппозиция «правильные»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кодифициро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-ванные) и «неправильные» (некодифицированные) формы.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метро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и надо,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метра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Напротив того, в области фонетики не так уж просто сказать, что «можно» и что «нельзя», которые ИК отвечают литературному языку а которые «нелитературные». Подобно в синтаксисе бывает главным образом синтаксис устного и письменного языка, спонтанного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элаборированного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они точно не отвечают (см. чешский язык) кодифицированной и не кодифицированной морфологии.</a:t>
            </a:r>
          </a:p>
        </p:txBody>
      </p:sp>
    </p:spTree>
    <p:extLst>
      <p:ext uri="{BB962C8B-B14F-4D97-AF65-F5344CB8AC3E}">
        <p14:creationId xmlns:p14="http://schemas.microsoft.com/office/powerpoint/2010/main" val="39149235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4180" y="296862"/>
            <a:ext cx="884790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лексике не бывают «правильные» и «неправильные» слова, но очень много стилистических слоев, обязательно больше чем два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Сгалл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 (1993, с. 158) обращают внимание на то, что в словарном запасе трудно найти однозначную границу между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OČ,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 принадлежат разным слоям от сильно книжных типа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chorý, hvozd, skonat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нейтральные, которые выступают во всех регистрах языка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nemocný, les, umřít)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нелитературных (германизмы как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šuple,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šnytlík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табуизированных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слов. Авторы предлагают 10 слоев, которые можно было бы найти, кажется, подобно во всех культурных языках. Но трудно себе представить 10 стилистических слоев во формальной морфологии!</a:t>
            </a:r>
          </a:p>
        </p:txBody>
      </p:sp>
    </p:spTree>
    <p:extLst>
      <p:ext uri="{BB962C8B-B14F-4D97-AF65-F5344CB8AC3E}">
        <p14:creationId xmlns:p14="http://schemas.microsoft.com/office/powerpoint/2010/main" val="3742017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Основой ее формирования служили наддиалектные образования и говоры регионов, игравших связующую роль при консолидации наций. Место Р. р. в составе лит. языков исторически изменчиво.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Существуют региональные типы Р. р. Так, в совр. рус. лит. яз. по целому ряду фонетич. и отчасти лексич. признаков можно выделить сев.-русский и юж.-русский региональные варианты лит. Р. р. Сходная картина наблюдается в совр. нем. лит. языке. Р. р. не подвергается кодификации. Определение характера отношения Р. р. того или иного нац. лит. языка к лнт. языку в целом или его разновидностям решается по-разному.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1410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и факторы, которые играют роль, наверно в языковых ситуациях – хотя в европейских языковых сообществах – довольно похожи. Но конкретные «решения», конкретные аспекты престижа того или другого кода, разновидности и их мотивации бывают разными: 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русской среде в начале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века был принят стандартный язык, который должен был основываться на разговорной разновидности (тогдашней) элиты (ср. идеал языка салонов, </a:t>
            </a:r>
          </a:p>
        </p:txBody>
      </p:sp>
    </p:spTree>
    <p:extLst>
      <p:ext uri="{BB962C8B-B14F-4D97-AF65-F5344CB8AC3E}">
        <p14:creationId xmlns:p14="http://schemas.microsoft.com/office/powerpoint/2010/main" val="21774874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в конечном итоге был перенят из французской среды). В чешской среде, с другой стороны, преобладал нарочито архаичный стандартный язык, на котором никто не говорил в реальной жизни (престижным был язык "золотого века", ренессанса). В связи с только постепенно реализующимся высшим образованием на чешском языке и с первоначальным отсутствием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чешскоязычных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высших элит (среда "национального возрождения" была мелкобуржуазной), никогда не удалось превратить кодифицированную разновидность в «разговорный язык» в русском смысле. С другой стороны, такие типичные нестандартные разновидности, как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OČ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21192935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подвергались серьезной стигматизации и не становились признаком отсутствия образования (ср.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van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Leeuwen-Turnovcová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ее исследования).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пишет Изотов, на этих разновидностях говорят все, образованные и не образованные, по крайней мере в Богемии.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Еще один пример: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немецкоговорящей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части Швейцарии, как было сказано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диглоссия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Все говорят на отдельных диалектах (нет общего швейцарского диалекта!), но пишут на литературном немецком. Корни такой ситуации в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в., когда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немецкоговорящие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швейцарцы хотели на языковом плане отличаться от немцев и не приняли немецкий литературный язык как</a:t>
            </a:r>
          </a:p>
        </p:txBody>
      </p:sp>
    </p:spTree>
    <p:extLst>
      <p:ext uri="{BB962C8B-B14F-4D97-AF65-F5344CB8AC3E}">
        <p14:creationId xmlns:p14="http://schemas.microsoft.com/office/powerpoint/2010/main" val="4574049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разговорный, но в то же время не стали кодифицировать один из своих диалектов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(как, например, случилось в Словакии или на Украине). Было принято – говорить на одной разновидности, писать на другой. И ввиду огромного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диалектного разнообразия, каждый говорит на своем диалекте.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Норвегии в начале 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XIX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имели литературный язык опирающийся на датский язык, но возникло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предлагавшее новую кодификацию на основе определенных норвежских диалектов. В итоге было литературных языка два,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монолингвальном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языковом сообществе. И они существуют до сих пор, в части школ обучают одному, в других другому. Но в повседневной жизни</a:t>
            </a:r>
          </a:p>
        </p:txBody>
      </p:sp>
    </p:spTree>
    <p:extLst>
      <p:ext uri="{BB962C8B-B14F-4D97-AF65-F5344CB8AC3E}">
        <p14:creationId xmlns:p14="http://schemas.microsoft.com/office/powerpoint/2010/main" val="29187988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норвежцы говорят на своих отдельных диалектах (так подробно описано в лингвистической литературе), т. е. довольно подобно как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немецкоговорящей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Швейцарии. Но мотивации за этим – по-видимому совсем разные!</a:t>
            </a:r>
          </a:p>
        </p:txBody>
      </p:sp>
    </p:spTree>
    <p:extLst>
      <p:ext uri="{BB962C8B-B14F-4D97-AF65-F5344CB8AC3E}">
        <p14:creationId xmlns:p14="http://schemas.microsoft.com/office/powerpoint/2010/main" val="27110606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481826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Земская, Е.А. 1979.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Русская разговорная речь: лингвистический анализ и проблемы обучения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Москва.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Земская, Е.А. 1983. Морфология. 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Русская разговорная речь. Фонетика, морфология, лексика, жест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Отв. ред. Е. А. Земская. Москва, 80-141.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Жеребило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Т.В. 2005.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Словарь лингвистических терминов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Назрань.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Изотов, А.И. 2017. К вопросу об общенациональном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субстандарте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чешском и русском языковых пространствах.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68, 2, 131-134.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Киселева, Л.А. 2009. Городское просторечие. 25 лет спустя.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Сибирского федерального университета. Гуманитарные науки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2009, 2, 68-77.</a:t>
            </a:r>
          </a:p>
        </p:txBody>
      </p:sp>
    </p:spTree>
    <p:extLst>
      <p:ext uri="{BB962C8B-B14F-4D97-AF65-F5344CB8AC3E}">
        <p14:creationId xmlns:p14="http://schemas.microsoft.com/office/powerpoint/2010/main" val="5306629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Крысин, Л.П. (отв. ред.) 2003.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русский язык. Социальная и функциональная дифференциация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Москва.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Лазуткина, Е.М. 2013. Термин литературный язык.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Терминология и знание.  Материалы 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Международного симпозиума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Отв. ред. С.Д.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Шелов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Москва, 375-383. 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228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Sgall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P., Hronek, J.,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Stich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A., Horecký, J. 1993.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Variation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switching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Czech as a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challenge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sociolinguistics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Amsterdam/Philadelphia. (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literary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studies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Eastern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Europe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39)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van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Leeuwen-Turnovcová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J. 2001. Nochmals zur Diglossie in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Böhmen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diesmal auch aus der Gender-Perspektive. 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Zeitschrift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für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Slawistik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46, 251-280.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van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Leeuwen-Turnovcová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J. 2002.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Familiarisierung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elaborierter Sprachstile aus der Gender-Perspektive – ein tschechisch-russischer Vergleich. In: Kusse, H.,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Unrath-Scharpenack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K. (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eds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.): 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Kulturwissenschaftliche Linguistik. Beispiele aus der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Slavistik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Bochum, 249-268</a:t>
            </a:r>
            <a:b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377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Так, рус. Р. р. одни ученые (Е. А. Земская, Ю. М. Скребнев), исходя нз ее структурно-системных свойств, отделяют от кодифициров. лит. языка и рассматривают как противопоставленный ему самостоят</a:t>
            </a:r>
            <a:r>
              <a:rPr lang="cs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феномен, другие рассматривают ее в составе лит. языка как его разновидность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(О. А. Лаптева, Б. М. Гаспаров) или особый стиль (О. Б. Сиротинина, Г. Г. Инфантова).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Общие свойства устной речи проявляются в специфич. характеристиках Р. р.: неподготовленности, линейном характере, ведущем как к экономии, так и к избыточности речевых средств, непосредств. характере речевого акта. Р. р. существует в диалогич. и монологич. формах, форма речи влияет на выбор средств выражения.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517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Р. р. широко используется в худож. лит-ре. Ее отражение носит национально обусловленный и ист. характер: чем более высокой является степень демократизации худож. лит-ры, тем большее воздействие оказывает Р. р. на язык худож. лит-ры. В худож. произведении Р. р. «олитературивается» (В. В. Виноградов),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пределах каждого нац. языка Р. р. располагает собств. набором языковых особенностей. Употребляются в ней также и общелит. языковые средства.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(ЛЭС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подчеркивание -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34016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АЗГОВОРНАЯ РЕЧЬ. Речь, которая используется в непринужденных беседах.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надо различать устную форму литературного языка и разговорный стиль с его особой речевой системностью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функция разговорной речи – коммуникативная (функция общения). Задачи разговорной речи заключаются в том, чтобы войти в контакт с собеседником, в наиболее адекватной форме передать свое мнение, отношение к предмету речи, информацию о действительности. Разговорная речь отличается непринужденностью, чувственной конкретностью, эмоционально – оценочной информативностью. Ей присущи такие стилевые черты, как: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867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эллиптичность (пропуск звуков, частей слова, слов, частей предложения, которые можно легко восстановить в тексте); 2) прерывистость и непоследовательность речи с логической точки зрения.</a:t>
            </a:r>
          </a:p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разговорной речи применяется набор языковых средств, в целом тяготеющий к нелитературной стихии. Например, непринужденность разговорной речи выражают следующие языковые средства: бытовая лексика, глагольные и отрицательные предложения, обращения, прямая речь и др. </a:t>
            </a:r>
          </a:p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Эмоционально-оценочную информативность и связанные с ней структурные свойства (эллиптичность, прерывистость 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725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непоследовательность речи с логической точки зрения) отражают следующие языковые особенности: неполное произношение звуков и слогов, словообразовательные типы с разговорными суффиксами: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-к-, -ик, -ун, - яг(а), -ятин(а);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редупликация с целью экспрессии (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огромный - огромный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"несклонение" первой части составных имен и числительных, высокая частотность предложений с неопределенной формой глагола и т. п.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Жеребило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2005,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счет позиции Земской, см. следующее: «Русский литературный язык существует в двух основных разновидностях. Одну из них принято называть кодифицированным литературным языком,</a:t>
            </a:r>
          </a:p>
        </p:txBody>
      </p:sp>
    </p:spTree>
    <p:extLst>
      <p:ext uri="{BB962C8B-B14F-4D97-AF65-F5344CB8AC3E}">
        <p14:creationId xmlns:p14="http://schemas.microsoft.com/office/powerpoint/2010/main" val="2149854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4582</Words>
  <Application>Microsoft Macintosh PowerPoint</Application>
  <PresentationFormat>Bildschirmpräsentation (4:3)</PresentationFormat>
  <Paragraphs>97</Paragraphs>
  <Slides>47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47</vt:i4>
      </vt:variant>
    </vt:vector>
  </HeadingPairs>
  <TitlesOfParts>
    <vt:vector size="52" baseType="lpstr">
      <vt:lpstr>Arial Unicode MS</vt:lpstr>
      <vt:lpstr>Arial</vt:lpstr>
      <vt:lpstr>Calibri</vt:lpstr>
      <vt:lpstr>Times New Roman</vt:lpstr>
      <vt:lpstr>Office-Design</vt:lpstr>
      <vt:lpstr>Актуальные аспекты развития современного русского языка II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813</cp:revision>
  <dcterms:created xsi:type="dcterms:W3CDTF">2014-04-27T23:03:49Z</dcterms:created>
  <dcterms:modified xsi:type="dcterms:W3CDTF">2026-05-24T15:13:49Z</dcterms:modified>
</cp:coreProperties>
</file>