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8" r:id="rId8"/>
    <p:sldId id="270" r:id="rId9"/>
    <p:sldId id="271" r:id="rId10"/>
    <p:sldId id="262" r:id="rId11"/>
    <p:sldId id="263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es" initials="M" lastIdx="1" clrIdx="0">
    <p:extLst>
      <p:ext uri="{19B8F6BF-5375-455C-9EA6-DF929625EA0E}">
        <p15:presenceInfo xmlns:p15="http://schemas.microsoft.com/office/powerpoint/2012/main" userId="Mat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106" d="100"/>
          <a:sy n="106" d="100"/>
        </p:scale>
        <p:origin x="69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842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24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041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75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20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20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488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9331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85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38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19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7BBD799-B55A-486C-A030-18E09E7985D4}" type="datetimeFigureOut">
              <a:rPr lang="cs-CZ" smtClean="0"/>
              <a:t>02.05.2020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3472B8-F525-4257-AF2E-E1E257F181D8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8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C4D13-CB4F-451F-BB16-0131F4560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7325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STEREOTYP SLYŠÍCÍHO ČLOVĚKA</a:t>
            </a:r>
            <a:br>
              <a:rPr lang="cs-CZ" dirty="0"/>
            </a:br>
            <a:r>
              <a:rPr lang="cs-CZ" sz="2400" dirty="0"/>
              <a:t>Bc. Marie </a:t>
            </a:r>
            <a:r>
              <a:rPr lang="cs-CZ" sz="2400" dirty="0" err="1"/>
              <a:t>Basovníková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B490ADE-8E4B-41C4-9484-B045476C61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5941" y="5419952"/>
            <a:ext cx="9144000" cy="1655762"/>
          </a:xfrm>
        </p:spPr>
        <p:txBody>
          <a:bodyPr/>
          <a:lstStyle/>
          <a:p>
            <a:pPr algn="r"/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Daniel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Škrip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  <a:p>
            <a:pPr algn="r"/>
            <a:r>
              <a:rPr lang="cs-CZ" dirty="0">
                <a:solidFill>
                  <a:schemeClr val="bg2">
                    <a:lumMod val="75000"/>
                  </a:schemeClr>
                </a:solidFill>
              </a:rPr>
              <a:t>Kristýna </a:t>
            </a:r>
            <a:r>
              <a:rPr lang="cs-CZ" dirty="0" err="1">
                <a:solidFill>
                  <a:schemeClr val="bg2">
                    <a:lumMod val="75000"/>
                  </a:schemeClr>
                </a:solidFill>
              </a:rPr>
              <a:t>Matejzíková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27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450962-FAF4-4BDC-919B-89442414F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Stereotyp slyšícího člověka - závěry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3352A-8912-4919-810D-AFF323BE4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Stereotyp slyšícího člověka se hojně objevuje ve znakovém i psaném projevu Neslyšících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Problematika stereotypu je zakotvena v kultuře Neslyšících (odlišný jazyk a kultura)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Hanlivé kolokace se znakem SLYŠÍCÍ (SLYŠÍCÍ + BLBEC + DOHODA), TYP + SLYŠÍCÍ, ŠKOLA + SLYŠÍCÍ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Dle Neslyšících je slyšící nerespektují, využívají a povyšují se nad nimi</a:t>
            </a:r>
          </a:p>
        </p:txBody>
      </p:sp>
    </p:spTree>
    <p:extLst>
      <p:ext uri="{BB962C8B-B14F-4D97-AF65-F5344CB8AC3E}">
        <p14:creationId xmlns:p14="http://schemas.microsoft.com/office/powerpoint/2010/main" val="286919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91AED-DC8F-4F9A-A423-3233D796F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POSUDEK VEDOUCÍHO PRÁCE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5C41740-66DE-46A8-AAE8-3262FA0E848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Strukturovaná kognitivní definice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Cenný, zajímavý výzkum z pohledu lingvisty a rodilého mluvčího ZJ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5A96855-CFD8-4F86-83CF-B332916539B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Některé pasáže nedávají v práci smysl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Špatně využívané termíny</a:t>
            </a:r>
          </a:p>
        </p:txBody>
      </p:sp>
    </p:spTree>
    <p:extLst>
      <p:ext uri="{BB962C8B-B14F-4D97-AF65-F5344CB8AC3E}">
        <p14:creationId xmlns:p14="http://schemas.microsoft.com/office/powerpoint/2010/main" val="908469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1D55AD-8AAA-4B7C-813D-A346A6946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POSUDEK OPONENTA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092C247-0AAD-4188-ACDD-D7B29FF6F1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Materiál je rozsáhlý a různorodý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Práce přispívá k sebeuvědomění komunity Neslyšících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876E1EB-829D-4127-B7FD-879EBFF6F3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Některé stati práce a termíny vyžadují přesnější vysvětlení</a:t>
            </a:r>
          </a:p>
        </p:txBody>
      </p:sp>
    </p:spTree>
    <p:extLst>
      <p:ext uri="{BB962C8B-B14F-4D97-AF65-F5344CB8AC3E}">
        <p14:creationId xmlns:p14="http://schemas.microsoft.com/office/powerpoint/2010/main" val="387287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4E9FCA-25DD-4310-BEE1-E41FF6C07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NAŠE HODNOCENÍ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365493-23C8-49C9-BC3A-EC6929D26A5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+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Práce je přínosná, jedinečná a snad i průkopnická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Využito mnoho zdrojů a materiálů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5E750F0-6D82-4CD8-BE9C-CF40F3670E7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-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Některé části na sebe nenavazují, ruší to čtenářský komfort</a:t>
            </a:r>
          </a:p>
        </p:txBody>
      </p:sp>
    </p:spTree>
    <p:extLst>
      <p:ext uri="{BB962C8B-B14F-4D97-AF65-F5344CB8AC3E}">
        <p14:creationId xmlns:p14="http://schemas.microsoft.com/office/powerpoint/2010/main" val="40435014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068959A0-6A68-4CD7-B530-10AA910DB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DĚKUJEME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55330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01C1A9-52A0-41BE-BDEF-3E6A7A5EC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OBSAH PREZENTACE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828EF-F6FE-42C7-B04C-E5D455B2D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Popis diplomové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Cíl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Kognitivní lingvistika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Jazyk a kultura Neslyšících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Stereotyp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Předsudek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Stereotyp slyšícího člověka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Závěr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Posudek vedoucího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Posudek oponenta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Naše hodnocení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97246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5B38EB-6A78-4812-AE61-AD7E38D65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POPIS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B962C-B5F6-46EC-8917-DCF370BBE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Autorkou je Bc. Marie </a:t>
            </a:r>
            <a:r>
              <a:rPr lang="cs-CZ" sz="2400" dirty="0" err="1"/>
              <a:t>Basovníková</a:t>
            </a:r>
            <a:endParaRPr lang="cs-CZ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Práce byla obhájena roku 2017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92 stran vlastního textu, 6 stran příloh – celkem 3 části, 11 kapitol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Vedoucí práce doc. PhDr. Irena Vaňková, CSc., Ph.D.</a:t>
            </a:r>
          </a:p>
        </p:txBody>
      </p:sp>
    </p:spTree>
    <p:extLst>
      <p:ext uri="{BB962C8B-B14F-4D97-AF65-F5344CB8AC3E}">
        <p14:creationId xmlns:p14="http://schemas.microsoft.com/office/powerpoint/2010/main" val="288008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57D364-6FC0-4CC3-957B-6CCAF0BA2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6C6099-EC55-46B2-BE5D-11711765B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Přiblížit stereotyp slyšícího člověka v českém znakovém jazyce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/>
              <a:t>Nastínit potencionální budoucí výzkumy stereotypů v českém znakovém jazyce</a:t>
            </a:r>
          </a:p>
        </p:txBody>
      </p:sp>
    </p:spTree>
    <p:extLst>
      <p:ext uri="{BB962C8B-B14F-4D97-AF65-F5344CB8AC3E}">
        <p14:creationId xmlns:p14="http://schemas.microsoft.com/office/powerpoint/2010/main" val="139254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598CD-D5D1-4857-B79A-6C16FF686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KOGNITIVNÍ LINGVISTIKA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189ABA-286B-45B6-BBB1-8A23693F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= jazyk ve vztahu k lidským poznávacím schopnostem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Kultura, ve které žijeme, ovlivňuje náš jazyk a způsob, jak ho využíváme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Práce vychází z kognitivně-kulturní lingvistiky, která se věnuje kategorizaci (prototyp, stereotyp)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dirty="0"/>
              <a:t>Jazykový obraz světa = kulturně a jazykově podmíněný odraz určit</a:t>
            </a:r>
            <a:r>
              <a:rPr lang="cs-CZ" dirty="0"/>
              <a:t>ého způsobu vnímání světa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Jak určité jazykové společenství pojmově uchopuje skutečnost, a zároveň jak ji prožívá a hodnotí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Při jeho studiu se zkoumá jazyk ve vztahu ke kultuře daného společenství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Jde o specifickou interpretaci světa, kterou každý jazyk představuje (jazyky mluvené i znakové)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Metodologie J. </a:t>
            </a:r>
            <a:r>
              <a:rPr lang="cs-CZ" dirty="0" err="1"/>
              <a:t>Bartmińského</a:t>
            </a:r>
            <a:r>
              <a:rPr lang="cs-CZ" dirty="0"/>
              <a:t> (lublinská škola) – adaptovaná na zkoumání znakového jazyka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Propojenost jazyka a kultury = jaká je kultura, takový je jazyk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Podle Edwarda </a:t>
            </a:r>
            <a:r>
              <a:rPr lang="cs-CZ" dirty="0" err="1"/>
              <a:t>Sapira</a:t>
            </a:r>
            <a:r>
              <a:rPr lang="cs-CZ" dirty="0"/>
              <a:t> je dokonalost jazyka první podmínkou rozvoje kultury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Vše, co jazyk spojuje s kulturou se předává výchovou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 marL="384048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653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C4625-65E1-42A6-B819-F04B8F1C8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JAZYK A KULTURA NESLYŠÍCÍCH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D178AB-901F-452E-A4B5-C5C9EE18F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800" dirty="0"/>
              <a:t>Termín kultura neslyšících – podle </a:t>
            </a:r>
            <a:r>
              <a:rPr lang="cs-CZ" sz="2800" dirty="0" err="1"/>
              <a:t>Ladda</a:t>
            </a:r>
            <a:r>
              <a:rPr lang="cs-CZ" sz="2800" dirty="0"/>
              <a:t> se objevuje koncem 70.let 20. století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/>
              <a:t>Neslyšící jsou kulturní menšina, která má společnou ztrátu sluchu, společný jazyk, sociální a politické postoje a také společné zkušenosti</a:t>
            </a:r>
          </a:p>
          <a:p>
            <a:pPr marL="384048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4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EDBF6-96CA-44AC-941F-D169DDFB0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STEREOTYP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DDD874-C1C0-42A2-B5C6-9074BDBC3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Laická interpretace stereotypu se liší od pojetí stereotypu kulturní lingvistikou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Stereotyp = ustálený, navyklý vzorec chování a myšlení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Konotace stereotypu – opakující se, nudný, jednoduchost, kýčovitost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Stereotyp podle </a:t>
            </a:r>
            <a:r>
              <a:rPr lang="cs-CZ" dirty="0" err="1"/>
              <a:t>Bartmińského</a:t>
            </a:r>
            <a:r>
              <a:rPr lang="cs-CZ" dirty="0"/>
              <a:t> = „</a:t>
            </a:r>
            <a:r>
              <a:rPr lang="cs-CZ" i="1" dirty="0"/>
              <a:t>zobrazení předmětu, zformované v jistém společném zkušenostním rámci a vymezující, čím předmět je, jak vypadá, jak působí, jak s ním člověk nakládá; toto vymezení je ustálené v jazyce a patří do společného vědomí o světě“ </a:t>
            </a:r>
            <a:r>
              <a:rPr lang="pt-BR" dirty="0"/>
              <a:t>(Vaņková a kol.,</a:t>
            </a:r>
            <a:r>
              <a:rPr lang="cs-CZ" dirty="0"/>
              <a:t> </a:t>
            </a:r>
            <a:r>
              <a:rPr lang="pt-BR" dirty="0"/>
              <a:t>2005, s. 85)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MY versus ONI - </a:t>
            </a:r>
            <a:r>
              <a:rPr lang="cs-CZ" dirty="0" err="1"/>
              <a:t>heterostereotyp</a:t>
            </a:r>
            <a:r>
              <a:rPr lang="cs-CZ" dirty="0"/>
              <a:t> = </a:t>
            </a:r>
            <a:r>
              <a:rPr lang="cs-CZ" i="1" dirty="0"/>
              <a:t>oni jsou…</a:t>
            </a:r>
            <a:r>
              <a:rPr lang="cs-CZ" dirty="0"/>
              <a:t>,</a:t>
            </a:r>
            <a:r>
              <a:rPr lang="cs-CZ" i="1" dirty="0"/>
              <a:t> </a:t>
            </a:r>
            <a:r>
              <a:rPr lang="cs-CZ" dirty="0" err="1"/>
              <a:t>autostereotyp</a:t>
            </a:r>
            <a:r>
              <a:rPr lang="cs-CZ" dirty="0"/>
              <a:t> = </a:t>
            </a:r>
            <a:r>
              <a:rPr lang="cs-CZ" i="1" dirty="0"/>
              <a:t>my jsme…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Stereotyp – různé konotace – součásti významu, které jsou založeny na pocitech a představách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045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21C778-5253-457D-87D4-1B3077ED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Stereotyp slyšícího člověka ze strany Neslyšících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9DB8BA-DADA-438E-8775-BDB441B73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Slyšící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využívají/zneužívají neslyšící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chtějí neslyšící „předělat“ na slyšící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diskriminují neslyšící, trestají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perfektně ovládají český jazyk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neumí ZJ dobře, neumí používat mimiku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mají lepší podmínky, výhody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Stereotyp slyšícího člověka je zkoumán na písemném a znakovaném projevu Neslyšících (fóra, sociální sítě či osobní konverzace a korespondence)</a:t>
            </a:r>
          </a:p>
          <a:p>
            <a:pPr marL="201168" lvl="1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60011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061003-7004-4BF9-84B2-72934464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Motivace znaků pro slyšícího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EF200BE-2CF5-4FBE-BB43-E81951CCE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85278"/>
            <a:ext cx="3114675" cy="23622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A4F26303-5E21-430A-B107-6830AFE8C9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62754" y="1885279"/>
            <a:ext cx="3140113" cy="236220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9EBF82E-2C87-4DAB-8919-AB38937990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2139" y="1885277"/>
            <a:ext cx="3194777" cy="2362199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1857E210-D6E5-4206-AB96-6B8E8CA2A512}"/>
              </a:ext>
            </a:extLst>
          </p:cNvPr>
          <p:cNvSpPr txBox="1"/>
          <p:nvPr/>
        </p:nvSpPr>
        <p:spPr>
          <a:xfrm>
            <a:off x="1097280" y="4572000"/>
            <a:ext cx="31146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Bezpříznakový znak, neutrální, artikulace „</a:t>
            </a:r>
            <a:r>
              <a:rPr lang="cs-CZ" b="1" dirty="0"/>
              <a:t>ŠŠŠ“</a:t>
            </a:r>
            <a:r>
              <a:rPr lang="cs-CZ" dirty="0"/>
              <a:t>, ukazovák u ucha značí zdravý sluch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5B21BA0-6520-4CB9-BF9C-14240F6CFBB5}"/>
              </a:ext>
            </a:extLst>
          </p:cNvPr>
          <p:cNvSpPr txBox="1"/>
          <p:nvPr/>
        </p:nvSpPr>
        <p:spPr>
          <a:xfrm>
            <a:off x="4562754" y="4572000"/>
            <a:ext cx="3140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Příznakový znak, hanlivý, zvednutý malíček symbolizuje, že jedinec je členem jiné skupiny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90F6196-BA66-43B3-BF3B-8C2C81B8EEE7}"/>
              </a:ext>
            </a:extLst>
          </p:cNvPr>
          <p:cNvSpPr txBox="1"/>
          <p:nvPr/>
        </p:nvSpPr>
        <p:spPr>
          <a:xfrm>
            <a:off x="8002139" y="4572000"/>
            <a:ext cx="31947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Příznakový znak, hanlivý, tvar ruky U se využívá u znaku CHYTRÁK (poukázání na nadřazenost slyšících)</a:t>
            </a:r>
          </a:p>
        </p:txBody>
      </p:sp>
    </p:spTree>
    <p:extLst>
      <p:ext uri="{BB962C8B-B14F-4D97-AF65-F5344CB8AC3E}">
        <p14:creationId xmlns:p14="http://schemas.microsoft.com/office/powerpoint/2010/main" val="13196366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390</TotalTime>
  <Words>660</Words>
  <Application>Microsoft Office PowerPoint</Application>
  <PresentationFormat>Širokoúhlá obrazovka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Retrospektiva</vt:lpstr>
      <vt:lpstr>STEREOTYP SLYŠÍCÍHO ČLOVĚKA Bc. Marie Basovníková</vt:lpstr>
      <vt:lpstr>OBSAH PREZENTACE</vt:lpstr>
      <vt:lpstr>POPIS DIPLOMOVÉ PRÁCE</vt:lpstr>
      <vt:lpstr>CÍL PRÁCE</vt:lpstr>
      <vt:lpstr>KOGNITIVNÍ LINGVISTIKA</vt:lpstr>
      <vt:lpstr>JAZYK A KULTURA NESLYŠÍCÍCH</vt:lpstr>
      <vt:lpstr>STEREOTYP</vt:lpstr>
      <vt:lpstr>Stereotyp slyšícího člověka ze strany Neslyšících</vt:lpstr>
      <vt:lpstr> Motivace znaků pro slyšícího</vt:lpstr>
      <vt:lpstr>Stereotyp slyšícího člověka - závěry</vt:lpstr>
      <vt:lpstr>POSUDEK VEDOUCÍHO PRÁCE</vt:lpstr>
      <vt:lpstr>POSUDEK OPONENTA</vt:lpstr>
      <vt:lpstr>NAŠE HODNOCENÍ</vt:lpstr>
      <vt:lpstr>DĚKUJEME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 SLYŠÍCÍHO ČLOVĚKA</dc:title>
  <dc:creator>Mates</dc:creator>
  <cp:lastModifiedBy>Lenovo Allinone</cp:lastModifiedBy>
  <cp:revision>29</cp:revision>
  <dcterms:created xsi:type="dcterms:W3CDTF">2020-04-28T07:04:54Z</dcterms:created>
  <dcterms:modified xsi:type="dcterms:W3CDTF">2020-05-02T16:57:31Z</dcterms:modified>
</cp:coreProperties>
</file>