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35A1421-D325-4882-A606-27F6123B5ED7}" type="datetimeFigureOut">
              <a:rPr lang="cs-CZ" smtClean="0"/>
              <a:t>01.05.2019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9BB2C4-7D7D-4105-B75D-37B74B3F3162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Adolf </a:t>
            </a:r>
            <a:r>
              <a:rPr lang="cs-CZ" dirty="0" err="1" smtClean="0"/>
              <a:t>Helnwein</a:t>
            </a:r>
            <a:r>
              <a:rPr lang="cs-CZ" dirty="0" smtClean="0"/>
              <a:t>: </a:t>
            </a:r>
            <a:r>
              <a:rPr lang="cs-CZ" i="1" dirty="0" err="1" smtClean="0"/>
              <a:t>Epiphany</a:t>
            </a:r>
            <a:r>
              <a:rPr lang="cs-CZ" i="1" dirty="0" smtClean="0"/>
              <a:t> I – </a:t>
            </a:r>
            <a:r>
              <a:rPr lang="cs-CZ" i="1" dirty="0" err="1" smtClean="0"/>
              <a:t>Adoration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Magi</a:t>
            </a:r>
            <a:r>
              <a:rPr lang="cs-CZ" i="1" dirty="0" smtClean="0"/>
              <a:t> </a:t>
            </a:r>
            <a:r>
              <a:rPr lang="cs-CZ" dirty="0" smtClean="0"/>
              <a:t>(1996)</a:t>
            </a:r>
            <a:endParaRPr lang="cs-CZ" dirty="0"/>
          </a:p>
        </p:txBody>
      </p:sp>
      <p:pic>
        <p:nvPicPr>
          <p:cNvPr id="4" name="Zástupný symbol pro obsah 3" descr="helnwein_epiphany II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41975" y="1527175"/>
            <a:ext cx="7023538" cy="4572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 </a:t>
            </a:r>
            <a:r>
              <a:rPr lang="cs-CZ" dirty="0" err="1" smtClean="0"/>
              <a:t>Collishaw</a:t>
            </a:r>
            <a:r>
              <a:rPr lang="cs-CZ" dirty="0" smtClean="0"/>
              <a:t>: </a:t>
            </a:r>
            <a:r>
              <a:rPr lang="cs-CZ" i="1" dirty="0" err="1" smtClean="0"/>
              <a:t>Deliverance</a:t>
            </a:r>
            <a:r>
              <a:rPr lang="cs-CZ" dirty="0" smtClean="0"/>
              <a:t> (2008)</a:t>
            </a:r>
            <a:endParaRPr lang="cs-CZ" dirty="0"/>
          </a:p>
        </p:txBody>
      </p:sp>
      <p:pic>
        <p:nvPicPr>
          <p:cNvPr id="4" name="Zástupný symbol pro obsah 3" descr="collishaw_deliveranc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772816"/>
            <a:ext cx="5635752" cy="422681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Henrik </a:t>
            </a:r>
            <a:r>
              <a:rPr lang="cs-CZ" dirty="0" err="1" smtClean="0"/>
              <a:t>Kaare</a:t>
            </a:r>
            <a:r>
              <a:rPr lang="cs-CZ" dirty="0" smtClean="0"/>
              <a:t> </a:t>
            </a:r>
            <a:r>
              <a:rPr lang="cs-CZ" dirty="0" err="1" smtClean="0"/>
              <a:t>Nielsen</a:t>
            </a:r>
            <a:r>
              <a:rPr lang="cs-CZ" dirty="0" smtClean="0"/>
              <a:t>: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mediates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particular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universal</a:t>
            </a:r>
            <a:r>
              <a:rPr lang="cs-CZ" dirty="0" smtClean="0"/>
              <a:t>,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sensual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theoretical</a:t>
            </a:r>
            <a:r>
              <a:rPr lang="cs-CZ" dirty="0" smtClean="0"/>
              <a:t> </a:t>
            </a:r>
            <a:r>
              <a:rPr lang="cs-CZ" dirty="0" err="1" smtClean="0"/>
              <a:t>understanding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may</a:t>
            </a:r>
            <a:r>
              <a:rPr lang="cs-CZ" dirty="0" smtClean="0"/>
              <a:t> </a:t>
            </a:r>
            <a:r>
              <a:rPr lang="cs-CZ" dirty="0" err="1" smtClean="0"/>
              <a:t>contribute</a:t>
            </a:r>
            <a:r>
              <a:rPr lang="cs-CZ" dirty="0" smtClean="0"/>
              <a:t> to </a:t>
            </a:r>
            <a:r>
              <a:rPr lang="cs-CZ" dirty="0" err="1" smtClean="0"/>
              <a:t>strenghtening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universal</a:t>
            </a:r>
            <a:r>
              <a:rPr lang="cs-CZ" dirty="0" smtClean="0"/>
              <a:t> </a:t>
            </a:r>
            <a:r>
              <a:rPr lang="cs-CZ" dirty="0" err="1" smtClean="0"/>
              <a:t>perspective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establish</a:t>
            </a:r>
            <a:r>
              <a:rPr lang="cs-CZ" dirty="0" smtClean="0"/>
              <a:t> a </a:t>
            </a:r>
            <a:r>
              <a:rPr lang="cs-CZ" dirty="0" err="1" smtClean="0"/>
              <a:t>reflective</a:t>
            </a:r>
            <a:r>
              <a:rPr lang="cs-CZ" dirty="0" smtClean="0"/>
              <a:t> distance to </a:t>
            </a:r>
            <a:r>
              <a:rPr lang="cs-CZ" dirty="0" err="1" smtClean="0"/>
              <a:t>immediate</a:t>
            </a:r>
            <a:r>
              <a:rPr lang="cs-CZ" dirty="0" smtClean="0"/>
              <a:t>, </a:t>
            </a:r>
            <a:r>
              <a:rPr lang="cs-CZ" dirty="0" err="1" smtClean="0"/>
              <a:t>private</a:t>
            </a:r>
            <a:r>
              <a:rPr lang="cs-CZ" dirty="0" smtClean="0"/>
              <a:t> </a:t>
            </a:r>
            <a:r>
              <a:rPr lang="cs-CZ" dirty="0" err="1" smtClean="0"/>
              <a:t>inclinations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interests</a:t>
            </a:r>
            <a:r>
              <a:rPr lang="cs-CZ" dirty="0" smtClean="0"/>
              <a:t> – </a:t>
            </a:r>
            <a:r>
              <a:rPr lang="cs-CZ" dirty="0" err="1" smtClean="0"/>
              <a:t>necessary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development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democratic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ability</a:t>
            </a:r>
            <a:r>
              <a:rPr lang="cs-CZ" dirty="0" smtClean="0"/>
              <a:t> to </a:t>
            </a:r>
            <a:r>
              <a:rPr lang="cs-CZ" dirty="0" err="1" smtClean="0"/>
              <a:t>imagine</a:t>
            </a:r>
            <a:r>
              <a:rPr lang="cs-CZ" dirty="0" smtClean="0"/>
              <a:t> </a:t>
            </a:r>
            <a:r>
              <a:rPr lang="cs-CZ" dirty="0" err="1" smtClean="0"/>
              <a:t>alternatives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status quo</a:t>
            </a:r>
          </a:p>
          <a:p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insufficient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formation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communities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Damien</a:t>
            </a:r>
            <a:r>
              <a:rPr lang="cs-CZ" dirty="0" smtClean="0"/>
              <a:t> </a:t>
            </a:r>
            <a:r>
              <a:rPr lang="cs-CZ" dirty="0" err="1" smtClean="0"/>
              <a:t>Hirst</a:t>
            </a:r>
            <a:r>
              <a:rPr lang="cs-CZ" dirty="0" smtClean="0"/>
              <a:t>: </a:t>
            </a:r>
            <a:r>
              <a:rPr lang="en-US" i="1" dirty="0" smtClean="0"/>
              <a:t>Love's Paradox </a:t>
            </a:r>
            <a:r>
              <a:rPr lang="en-US" dirty="0" smtClean="0"/>
              <a:t>(</a:t>
            </a:r>
            <a:r>
              <a:rPr lang="cs-CZ" dirty="0" smtClean="0"/>
              <a:t>2007)</a:t>
            </a:r>
            <a:endParaRPr lang="cs-CZ" dirty="0"/>
          </a:p>
        </p:txBody>
      </p:sp>
      <p:pic>
        <p:nvPicPr>
          <p:cNvPr id="4" name="Zástupný symbol pro obsah 3" descr="53be7046926522bdf88c34ecaf31ff8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05744" y="1527175"/>
            <a:ext cx="6096000" cy="4572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Taryn</a:t>
            </a:r>
            <a:r>
              <a:rPr lang="cs-CZ" dirty="0" smtClean="0"/>
              <a:t> Simon: A</a:t>
            </a:r>
            <a:r>
              <a:rPr lang="en-US" dirty="0" err="1" smtClean="0"/>
              <a:t>merican</a:t>
            </a:r>
            <a:r>
              <a:rPr lang="en-US" dirty="0" smtClean="0"/>
              <a:t> </a:t>
            </a:r>
            <a:r>
              <a:rPr lang="cs-CZ" dirty="0" smtClean="0"/>
              <a:t>I</a:t>
            </a:r>
            <a:r>
              <a:rPr lang="en-US" dirty="0" err="1" smtClean="0"/>
              <a:t>ndex</a:t>
            </a:r>
            <a:r>
              <a:rPr lang="en-US" dirty="0" smtClean="0"/>
              <a:t> </a:t>
            </a:r>
            <a:r>
              <a:rPr lang="en-US" dirty="0" smtClean="0"/>
              <a:t>of the </a:t>
            </a:r>
            <a:r>
              <a:rPr lang="cs-CZ" dirty="0" smtClean="0"/>
              <a:t>H</a:t>
            </a:r>
            <a:r>
              <a:rPr lang="en-US" dirty="0" err="1" smtClean="0"/>
              <a:t>idden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cs-CZ" dirty="0" smtClean="0"/>
              <a:t>U</a:t>
            </a:r>
            <a:r>
              <a:rPr lang="en-US" dirty="0" err="1" smtClean="0"/>
              <a:t>nfamiliar</a:t>
            </a:r>
            <a:endParaRPr lang="cs-CZ" dirty="0"/>
          </a:p>
        </p:txBody>
      </p:sp>
      <p:pic>
        <p:nvPicPr>
          <p:cNvPr id="4" name="Zástupný symbol pro obsah 3" descr="taryn-simon-exploding-warhead-from-the-series-an-american-index-of-the-hidden-and-unfamiliar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00255" y="1527175"/>
            <a:ext cx="5906977" cy="4572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taryn_sim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9744" y="1527175"/>
            <a:ext cx="8128000" cy="4572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‘s </a:t>
            </a:r>
            <a:r>
              <a:rPr lang="cs-CZ" dirty="0" err="1" smtClean="0"/>
              <a:t>relating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attitude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relating</a:t>
            </a:r>
            <a:r>
              <a:rPr lang="cs-CZ" dirty="0" smtClean="0"/>
              <a:t> has </a:t>
            </a:r>
            <a:r>
              <a:rPr lang="cs-CZ" dirty="0" err="1" smtClean="0"/>
              <a:t>either</a:t>
            </a:r>
            <a:r>
              <a:rPr lang="cs-CZ" dirty="0" smtClean="0"/>
              <a:t> positive </a:t>
            </a:r>
            <a:r>
              <a:rPr lang="cs-CZ" dirty="0" err="1" smtClean="0"/>
              <a:t>or</a:t>
            </a:r>
            <a:r>
              <a:rPr lang="cs-CZ" dirty="0" smtClean="0"/>
              <a:t> negative </a:t>
            </a:r>
            <a:r>
              <a:rPr lang="cs-CZ" dirty="0" err="1" smtClean="0"/>
              <a:t>character</a:t>
            </a:r>
            <a:r>
              <a:rPr lang="cs-CZ" dirty="0" smtClean="0"/>
              <a:t> (</a:t>
            </a:r>
            <a:r>
              <a:rPr lang="cs-CZ" dirty="0" err="1" smtClean="0"/>
              <a:t>there</a:t>
            </a:r>
            <a:r>
              <a:rPr lang="cs-CZ" dirty="0" smtClean="0"/>
              <a:t> are no </a:t>
            </a:r>
            <a:r>
              <a:rPr lang="cs-CZ" dirty="0" err="1" smtClean="0"/>
              <a:t>neutral</a:t>
            </a:r>
            <a:r>
              <a:rPr lang="cs-CZ" dirty="0" smtClean="0"/>
              <a:t> </a:t>
            </a:r>
            <a:r>
              <a:rPr lang="cs-CZ" dirty="0" err="1" smtClean="0"/>
              <a:t>judgments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err="1" smtClean="0"/>
              <a:t>the</a:t>
            </a:r>
            <a:r>
              <a:rPr lang="cs-CZ" dirty="0" smtClean="0"/>
              <a:t> negative </a:t>
            </a:r>
            <a:r>
              <a:rPr lang="cs-CZ" dirty="0" err="1" smtClean="0"/>
              <a:t>or</a:t>
            </a:r>
            <a:r>
              <a:rPr lang="cs-CZ" dirty="0" smtClean="0"/>
              <a:t> positive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ascribed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gains</a:t>
            </a:r>
            <a:r>
              <a:rPr lang="cs-CZ" dirty="0" smtClean="0"/>
              <a:t> a positive </a:t>
            </a:r>
            <a:r>
              <a:rPr lang="cs-CZ" dirty="0" err="1" smtClean="0"/>
              <a:t>or</a:t>
            </a:r>
            <a:r>
              <a:rPr lang="cs-CZ" dirty="0" smtClean="0"/>
              <a:t> negative </a:t>
            </a:r>
            <a:r>
              <a:rPr lang="cs-CZ" dirty="0" err="1" smtClean="0"/>
              <a:t>value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s</a:t>
            </a:r>
            <a:r>
              <a:rPr lang="cs-CZ" dirty="0" err="1" smtClean="0"/>
              <a:t>ubject</a:t>
            </a:r>
            <a:r>
              <a:rPr lang="cs-CZ" dirty="0" smtClean="0"/>
              <a:t> </a:t>
            </a:r>
            <a:r>
              <a:rPr lang="cs-CZ" dirty="0" err="1" smtClean="0"/>
              <a:t>feels</a:t>
            </a:r>
            <a:r>
              <a:rPr lang="cs-CZ" dirty="0" smtClean="0"/>
              <a:t> </a:t>
            </a:r>
            <a:r>
              <a:rPr lang="cs-CZ" dirty="0" err="1" smtClean="0"/>
              <a:t>either</a:t>
            </a:r>
            <a:r>
              <a:rPr lang="cs-CZ" dirty="0" smtClean="0"/>
              <a:t> </a:t>
            </a:r>
            <a:r>
              <a:rPr lang="cs-CZ" dirty="0" err="1" smtClean="0"/>
              <a:t>pleasure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displeasure</a:t>
            </a:r>
            <a:r>
              <a:rPr lang="cs-CZ" dirty="0" smtClean="0"/>
              <a:t> </a:t>
            </a:r>
            <a:r>
              <a:rPr lang="cs-CZ" dirty="0" err="1" smtClean="0"/>
              <a:t>caused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endParaRPr lang="cs-CZ" dirty="0" smtClean="0"/>
          </a:p>
          <a:p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expression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attitude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has negative </a:t>
            </a:r>
            <a:r>
              <a:rPr lang="cs-CZ" dirty="0" err="1" smtClean="0"/>
              <a:t>or</a:t>
            </a:r>
            <a:r>
              <a:rPr lang="cs-CZ" dirty="0" smtClean="0"/>
              <a:t> positive </a:t>
            </a:r>
            <a:r>
              <a:rPr lang="cs-CZ" dirty="0" err="1" smtClean="0"/>
              <a:t>value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smtClean="0"/>
              <a:t>To </a:t>
            </a:r>
            <a:r>
              <a:rPr lang="cs-CZ" b="1" dirty="0" err="1" smtClean="0"/>
              <a:t>judge</a:t>
            </a:r>
            <a:r>
              <a:rPr lang="cs-CZ" b="1" dirty="0" smtClean="0"/>
              <a:t> </a:t>
            </a:r>
            <a:r>
              <a:rPr lang="cs-CZ" b="1" dirty="0" err="1" smtClean="0"/>
              <a:t>means</a:t>
            </a:r>
            <a:r>
              <a:rPr lang="cs-CZ" b="1" dirty="0" smtClean="0"/>
              <a:t> to </a:t>
            </a:r>
            <a:r>
              <a:rPr lang="cs-CZ" b="1" dirty="0" err="1" smtClean="0"/>
              <a:t>draw</a:t>
            </a:r>
            <a:r>
              <a:rPr lang="cs-CZ" b="1" dirty="0" smtClean="0"/>
              <a:t> a normative </a:t>
            </a:r>
            <a:r>
              <a:rPr lang="cs-CZ" b="1" dirty="0" err="1" smtClean="0"/>
              <a:t>distinction</a:t>
            </a:r>
            <a:r>
              <a:rPr lang="cs-CZ" b="1" dirty="0" smtClean="0"/>
              <a:t>, a </a:t>
            </a:r>
            <a:r>
              <a:rPr lang="cs-CZ" b="1" dirty="0" err="1" smtClean="0"/>
              <a:t>distinction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value</a:t>
            </a:r>
            <a:r>
              <a:rPr lang="cs-CZ" b="1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establishes</a:t>
            </a:r>
            <a:r>
              <a:rPr lang="cs-CZ" dirty="0" smtClean="0"/>
              <a:t> a </a:t>
            </a:r>
            <a:r>
              <a:rPr lang="cs-CZ" dirty="0" err="1" smtClean="0"/>
              <a:t>norm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valuable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desirable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not</a:t>
            </a:r>
          </a:p>
          <a:p>
            <a:pPr>
              <a:buFontTx/>
              <a:buChar char="-"/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judge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 (</a:t>
            </a:r>
            <a:r>
              <a:rPr lang="cs-CZ" dirty="0" err="1" smtClean="0"/>
              <a:t>behavior</a:t>
            </a:r>
            <a:r>
              <a:rPr lang="cs-CZ" dirty="0" smtClean="0"/>
              <a:t>,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 as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bad</a:t>
            </a:r>
            <a:r>
              <a:rPr lang="cs-CZ" dirty="0" smtClean="0"/>
              <a:t>, </a:t>
            </a:r>
            <a:r>
              <a:rPr lang="cs-CZ" dirty="0" err="1" smtClean="0"/>
              <a:t>beautiful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ugly</a:t>
            </a:r>
            <a:r>
              <a:rPr lang="cs-CZ" dirty="0" smtClean="0"/>
              <a:t>, </a:t>
            </a:r>
            <a:r>
              <a:rPr lang="cs-CZ" dirty="0" err="1" smtClean="0"/>
              <a:t>right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wrong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</a:t>
            </a:r>
            <a:r>
              <a:rPr lang="cs-CZ" dirty="0" err="1" smtClean="0"/>
              <a:t>ttitude</a:t>
            </a:r>
            <a:r>
              <a:rPr lang="cs-CZ" dirty="0" smtClean="0"/>
              <a:t> </a:t>
            </a:r>
            <a:r>
              <a:rPr lang="cs-CZ" dirty="0" err="1" smtClean="0"/>
              <a:t>either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acceptance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rejection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d</a:t>
            </a:r>
            <a:r>
              <a:rPr lang="cs-CZ" dirty="0" err="1" smtClean="0"/>
              <a:t>etermination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r>
              <a:rPr lang="cs-CZ" dirty="0" smtClean="0"/>
              <a:t> </a:t>
            </a:r>
            <a:r>
              <a:rPr lang="cs-CZ" dirty="0" err="1" smtClean="0"/>
              <a:t>action</a:t>
            </a:r>
            <a:r>
              <a:rPr lang="cs-CZ" dirty="0" smtClean="0"/>
              <a:t> (i.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what</a:t>
            </a:r>
            <a:r>
              <a:rPr lang="cs-CZ" dirty="0" smtClean="0"/>
              <a:t> to </a:t>
            </a:r>
            <a:r>
              <a:rPr lang="cs-CZ" dirty="0" err="1" smtClean="0"/>
              <a:t>avoid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to </a:t>
            </a:r>
            <a:r>
              <a:rPr lang="cs-CZ" dirty="0" err="1" smtClean="0"/>
              <a:t>prefer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choose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 err="1" smtClean="0"/>
              <a:t>Judgments</a:t>
            </a:r>
            <a:r>
              <a:rPr lang="cs-CZ" b="1" dirty="0" smtClean="0"/>
              <a:t> </a:t>
            </a:r>
            <a:r>
              <a:rPr lang="cs-CZ" b="1" dirty="0" err="1" smtClean="0"/>
              <a:t>have</a:t>
            </a:r>
            <a:r>
              <a:rPr lang="cs-CZ" b="1" dirty="0" smtClean="0"/>
              <a:t> a </a:t>
            </a:r>
            <a:r>
              <a:rPr lang="cs-CZ" b="1" dirty="0" err="1" smtClean="0"/>
              <a:t>social</a:t>
            </a:r>
            <a:r>
              <a:rPr lang="cs-CZ" b="1" dirty="0" smtClean="0"/>
              <a:t> </a:t>
            </a:r>
            <a:r>
              <a:rPr lang="cs-CZ" b="1" dirty="0" err="1" smtClean="0"/>
              <a:t>meaning</a:t>
            </a:r>
            <a:endParaRPr lang="cs-CZ" b="1" dirty="0" smtClean="0"/>
          </a:p>
          <a:p>
            <a:pPr>
              <a:buFontTx/>
              <a:buChar char="-"/>
            </a:pP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define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appropriate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inappropriate</a:t>
            </a:r>
            <a:r>
              <a:rPr lang="cs-CZ" dirty="0" smtClean="0"/>
              <a:t> in </a:t>
            </a:r>
            <a:r>
              <a:rPr lang="cs-CZ" dirty="0" err="1" smtClean="0"/>
              <a:t>other</a:t>
            </a:r>
            <a:r>
              <a:rPr lang="cs-CZ" dirty="0" smtClean="0"/>
              <a:t>‘s </a:t>
            </a:r>
            <a:r>
              <a:rPr lang="cs-CZ" dirty="0" err="1" smtClean="0"/>
              <a:t>behavior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categories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w</a:t>
            </a:r>
            <a:r>
              <a:rPr lang="cs-CZ" dirty="0" err="1" smtClean="0"/>
              <a:t>hen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judge</a:t>
            </a:r>
            <a:r>
              <a:rPr lang="cs-CZ" dirty="0" smtClean="0"/>
              <a:t>,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expect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to </a:t>
            </a:r>
            <a:r>
              <a:rPr lang="cs-CZ" dirty="0" err="1" smtClean="0"/>
              <a:t>agree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endParaRPr lang="cs-CZ" dirty="0" smtClean="0"/>
          </a:p>
          <a:p>
            <a:r>
              <a:rPr lang="cs-CZ" dirty="0" err="1" smtClean="0"/>
              <a:t>Judging</a:t>
            </a:r>
            <a:r>
              <a:rPr lang="cs-CZ" dirty="0" smtClean="0"/>
              <a:t> </a:t>
            </a:r>
            <a:r>
              <a:rPr lang="cs-CZ" dirty="0" err="1" smtClean="0"/>
              <a:t>differs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personal</a:t>
            </a:r>
            <a:r>
              <a:rPr lang="cs-CZ" dirty="0" smtClean="0"/>
              <a:t> taste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preferences</a:t>
            </a:r>
            <a:r>
              <a:rPr lang="cs-CZ" dirty="0" smtClean="0"/>
              <a:t> (i.</a:t>
            </a:r>
            <a:r>
              <a:rPr lang="cs-CZ" dirty="0" err="1" smtClean="0"/>
              <a:t>e</a:t>
            </a:r>
            <a:r>
              <a:rPr lang="cs-CZ" dirty="0" smtClean="0"/>
              <a:t>. in </a:t>
            </a:r>
            <a:r>
              <a:rPr lang="cs-CZ" dirty="0" err="1" smtClean="0"/>
              <a:t>colours</a:t>
            </a:r>
            <a:r>
              <a:rPr lang="cs-CZ" dirty="0" smtClean="0"/>
              <a:t>, </a:t>
            </a:r>
            <a:r>
              <a:rPr lang="cs-CZ" dirty="0" err="1" smtClean="0"/>
              <a:t>food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Andres</a:t>
            </a:r>
            <a:r>
              <a:rPr lang="cs-CZ" dirty="0" smtClean="0"/>
              <a:t> </a:t>
            </a:r>
            <a:r>
              <a:rPr lang="cs-CZ" dirty="0" err="1" smtClean="0"/>
              <a:t>Serrano</a:t>
            </a:r>
            <a:r>
              <a:rPr lang="cs-CZ" dirty="0" smtClean="0"/>
              <a:t>: </a:t>
            </a:r>
            <a:r>
              <a:rPr lang="cs-CZ" i="1" dirty="0" err="1" smtClean="0"/>
              <a:t>Immersion</a:t>
            </a:r>
            <a:r>
              <a:rPr lang="cs-CZ" i="1" dirty="0" smtClean="0"/>
              <a:t> (</a:t>
            </a:r>
            <a:r>
              <a:rPr lang="cs-CZ" i="1" dirty="0" err="1" smtClean="0"/>
              <a:t>Piss</a:t>
            </a:r>
            <a:r>
              <a:rPr lang="cs-CZ" i="1" dirty="0" smtClean="0"/>
              <a:t> </a:t>
            </a:r>
            <a:r>
              <a:rPr lang="cs-CZ" i="1" dirty="0" err="1" smtClean="0"/>
              <a:t>Christ</a:t>
            </a:r>
            <a:r>
              <a:rPr lang="cs-CZ" i="1" dirty="0" smtClean="0"/>
              <a:t>)</a:t>
            </a:r>
            <a:endParaRPr lang="cs-CZ" i="1" dirty="0"/>
          </a:p>
        </p:txBody>
      </p:sp>
      <p:pic>
        <p:nvPicPr>
          <p:cNvPr id="4" name="Zástupný symbol pro obsah 3" descr="Andres Serrano Piss Chris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772816"/>
            <a:ext cx="3054828" cy="4375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olita_195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2723584" cy="4572000"/>
          </a:xfrm>
        </p:spPr>
      </p:pic>
      <p:pic>
        <p:nvPicPr>
          <p:cNvPr id="5" name="Obrázek 4" descr="trainspott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132856"/>
            <a:ext cx="2057400" cy="3175000"/>
          </a:xfrm>
          <a:prstGeom prst="rect">
            <a:avLst/>
          </a:prstGeom>
        </p:spPr>
      </p:pic>
      <p:pic>
        <p:nvPicPr>
          <p:cNvPr id="6" name="Obrázek 5" descr="fight-club-book-cov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484784"/>
            <a:ext cx="3033350" cy="4653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Hannah</a:t>
            </a:r>
            <a:r>
              <a:rPr lang="cs-CZ" dirty="0" smtClean="0"/>
              <a:t> </a:t>
            </a:r>
            <a:r>
              <a:rPr lang="cs-CZ" dirty="0" err="1" smtClean="0"/>
              <a:t>Arendt</a:t>
            </a:r>
            <a:r>
              <a:rPr lang="cs-CZ" dirty="0" smtClean="0"/>
              <a:t> on </a:t>
            </a:r>
            <a:r>
              <a:rPr lang="cs-CZ" dirty="0" err="1" smtClean="0"/>
              <a:t>Judgment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 err="1" smtClean="0"/>
              <a:t>Hannah</a:t>
            </a:r>
            <a:r>
              <a:rPr lang="cs-CZ" dirty="0" smtClean="0"/>
              <a:t> </a:t>
            </a:r>
            <a:r>
              <a:rPr lang="cs-CZ" dirty="0" err="1" smtClean="0"/>
              <a:t>Arendt</a:t>
            </a:r>
            <a:r>
              <a:rPr lang="cs-CZ" dirty="0" smtClean="0"/>
              <a:t> (1906-1975)</a:t>
            </a:r>
          </a:p>
          <a:p>
            <a:r>
              <a:rPr lang="cs-CZ" dirty="0" err="1" smtClean="0"/>
              <a:t>German</a:t>
            </a:r>
            <a:r>
              <a:rPr lang="cs-CZ" dirty="0" smtClean="0"/>
              <a:t>-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philsopher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theorist</a:t>
            </a:r>
            <a:endParaRPr lang="cs-CZ" dirty="0" smtClean="0"/>
          </a:p>
          <a:p>
            <a:r>
              <a:rPr lang="cs-CZ" dirty="0" smtClean="0"/>
              <a:t> 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Origins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Totalitarianism</a:t>
            </a:r>
            <a:r>
              <a:rPr lang="cs-CZ" i="1" dirty="0" smtClean="0"/>
              <a:t> </a:t>
            </a:r>
            <a:r>
              <a:rPr lang="cs-CZ" dirty="0" smtClean="0"/>
              <a:t>(1951)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Human</a:t>
            </a:r>
            <a:r>
              <a:rPr lang="cs-CZ" i="1" dirty="0" smtClean="0"/>
              <a:t> </a:t>
            </a:r>
            <a:r>
              <a:rPr lang="cs-CZ" i="1" dirty="0" err="1" smtClean="0"/>
              <a:t>Condition</a:t>
            </a:r>
            <a:r>
              <a:rPr lang="cs-CZ" i="1" dirty="0" smtClean="0"/>
              <a:t> </a:t>
            </a:r>
            <a:r>
              <a:rPr lang="cs-CZ" dirty="0" smtClean="0"/>
              <a:t>(1958)</a:t>
            </a:r>
          </a:p>
          <a:p>
            <a:r>
              <a:rPr lang="cs-CZ" i="1" dirty="0" err="1" smtClean="0"/>
              <a:t>Eichman</a:t>
            </a:r>
            <a:r>
              <a:rPr lang="cs-CZ" i="1" dirty="0" smtClean="0"/>
              <a:t> in Jerusalem </a:t>
            </a:r>
            <a:r>
              <a:rPr lang="cs-CZ" dirty="0" smtClean="0"/>
              <a:t>(1963)</a:t>
            </a:r>
          </a:p>
          <a:p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Life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Mind</a:t>
            </a:r>
            <a:r>
              <a:rPr lang="cs-CZ" i="1" dirty="0" smtClean="0"/>
              <a:t> </a:t>
            </a:r>
            <a:r>
              <a:rPr lang="cs-CZ" dirty="0" smtClean="0"/>
              <a:t>(2 </a:t>
            </a:r>
            <a:r>
              <a:rPr lang="cs-CZ" dirty="0" err="1" smtClean="0"/>
              <a:t>volumes</a:t>
            </a:r>
            <a:r>
              <a:rPr lang="cs-CZ" dirty="0" smtClean="0"/>
              <a:t> </a:t>
            </a:r>
            <a:r>
              <a:rPr lang="cs-CZ" dirty="0" err="1" smtClean="0"/>
              <a:t>published</a:t>
            </a:r>
            <a:r>
              <a:rPr lang="cs-CZ" dirty="0" smtClean="0"/>
              <a:t> </a:t>
            </a:r>
            <a:r>
              <a:rPr lang="cs-CZ" dirty="0" err="1" smtClean="0"/>
              <a:t>posthumously</a:t>
            </a:r>
            <a:r>
              <a:rPr lang="cs-CZ" dirty="0" smtClean="0"/>
              <a:t> in 1977 </a:t>
            </a:r>
            <a:r>
              <a:rPr lang="cs-CZ" dirty="0" err="1" smtClean="0"/>
              <a:t>and</a:t>
            </a:r>
            <a:r>
              <a:rPr lang="cs-CZ" dirty="0" smtClean="0"/>
              <a:t> 1978)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Lectures</a:t>
            </a:r>
            <a:r>
              <a:rPr lang="cs-CZ" dirty="0" smtClean="0"/>
              <a:t> on Kant‘s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Philosophy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New York </a:t>
            </a:r>
            <a:r>
              <a:rPr lang="cs-CZ" dirty="0" err="1" smtClean="0"/>
              <a:t>School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Research</a:t>
            </a:r>
            <a:r>
              <a:rPr lang="cs-CZ" dirty="0" smtClean="0"/>
              <a:t>, </a:t>
            </a:r>
            <a:r>
              <a:rPr lang="cs-CZ" dirty="0" err="1" smtClean="0"/>
              <a:t>Fall</a:t>
            </a:r>
            <a:r>
              <a:rPr lang="cs-CZ" dirty="0" smtClean="0"/>
              <a:t> </a:t>
            </a:r>
            <a:r>
              <a:rPr lang="cs-CZ" dirty="0" err="1" smtClean="0"/>
              <a:t>semester</a:t>
            </a:r>
            <a:r>
              <a:rPr lang="cs-CZ" dirty="0" smtClean="0"/>
              <a:t> 1970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enlargment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mind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enlarged</a:t>
            </a:r>
            <a:r>
              <a:rPr lang="cs-CZ" dirty="0" smtClean="0"/>
              <a:t> mentality</a:t>
            </a:r>
          </a:p>
          <a:p>
            <a:pPr>
              <a:buFontTx/>
              <a:buChar char="-"/>
            </a:pPr>
            <a:r>
              <a:rPr lang="cs-CZ" dirty="0" err="1" smtClean="0"/>
              <a:t>imagining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attitudes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  <a:r>
              <a:rPr lang="cs-CZ" dirty="0" err="1" smtClean="0"/>
              <a:t>while</a:t>
            </a:r>
            <a:r>
              <a:rPr lang="cs-CZ" dirty="0" smtClean="0"/>
              <a:t>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‘s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suppresing</a:t>
            </a:r>
            <a:r>
              <a:rPr lang="cs-CZ" dirty="0" smtClean="0"/>
              <a:t> </a:t>
            </a:r>
            <a:r>
              <a:rPr lang="cs-CZ" dirty="0" err="1" smtClean="0"/>
              <a:t>personal</a:t>
            </a:r>
            <a:r>
              <a:rPr lang="cs-CZ" dirty="0" smtClean="0"/>
              <a:t> </a:t>
            </a:r>
            <a:r>
              <a:rPr lang="cs-CZ" dirty="0" err="1" smtClean="0"/>
              <a:t>interest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p</a:t>
            </a:r>
            <a:r>
              <a:rPr lang="cs-CZ" dirty="0" err="1" smtClean="0"/>
              <a:t>erspective</a:t>
            </a:r>
            <a:r>
              <a:rPr lang="cs-CZ" dirty="0" smtClean="0"/>
              <a:t> </a:t>
            </a:r>
            <a:r>
              <a:rPr lang="cs-CZ" dirty="0" err="1" smtClean="0"/>
              <a:t>enabling</a:t>
            </a:r>
            <a:r>
              <a:rPr lang="cs-CZ" dirty="0" smtClean="0"/>
              <a:t> to </a:t>
            </a:r>
            <a:r>
              <a:rPr lang="cs-CZ" dirty="0" err="1" smtClean="0"/>
              <a:t>perceive</a:t>
            </a:r>
            <a:r>
              <a:rPr lang="cs-CZ" dirty="0" smtClean="0"/>
              <a:t>, </a:t>
            </a:r>
            <a:r>
              <a:rPr lang="cs-CZ" dirty="0" err="1" smtClean="0"/>
              <a:t>reflect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judge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distance</a:t>
            </a:r>
          </a:p>
          <a:p>
            <a:pPr>
              <a:buFontTx/>
              <a:buChar char="-"/>
            </a:pPr>
            <a:r>
              <a:rPr lang="cs-CZ" dirty="0" smtClean="0"/>
              <a:t>not </a:t>
            </a:r>
            <a:r>
              <a:rPr lang="cs-CZ" dirty="0" err="1" smtClean="0"/>
              <a:t>participating</a:t>
            </a:r>
            <a:r>
              <a:rPr lang="cs-CZ" dirty="0" smtClean="0"/>
              <a:t> in </a:t>
            </a:r>
            <a:r>
              <a:rPr lang="cs-CZ" dirty="0" err="1" smtClean="0"/>
              <a:t>action</a:t>
            </a: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Key</a:t>
            </a:r>
            <a:r>
              <a:rPr lang="cs-CZ" dirty="0" smtClean="0"/>
              <a:t> role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spectator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Imagination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ability</a:t>
            </a:r>
            <a:r>
              <a:rPr lang="cs-CZ" dirty="0" smtClean="0"/>
              <a:t> to re/</a:t>
            </a:r>
            <a:r>
              <a:rPr lang="cs-CZ" dirty="0" err="1" smtClean="0"/>
              <a:t>present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absent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provides</a:t>
            </a:r>
            <a:r>
              <a:rPr lang="cs-CZ" dirty="0" smtClean="0"/>
              <a:t> </a:t>
            </a:r>
            <a:r>
              <a:rPr lang="cs-CZ" dirty="0" err="1" smtClean="0"/>
              <a:t>us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„</a:t>
            </a:r>
            <a:r>
              <a:rPr lang="cs-CZ" dirty="0" err="1" smtClean="0"/>
              <a:t>images</a:t>
            </a:r>
            <a:r>
              <a:rPr lang="cs-CZ" dirty="0" smtClean="0"/>
              <a:t>“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r>
              <a:rPr lang="cs-CZ" dirty="0" smtClean="0"/>
              <a:t>, not </a:t>
            </a:r>
            <a:r>
              <a:rPr lang="cs-CZ" dirty="0" err="1" smtClean="0"/>
              <a:t>direct</a:t>
            </a:r>
            <a:r>
              <a:rPr lang="cs-CZ" dirty="0" smtClean="0"/>
              <a:t>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endParaRPr lang="cs-CZ" dirty="0" smtClean="0"/>
          </a:p>
          <a:p>
            <a:r>
              <a:rPr lang="cs-CZ" dirty="0" err="1" smtClean="0"/>
              <a:t>Necessity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distance, </a:t>
            </a:r>
            <a:r>
              <a:rPr lang="cs-CZ" dirty="0" err="1" smtClean="0"/>
              <a:t>detachment</a:t>
            </a:r>
            <a:r>
              <a:rPr lang="cs-CZ" dirty="0" smtClean="0"/>
              <a:t>, </a:t>
            </a:r>
            <a:r>
              <a:rPr lang="cs-CZ" dirty="0" err="1" smtClean="0"/>
              <a:t>disinterestedness</a:t>
            </a:r>
            <a:endParaRPr lang="cs-CZ" dirty="0" smtClean="0"/>
          </a:p>
          <a:p>
            <a:r>
              <a:rPr lang="cs-CZ" dirty="0" err="1" smtClean="0"/>
              <a:t>Impartiality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endParaRPr lang="cs-CZ" dirty="0" smtClean="0"/>
          </a:p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</a:p>
          <a:p>
            <a:pPr>
              <a:buNone/>
            </a:pP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1258</TotalTime>
  <Words>439</Words>
  <Application>Microsoft Office PowerPoint</Application>
  <PresentationFormat>Předvádění na obrazovce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Administrativní</vt:lpstr>
      <vt:lpstr>Art and Politics</vt:lpstr>
      <vt:lpstr>What is Judgment?</vt:lpstr>
      <vt:lpstr>Snímek 3</vt:lpstr>
      <vt:lpstr>Snímek 4</vt:lpstr>
      <vt:lpstr>Andres Serrano: Immersion (Piss Christ)</vt:lpstr>
      <vt:lpstr>Snímek 6</vt:lpstr>
      <vt:lpstr>Hannah Arendt on Judgment</vt:lpstr>
      <vt:lpstr>The Lectures on Kant‘s Political Philosophy</vt:lpstr>
      <vt:lpstr>Snímek 9</vt:lpstr>
      <vt:lpstr>Adolf Helnwein: Epiphany I – Adoration of the Magi (1996)</vt:lpstr>
      <vt:lpstr>Mat Collishaw: Deliverance (2008)</vt:lpstr>
      <vt:lpstr>Henrik Kaare Nielsen: Aesthetic Judgment and Political Judgment</vt:lpstr>
      <vt:lpstr>Damien Hirst: Love's Paradox (2007)</vt:lpstr>
      <vt:lpstr>Taryn Simon: American Index of the Hidden and Unfamiliar</vt:lpstr>
      <vt:lpstr>Snímek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14</cp:revision>
  <dcterms:created xsi:type="dcterms:W3CDTF">2019-05-01T12:25:28Z</dcterms:created>
  <dcterms:modified xsi:type="dcterms:W3CDTF">2019-05-02T09:23:52Z</dcterms:modified>
</cp:coreProperties>
</file>