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3" r:id="rId4"/>
    <p:sldId id="259" r:id="rId5"/>
    <p:sldId id="260" r:id="rId6"/>
    <p:sldId id="265" r:id="rId7"/>
    <p:sldId id="279" r:id="rId8"/>
    <p:sldId id="257" r:id="rId9"/>
    <p:sldId id="262" r:id="rId10"/>
    <p:sldId id="261" r:id="rId11"/>
    <p:sldId id="264" r:id="rId12"/>
    <p:sldId id="266" r:id="rId13"/>
    <p:sldId id="268" r:id="rId14"/>
    <p:sldId id="269" r:id="rId15"/>
    <p:sldId id="267" r:id="rId16"/>
    <p:sldId id="272" r:id="rId17"/>
    <p:sldId id="273" r:id="rId18"/>
    <p:sldId id="270" r:id="rId19"/>
    <p:sldId id="271" r:id="rId20"/>
    <p:sldId id="275" r:id="rId21"/>
    <p:sldId id="276" r:id="rId22"/>
    <p:sldId id="277" r:id="rId23"/>
    <p:sldId id="278" r:id="rId24"/>
    <p:sldId id="27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5324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6E3F09-7D53-5546-95B9-038378ECBD5D}" type="datetime1">
              <a:rPr lang="en-US"/>
              <a:pPr>
                <a:defRPr/>
              </a:pPr>
              <a:t>04-Dec-17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BE501C0-4EA8-644C-AFDC-6886270AA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9E00457-5374-E14A-BCD1-94DAB29AFC04}" type="datetime1">
              <a:rPr lang="en-US"/>
              <a:pPr>
                <a:defRPr/>
              </a:pPr>
              <a:t>04-Dec-17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577F40-97DA-4043-AF9D-1FC2F5D5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bbc.com</a:t>
            </a:r>
            <a:r>
              <a:rPr lang="cs-CZ" dirty="0"/>
              <a:t>/</a:t>
            </a:r>
            <a:r>
              <a:rPr lang="cs-CZ" dirty="0" err="1"/>
              <a:t>news</a:t>
            </a:r>
            <a:r>
              <a:rPr lang="cs-CZ" dirty="0"/>
              <a:t>/</a:t>
            </a:r>
            <a:r>
              <a:rPr lang="cs-CZ" dirty="0" err="1"/>
              <a:t>entertainment</a:t>
            </a:r>
            <a:r>
              <a:rPr lang="cs-CZ" dirty="0"/>
              <a:t>-</a:t>
            </a:r>
            <a:r>
              <a:rPr lang="cs-CZ" dirty="0" err="1"/>
              <a:t>arts</a:t>
            </a:r>
            <a:r>
              <a:rPr lang="cs-CZ" dirty="0"/>
              <a:t>-23304181</a:t>
            </a:r>
          </a:p>
          <a:p>
            <a:endParaRPr lang="en-US" dirty="0"/>
          </a:p>
          <a:p>
            <a:r>
              <a:rPr lang="en-US" dirty="0"/>
              <a:t>Before Rowling's identity as the book's author was revealed, 1,500 copies of the printed book had been sold since its release in April 2013,[6] plus another 7,000 copies of the </a:t>
            </a:r>
            <a:r>
              <a:rPr lang="en-US" dirty="0" err="1"/>
              <a:t>ebook</a:t>
            </a:r>
            <a:r>
              <a:rPr lang="en-US" dirty="0"/>
              <a:t>, </a:t>
            </a:r>
            <a:r>
              <a:rPr lang="en-US" dirty="0" err="1"/>
              <a:t>audiobook</a:t>
            </a:r>
            <a:r>
              <a:rPr lang="en-US" dirty="0"/>
              <a:t>, and library editions.[12] The book surged from 4,709th[13] to the best-selling novel on Amazon after it was revealed on 14 July 2013 that the book was written by Rowling under the pseudonym "Robert Galbraith".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independent condition, participants made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decisions about which songs to listen to, given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only the names of the bands and their songs.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While listening to a song, they were asked to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assign a rating from one star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BIhateit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[)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tofive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tars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BIloveit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[), after which they were given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opportunity (but not required) to download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 song. In the social influence condition,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participants could also see how many times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each song had been downloaded by previous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participants. Thus, in addition to their own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musical preferences, participants in the social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influence condition received a relatively weak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signal regarding the preferences of others,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which they were free to use or ignore. Furthermore, participants in the social influence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condition were randomly assigned to one 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eightBworlds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,[each of which evolved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-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pendently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of the others. Songs in each world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accumulated downloads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only from participants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 that world, and subsequent participants could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only see their own world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_s download counts.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ＭＳ Ｐゴシック" charset="-128"/>
              </a:rPr>
              <a:t>A –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</a:rPr>
              <a:t>info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 o poctu ale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</a:rPr>
              <a:t>neni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</a:rPr>
              <a:t>usporadan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, B –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ＭＳ Ｐゴシック" charset="-128"/>
              </a:rPr>
              <a:t>usporadano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ＭＳ Ｐゴシック" charset="-128"/>
              </a:rPr>
              <a:t> dle poctu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577F40-97DA-4043-AF9D-1FC2F5D511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A7E7E-C6EC-FD44-9ACA-2648BFA1FADD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4E741-BC94-7B41-95DE-F64A5ACA48C6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B64C6-4739-DE43-8950-06A3245198B9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51BC5-76B8-C041-81D8-DEF608751A52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3014-B99E-5D4B-8E1D-DA3BE7558E99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CDC6-B6A4-4845-929F-B26B6E19752A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335DA-5B04-584D-8811-FE73152CD09A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B484-F1D4-264E-B3F1-C63C4A97C75C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EBE9BE-43AC-014D-A39D-166221E06590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8E960-F416-D541-B598-BE0E7FEA1B49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011D0-9154-584C-962C-9F1E5A9691FB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F69E0-E31B-2E47-AF61-0A203F2A4FE3}" type="datetime1">
              <a:rPr lang="cs-CZ"/>
              <a:pPr>
                <a:defRPr/>
              </a:pPr>
              <a:t>04.12.2017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" y="0"/>
            <a:ext cx="3736585" cy="1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739608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B2</a:t>
            </a:r>
            <a: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  <a:t>69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br>
              <a:rPr lang="cs-CZ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b="1" dirty="0">
                <a:latin typeface="Calibri" charset="0"/>
                <a:ea typeface="ＭＳ Ｐゴシック" charset="0"/>
                <a:cs typeface="ＭＳ Ｐゴシック" charset="0"/>
              </a:rPr>
              <a:t>Sociální kontext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komunikace</a:t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br>
              <a:rPr lang="cs-CZ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  <a:t>Ing. Mgr. Marek Vranka</a:t>
            </a:r>
            <a:br>
              <a:rPr lang="cs-CZ" sz="3100" b="1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0364"/>
            <a:ext cx="6400800" cy="171467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10. Informační kaskády, </a:t>
            </a:r>
            <a:r>
              <a:rPr lang="cs-CZ" sz="2800" b="1" dirty="0" err="1">
                <a:solidFill>
                  <a:schemeClr val="tx1"/>
                </a:solidFill>
              </a:rPr>
              <a:t>hoaxy</a:t>
            </a:r>
            <a:r>
              <a:rPr lang="cs-CZ" sz="2800" b="1" dirty="0">
                <a:solidFill>
                  <a:schemeClr val="tx1"/>
                </a:solidFill>
              </a:rPr>
              <a:t> a </a:t>
            </a:r>
            <a:r>
              <a:rPr lang="cs-CZ" sz="2800" b="1" dirty="0" err="1">
                <a:solidFill>
                  <a:schemeClr val="tx1"/>
                </a:solidFill>
              </a:rPr>
              <a:t>bullshit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6353191" cy="65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900486" cy="5011750"/>
          </a:xfrm>
        </p:spPr>
        <p:txBody>
          <a:bodyPr anchor="t"/>
          <a:lstStyle/>
          <a:p>
            <a:pPr algn="l"/>
            <a:r>
              <a:rPr lang="en-US" dirty="0"/>
              <a:t>Capital punishment study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0" y="5257586"/>
            <a:ext cx="30003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Lord, C. G., Ross, L. &amp; </a:t>
            </a:r>
            <a:r>
              <a:rPr lang="en-US" sz="1400" dirty="0" err="1"/>
              <a:t>Lepper</a:t>
            </a:r>
            <a:r>
              <a:rPr lang="en-US" sz="1400" dirty="0"/>
              <a:t>, M. R. (1979). Biased assimilation and attitude polarization: The effects of prior theories on subsequently considered evidence. </a:t>
            </a:r>
            <a:r>
              <a:rPr lang="en-US" sz="1400" i="1" dirty="0"/>
              <a:t>Journal of Personality and Social Psychology, 37(11), 2098–2109.</a:t>
            </a:r>
            <a:endParaRPr lang="cs-CZ" sz="1400" dirty="0"/>
          </a:p>
        </p:txBody>
      </p:sp>
      <p:sp>
        <p:nvSpPr>
          <p:cNvPr id="6" name="Left Arrow 5"/>
          <p:cNvSpPr/>
          <p:nvPr/>
        </p:nvSpPr>
        <p:spPr>
          <a:xfrm rot="18717282" flipV="1">
            <a:off x="8148715" y="1022021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8717282" flipV="1">
            <a:off x="8220153" y="3972437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CC: BY NC SA by Marek Vranka for INBES.org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Biased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tendence k zkreslenému vnímání nových informací</a:t>
            </a:r>
          </a:p>
          <a:p>
            <a:r>
              <a:rPr lang="cs-CZ" dirty="0"/>
              <a:t>nemusí souviset s konformitou nebo emocemi</a:t>
            </a:r>
          </a:p>
          <a:p>
            <a:r>
              <a:rPr lang="cs-CZ" dirty="0"/>
              <a:t>stačí</a:t>
            </a:r>
          </a:p>
          <a:p>
            <a:pPr lvl="1"/>
            <a:r>
              <a:rPr lang="cs-CZ" dirty="0"/>
              <a:t>silné předchozí přesvědčení</a:t>
            </a:r>
          </a:p>
          <a:p>
            <a:pPr lvl="1"/>
            <a:r>
              <a:rPr lang="cs-CZ" dirty="0"/>
              <a:t>nedůvěra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62" name="Picture 2" descr="http://static3.businessinsider.com/image/54aeb2c569bedd6e6fc27142/heres-the-full-version-of-the-cias-2002-intelligence-assessment-on-wmd-in-ir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7" y="449637"/>
            <a:ext cx="9039225" cy="61245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34206" y="4351284"/>
            <a:ext cx="5738649" cy="177487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>
                <a:solidFill>
                  <a:schemeClr val="tx1"/>
                </a:solidFill>
              </a:rPr>
              <a:t>Irak</a:t>
            </a:r>
            <a:r>
              <a:rPr lang="cs-CZ" sz="4000" dirty="0">
                <a:solidFill>
                  <a:schemeClr val="tx1"/>
                </a:solidFill>
              </a:rPr>
              <a:t> a zbraně hromadného ničení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zprávách, že Irák zbraně neměl u republikánů paradoxně vzrostlo původní přesvědčení</a:t>
            </a:r>
          </a:p>
          <a:p>
            <a:r>
              <a:rPr lang="cs-CZ" dirty="0"/>
              <a:t>pokud ale korekce přichází ze „správného“ zdroje, lidé ji akceptují</a:t>
            </a:r>
          </a:p>
          <a:p>
            <a:r>
              <a:rPr lang="cs-CZ" dirty="0"/>
              <a:t>proč?</a:t>
            </a:r>
          </a:p>
          <a:p>
            <a:pPr lvl="1"/>
            <a:r>
              <a:rPr lang="cs-CZ" dirty="0"/>
              <a:t>krátce ve dvojicích diskutujte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důvěryhodnost zdroje?</a:t>
            </a:r>
          </a:p>
          <a:p>
            <a:pPr lvl="1"/>
            <a:r>
              <a:rPr lang="cs-CZ" dirty="0"/>
              <a:t>pozor na obrácenou kauzalitu</a:t>
            </a:r>
          </a:p>
          <a:p>
            <a:r>
              <a:rPr lang="cs-CZ" dirty="0"/>
              <a:t>identita není ohrožena</a:t>
            </a:r>
          </a:p>
          <a:p>
            <a:pPr lvl="1"/>
            <a:r>
              <a:rPr lang="cs-CZ" dirty="0"/>
              <a:t>pokud zdroj reprezentuje názor vlastní skupiny, lze ho akceptovat bez obavy ze signalizace vyčlenění se</a:t>
            </a:r>
          </a:p>
          <a:p>
            <a:pPr lvl="1"/>
            <a:endParaRPr lang="cs-CZ" dirty="0"/>
          </a:p>
          <a:p>
            <a:r>
              <a:rPr lang="cs-CZ" dirty="0"/>
              <a:t>reálné dopady: např. WTC a teroristé</a:t>
            </a:r>
          </a:p>
          <a:p>
            <a:pPr lvl="1"/>
            <a:r>
              <a:rPr lang="cs-CZ" dirty="0"/>
              <a:t>v USA věří 93%, v Kuvajtu jen 11%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doporučená monografie (vyšla i česky)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0178" name="Picture 2" descr="http://www.booksforbetterliving.com/wp-content/uploads/2015/10/Superforecas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4286" y="1600200"/>
            <a:ext cx="3077576" cy="465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Bullock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jaké míry jsou tyto přesvědčení hluboce zakořeněné a do jaké míry jde jen o signalizaci a </a:t>
            </a:r>
            <a:r>
              <a:rPr lang="cs-CZ" dirty="0" err="1"/>
              <a:t>cheap</a:t>
            </a:r>
            <a:r>
              <a:rPr lang="cs-CZ" dirty="0"/>
              <a:t> </a:t>
            </a:r>
            <a:r>
              <a:rPr lang="cs-CZ" dirty="0" err="1"/>
              <a:t>talk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 t="2759"/>
          <a:stretch>
            <a:fillRect/>
          </a:stretch>
        </p:blipFill>
        <p:spPr bwMode="auto">
          <a:xfrm rot="5400000">
            <a:off x="2645953" y="359953"/>
            <a:ext cx="3852094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Bullock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přidání malé finanční </a:t>
            </a:r>
            <a:r>
              <a:rPr lang="cs-CZ" dirty="0" err="1"/>
              <a:t>incentivy</a:t>
            </a:r>
            <a:r>
              <a:rPr lang="cs-CZ" dirty="0"/>
              <a:t> (zvýšení šance na výhru při správné odpovědi) se rozdíl v odpovědích Republikánů a Demokratů ztrácí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Groupthink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prediktory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silný (názorový) vůdce</a:t>
            </a:r>
          </a:p>
          <a:p>
            <a:pPr lvl="1"/>
            <a:r>
              <a:rPr lang="cs-CZ" dirty="0"/>
              <a:t>homogenita skupiny</a:t>
            </a:r>
          </a:p>
          <a:p>
            <a:pPr lvl="1"/>
            <a:r>
              <a:rPr lang="cs-CZ" dirty="0"/>
              <a:t>izolovanost</a:t>
            </a:r>
          </a:p>
          <a:p>
            <a:endParaRPr lang="cs-CZ" dirty="0"/>
          </a:p>
          <a:p>
            <a:r>
              <a:rPr lang="cs-CZ" dirty="0"/>
              <a:t>důsledky:</a:t>
            </a:r>
          </a:p>
          <a:p>
            <a:pPr lvl="1"/>
            <a:r>
              <a:rPr lang="cs-CZ" dirty="0"/>
              <a:t>radikalizace názorů</a:t>
            </a:r>
          </a:p>
          <a:p>
            <a:pPr lvl="1"/>
            <a:r>
              <a:rPr lang="cs-CZ" dirty="0"/>
              <a:t>růst sebejistoty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vzniku </a:t>
            </a:r>
            <a:r>
              <a:rPr lang="cs-CZ" dirty="0" err="1"/>
              <a:t>groupthinku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krátce diskutujte ve trojicích</a:t>
            </a:r>
          </a:p>
          <a:p>
            <a:endParaRPr lang="cs-CZ" dirty="0"/>
          </a:p>
          <a:p>
            <a:r>
              <a:rPr lang="cs-CZ" dirty="0"/>
              <a:t>konformita, autocenzura, snaha zalíbit se </a:t>
            </a:r>
            <a:r>
              <a:rPr lang="cs-CZ" sz="2400" dirty="0"/>
              <a:t>(signalizovat kvality dobrého člena)</a:t>
            </a:r>
            <a:r>
              <a:rPr lang="cs-CZ" dirty="0"/>
              <a:t>, absence protikladné evidence -&gt; růst extrémnosti a síly přesvědčení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http://www.overcomingbias.com/wp-content/uploads/2012/10/stock-market-cartoon1-1bmisq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51" y="111404"/>
            <a:ext cx="7648356" cy="661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Lži a </a:t>
            </a:r>
            <a:r>
              <a:rPr lang="cs-CZ" dirty="0" err="1"/>
              <a:t>bullshit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7809" r="3745"/>
          <a:stretch>
            <a:fillRect/>
          </a:stretch>
        </p:blipFill>
        <p:spPr bwMode="auto">
          <a:xfrm>
            <a:off x="457200" y="1417638"/>
            <a:ext cx="8213834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Lži a </a:t>
            </a:r>
            <a:r>
              <a:rPr lang="cs-CZ" dirty="0" err="1"/>
              <a:t>bullshit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cs-CZ" dirty="0"/>
              <a:t>při lhaní je podstatné, co je pravda</a:t>
            </a:r>
          </a:p>
          <a:p>
            <a:pPr lvl="1"/>
            <a:r>
              <a:rPr lang="cs-CZ" dirty="0"/>
              <a:t>pravda je záměrně zamlčena</a:t>
            </a:r>
          </a:p>
          <a:p>
            <a:pPr lvl="1"/>
            <a:r>
              <a:rPr lang="cs-CZ" dirty="0"/>
              <a:t>s cílem pomoct, získat osobní prospěch, uškodit...</a:t>
            </a:r>
          </a:p>
          <a:p>
            <a:endParaRPr lang="cs-CZ" dirty="0"/>
          </a:p>
          <a:p>
            <a:r>
              <a:rPr lang="cs-CZ" dirty="0"/>
              <a:t>u </a:t>
            </a:r>
            <a:r>
              <a:rPr lang="cs-CZ" dirty="0" err="1"/>
              <a:t>bullshitu</a:t>
            </a:r>
            <a:r>
              <a:rPr lang="cs-CZ" dirty="0"/>
              <a:t> jsou kategorie pravdivosti irelevantní</a:t>
            </a:r>
          </a:p>
          <a:p>
            <a:pPr lvl="1"/>
            <a:r>
              <a:rPr lang="cs-CZ" dirty="0"/>
              <a:t>není potřeba o pravdivosti </a:t>
            </a:r>
            <a:r>
              <a:rPr lang="cs-CZ" dirty="0" err="1"/>
              <a:t>bullshitu</a:t>
            </a:r>
            <a:r>
              <a:rPr lang="cs-CZ" dirty="0"/>
              <a:t> přesvědčovat</a:t>
            </a:r>
          </a:p>
          <a:p>
            <a:r>
              <a:rPr lang="cs-CZ" dirty="0"/>
              <a:t>jde pouze o vyvolání dojmu u posluchačů a o prosazení vlastní agendy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3250" name="Picture 2" descr="https://brianlangis.files.wordpress.com/2016/06/350-million-pounds-nhs.jpg?w=739&amp;h=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6" y="691055"/>
            <a:ext cx="7570343" cy="3032236"/>
          </a:xfrm>
          <a:prstGeom prst="rect">
            <a:avLst/>
          </a:prstGeom>
          <a:noFill/>
        </p:spPr>
      </p:pic>
      <p:pic>
        <p:nvPicPr>
          <p:cNvPr id="53252" name="Picture 4" descr="http://i4.mirror.co.uk/incoming/article8273797.ece/ALTERNATES/s615b/Nigel-Farage-ITVs-Good-Morning-Britain-Susanna-Re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3425824"/>
            <a:ext cx="5857875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1442" name="Picture 2" descr="https://d262ilb51hltx0.cloudfront.net/max/2000/1*uE8G3x_-EsuygNyZWSWf6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5339"/>
            <a:ext cx="9143999" cy="564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 dělat?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klasická odpověď:</a:t>
            </a:r>
          </a:p>
          <a:p>
            <a:pPr lvl="1"/>
            <a:r>
              <a:rPr lang="cs-CZ" dirty="0"/>
              <a:t>svoboda slova a volný trh idejí</a:t>
            </a:r>
          </a:p>
          <a:p>
            <a:r>
              <a:rPr lang="cs-CZ" dirty="0"/>
              <a:t>stačí to?</a:t>
            </a:r>
          </a:p>
          <a:p>
            <a:endParaRPr lang="cs-CZ" dirty="0"/>
          </a:p>
          <a:p>
            <a:r>
              <a:rPr lang="cs-CZ" dirty="0"/>
              <a:t>trestání?</a:t>
            </a:r>
          </a:p>
          <a:p>
            <a:pPr lvl="1"/>
            <a:r>
              <a:rPr lang="en-US" dirty="0"/>
              <a:t>chilling </a:t>
            </a:r>
            <a:r>
              <a:rPr lang="en-US" dirty="0" err="1"/>
              <a:t>efekt</a:t>
            </a:r>
            <a:r>
              <a:rPr lang="en-US" dirty="0"/>
              <a:t> </a:t>
            </a:r>
            <a:r>
              <a:rPr lang="cs-CZ" dirty="0"/>
              <a:t>– autocenzura v obavách před trestem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šíří (nepravdivé) zvěsti?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informační kaskáda</a:t>
            </a:r>
          </a:p>
          <a:p>
            <a:r>
              <a:rPr lang="cs-CZ" dirty="0" err="1"/>
              <a:t>biased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endParaRPr lang="cs-CZ" dirty="0"/>
          </a:p>
          <a:p>
            <a:r>
              <a:rPr lang="cs-CZ" dirty="0" err="1"/>
              <a:t>groupthink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informační kaskáda?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využívají informace o chování / volbách jiných lidí jako podklady pro vlastní rozhodování</a:t>
            </a:r>
          </a:p>
          <a:p>
            <a:pPr lvl="1"/>
            <a:r>
              <a:rPr lang="cs-CZ" dirty="0"/>
              <a:t>restaurace v cizích zemích (před </a:t>
            </a:r>
            <a:r>
              <a:rPr lang="cs-CZ" dirty="0" err="1"/>
              <a:t>Yelp</a:t>
            </a:r>
            <a:r>
              <a:rPr lang="cs-CZ" dirty="0"/>
              <a:t> / </a:t>
            </a:r>
            <a:r>
              <a:rPr lang="cs-CZ" dirty="0" err="1"/>
              <a:t>TripAdvisor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dichotomické rozhodnutí, možnost pozorovat výsledek ale ne soukromé informace aktérů (tj. neznáme důvody)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42"/>
            <a:ext cx="8229600" cy="5303837"/>
          </a:xfrm>
        </p:spPr>
        <p:txBody>
          <a:bodyPr/>
          <a:lstStyle/>
          <a:p>
            <a:r>
              <a:rPr lang="cs-CZ" dirty="0"/>
              <a:t>Adam má hlad a rozhodne se jít do restaurace Opilé kuře</a:t>
            </a:r>
          </a:p>
          <a:p>
            <a:r>
              <a:rPr lang="cs-CZ" dirty="0"/>
              <a:t>Bernard neví, proč si Adam zvolil tuto restauraci, ale vidí, že to udělal a protože sám jasné preference nemá, udělá to samé</a:t>
            </a:r>
          </a:p>
          <a:p>
            <a:r>
              <a:rPr lang="cs-CZ" dirty="0"/>
              <a:t>Cecil teď vidí Adama i Bernarda v Opilém kuřeti. Nezná jejich důvody, ale předpokládá, že je mají a rovněž jde do této restaurace.</a:t>
            </a:r>
          </a:p>
          <a:p>
            <a:r>
              <a:rPr lang="cs-CZ" dirty="0"/>
              <a:t>Analogicky David, Emil, František... S každým dalším je síla signálu silnější pro následující...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dvojicích / trojicích</a:t>
            </a:r>
          </a:p>
          <a:p>
            <a:r>
              <a:rPr lang="cs-CZ" dirty="0"/>
              <a:t>5 minut</a:t>
            </a:r>
          </a:p>
          <a:p>
            <a:r>
              <a:rPr lang="cs-CZ" dirty="0"/>
              <a:t>najděte příklady z reálného života</a:t>
            </a:r>
          </a:p>
          <a:p>
            <a:r>
              <a:rPr lang="cs-CZ" dirty="0"/>
              <a:t>jsou kaskády negativní nebo pozitivní jev? kdy a proč?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https://upload.wikimedia.org/wikipedia/en/thumb/2/2d/CuckoosCallingCover.jpg/200px-CuckoosCalling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1608" y="185469"/>
            <a:ext cx="4247712" cy="6520240"/>
          </a:xfrm>
          <a:prstGeom prst="rect">
            <a:avLst/>
          </a:prstGeom>
          <a:noFill/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10D8433C-3478-44CF-A76C-FC007FC1A8D2}"/>
              </a:ext>
            </a:extLst>
          </p:cNvPr>
          <p:cNvSpPr/>
          <p:nvPr/>
        </p:nvSpPr>
        <p:spPr>
          <a:xfrm>
            <a:off x="3727269" y="3178629"/>
            <a:ext cx="4959531" cy="2122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"So a debut novelist, garnering good quotes from famed authors for the cover plus good reviews, can expect to sell only a few hundred copies."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Trhy s kulturou </a:t>
            </a:r>
            <a:r>
              <a:rPr lang="en-US" dirty="0"/>
              <a:t>(</a:t>
            </a:r>
            <a:r>
              <a:rPr lang="en-US" dirty="0" err="1"/>
              <a:t>Salganik</a:t>
            </a:r>
            <a:r>
              <a:rPr lang="en-US" dirty="0"/>
              <a:t> et al. 2006)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6675" b="-667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CC: BY NC SA by Houdek, Vranka, Koblovský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Pomůže, když jsou důvody explicitní?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007" y="3626069"/>
            <a:ext cx="7409793" cy="2500094"/>
          </a:xfrm>
        </p:spPr>
        <p:txBody>
          <a:bodyPr/>
          <a:lstStyle/>
          <a:p>
            <a:r>
              <a:rPr lang="cs-CZ" dirty="0"/>
              <a:t>ne nutně, kvůli </a:t>
            </a:r>
            <a:r>
              <a:rPr lang="cs-CZ" dirty="0" err="1"/>
              <a:t>biased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17584</TotalTime>
  <Words>893</Words>
  <Application>Microsoft Office PowerPoint</Application>
  <PresentationFormat>Předvádění na obrazovce (4:3)</PresentationFormat>
  <Paragraphs>122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Motiv systému Office</vt:lpstr>
      <vt:lpstr>JJB269  Sociální kontext komunikace  Přednášející: Ing. Mgr. Marek Vranka </vt:lpstr>
      <vt:lpstr>Prezentace aplikace PowerPoint</vt:lpstr>
      <vt:lpstr>Jak se šíří (nepravdivé) zvěsti?</vt:lpstr>
      <vt:lpstr>Co je informační kaskáda?</vt:lpstr>
      <vt:lpstr>Příklad</vt:lpstr>
      <vt:lpstr>Diskuse</vt:lpstr>
      <vt:lpstr>Prezentace aplikace PowerPoint</vt:lpstr>
      <vt:lpstr>Trhy s kulturou (Salganik et al. 2006)</vt:lpstr>
      <vt:lpstr>Pomůže, když jsou důvody explicitní?</vt:lpstr>
      <vt:lpstr>Capital punishment study</vt:lpstr>
      <vt:lpstr>Biased assimilation</vt:lpstr>
      <vt:lpstr>Prezentace aplikace PowerPoint</vt:lpstr>
      <vt:lpstr>Prezentace aplikace PowerPoint</vt:lpstr>
      <vt:lpstr>Prezentace aplikace PowerPoint</vt:lpstr>
      <vt:lpstr>doporučená monografie (vyšla i česky)</vt:lpstr>
      <vt:lpstr>Bullock et al., 2015</vt:lpstr>
      <vt:lpstr>Bullock et al., 2015</vt:lpstr>
      <vt:lpstr>Groupthink</vt:lpstr>
      <vt:lpstr>Mechanismus vzniku groupthinku</vt:lpstr>
      <vt:lpstr>Lži a bullshit</vt:lpstr>
      <vt:lpstr>Lži a bullshit</vt:lpstr>
      <vt:lpstr>Prezentace aplikace PowerPoint</vt:lpstr>
      <vt:lpstr>Prezentace aplikace PowerPoint</vt:lpstr>
      <vt:lpstr>Co s tím dělat?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neuroekonomie</dc:title>
  <dc:creator>Petr Houdek</dc:creator>
  <cp:lastModifiedBy>mV</cp:lastModifiedBy>
  <cp:revision>621</cp:revision>
  <dcterms:created xsi:type="dcterms:W3CDTF">2010-04-13T10:47:41Z</dcterms:created>
  <dcterms:modified xsi:type="dcterms:W3CDTF">2017-12-04T13:51:32Z</dcterms:modified>
</cp:coreProperties>
</file>