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308" r:id="rId4"/>
    <p:sldId id="259" r:id="rId5"/>
    <p:sldId id="284" r:id="rId6"/>
    <p:sldId id="265" r:id="rId7"/>
    <p:sldId id="301" r:id="rId8"/>
    <p:sldId id="306" r:id="rId9"/>
    <p:sldId id="288" r:id="rId10"/>
    <p:sldId id="314" r:id="rId11"/>
    <p:sldId id="281" r:id="rId12"/>
    <p:sldId id="297" r:id="rId13"/>
    <p:sldId id="310" r:id="rId14"/>
    <p:sldId id="312" r:id="rId15"/>
    <p:sldId id="311" r:id="rId16"/>
    <p:sldId id="309" r:id="rId17"/>
    <p:sldId id="31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5ADC-2C7F-4325-B5B5-75FBD72F296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76605-500D-4EF7-819A-3A10F4324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FABEC-7192-9D99-0ED3-8E64C7C23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A00ED7-8218-3BED-1212-A029C505A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3C54E8-75FF-D28E-552A-F42C837A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B0F79F-150F-BBAC-7781-204447BC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E7F41D-A938-6969-50FD-BD25EB64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6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AF833-A6C8-9075-402B-458B1ACC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53A545-8C6A-80BA-BBF9-C34F27928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87BC3-F7AE-1C98-8AED-EAABE08B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C198FF-648C-EE0D-B8C3-1340AC9E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301294-D408-A828-CBCC-0BD531E5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5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92CB67-32CE-69D5-578D-755389086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F862D2-F92B-BD86-D4E3-550FF6590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688EC2-B3F0-BBBD-B70F-0AC85AAA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FFB9E5-95CC-BF65-D52B-DB465ECD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4331B4-C197-4ABD-396D-4023313D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1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ED5C8-B549-AA4C-F103-6B3A22B8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A2A22-1C40-0CD6-B91E-444FF02C8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0370BC-A36A-7687-1DBA-33D969CD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025E99-0C14-D927-4B10-ED76AB8F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77AD2D-FBE4-6DFE-6107-CED658E1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9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24307-F473-861F-8EEE-B1923AA8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A0D051-72F3-6A02-E184-5B826E3A9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FED734-3DFD-7213-7415-299FF20F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D703B1-00F3-A136-0D51-804C6D75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12BD3F-177A-0A07-0324-8C1E0374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69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1652D-8C09-B0DA-F67A-936CE211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91DEF-A253-3B8B-4A8E-095E6AABF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4B8F7C-2E6A-3DF6-73C0-C6CCE859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611781-A38E-D5E6-336C-C6C2822E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0C985D-A310-804D-2E38-ED9A6C29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B397F3-CBA4-EDF1-7D5C-DA9A5D65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2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EF6F3-B549-F105-D319-32F0DEB7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3475D0-F938-FE09-C4D5-D9EE2033C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67EE81-D721-3E4A-66ED-DC6A402D8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C33C06-727F-A8C0-09BF-47FC53430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6DD842-ACC8-47E1-65AD-E89126427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41CC98-B4A6-9A73-7297-EDE1654A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5D4EE9-9328-35A6-B535-B66BAA40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74963E-060F-F76F-0520-2FDD1B8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00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9F6FE-C900-8453-3CDF-3F83CDCC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7F5D09-86E2-0FBC-9637-06594B67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40FF57-0A5A-9B86-8605-F1344221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DD400D-79AC-37C7-4844-3CD5DEB9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65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D77A4E-13B5-6031-581E-642BE3C3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241571-7AA2-2B21-4880-BB597C75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85E482-14AB-9295-4D5F-16876727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13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8B0E2-2B93-4E63-A5C8-467C0509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5D300-D182-2CA6-3828-712D1E79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8CB8E0-2B8C-7C1B-9956-FACB79747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5583F8-5698-303B-D86E-EC9A6678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8FC77B-FA64-355F-55F0-1734389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9709BA-C41B-F2E2-E651-89BB5ADF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39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47527-4A63-AFF7-87C8-2B6568CA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0D9F33-6395-FC87-2C13-6E42FF13E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356D57-6BA8-4852-B8BA-4A9C73681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17A634-094D-AE66-6BE2-E439B59E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CBAA8-C678-92B2-3879-B009671B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B86EFD-BDD9-DAB1-135A-6D24ADC3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5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71D0A4-593C-8DDC-A9D0-8F0FF993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304BDA-5353-FD44-D57B-7D8F30386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EE037-A5C7-5942-4A4E-124576457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F849-B2A5-4377-A353-B7B32EE245E3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1D2A77-14D8-B563-F5D4-F122091A4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ED320B-9C08-E7B3-741B-0F9147F88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F08A-72A6-4EAD-8DBD-0E09CB5E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04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ropská unie slaví svůj svátek - Novink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34" y="123346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DB32637-491B-6C95-5FF7-8F116AB7E554}"/>
              </a:ext>
            </a:extLst>
          </p:cNvPr>
          <p:cNvSpPr txBox="1"/>
          <p:nvPr/>
        </p:nvSpPr>
        <p:spPr>
          <a:xfrm>
            <a:off x="1650000" y="385547"/>
            <a:ext cx="76414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3. Nadnárodní zdroje – forma veřejných financí ČR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Finanční vztahy členských zemí a EU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000" b="1" u="sng" dirty="0">
                <a:solidFill>
                  <a:srgbClr val="FF0000"/>
                </a:solidFill>
              </a:rPr>
              <a:t>3.1. rozpočet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Charakteristika rozpočtu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Finanční zdroje rozpočtu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Finanční vztahy členských států k rozpočtu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Pozice ČR k rozpočtu EU</a:t>
            </a:r>
          </a:p>
          <a:p>
            <a:endParaRPr lang="cs-CZ" b="1" u="sng" dirty="0">
              <a:solidFill>
                <a:srgbClr val="FF0000"/>
              </a:solidFill>
            </a:endParaRPr>
          </a:p>
          <a:p>
            <a:r>
              <a:rPr lang="cs-CZ" sz="2000" b="1" u="sng" dirty="0">
                <a:solidFill>
                  <a:srgbClr val="FF0000"/>
                </a:solidFill>
              </a:rPr>
              <a:t>3.2. Fond obnovy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Důvody vzniku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Rozdělení prostředků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FA35899-6CCF-1C98-8F70-34016A39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63" y="3387213"/>
            <a:ext cx="590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2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BFBFB0-F9C1-8844-966D-2433DCA5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84" y="963561"/>
            <a:ext cx="9497068" cy="522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9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 flipH="1">
            <a:off x="745759" y="277490"/>
            <a:ext cx="667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Finanční vztahy členských zemí a EU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58440" y="2012940"/>
            <a:ext cx="1656184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Členské země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84032" y="1021904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EU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75920" y="1782109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Rozpočet EU (součást víceletého finančního rámce</a:t>
            </a:r>
          </a:p>
          <a:p>
            <a:r>
              <a:rPr lang="cs-CZ" sz="1600" dirty="0">
                <a:solidFill>
                  <a:srgbClr val="FF0000"/>
                </a:solidFill>
              </a:rPr>
              <a:t>Strukturální a investiční fondy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496888" y="1021904"/>
            <a:ext cx="2383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3503712" y="1018496"/>
            <a:ext cx="0" cy="9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610819" y="1138056"/>
            <a:ext cx="1657995" cy="76944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Odvod cla a zem dávky</a:t>
            </a:r>
          </a:p>
          <a:p>
            <a:r>
              <a:rPr lang="cs-CZ" sz="1100" dirty="0"/>
              <a:t>Odvod z DPH</a:t>
            </a:r>
          </a:p>
          <a:p>
            <a:r>
              <a:rPr lang="cs-CZ" sz="1100" dirty="0"/>
              <a:t>Odvod z HND, odvod z plastů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879976" y="1021904"/>
            <a:ext cx="0" cy="760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719736" y="2012940"/>
            <a:ext cx="1440160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ERDF,ESF,CF,EAGGF,</a:t>
            </a:r>
          </a:p>
        </p:txBody>
      </p:sp>
      <p:cxnSp>
        <p:nvCxnSpPr>
          <p:cNvPr id="19" name="Přímá spojnice 18"/>
          <p:cNvCxnSpPr>
            <a:cxnSpLocks/>
          </p:cNvCxnSpPr>
          <p:nvPr/>
        </p:nvCxnSpPr>
        <p:spPr>
          <a:xfrm flipH="1">
            <a:off x="2786532" y="2613105"/>
            <a:ext cx="15396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endCxn id="4" idx="2"/>
          </p:cNvCxnSpPr>
          <p:nvPr/>
        </p:nvCxnSpPr>
        <p:spPr>
          <a:xfrm flipV="1">
            <a:off x="2786532" y="2382273"/>
            <a:ext cx="0" cy="230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Šipka dolů 21"/>
          <p:cNvSpPr/>
          <p:nvPr/>
        </p:nvSpPr>
        <p:spPr>
          <a:xfrm>
            <a:off x="6636060" y="1515718"/>
            <a:ext cx="252028" cy="266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75920" y="2852936"/>
            <a:ext cx="3168352" cy="52322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Plán obnovy EU (</a:t>
            </a:r>
            <a:r>
              <a:rPr lang="cs-CZ" sz="1400" dirty="0" err="1"/>
              <a:t>Next</a:t>
            </a:r>
            <a:r>
              <a:rPr lang="cs-CZ" sz="1400" dirty="0"/>
              <a:t> </a:t>
            </a:r>
            <a:r>
              <a:rPr lang="cs-CZ" sz="1400" dirty="0" err="1"/>
              <a:t>Generation</a:t>
            </a:r>
            <a:r>
              <a:rPr lang="cs-CZ" sz="1400" dirty="0"/>
              <a:t> EU (NGEU „Dluhová smlouva“)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9192344" y="2780928"/>
            <a:ext cx="1008112" cy="73866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Půjčky na finančních trzích</a:t>
            </a:r>
          </a:p>
        </p:txBody>
      </p:sp>
      <p:cxnSp>
        <p:nvCxnSpPr>
          <p:cNvPr id="28" name="Přímá spojnice se šipkou 27"/>
          <p:cNvCxnSpPr>
            <a:stCxn id="24" idx="1"/>
          </p:cNvCxnSpPr>
          <p:nvPr/>
        </p:nvCxnSpPr>
        <p:spPr>
          <a:xfrm flipH="1">
            <a:off x="8616280" y="315026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3" idx="1"/>
          </p:cNvCxnSpPr>
          <p:nvPr/>
        </p:nvCxnSpPr>
        <p:spPr>
          <a:xfrm flipH="1">
            <a:off x="2495600" y="3114546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495600" y="2382272"/>
            <a:ext cx="0" cy="732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979703" y="1756123"/>
            <a:ext cx="1401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všechny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135560" y="4293097"/>
            <a:ext cx="1945666" cy="30777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Členské země - některé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375920" y="3534155"/>
            <a:ext cx="3744416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Ostatní fondy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Evropský fond solidarity (EU FS)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F na přizpůsobení se globalizaci ( EGF)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Fond evropské pomoci nejchudším zemím ( FEAD)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Azylový a migrační fond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Evropský fond pro strategické investice</a:t>
            </a:r>
          </a:p>
          <a:p>
            <a:r>
              <a:rPr lang="cs-CZ" sz="1400" dirty="0"/>
              <a:t>A další, např.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Evropský investiční fond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Flexibility instrument</a:t>
            </a:r>
          </a:p>
          <a:p>
            <a:pPr marL="285750" indent="-285750">
              <a:buFontTx/>
              <a:buChar char="-"/>
            </a:pPr>
            <a:r>
              <a:rPr lang="cs-CZ" sz="1400" dirty="0" err="1"/>
              <a:t>Emergency</a:t>
            </a:r>
            <a:r>
              <a:rPr lang="cs-CZ" sz="1400" dirty="0"/>
              <a:t> Aid </a:t>
            </a:r>
            <a:r>
              <a:rPr lang="cs-CZ" sz="1400" dirty="0" err="1"/>
              <a:t>Reserve</a:t>
            </a:r>
            <a:endParaRPr lang="cs-CZ" sz="1400" dirty="0"/>
          </a:p>
        </p:txBody>
      </p:sp>
      <p:cxnSp>
        <p:nvCxnSpPr>
          <p:cNvPr id="40" name="Přímá spojnice se šipkou 39"/>
          <p:cNvCxnSpPr>
            <a:endCxn id="35" idx="3"/>
          </p:cNvCxnSpPr>
          <p:nvPr/>
        </p:nvCxnSpPr>
        <p:spPr>
          <a:xfrm flipH="1">
            <a:off x="4081226" y="4446985"/>
            <a:ext cx="129469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5375920" y="6211811"/>
            <a:ext cx="2448272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ESM – Evropský stabilizační mechanismus</a:t>
            </a:r>
          </a:p>
        </p:txBody>
      </p:sp>
      <p:cxnSp>
        <p:nvCxnSpPr>
          <p:cNvPr id="46" name="Přímá spojnice 45"/>
          <p:cNvCxnSpPr/>
          <p:nvPr/>
        </p:nvCxnSpPr>
        <p:spPr>
          <a:xfrm>
            <a:off x="2135560" y="23822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2135560" y="2382272"/>
            <a:ext cx="0" cy="15507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>
            <a:off x="2135560" y="3933056"/>
            <a:ext cx="324036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4655840" y="3933057"/>
            <a:ext cx="16296" cy="24941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>
            <a:endCxn id="42" idx="1"/>
          </p:cNvCxnSpPr>
          <p:nvPr/>
        </p:nvCxnSpPr>
        <p:spPr>
          <a:xfrm>
            <a:off x="4688432" y="6427254"/>
            <a:ext cx="687488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2680332" y="4765261"/>
            <a:ext cx="140089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„Euroland“</a:t>
            </a:r>
          </a:p>
        </p:txBody>
      </p:sp>
      <p:cxnSp>
        <p:nvCxnSpPr>
          <p:cNvPr id="64" name="Přímá spojnice 63"/>
          <p:cNvCxnSpPr/>
          <p:nvPr/>
        </p:nvCxnSpPr>
        <p:spPr>
          <a:xfrm flipH="1">
            <a:off x="3614624" y="6309320"/>
            <a:ext cx="17612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 flipV="1">
            <a:off x="3614624" y="5073038"/>
            <a:ext cx="0" cy="12362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24B9E80-442A-A101-CC7D-899D5E08E90E}"/>
              </a:ext>
            </a:extLst>
          </p:cNvPr>
          <p:cNvCxnSpPr/>
          <p:nvPr/>
        </p:nvCxnSpPr>
        <p:spPr>
          <a:xfrm flipV="1">
            <a:off x="4316361" y="2274550"/>
            <a:ext cx="0" cy="338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6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98658" y="1919416"/>
            <a:ext cx="10388369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dirty="0"/>
              <a:t>1. Vyplývá z potřeby „nastartování“ oslabených ekonomik členských zemí EU (návrh Francie a Německa)</a:t>
            </a:r>
          </a:p>
          <a:p>
            <a:r>
              <a:rPr lang="cs-CZ" dirty="0"/>
              <a:t>	</a:t>
            </a:r>
          </a:p>
          <a:p>
            <a:pPr lvl="0"/>
            <a:r>
              <a:rPr lang="cs-CZ" dirty="0"/>
              <a:t>2. Mobilizace ekonomik má být založena na mobilizaci veřejných i soukromých investic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sz="2400" b="1" i="1" dirty="0">
                <a:solidFill>
                  <a:srgbClr val="FF0000"/>
                </a:solidFill>
              </a:rPr>
              <a:t>3. Je to poprvé v historii EU, kdy Unie nemá na své plány finanční prostředky a zadlužuje se na finančních trzích´(emise dluhopisů garantovaná rozpočtem EU) Splácet EU chce z nových příjmů do rozpočtu 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dirty="0"/>
              <a:t>Ostré diskuze mezi členskými státy a institucemi (</a:t>
            </a:r>
            <a:r>
              <a:rPr lang="cs-CZ" dirty="0">
                <a:solidFill>
                  <a:srgbClr val="FF0000"/>
                </a:solidFill>
              </a:rPr>
              <a:t>instituce</a:t>
            </a:r>
            <a:r>
              <a:rPr lang="cs-CZ" dirty="0"/>
              <a:t> versus „</a:t>
            </a:r>
            <a:r>
              <a:rPr lang="cs-CZ" dirty="0">
                <a:solidFill>
                  <a:srgbClr val="FF0000"/>
                </a:solidFill>
              </a:rPr>
              <a:t>šetrná 4“ </a:t>
            </a:r>
            <a:r>
              <a:rPr lang="cs-CZ" dirty="0"/>
              <a:t>– Rakousko, Nizozemí, Finsko, Švédsko, Dánsko versus „</a:t>
            </a:r>
            <a:r>
              <a:rPr lang="cs-CZ" dirty="0">
                <a:solidFill>
                  <a:srgbClr val="FF0000"/>
                </a:solidFill>
              </a:rPr>
              <a:t>přátelé koheze</a:t>
            </a:r>
            <a:r>
              <a:rPr lang="cs-CZ" dirty="0"/>
              <a:t>“ (V4 + Bulharsko, Rumunsko) versus </a:t>
            </a:r>
            <a:r>
              <a:rPr lang="cs-CZ" dirty="0">
                <a:solidFill>
                  <a:srgbClr val="FF0000"/>
                </a:solidFill>
              </a:rPr>
              <a:t>státy se špatnou ekonomickou situací </a:t>
            </a:r>
            <a:r>
              <a:rPr lang="cs-CZ" dirty="0"/>
              <a:t>(hlavně Itálie, Francie, Španělsko, Portugalsko)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11625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7130" y="661338"/>
            <a:ext cx="900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3.2. „Plán obnovy“ NG EU – NEXT GENERATION EU 2021-2027</a:t>
            </a:r>
          </a:p>
        </p:txBody>
      </p:sp>
    </p:spTree>
    <p:extLst>
      <p:ext uri="{BB962C8B-B14F-4D97-AF65-F5344CB8AC3E}">
        <p14:creationId xmlns:p14="http://schemas.microsoft.com/office/powerpoint/2010/main" val="91276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D0EEE9F-B234-C09A-7533-3001E37F6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" y="1037683"/>
            <a:ext cx="8819905" cy="524032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1112FB0-9C97-C219-50FF-4553A58EEE82}"/>
              </a:ext>
            </a:extLst>
          </p:cNvPr>
          <p:cNvSpPr/>
          <p:nvPr/>
        </p:nvSpPr>
        <p:spPr>
          <a:xfrm>
            <a:off x="6744928" y="452908"/>
            <a:ext cx="41098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Finanční prostředky z NGEU mají být přiděleny </a:t>
            </a:r>
            <a:r>
              <a:rPr lang="cs-CZ" sz="1400" b="1" dirty="0"/>
              <a:t>sedmi samostatným programům</a:t>
            </a:r>
            <a:r>
              <a:rPr lang="cs-CZ" sz="1400" dirty="0"/>
              <a:t>: Do roku 2023 by měly členské státy rozhodnout o tom, kam konkrétně peníze z fondu obnovy půjdou. Finance se mají dle dohody vyplácet do konce roku 2026.</a:t>
            </a:r>
          </a:p>
        </p:txBody>
      </p:sp>
    </p:spTree>
    <p:extLst>
      <p:ext uri="{BB962C8B-B14F-4D97-AF65-F5344CB8AC3E}">
        <p14:creationId xmlns:p14="http://schemas.microsoft.com/office/powerpoint/2010/main" val="418427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62C5B77-AE21-46B6-8D8F-DCEA8E2C1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1" y="352170"/>
            <a:ext cx="5822998" cy="4632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D2362D-7751-E60A-D7D3-554877428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8" y="1823776"/>
            <a:ext cx="5270090" cy="441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11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f 8 – Podíly vybraných států na celkové hodnotě plánů obnovy">
            <a:extLst>
              <a:ext uri="{FF2B5EF4-FFF2-40B4-BE49-F238E27FC236}">
                <a16:creationId xmlns:a16="http://schemas.microsoft.com/office/drawing/2014/main" id="{C97C5F4D-34AB-B1AA-DF32-7E9155E5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1" y="1141334"/>
            <a:ext cx="4725404" cy="34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1A75B7-7C70-130F-A0B6-6E212229AC05}"/>
              </a:ext>
            </a:extLst>
          </p:cNvPr>
          <p:cNvSpPr txBox="1"/>
          <p:nvPr/>
        </p:nvSpPr>
        <p:spPr>
          <a:xfrm>
            <a:off x="1120878" y="513189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Jak bylo rozděleno vypůjčených  806,8 mld EUR mezi členské státy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3229761D-C8D7-693C-5974-A2EB54339650}"/>
              </a:ext>
            </a:extLst>
          </p:cNvPr>
          <p:cNvSpPr/>
          <p:nvPr/>
        </p:nvSpPr>
        <p:spPr>
          <a:xfrm>
            <a:off x="2536723" y="4444181"/>
            <a:ext cx="373625" cy="6877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5BF28D-3A3F-A173-60F0-1C00E6E25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78" y="522129"/>
            <a:ext cx="3912180" cy="2218422"/>
          </a:xfrm>
          <a:prstGeom prst="rect">
            <a:avLst/>
          </a:prstGeom>
        </p:spPr>
      </p:pic>
      <p:pic>
        <p:nvPicPr>
          <p:cNvPr id="1030" name="Picture 6" descr="Národní plán obnovy">
            <a:extLst>
              <a:ext uri="{FF2B5EF4-FFF2-40B4-BE49-F238E27FC236}">
                <a16:creationId xmlns:a16="http://schemas.microsoft.com/office/drawing/2014/main" id="{1A02B40F-DD0D-3131-FA7A-47916E3B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06" y="3079369"/>
            <a:ext cx="4724220" cy="34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71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65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5F60DB5-B19B-8E23-9392-645BDEFF607C}"/>
              </a:ext>
            </a:extLst>
          </p:cNvPr>
          <p:cNvSpPr/>
          <p:nvPr/>
        </p:nvSpPr>
        <p:spPr>
          <a:xfrm>
            <a:off x="349045" y="712280"/>
            <a:ext cx="114939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Charakteristika rozpočtu EU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Založen 1970 (navrhuje Evropská komise, rozhoduje Evropský parlament)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Financuje politiky EU – především společné politiky – dotační aspekty (</a:t>
            </a:r>
            <a:r>
              <a:rPr lang="cs-CZ" altLang="cs-CZ" b="1" i="1" dirty="0"/>
              <a:t>část nadnárodních veřejných financí)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Zajišťuje chod administrativy EU – chod institucí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Doplňuje aktivity členských států – na základě </a:t>
            </a:r>
            <a:r>
              <a:rPr lang="cs-CZ" altLang="cs-CZ" b="1" i="1" dirty="0"/>
              <a:t>principu </a:t>
            </a:r>
            <a:r>
              <a:rPr lang="cs-CZ" altLang="cs-CZ" b="1" i="1" dirty="0" err="1"/>
              <a:t>adicionality</a:t>
            </a:r>
            <a:r>
              <a:rPr lang="cs-CZ" altLang="cs-CZ" b="1" i="1" dirty="0"/>
              <a:t> (doplňkovosti) v rámci kohezní politiky (část nadnárodních veřejných financí)</a:t>
            </a:r>
            <a:r>
              <a:rPr lang="cs-CZ" altLang="cs-CZ" dirty="0"/>
              <a:t> </a:t>
            </a:r>
            <a:endParaRPr lang="cs-CZ" altLang="cs-CZ" b="1" i="1" dirty="0"/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8E0A401A-7FEA-A06F-4308-E76B6507E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02191"/>
              </p:ext>
            </p:extLst>
          </p:nvPr>
        </p:nvGraphicFramePr>
        <p:xfrm>
          <a:off x="907845" y="2571684"/>
          <a:ext cx="10484464" cy="3988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0773">
                  <a:extLst>
                    <a:ext uri="{9D8B030D-6E8A-4147-A177-3AD203B41FA5}">
                      <a16:colId xmlns:a16="http://schemas.microsoft.com/office/drawing/2014/main" val="1511745092"/>
                    </a:ext>
                  </a:extLst>
                </a:gridCol>
                <a:gridCol w="3205316">
                  <a:extLst>
                    <a:ext uri="{9D8B030D-6E8A-4147-A177-3AD203B41FA5}">
                      <a16:colId xmlns:a16="http://schemas.microsoft.com/office/drawing/2014/main" val="2285656580"/>
                    </a:ext>
                  </a:extLst>
                </a:gridCol>
                <a:gridCol w="4198375">
                  <a:extLst>
                    <a:ext uri="{9D8B030D-6E8A-4147-A177-3AD203B41FA5}">
                      <a16:colId xmlns:a16="http://schemas.microsoft.com/office/drawing/2014/main" val="1572525475"/>
                    </a:ext>
                  </a:extLst>
                </a:gridCol>
              </a:tblGrid>
              <a:tr h="372096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Rozdíly oproti národnímu rozpočtu ČR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59373"/>
                  </a:ext>
                </a:extLst>
              </a:tr>
              <a:tr h="37209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Národní rozpočet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Rozpočet 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751299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Časové vymezení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Roky v rámci 7letého rozpočtového rámce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86459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Legislativa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zákon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Nařízení EP a Rady 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572131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Vztah příjmů a výdajů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Přebytkový, vyrovnaný,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Pouze vyrovnaný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61209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Rozdíly v příjmech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Přímé a nepřímé daně podle daňové soustavy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Pouze daň z přidané hodnoty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69340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Rozdíly ve výdajích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Neúčelové, MV a QMV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Účelové, nejsou MV a QMV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346740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Příjmy členěny časově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 (roční omezení)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(příjmy na platby a příjmy na závazky)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9056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Rozpočtový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ANO-1,4 %HND 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36372"/>
                  </a:ext>
                </a:extLst>
              </a:tr>
              <a:tr h="372096">
                <a:tc>
                  <a:txBody>
                    <a:bodyPr/>
                    <a:lstStyle/>
                    <a:p>
                      <a:r>
                        <a:rPr lang="cs-CZ" dirty="0"/>
                        <a:t>kontrola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Národní parlament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Parlament EU, Evropský účetní dvůr, OLAF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091104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764EFDD-4497-C8D4-70CB-EF2D0963FD4E}"/>
              </a:ext>
            </a:extLst>
          </p:cNvPr>
          <p:cNvSpPr txBox="1"/>
          <p:nvPr/>
        </p:nvSpPr>
        <p:spPr>
          <a:xfrm>
            <a:off x="481782" y="240783"/>
            <a:ext cx="48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3.1. Rozpočet EU</a:t>
            </a:r>
          </a:p>
        </p:txBody>
      </p:sp>
    </p:spTree>
    <p:extLst>
      <p:ext uri="{BB962C8B-B14F-4D97-AF65-F5344CB8AC3E}">
        <p14:creationId xmlns:p14="http://schemas.microsoft.com/office/powerpoint/2010/main" val="290454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nahmen im EU-Haushalt nach Quellen 2022 | Statista">
            <a:extLst>
              <a:ext uri="{FF2B5EF4-FFF2-40B4-BE49-F238E27FC236}">
                <a16:creationId xmlns:a16="http://schemas.microsoft.com/office/drawing/2014/main" id="{8C598414-9AB4-9292-AFE5-2B0F75C3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42" y="855406"/>
            <a:ext cx="6100221" cy="45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A842E3-018A-F4EF-E417-CF0AD1594FA4}"/>
              </a:ext>
            </a:extLst>
          </p:cNvPr>
          <p:cNvSpPr txBox="1"/>
          <p:nvPr/>
        </p:nvSpPr>
        <p:spPr>
          <a:xfrm>
            <a:off x="383458" y="353961"/>
            <a:ext cx="4837471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Příjmová stránka rozpočtu EU 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Vlastní zdroje: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FF0000"/>
                </a:solidFill>
              </a:rPr>
              <a:t>CLA</a:t>
            </a:r>
            <a:r>
              <a:rPr lang="cs-CZ" dirty="0"/>
              <a:t> – uplatnění vůči 3. zemím, společný </a:t>
            </a:r>
            <a:r>
              <a:rPr lang="cs-CZ" dirty="0" err="1"/>
              <a:t>celná</a:t>
            </a:r>
            <a:r>
              <a:rPr lang="cs-CZ" dirty="0"/>
              <a:t> sazebník</a:t>
            </a:r>
          </a:p>
          <a:p>
            <a:r>
              <a:rPr lang="cs-CZ" dirty="0"/>
              <a:t>       2021-2027: 75% vybraného cla se odvádí do rozpočtu EU, 25% si ponechají členské státy</a:t>
            </a:r>
          </a:p>
          <a:p>
            <a:r>
              <a:rPr lang="cs-CZ" dirty="0"/>
              <a:t>       2028-2035 : 90% se odvede, 10% zůstane</a:t>
            </a:r>
          </a:p>
          <a:p>
            <a:pPr marL="342900" indent="-342900">
              <a:buAutoNum type="arabicParenR" startAt="2"/>
            </a:pPr>
            <a:r>
              <a:rPr lang="cs-CZ" b="1" dirty="0">
                <a:solidFill>
                  <a:srgbClr val="FF0000"/>
                </a:solidFill>
              </a:rPr>
              <a:t>DPH </a:t>
            </a:r>
            <a:r>
              <a:rPr lang="cs-CZ" dirty="0"/>
              <a:t>– odvod z metodicky vypočítaného základu (vztah k HND), sazba 0.3%</a:t>
            </a:r>
          </a:p>
          <a:p>
            <a:pPr marL="342900" indent="-342900">
              <a:buAutoNum type="arabicParenR" startAt="2"/>
            </a:pPr>
            <a:r>
              <a:rPr lang="cs-CZ" b="1" dirty="0">
                <a:solidFill>
                  <a:srgbClr val="FF0000"/>
                </a:solidFill>
              </a:rPr>
              <a:t>Příjmy z plastových obalů </a:t>
            </a:r>
            <a:r>
              <a:rPr lang="cs-CZ" dirty="0"/>
              <a:t>– od 2021,  základ= hmotnost nerecyklovaných obalů x sazba 0,8 EUR/kg</a:t>
            </a:r>
          </a:p>
          <a:p>
            <a:pPr marL="342900" indent="-342900">
              <a:buAutoNum type="arabicParenR" startAt="2"/>
            </a:pP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„Cizí“ zdroje:</a:t>
            </a:r>
          </a:p>
          <a:p>
            <a:r>
              <a:rPr lang="cs-CZ" dirty="0"/>
              <a:t>4) </a:t>
            </a:r>
            <a:r>
              <a:rPr lang="cs-CZ" b="1" dirty="0">
                <a:solidFill>
                  <a:srgbClr val="FF0000"/>
                </a:solidFill>
              </a:rPr>
              <a:t>Příspěvky států z HND </a:t>
            </a:r>
            <a:r>
              <a:rPr lang="cs-CZ" dirty="0"/>
              <a:t>v tržních cenách, nejvyšší zdroj</a:t>
            </a:r>
          </a:p>
          <a:p>
            <a:endParaRPr lang="cs-CZ" dirty="0"/>
          </a:p>
          <a:p>
            <a:r>
              <a:rPr lang="cs-CZ" dirty="0"/>
              <a:t>Ostatní zdroje (dávky z cukru, příjmy z kapitálu apod.)</a:t>
            </a:r>
          </a:p>
        </p:txBody>
      </p:sp>
    </p:spTree>
    <p:extLst>
      <p:ext uri="{BB962C8B-B14F-4D97-AF65-F5344CB8AC3E}">
        <p14:creationId xmlns:p14="http://schemas.microsoft.com/office/powerpoint/2010/main" val="224799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MF-Monatsbericht August 2020 - Wiederaufbaupaket und Mehrjähriger  Finanzrahmen der Europäischen Union 2021-2027">
            <a:extLst>
              <a:ext uri="{FF2B5EF4-FFF2-40B4-BE49-F238E27FC236}">
                <a16:creationId xmlns:a16="http://schemas.microsoft.com/office/drawing/2014/main" id="{59757BF2-8E55-F1D6-2E37-1B7A680A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" y="247832"/>
            <a:ext cx="8443349" cy="63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8409E37E-2326-762E-E4D6-D41EE37C6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09630"/>
              </p:ext>
            </p:extLst>
          </p:nvPr>
        </p:nvGraphicFramePr>
        <p:xfrm>
          <a:off x="9173495" y="2023914"/>
          <a:ext cx="2723538" cy="3709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5615">
                  <a:extLst>
                    <a:ext uri="{9D8B030D-6E8A-4147-A177-3AD203B41FA5}">
                      <a16:colId xmlns:a16="http://schemas.microsoft.com/office/drawing/2014/main" val="3601834932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4185239378"/>
                    </a:ext>
                  </a:extLst>
                </a:gridCol>
              </a:tblGrid>
              <a:tr h="36340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</a:rPr>
                        <a:t>Rámec 2021-2027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09821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cs-CZ" sz="1400" dirty="0"/>
                        <a:t>Vnitřní trh, inovace, digitalizace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229478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cs-CZ" sz="1400" dirty="0"/>
                        <a:t>Přírodní zdroje a životní prostředí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80854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cs-CZ" sz="1400" dirty="0"/>
                        <a:t>Bezpečnost a obrana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356450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cs-CZ" sz="1400" dirty="0"/>
                        <a:t>Evropská veřejná správa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02059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cs-CZ" sz="1400" dirty="0"/>
                        <a:t>Soudržnost, odolnost, hodnoty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35,2,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22933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cs-CZ" sz="1400" dirty="0"/>
                        <a:t>Migrace a ochrana hranic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13531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r>
                        <a:rPr lang="cs-CZ" sz="1400" dirty="0"/>
                        <a:t>Sousedství a svět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7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23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15880" y="2446048"/>
            <a:ext cx="208823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Rozpočet EU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63652" y="934562"/>
            <a:ext cx="246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Státy odevzdávají 2022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14645" y="9345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Státy dostávají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87588" y="1412777"/>
            <a:ext cx="2592288" cy="646331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Odvod ze zemědělských dávek 0,00% </a:t>
            </a: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4979876" y="1735942"/>
            <a:ext cx="10801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2" idx="0"/>
          </p:cNvCxnSpPr>
          <p:nvPr/>
        </p:nvCxnSpPr>
        <p:spPr>
          <a:xfrm>
            <a:off x="6059996" y="1735942"/>
            <a:ext cx="0" cy="710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387588" y="2492897"/>
            <a:ext cx="212423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Cla z obchodu se „3.zeměmi“ 12%</a:t>
            </a:r>
          </a:p>
        </p:txBody>
      </p:sp>
      <p:cxnSp>
        <p:nvCxnSpPr>
          <p:cNvPr id="14" name="Přímá spojnice se šipkou 13"/>
          <p:cNvCxnSpPr>
            <a:stCxn id="12" idx="3"/>
            <a:endCxn id="2" idx="1"/>
          </p:cNvCxnSpPr>
          <p:nvPr/>
        </p:nvCxnSpPr>
        <p:spPr>
          <a:xfrm flipV="1">
            <a:off x="4511824" y="2815380"/>
            <a:ext cx="504056" cy="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387588" y="3645025"/>
            <a:ext cx="2052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Daň z DPH – 11%</a:t>
            </a:r>
          </a:p>
          <a:p>
            <a:endParaRPr lang="cs-CZ" dirty="0"/>
          </a:p>
        </p:txBody>
      </p:sp>
      <p:cxnSp>
        <p:nvCxnSpPr>
          <p:cNvPr id="17" name="Přímá spojnice 16"/>
          <p:cNvCxnSpPr>
            <a:stCxn id="15" idx="3"/>
          </p:cNvCxnSpPr>
          <p:nvPr/>
        </p:nvCxnSpPr>
        <p:spPr>
          <a:xfrm>
            <a:off x="4439816" y="3968190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510800" y="3184712"/>
            <a:ext cx="9136" cy="783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387588" y="4509121"/>
            <a:ext cx="212423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Odvod z HND členských zemí- 73%</a:t>
            </a:r>
          </a:p>
        </p:txBody>
      </p:sp>
      <p:cxnSp>
        <p:nvCxnSpPr>
          <p:cNvPr id="22" name="Přímá spojnice 21"/>
          <p:cNvCxnSpPr>
            <a:stCxn id="20" idx="3"/>
          </p:cNvCxnSpPr>
          <p:nvPr/>
        </p:nvCxnSpPr>
        <p:spPr>
          <a:xfrm flipV="1">
            <a:off x="4511824" y="4832286"/>
            <a:ext cx="136815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5879976" y="3184712"/>
            <a:ext cx="0" cy="16475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7608167" y="1988842"/>
            <a:ext cx="392506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/>
              <a:t>Podpory v souvislosti se společnými politikami</a:t>
            </a:r>
          </a:p>
          <a:p>
            <a:pPr marL="285750" indent="-285750">
              <a:buFontTx/>
              <a:buChar char="-"/>
            </a:pPr>
            <a:r>
              <a:rPr lang="cs-CZ" dirty="0"/>
              <a:t>Společná obchodní politika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Společná dopravní politika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Společná zemědělská politika </a:t>
            </a:r>
          </a:p>
          <a:p>
            <a:pPr marL="285750" indent="-285750">
              <a:buFontTx/>
              <a:buChar char="-"/>
            </a:pPr>
            <a:r>
              <a:rPr lang="cs-CZ" dirty="0"/>
              <a:t>Společná měnová politika (Euroland)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716323" y="4185955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2) Podpory v souvislosti s kohezní politikou</a:t>
            </a:r>
          </a:p>
        </p:txBody>
      </p:sp>
      <p:cxnSp>
        <p:nvCxnSpPr>
          <p:cNvPr id="30" name="Přímá spojnice 29"/>
          <p:cNvCxnSpPr/>
          <p:nvPr/>
        </p:nvCxnSpPr>
        <p:spPr>
          <a:xfrm flipV="1">
            <a:off x="6600056" y="2132856"/>
            <a:ext cx="0" cy="313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6600056" y="2090995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>
            <a:cxnSpLocks/>
          </p:cNvCxnSpPr>
          <p:nvPr/>
        </p:nvCxnSpPr>
        <p:spPr>
          <a:xfrm>
            <a:off x="6600056" y="3184712"/>
            <a:ext cx="0" cy="1324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6634774" y="4496830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2" descr="Snadno srozumitelná - Evropská unie | Evropská uni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AutoShape 4" descr="Snadno srozumitelná - Evropská unie | Evropská uni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D91079-FD21-138B-E2A9-2A6607C987DD}"/>
              </a:ext>
            </a:extLst>
          </p:cNvPr>
          <p:cNvSpPr txBox="1"/>
          <p:nvPr/>
        </p:nvSpPr>
        <p:spPr>
          <a:xfrm>
            <a:off x="796413" y="312739"/>
            <a:ext cx="889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Finanční zdroje rozpočtu EU – odvody z členských států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75A55D8-D54E-107B-94A1-4019ECD79339}"/>
              </a:ext>
            </a:extLst>
          </p:cNvPr>
          <p:cNvSpPr txBox="1"/>
          <p:nvPr/>
        </p:nvSpPr>
        <p:spPr>
          <a:xfrm>
            <a:off x="2387588" y="5447071"/>
            <a:ext cx="21242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Odvod z nerecyklovaných plastových obalů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CB7F566-E85E-0F4E-4ABD-82325CB3C4E2}"/>
              </a:ext>
            </a:extLst>
          </p:cNvPr>
          <p:cNvCxnSpPr>
            <a:stCxn id="8" idx="3"/>
          </p:cNvCxnSpPr>
          <p:nvPr/>
        </p:nvCxnSpPr>
        <p:spPr>
          <a:xfrm flipV="1">
            <a:off x="4511824" y="5889523"/>
            <a:ext cx="1584176" cy="19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1C29B32-EE12-9726-12AA-513F32EC0AD4}"/>
              </a:ext>
            </a:extLst>
          </p:cNvPr>
          <p:cNvCxnSpPr>
            <a:endCxn id="2" idx="2"/>
          </p:cNvCxnSpPr>
          <p:nvPr/>
        </p:nvCxnSpPr>
        <p:spPr>
          <a:xfrm flipH="1" flipV="1">
            <a:off x="6059996" y="3184712"/>
            <a:ext cx="36003" cy="2704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9226" y="206738"/>
            <a:ext cx="6780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Pozice členských států (včetně ČR)  vůči rozpočtu EU</a:t>
            </a:r>
          </a:p>
        </p:txBody>
      </p:sp>
      <p:sp>
        <p:nvSpPr>
          <p:cNvPr id="4" name="Obdélník 3"/>
          <p:cNvSpPr/>
          <p:nvPr/>
        </p:nvSpPr>
        <p:spPr>
          <a:xfrm>
            <a:off x="947428" y="1074921"/>
            <a:ext cx="2952328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altLang="cs-CZ" i="1" dirty="0"/>
              <a:t>sleduje se:</a:t>
            </a:r>
          </a:p>
          <a:p>
            <a:endParaRPr lang="cs-CZ" altLang="cs-CZ" i="1" dirty="0"/>
          </a:p>
          <a:p>
            <a:r>
              <a:rPr lang="cs-CZ" altLang="cs-CZ" sz="2000" b="1" dirty="0"/>
              <a:t>podíl na platbách- započítávají se pouze DPH a odvod z HND</a:t>
            </a:r>
            <a:endParaRPr lang="cs-CZ" altLang="cs-CZ" dirty="0"/>
          </a:p>
          <a:p>
            <a:endParaRPr lang="cs-CZ" altLang="cs-CZ" sz="2800" dirty="0"/>
          </a:p>
          <a:p>
            <a:r>
              <a:rPr lang="cs-CZ" altLang="cs-CZ" sz="2000" b="1" dirty="0"/>
              <a:t>podíl na výdajích – výdaje pouze „alokované“- adresné pro členský stát, nezapočítávají se administrativní výdaje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92246" y="1159012"/>
            <a:ext cx="3096344" cy="30777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altLang="cs-CZ" i="1" dirty="0"/>
              <a:t>z toho pak vyplývá členění států na:</a:t>
            </a:r>
          </a:p>
          <a:p>
            <a:endParaRPr lang="cs-CZ" altLang="cs-CZ" i="1" dirty="0"/>
          </a:p>
          <a:p>
            <a:r>
              <a:rPr lang="cs-CZ" altLang="cs-CZ" sz="2000" b="1" dirty="0"/>
              <a:t>čisté plátce – do rozpočtu více přispívají než čerpají</a:t>
            </a:r>
          </a:p>
          <a:p>
            <a:endParaRPr lang="cs-CZ" altLang="cs-CZ" sz="2000" b="1" dirty="0"/>
          </a:p>
          <a:p>
            <a:endParaRPr lang="cs-CZ" altLang="cs-CZ" sz="2000" b="1" dirty="0"/>
          </a:p>
          <a:p>
            <a:r>
              <a:rPr lang="cs-CZ" altLang="cs-CZ" sz="2000" b="1" dirty="0"/>
              <a:t>čisté příjemce- z rozpočtu více čerpají než do něho platí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5447928" y="1988840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 descr="Euro se na Slovensku těší velké oblibě. Neměnilo by jej 9 z 10 lidí -  Dení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4949755"/>
            <a:ext cx="29474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Euro • VYSTOUPIT.e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8" name="Picture 8" descr="VEJMĚLEK: Euro je jako měna úspěšné | Firmy a trhy | Lidovk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24" y="4869161"/>
            <a:ext cx="2717408" cy="17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5303912" y="5589240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7BB7A70-25B0-1663-4BB3-B98D4FE5D02E}"/>
              </a:ext>
            </a:extLst>
          </p:cNvPr>
          <p:cNvSpPr txBox="1"/>
          <p:nvPr/>
        </p:nvSpPr>
        <p:spPr>
          <a:xfrm>
            <a:off x="4434348" y="603697"/>
            <a:ext cx="411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Rozpočtová bilance členských států</a:t>
            </a:r>
          </a:p>
        </p:txBody>
      </p:sp>
    </p:spTree>
    <p:extLst>
      <p:ext uri="{BB962C8B-B14F-4D97-AF65-F5344CB8AC3E}">
        <p14:creationId xmlns:p14="http://schemas.microsoft.com/office/powerpoint/2010/main" val="428811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D5686E02-E558-59D3-4BBA-CF89C85C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89" y="528484"/>
            <a:ext cx="8694834" cy="58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1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14CAD30-E3E0-06E6-7AC8-DAE816ADE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5B8068-FD6D-F887-EE66-3DD0D82D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47BFBD3-40F1-5663-BF6E-DD5E2218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68920D3-4122-789B-92D7-169EE4E5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9A47219-945A-94AB-7128-8ADCAB2A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D7F93BA-3B8B-033F-D243-F52D1F97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42ABEDD-DE18-6A89-FE3F-D657B700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17C9677-4FF8-0A92-151B-F442654C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DD6A878-A177-AD4C-9F5B-1C2AF572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BC0F2E1-E5E9-A51B-78D4-6A872EB8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46193B9-BC17-FBB4-3DE0-D936FDB8F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77A3DF2A-4682-D071-F9BD-64518BB0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09831929-9DA5-1511-8E39-2081C52C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0AF308D2-43AF-6EBC-35AD-84541C09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D2A5A838-B7AE-B9E1-91FA-7DE10CBA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283B1D99-C732-D024-1571-0CBDC44A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0055D111-C926-BA79-0C0E-0A2F4DAA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67888B56-DFEA-F5D1-48CB-00076539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4B1357F9-C3DF-1F0B-CBB7-56BC128C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2E48C396-320E-7E60-2B9E-80B409CD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11963A3B-8E03-2CED-74CD-8966688A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5FCA17E2-875F-E43E-963B-B5522D74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66557D6E-13EC-D0C7-68A8-34182B83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C0DCD8AE-66BE-5AC5-F4E6-C1FB0AFF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75E97F53-5E13-686F-A2B3-37D59AD1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id="{D4F3265F-64B7-3377-F2B9-DD46AF25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38F87D50-CE62-E021-C881-1046E8DFA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340A9B2D-6FB5-58D2-A098-A33672D9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65" name="Obrázek 64">
            <a:extLst>
              <a:ext uri="{FF2B5EF4-FFF2-40B4-BE49-F238E27FC236}">
                <a16:creationId xmlns:a16="http://schemas.microsoft.com/office/drawing/2014/main" id="{9E8E962E-1E66-0FF0-2D37-E7456CD7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67" name="Obrázek 66">
            <a:extLst>
              <a:ext uri="{FF2B5EF4-FFF2-40B4-BE49-F238E27FC236}">
                <a16:creationId xmlns:a16="http://schemas.microsoft.com/office/drawing/2014/main" id="{D1C7643E-6AC0-F8EA-DD38-8F3F1FB9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69" name="Obrázek 68">
            <a:extLst>
              <a:ext uri="{FF2B5EF4-FFF2-40B4-BE49-F238E27FC236}">
                <a16:creationId xmlns:a16="http://schemas.microsoft.com/office/drawing/2014/main" id="{936774FF-27E3-C1BE-9A23-B4BDC5EA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71" name="Obrázek 70">
            <a:extLst>
              <a:ext uri="{FF2B5EF4-FFF2-40B4-BE49-F238E27FC236}">
                <a16:creationId xmlns:a16="http://schemas.microsoft.com/office/drawing/2014/main" id="{B58E50A6-F091-DF2A-F37A-BD4C5127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73" name="Obrázek 72">
            <a:extLst>
              <a:ext uri="{FF2B5EF4-FFF2-40B4-BE49-F238E27FC236}">
                <a16:creationId xmlns:a16="http://schemas.microsoft.com/office/drawing/2014/main" id="{47AC70EE-53A5-78DD-6FA7-6F4365F2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75" name="Obrázek 74">
            <a:extLst>
              <a:ext uri="{FF2B5EF4-FFF2-40B4-BE49-F238E27FC236}">
                <a16:creationId xmlns:a16="http://schemas.microsoft.com/office/drawing/2014/main" id="{95B5CBAD-55FD-EE42-B04B-05A56AC7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77" name="Obrázek 76">
            <a:extLst>
              <a:ext uri="{FF2B5EF4-FFF2-40B4-BE49-F238E27FC236}">
                <a16:creationId xmlns:a16="http://schemas.microsoft.com/office/drawing/2014/main" id="{E71E3C38-ED81-9EAD-0DAE-CC70E9B7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79" name="Obrázek 78">
            <a:extLst>
              <a:ext uri="{FF2B5EF4-FFF2-40B4-BE49-F238E27FC236}">
                <a16:creationId xmlns:a16="http://schemas.microsoft.com/office/drawing/2014/main" id="{4FEB46C6-73D9-519A-A37C-DE5B94A6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81" name="Obrázek 80">
            <a:extLst>
              <a:ext uri="{FF2B5EF4-FFF2-40B4-BE49-F238E27FC236}">
                <a16:creationId xmlns:a16="http://schemas.microsoft.com/office/drawing/2014/main" id="{FC2D362F-CA61-300F-A40E-036F114C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83" name="Obrázek 82">
            <a:extLst>
              <a:ext uri="{FF2B5EF4-FFF2-40B4-BE49-F238E27FC236}">
                <a16:creationId xmlns:a16="http://schemas.microsoft.com/office/drawing/2014/main" id="{2CE98CE2-6287-767B-4CEB-5EA71A21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85" name="Obrázek 84">
            <a:extLst>
              <a:ext uri="{FF2B5EF4-FFF2-40B4-BE49-F238E27FC236}">
                <a16:creationId xmlns:a16="http://schemas.microsoft.com/office/drawing/2014/main" id="{399B225C-66F4-ED57-BF44-C928B18E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87" name="Obrázek 86">
            <a:extLst>
              <a:ext uri="{FF2B5EF4-FFF2-40B4-BE49-F238E27FC236}">
                <a16:creationId xmlns:a16="http://schemas.microsoft.com/office/drawing/2014/main" id="{92CBA3A9-846A-D03F-4B91-CCB73831D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89" name="Obrázek 88">
            <a:extLst>
              <a:ext uri="{FF2B5EF4-FFF2-40B4-BE49-F238E27FC236}">
                <a16:creationId xmlns:a16="http://schemas.microsoft.com/office/drawing/2014/main" id="{FBE9E205-70DC-6748-AE2C-09259234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91" name="Obrázek 90">
            <a:extLst>
              <a:ext uri="{FF2B5EF4-FFF2-40B4-BE49-F238E27FC236}">
                <a16:creationId xmlns:a16="http://schemas.microsoft.com/office/drawing/2014/main" id="{A0162B7F-16BB-8390-44BA-DE8C9327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93" name="Obrázek 92">
            <a:extLst>
              <a:ext uri="{FF2B5EF4-FFF2-40B4-BE49-F238E27FC236}">
                <a16:creationId xmlns:a16="http://schemas.microsoft.com/office/drawing/2014/main" id="{1A2EE488-367D-CB57-6E7A-585110CA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95" name="Obrázek 94">
            <a:extLst>
              <a:ext uri="{FF2B5EF4-FFF2-40B4-BE49-F238E27FC236}">
                <a16:creationId xmlns:a16="http://schemas.microsoft.com/office/drawing/2014/main" id="{E5323370-F800-2AAD-5E67-407966FA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97" name="Obrázek 96">
            <a:extLst>
              <a:ext uri="{FF2B5EF4-FFF2-40B4-BE49-F238E27FC236}">
                <a16:creationId xmlns:a16="http://schemas.microsoft.com/office/drawing/2014/main" id="{3F355D8B-E1C0-E195-F454-2C13818B6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99" name="Obrázek 98">
            <a:extLst>
              <a:ext uri="{FF2B5EF4-FFF2-40B4-BE49-F238E27FC236}">
                <a16:creationId xmlns:a16="http://schemas.microsoft.com/office/drawing/2014/main" id="{006468A1-9322-68D7-EA9D-8FFDCFC8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01" name="Obrázek 100">
            <a:extLst>
              <a:ext uri="{FF2B5EF4-FFF2-40B4-BE49-F238E27FC236}">
                <a16:creationId xmlns:a16="http://schemas.microsoft.com/office/drawing/2014/main" id="{02E21D2F-6389-E97E-3652-B5BCCBFF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03" name="Obrázek 102">
            <a:extLst>
              <a:ext uri="{FF2B5EF4-FFF2-40B4-BE49-F238E27FC236}">
                <a16:creationId xmlns:a16="http://schemas.microsoft.com/office/drawing/2014/main" id="{7A98F91F-8B7D-72E4-3905-8C5ACC64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05" name="Obrázek 104">
            <a:extLst>
              <a:ext uri="{FF2B5EF4-FFF2-40B4-BE49-F238E27FC236}">
                <a16:creationId xmlns:a16="http://schemas.microsoft.com/office/drawing/2014/main" id="{5B2EA45A-3D7B-7E01-AD1A-96E2CF39F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07" name="Obrázek 106">
            <a:extLst>
              <a:ext uri="{FF2B5EF4-FFF2-40B4-BE49-F238E27FC236}">
                <a16:creationId xmlns:a16="http://schemas.microsoft.com/office/drawing/2014/main" id="{71B456C9-3C18-29C9-0668-3F007BDD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07115EC-7F80-B5FD-5CB8-CB5DD3BE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11" name="Obrázek 110">
            <a:extLst>
              <a:ext uri="{FF2B5EF4-FFF2-40B4-BE49-F238E27FC236}">
                <a16:creationId xmlns:a16="http://schemas.microsoft.com/office/drawing/2014/main" id="{4430C21E-786C-606D-505A-D8F5E3F3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13" name="Obrázek 112">
            <a:extLst>
              <a:ext uri="{FF2B5EF4-FFF2-40B4-BE49-F238E27FC236}">
                <a16:creationId xmlns:a16="http://schemas.microsoft.com/office/drawing/2014/main" id="{391CC5CB-DE35-A3C5-88E6-C336F883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15" name="Obrázek 114">
            <a:extLst>
              <a:ext uri="{FF2B5EF4-FFF2-40B4-BE49-F238E27FC236}">
                <a16:creationId xmlns:a16="http://schemas.microsoft.com/office/drawing/2014/main" id="{317B5540-2163-4988-213A-877ADCB5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17" name="Obrázek 116">
            <a:extLst>
              <a:ext uri="{FF2B5EF4-FFF2-40B4-BE49-F238E27FC236}">
                <a16:creationId xmlns:a16="http://schemas.microsoft.com/office/drawing/2014/main" id="{2A777395-0B5F-D358-3385-A41E3C201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19" name="Obrázek 118">
            <a:extLst>
              <a:ext uri="{FF2B5EF4-FFF2-40B4-BE49-F238E27FC236}">
                <a16:creationId xmlns:a16="http://schemas.microsoft.com/office/drawing/2014/main" id="{13DCD239-4225-1612-DEFB-E9C6F607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21" name="Obrázek 120">
            <a:extLst>
              <a:ext uri="{FF2B5EF4-FFF2-40B4-BE49-F238E27FC236}">
                <a16:creationId xmlns:a16="http://schemas.microsoft.com/office/drawing/2014/main" id="{CCF112CA-6213-AB02-A28D-92064904A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23" name="Obrázek 122">
            <a:extLst>
              <a:ext uri="{FF2B5EF4-FFF2-40B4-BE49-F238E27FC236}">
                <a16:creationId xmlns:a16="http://schemas.microsoft.com/office/drawing/2014/main" id="{438E2F8A-A490-644F-CC30-5A09F7ED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25" name="Obrázek 124">
            <a:extLst>
              <a:ext uri="{FF2B5EF4-FFF2-40B4-BE49-F238E27FC236}">
                <a16:creationId xmlns:a16="http://schemas.microsoft.com/office/drawing/2014/main" id="{CDDFAE44-AF39-BE2F-845C-64101910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27" name="Obrázek 126">
            <a:extLst>
              <a:ext uri="{FF2B5EF4-FFF2-40B4-BE49-F238E27FC236}">
                <a16:creationId xmlns:a16="http://schemas.microsoft.com/office/drawing/2014/main" id="{AA48C7B1-37EC-8E62-DCD5-5CE9CE78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29" name="Obrázek 128">
            <a:extLst>
              <a:ext uri="{FF2B5EF4-FFF2-40B4-BE49-F238E27FC236}">
                <a16:creationId xmlns:a16="http://schemas.microsoft.com/office/drawing/2014/main" id="{E60B2B20-6960-ED15-ECE6-122C30BA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31" name="Obrázek 130">
            <a:extLst>
              <a:ext uri="{FF2B5EF4-FFF2-40B4-BE49-F238E27FC236}">
                <a16:creationId xmlns:a16="http://schemas.microsoft.com/office/drawing/2014/main" id="{BEC776DC-5BE6-8653-CC4D-8B7BB4FD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33" name="Obrázek 132">
            <a:extLst>
              <a:ext uri="{FF2B5EF4-FFF2-40B4-BE49-F238E27FC236}">
                <a16:creationId xmlns:a16="http://schemas.microsoft.com/office/drawing/2014/main" id="{CC30F388-4004-02B4-86F8-9F9A43EB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35" name="Obrázek 134">
            <a:extLst>
              <a:ext uri="{FF2B5EF4-FFF2-40B4-BE49-F238E27FC236}">
                <a16:creationId xmlns:a16="http://schemas.microsoft.com/office/drawing/2014/main" id="{700413C6-0C22-2E45-E26A-11ED02DF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37" name="Obrázek 136">
            <a:extLst>
              <a:ext uri="{FF2B5EF4-FFF2-40B4-BE49-F238E27FC236}">
                <a16:creationId xmlns:a16="http://schemas.microsoft.com/office/drawing/2014/main" id="{184AA28A-F430-3658-EC6B-DAECB5AD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39" name="Obrázek 138">
            <a:extLst>
              <a:ext uri="{FF2B5EF4-FFF2-40B4-BE49-F238E27FC236}">
                <a16:creationId xmlns:a16="http://schemas.microsoft.com/office/drawing/2014/main" id="{F33359D7-5839-0CC5-50F5-C0BC73F49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41" name="Obrázek 140">
            <a:extLst>
              <a:ext uri="{FF2B5EF4-FFF2-40B4-BE49-F238E27FC236}">
                <a16:creationId xmlns:a16="http://schemas.microsoft.com/office/drawing/2014/main" id="{15D677D4-F729-796C-6FF9-B6BF5388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43" name="Obrázek 142">
            <a:extLst>
              <a:ext uri="{FF2B5EF4-FFF2-40B4-BE49-F238E27FC236}">
                <a16:creationId xmlns:a16="http://schemas.microsoft.com/office/drawing/2014/main" id="{BF74057A-AE3D-A5A7-C7D6-4C5883B6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45" name="Obrázek 144">
            <a:extLst>
              <a:ext uri="{FF2B5EF4-FFF2-40B4-BE49-F238E27FC236}">
                <a16:creationId xmlns:a16="http://schemas.microsoft.com/office/drawing/2014/main" id="{321ADAA3-0B97-1658-E7F0-0A19896D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47" name="Obrázek 146">
            <a:extLst>
              <a:ext uri="{FF2B5EF4-FFF2-40B4-BE49-F238E27FC236}">
                <a16:creationId xmlns:a16="http://schemas.microsoft.com/office/drawing/2014/main" id="{C56CAD4F-FF69-7090-0ECB-50C9DD0C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49" name="Obrázek 148">
            <a:extLst>
              <a:ext uri="{FF2B5EF4-FFF2-40B4-BE49-F238E27FC236}">
                <a16:creationId xmlns:a16="http://schemas.microsoft.com/office/drawing/2014/main" id="{8520A39E-0C69-201D-6EB5-A8B8A3D0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51" name="Obrázek 150">
            <a:extLst>
              <a:ext uri="{FF2B5EF4-FFF2-40B4-BE49-F238E27FC236}">
                <a16:creationId xmlns:a16="http://schemas.microsoft.com/office/drawing/2014/main" id="{DDD0D873-EC7B-4F1C-AA81-BF5CCB05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53" name="Obrázek 152">
            <a:extLst>
              <a:ext uri="{FF2B5EF4-FFF2-40B4-BE49-F238E27FC236}">
                <a16:creationId xmlns:a16="http://schemas.microsoft.com/office/drawing/2014/main" id="{FD1F9874-C759-B37F-D75A-6EDD6A6E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55" name="Obrázek 154">
            <a:extLst>
              <a:ext uri="{FF2B5EF4-FFF2-40B4-BE49-F238E27FC236}">
                <a16:creationId xmlns:a16="http://schemas.microsoft.com/office/drawing/2014/main" id="{BC3EA264-F8E8-7B42-9033-BD08A64D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57" name="Obrázek 156">
            <a:extLst>
              <a:ext uri="{FF2B5EF4-FFF2-40B4-BE49-F238E27FC236}">
                <a16:creationId xmlns:a16="http://schemas.microsoft.com/office/drawing/2014/main" id="{BC320732-9182-D3D3-E751-45D14525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59" name="Obrázek 158">
            <a:extLst>
              <a:ext uri="{FF2B5EF4-FFF2-40B4-BE49-F238E27FC236}">
                <a16:creationId xmlns:a16="http://schemas.microsoft.com/office/drawing/2014/main" id="{901C37CE-5E93-769C-6AD0-770E955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61" name="Obrázek 160">
            <a:extLst>
              <a:ext uri="{FF2B5EF4-FFF2-40B4-BE49-F238E27FC236}">
                <a16:creationId xmlns:a16="http://schemas.microsoft.com/office/drawing/2014/main" id="{B7BDAD4D-EB1B-AC34-FC95-0BD2ED27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63" name="Obrázek 162">
            <a:extLst>
              <a:ext uri="{FF2B5EF4-FFF2-40B4-BE49-F238E27FC236}">
                <a16:creationId xmlns:a16="http://schemas.microsoft.com/office/drawing/2014/main" id="{CD448E58-930F-E21A-B912-E13CC5F5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65" name="Obrázek 164">
            <a:extLst>
              <a:ext uri="{FF2B5EF4-FFF2-40B4-BE49-F238E27FC236}">
                <a16:creationId xmlns:a16="http://schemas.microsoft.com/office/drawing/2014/main" id="{1298079C-8EC3-AB08-4492-5001B49C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67" name="Obrázek 166">
            <a:extLst>
              <a:ext uri="{FF2B5EF4-FFF2-40B4-BE49-F238E27FC236}">
                <a16:creationId xmlns:a16="http://schemas.microsoft.com/office/drawing/2014/main" id="{1280AAB8-3B68-B921-0859-0A714FBA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69" name="Obrázek 168">
            <a:extLst>
              <a:ext uri="{FF2B5EF4-FFF2-40B4-BE49-F238E27FC236}">
                <a16:creationId xmlns:a16="http://schemas.microsoft.com/office/drawing/2014/main" id="{2AF1FA83-FC00-FEDC-0F5A-2074A98D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71" name="Obrázek 170">
            <a:extLst>
              <a:ext uri="{FF2B5EF4-FFF2-40B4-BE49-F238E27FC236}">
                <a16:creationId xmlns:a16="http://schemas.microsoft.com/office/drawing/2014/main" id="{4BCEE0DE-4B13-31D0-439E-D2695B37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73" name="Obrázek 172">
            <a:extLst>
              <a:ext uri="{FF2B5EF4-FFF2-40B4-BE49-F238E27FC236}">
                <a16:creationId xmlns:a16="http://schemas.microsoft.com/office/drawing/2014/main" id="{22307386-33F0-D98A-3D55-7C5A3545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75" name="Obrázek 174">
            <a:extLst>
              <a:ext uri="{FF2B5EF4-FFF2-40B4-BE49-F238E27FC236}">
                <a16:creationId xmlns:a16="http://schemas.microsoft.com/office/drawing/2014/main" id="{1F1725A4-4CB6-A426-32FB-2EFAFDA5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77" name="Obrázek 176">
            <a:extLst>
              <a:ext uri="{FF2B5EF4-FFF2-40B4-BE49-F238E27FC236}">
                <a16:creationId xmlns:a16="http://schemas.microsoft.com/office/drawing/2014/main" id="{B8C85D22-C80F-E2BB-4A0D-286C86BB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79" name="Obrázek 178">
            <a:extLst>
              <a:ext uri="{FF2B5EF4-FFF2-40B4-BE49-F238E27FC236}">
                <a16:creationId xmlns:a16="http://schemas.microsoft.com/office/drawing/2014/main" id="{60719834-23A5-5322-0A8D-776DD3BD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81" name="Obrázek 180">
            <a:extLst>
              <a:ext uri="{FF2B5EF4-FFF2-40B4-BE49-F238E27FC236}">
                <a16:creationId xmlns:a16="http://schemas.microsoft.com/office/drawing/2014/main" id="{2855A43B-F32C-ACD9-B034-5CB11278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83" name="Obrázek 182">
            <a:extLst>
              <a:ext uri="{FF2B5EF4-FFF2-40B4-BE49-F238E27FC236}">
                <a16:creationId xmlns:a16="http://schemas.microsoft.com/office/drawing/2014/main" id="{E54A2FE2-3271-E29A-D3A6-18E7AD5F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85" name="Obrázek 184">
            <a:extLst>
              <a:ext uri="{FF2B5EF4-FFF2-40B4-BE49-F238E27FC236}">
                <a16:creationId xmlns:a16="http://schemas.microsoft.com/office/drawing/2014/main" id="{4814433C-5D03-2A7C-9FA3-4C9FC5B0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87" name="Obrázek 186">
            <a:extLst>
              <a:ext uri="{FF2B5EF4-FFF2-40B4-BE49-F238E27FC236}">
                <a16:creationId xmlns:a16="http://schemas.microsoft.com/office/drawing/2014/main" id="{E8F028A6-D1DC-7FEE-53C4-317983DC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89" name="Obrázek 188">
            <a:extLst>
              <a:ext uri="{FF2B5EF4-FFF2-40B4-BE49-F238E27FC236}">
                <a16:creationId xmlns:a16="http://schemas.microsoft.com/office/drawing/2014/main" id="{88343BCF-D428-CEF8-CC0A-EF19F612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91" name="Obrázek 190">
            <a:extLst>
              <a:ext uri="{FF2B5EF4-FFF2-40B4-BE49-F238E27FC236}">
                <a16:creationId xmlns:a16="http://schemas.microsoft.com/office/drawing/2014/main" id="{D5AA2EED-F3B0-B7E9-6B67-9124869F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93" name="Obrázek 192">
            <a:extLst>
              <a:ext uri="{FF2B5EF4-FFF2-40B4-BE49-F238E27FC236}">
                <a16:creationId xmlns:a16="http://schemas.microsoft.com/office/drawing/2014/main" id="{25450B32-45A2-FE67-691E-484F99D0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95" name="Obrázek 194">
            <a:extLst>
              <a:ext uri="{FF2B5EF4-FFF2-40B4-BE49-F238E27FC236}">
                <a16:creationId xmlns:a16="http://schemas.microsoft.com/office/drawing/2014/main" id="{2C151069-52DC-DCCA-6086-6C7F6608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97" name="Obrázek 196">
            <a:extLst>
              <a:ext uri="{FF2B5EF4-FFF2-40B4-BE49-F238E27FC236}">
                <a16:creationId xmlns:a16="http://schemas.microsoft.com/office/drawing/2014/main" id="{E6C2AEC3-F78C-B93C-D15D-EC6D432C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199" name="Obrázek 198">
            <a:extLst>
              <a:ext uri="{FF2B5EF4-FFF2-40B4-BE49-F238E27FC236}">
                <a16:creationId xmlns:a16="http://schemas.microsoft.com/office/drawing/2014/main" id="{EED11B9E-A4B4-8279-74F0-7353FC910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01" name="Obrázek 200">
            <a:extLst>
              <a:ext uri="{FF2B5EF4-FFF2-40B4-BE49-F238E27FC236}">
                <a16:creationId xmlns:a16="http://schemas.microsoft.com/office/drawing/2014/main" id="{E50C3F7C-E425-2ED3-21E6-EC1E2AB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03" name="Obrázek 202">
            <a:extLst>
              <a:ext uri="{FF2B5EF4-FFF2-40B4-BE49-F238E27FC236}">
                <a16:creationId xmlns:a16="http://schemas.microsoft.com/office/drawing/2014/main" id="{1D63F29F-A208-F560-4BFE-4ECA9886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05" name="Obrázek 204">
            <a:extLst>
              <a:ext uri="{FF2B5EF4-FFF2-40B4-BE49-F238E27FC236}">
                <a16:creationId xmlns:a16="http://schemas.microsoft.com/office/drawing/2014/main" id="{7605FF7E-4CE3-58AA-87AE-2D6C590D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07" name="Obrázek 206">
            <a:extLst>
              <a:ext uri="{FF2B5EF4-FFF2-40B4-BE49-F238E27FC236}">
                <a16:creationId xmlns:a16="http://schemas.microsoft.com/office/drawing/2014/main" id="{22CA3A95-8BC8-62B6-77E8-D1B4F506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09" name="Obrázek 208">
            <a:extLst>
              <a:ext uri="{FF2B5EF4-FFF2-40B4-BE49-F238E27FC236}">
                <a16:creationId xmlns:a16="http://schemas.microsoft.com/office/drawing/2014/main" id="{7BFDD7C5-7DA2-6192-471B-09E32127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11" name="Obrázek 210">
            <a:extLst>
              <a:ext uri="{FF2B5EF4-FFF2-40B4-BE49-F238E27FC236}">
                <a16:creationId xmlns:a16="http://schemas.microsoft.com/office/drawing/2014/main" id="{D8C6BA66-8ECC-0F94-9BC7-8EB48336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13" name="Obrázek 212">
            <a:extLst>
              <a:ext uri="{FF2B5EF4-FFF2-40B4-BE49-F238E27FC236}">
                <a16:creationId xmlns:a16="http://schemas.microsoft.com/office/drawing/2014/main" id="{731B5155-56F6-182A-F540-49F719E0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15" name="Obrázek 214">
            <a:extLst>
              <a:ext uri="{FF2B5EF4-FFF2-40B4-BE49-F238E27FC236}">
                <a16:creationId xmlns:a16="http://schemas.microsoft.com/office/drawing/2014/main" id="{D377D0A0-AB66-7ED2-4A65-C1B9FA438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17" name="Obrázek 216">
            <a:extLst>
              <a:ext uri="{FF2B5EF4-FFF2-40B4-BE49-F238E27FC236}">
                <a16:creationId xmlns:a16="http://schemas.microsoft.com/office/drawing/2014/main" id="{77333CCE-55AA-0721-98EB-DBFA4DAEF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19" name="Obrázek 218">
            <a:extLst>
              <a:ext uri="{FF2B5EF4-FFF2-40B4-BE49-F238E27FC236}">
                <a16:creationId xmlns:a16="http://schemas.microsoft.com/office/drawing/2014/main" id="{D0FDA5E3-9722-4ABB-B80E-DAC56A73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21" name="Obrázek 220">
            <a:extLst>
              <a:ext uri="{FF2B5EF4-FFF2-40B4-BE49-F238E27FC236}">
                <a16:creationId xmlns:a16="http://schemas.microsoft.com/office/drawing/2014/main" id="{31036D0A-19F2-5273-DF34-0B1E3CA3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23" name="Obrázek 222">
            <a:extLst>
              <a:ext uri="{FF2B5EF4-FFF2-40B4-BE49-F238E27FC236}">
                <a16:creationId xmlns:a16="http://schemas.microsoft.com/office/drawing/2014/main" id="{A74D0FA5-AB63-2D82-82EF-CF826427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25" name="Obrázek 224">
            <a:extLst>
              <a:ext uri="{FF2B5EF4-FFF2-40B4-BE49-F238E27FC236}">
                <a16:creationId xmlns:a16="http://schemas.microsoft.com/office/drawing/2014/main" id="{DE38F418-3D03-AA2E-BD14-E1CF3F77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27" name="Obrázek 226">
            <a:extLst>
              <a:ext uri="{FF2B5EF4-FFF2-40B4-BE49-F238E27FC236}">
                <a16:creationId xmlns:a16="http://schemas.microsoft.com/office/drawing/2014/main" id="{8E75A829-3250-BDD0-FE6F-B6AD49F3C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29" name="Obrázek 228">
            <a:extLst>
              <a:ext uri="{FF2B5EF4-FFF2-40B4-BE49-F238E27FC236}">
                <a16:creationId xmlns:a16="http://schemas.microsoft.com/office/drawing/2014/main" id="{46278C4A-B4B2-649F-2635-2E6F5FD9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31" name="Obrázek 230">
            <a:extLst>
              <a:ext uri="{FF2B5EF4-FFF2-40B4-BE49-F238E27FC236}">
                <a16:creationId xmlns:a16="http://schemas.microsoft.com/office/drawing/2014/main" id="{69BD3253-2901-DAE9-2F2F-44DDB2F8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33" name="Obrázek 232">
            <a:extLst>
              <a:ext uri="{FF2B5EF4-FFF2-40B4-BE49-F238E27FC236}">
                <a16:creationId xmlns:a16="http://schemas.microsoft.com/office/drawing/2014/main" id="{FC6433BA-BAD2-98B8-D618-15D7C8EB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35" name="Obrázek 234">
            <a:extLst>
              <a:ext uri="{FF2B5EF4-FFF2-40B4-BE49-F238E27FC236}">
                <a16:creationId xmlns:a16="http://schemas.microsoft.com/office/drawing/2014/main" id="{BD134FC0-B836-8557-8004-23A2D826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37" name="Obrázek 236">
            <a:extLst>
              <a:ext uri="{FF2B5EF4-FFF2-40B4-BE49-F238E27FC236}">
                <a16:creationId xmlns:a16="http://schemas.microsoft.com/office/drawing/2014/main" id="{CC04167D-77A6-2009-31C2-E3770F2F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39" name="Obrázek 238">
            <a:extLst>
              <a:ext uri="{FF2B5EF4-FFF2-40B4-BE49-F238E27FC236}">
                <a16:creationId xmlns:a16="http://schemas.microsoft.com/office/drawing/2014/main" id="{5028567F-C372-DC94-400E-103A4D908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41" name="Obrázek 240">
            <a:extLst>
              <a:ext uri="{FF2B5EF4-FFF2-40B4-BE49-F238E27FC236}">
                <a16:creationId xmlns:a16="http://schemas.microsoft.com/office/drawing/2014/main" id="{9C88C303-03D2-6363-3A28-61613654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43" name="Obrázek 242">
            <a:extLst>
              <a:ext uri="{FF2B5EF4-FFF2-40B4-BE49-F238E27FC236}">
                <a16:creationId xmlns:a16="http://schemas.microsoft.com/office/drawing/2014/main" id="{CE9D19C2-1AF2-F3EC-0539-F2527A71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45" name="Obrázek 244">
            <a:extLst>
              <a:ext uri="{FF2B5EF4-FFF2-40B4-BE49-F238E27FC236}">
                <a16:creationId xmlns:a16="http://schemas.microsoft.com/office/drawing/2014/main" id="{3E1450C4-053D-C2C3-8A36-6103D624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47" name="Obrázek 246">
            <a:extLst>
              <a:ext uri="{FF2B5EF4-FFF2-40B4-BE49-F238E27FC236}">
                <a16:creationId xmlns:a16="http://schemas.microsoft.com/office/drawing/2014/main" id="{39022A39-271B-F3E2-57DA-94514408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49" name="Obrázek 248">
            <a:extLst>
              <a:ext uri="{FF2B5EF4-FFF2-40B4-BE49-F238E27FC236}">
                <a16:creationId xmlns:a16="http://schemas.microsoft.com/office/drawing/2014/main" id="{72EC6EE1-3627-D81B-AE8B-35FE5190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51" name="Obrázek 250">
            <a:extLst>
              <a:ext uri="{FF2B5EF4-FFF2-40B4-BE49-F238E27FC236}">
                <a16:creationId xmlns:a16="http://schemas.microsoft.com/office/drawing/2014/main" id="{E2F0EA7C-8E93-DF6A-F9A9-B3616BA6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53" name="Obrázek 252">
            <a:extLst>
              <a:ext uri="{FF2B5EF4-FFF2-40B4-BE49-F238E27FC236}">
                <a16:creationId xmlns:a16="http://schemas.microsoft.com/office/drawing/2014/main" id="{6365D8E6-C2C9-9DBB-DDD0-5428D578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55" name="Obrázek 254">
            <a:extLst>
              <a:ext uri="{FF2B5EF4-FFF2-40B4-BE49-F238E27FC236}">
                <a16:creationId xmlns:a16="http://schemas.microsoft.com/office/drawing/2014/main" id="{46C55DA5-CA7D-740B-FB0E-C23509866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57" name="Obrázek 256">
            <a:extLst>
              <a:ext uri="{FF2B5EF4-FFF2-40B4-BE49-F238E27FC236}">
                <a16:creationId xmlns:a16="http://schemas.microsoft.com/office/drawing/2014/main" id="{7ECC01A9-BC25-0E85-0C0F-16CAA1DC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59" name="Obrázek 258">
            <a:extLst>
              <a:ext uri="{FF2B5EF4-FFF2-40B4-BE49-F238E27FC236}">
                <a16:creationId xmlns:a16="http://schemas.microsoft.com/office/drawing/2014/main" id="{5A775BE4-FC8D-A338-29EF-1DDB3DC6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61" name="Obrázek 260">
            <a:extLst>
              <a:ext uri="{FF2B5EF4-FFF2-40B4-BE49-F238E27FC236}">
                <a16:creationId xmlns:a16="http://schemas.microsoft.com/office/drawing/2014/main" id="{31A00826-04B7-328C-D03D-41E80836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63" name="Obrázek 262">
            <a:extLst>
              <a:ext uri="{FF2B5EF4-FFF2-40B4-BE49-F238E27FC236}">
                <a16:creationId xmlns:a16="http://schemas.microsoft.com/office/drawing/2014/main" id="{DEDDDA59-3EBC-3571-1862-55849ADA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65" name="Obrázek 264">
            <a:extLst>
              <a:ext uri="{FF2B5EF4-FFF2-40B4-BE49-F238E27FC236}">
                <a16:creationId xmlns:a16="http://schemas.microsoft.com/office/drawing/2014/main" id="{DBC36118-CB62-8BFE-B8D7-8AECC717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67" name="Obrázek 266">
            <a:extLst>
              <a:ext uri="{FF2B5EF4-FFF2-40B4-BE49-F238E27FC236}">
                <a16:creationId xmlns:a16="http://schemas.microsoft.com/office/drawing/2014/main" id="{937BAE68-FD30-C764-4546-3AB0FC528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69" name="Obrázek 268">
            <a:extLst>
              <a:ext uri="{FF2B5EF4-FFF2-40B4-BE49-F238E27FC236}">
                <a16:creationId xmlns:a16="http://schemas.microsoft.com/office/drawing/2014/main" id="{71EE653C-D214-A192-0173-B1CC92D7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71" name="Obrázek 270">
            <a:extLst>
              <a:ext uri="{FF2B5EF4-FFF2-40B4-BE49-F238E27FC236}">
                <a16:creationId xmlns:a16="http://schemas.microsoft.com/office/drawing/2014/main" id="{41AA99D5-55C2-512D-53E7-0ECD938F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73" name="Obrázek 272">
            <a:extLst>
              <a:ext uri="{FF2B5EF4-FFF2-40B4-BE49-F238E27FC236}">
                <a16:creationId xmlns:a16="http://schemas.microsoft.com/office/drawing/2014/main" id="{7AC3BD5D-44CE-9A87-FD91-CD0C0883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75" name="Obrázek 274">
            <a:extLst>
              <a:ext uri="{FF2B5EF4-FFF2-40B4-BE49-F238E27FC236}">
                <a16:creationId xmlns:a16="http://schemas.microsoft.com/office/drawing/2014/main" id="{B48F2715-E164-6CEB-AE34-93C31F8D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77" name="Obrázek 276">
            <a:extLst>
              <a:ext uri="{FF2B5EF4-FFF2-40B4-BE49-F238E27FC236}">
                <a16:creationId xmlns:a16="http://schemas.microsoft.com/office/drawing/2014/main" id="{F0B48BB9-A271-D8E6-2F68-64B21A17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79" name="Obrázek 278">
            <a:extLst>
              <a:ext uri="{FF2B5EF4-FFF2-40B4-BE49-F238E27FC236}">
                <a16:creationId xmlns:a16="http://schemas.microsoft.com/office/drawing/2014/main" id="{0E3F8DF7-DC6C-0860-8F2C-038D06DE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81" name="Obrázek 280">
            <a:extLst>
              <a:ext uri="{FF2B5EF4-FFF2-40B4-BE49-F238E27FC236}">
                <a16:creationId xmlns:a16="http://schemas.microsoft.com/office/drawing/2014/main" id="{24700115-3287-9781-33AE-99159397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83" name="Obrázek 282">
            <a:extLst>
              <a:ext uri="{FF2B5EF4-FFF2-40B4-BE49-F238E27FC236}">
                <a16:creationId xmlns:a16="http://schemas.microsoft.com/office/drawing/2014/main" id="{F84E3803-6E19-41A7-65DD-54E0C4C8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85" name="Obrázek 284">
            <a:extLst>
              <a:ext uri="{FF2B5EF4-FFF2-40B4-BE49-F238E27FC236}">
                <a16:creationId xmlns:a16="http://schemas.microsoft.com/office/drawing/2014/main" id="{DBE63968-7B4B-0460-369D-5FF4BA30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87" name="Obrázek 286">
            <a:extLst>
              <a:ext uri="{FF2B5EF4-FFF2-40B4-BE49-F238E27FC236}">
                <a16:creationId xmlns:a16="http://schemas.microsoft.com/office/drawing/2014/main" id="{89958C20-0E11-498F-099A-94CF5DBB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89" name="Obrázek 288">
            <a:extLst>
              <a:ext uri="{FF2B5EF4-FFF2-40B4-BE49-F238E27FC236}">
                <a16:creationId xmlns:a16="http://schemas.microsoft.com/office/drawing/2014/main" id="{DE4AA8EE-12A1-2CC4-9B17-20F68628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91" name="Obrázek 290">
            <a:extLst>
              <a:ext uri="{FF2B5EF4-FFF2-40B4-BE49-F238E27FC236}">
                <a16:creationId xmlns:a16="http://schemas.microsoft.com/office/drawing/2014/main" id="{07CFB8B9-A158-899C-B68E-E85FAF1A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93" name="Obrázek 292">
            <a:extLst>
              <a:ext uri="{FF2B5EF4-FFF2-40B4-BE49-F238E27FC236}">
                <a16:creationId xmlns:a16="http://schemas.microsoft.com/office/drawing/2014/main" id="{82FAA9A8-1CBF-5BB8-7056-9A3993E4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95" name="Obrázek 294">
            <a:extLst>
              <a:ext uri="{FF2B5EF4-FFF2-40B4-BE49-F238E27FC236}">
                <a16:creationId xmlns:a16="http://schemas.microsoft.com/office/drawing/2014/main" id="{207A5E39-4798-64E9-7B3B-47EACBFEA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97" name="Obrázek 296">
            <a:extLst>
              <a:ext uri="{FF2B5EF4-FFF2-40B4-BE49-F238E27FC236}">
                <a16:creationId xmlns:a16="http://schemas.microsoft.com/office/drawing/2014/main" id="{CEE9A045-2A94-C8A5-F5C3-7E114C14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299" name="Obrázek 298">
            <a:extLst>
              <a:ext uri="{FF2B5EF4-FFF2-40B4-BE49-F238E27FC236}">
                <a16:creationId xmlns:a16="http://schemas.microsoft.com/office/drawing/2014/main" id="{544AA320-9AB6-33C1-2939-B31373B0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01" name="Obrázek 300">
            <a:extLst>
              <a:ext uri="{FF2B5EF4-FFF2-40B4-BE49-F238E27FC236}">
                <a16:creationId xmlns:a16="http://schemas.microsoft.com/office/drawing/2014/main" id="{F9EA4208-6909-63AC-A63F-4B375967A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03" name="Obrázek 302">
            <a:extLst>
              <a:ext uri="{FF2B5EF4-FFF2-40B4-BE49-F238E27FC236}">
                <a16:creationId xmlns:a16="http://schemas.microsoft.com/office/drawing/2014/main" id="{DF5D51A3-2D80-6246-41BF-54723B2C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05" name="Obrázek 304">
            <a:extLst>
              <a:ext uri="{FF2B5EF4-FFF2-40B4-BE49-F238E27FC236}">
                <a16:creationId xmlns:a16="http://schemas.microsoft.com/office/drawing/2014/main" id="{A8B447A2-1BE1-42C0-2927-68768991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07" name="Obrázek 306">
            <a:extLst>
              <a:ext uri="{FF2B5EF4-FFF2-40B4-BE49-F238E27FC236}">
                <a16:creationId xmlns:a16="http://schemas.microsoft.com/office/drawing/2014/main" id="{CFA41F92-2A3B-3046-A603-A8A090B7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09" name="Obrázek 308">
            <a:extLst>
              <a:ext uri="{FF2B5EF4-FFF2-40B4-BE49-F238E27FC236}">
                <a16:creationId xmlns:a16="http://schemas.microsoft.com/office/drawing/2014/main" id="{BD18A4AF-7474-CE63-6CF6-9193A54A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11" name="Obrázek 310">
            <a:extLst>
              <a:ext uri="{FF2B5EF4-FFF2-40B4-BE49-F238E27FC236}">
                <a16:creationId xmlns:a16="http://schemas.microsoft.com/office/drawing/2014/main" id="{2D7B614A-9CB6-90CD-A15A-BB6671E4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13" name="Obrázek 312">
            <a:extLst>
              <a:ext uri="{FF2B5EF4-FFF2-40B4-BE49-F238E27FC236}">
                <a16:creationId xmlns:a16="http://schemas.microsoft.com/office/drawing/2014/main" id="{6C3A3F63-1B09-50FF-768F-D1C11322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15" name="Obrázek 314">
            <a:extLst>
              <a:ext uri="{FF2B5EF4-FFF2-40B4-BE49-F238E27FC236}">
                <a16:creationId xmlns:a16="http://schemas.microsoft.com/office/drawing/2014/main" id="{26F2CEF7-6BA8-7781-7AFA-E3985C86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17" name="Obrázek 316">
            <a:extLst>
              <a:ext uri="{FF2B5EF4-FFF2-40B4-BE49-F238E27FC236}">
                <a16:creationId xmlns:a16="http://schemas.microsoft.com/office/drawing/2014/main" id="{1E8C0A33-AC4D-2B06-8C5A-0D983F6CB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19" name="Obrázek 318">
            <a:extLst>
              <a:ext uri="{FF2B5EF4-FFF2-40B4-BE49-F238E27FC236}">
                <a16:creationId xmlns:a16="http://schemas.microsoft.com/office/drawing/2014/main" id="{A1E7413C-1372-78CC-A183-EDB7EFCB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21" name="Obrázek 320">
            <a:extLst>
              <a:ext uri="{FF2B5EF4-FFF2-40B4-BE49-F238E27FC236}">
                <a16:creationId xmlns:a16="http://schemas.microsoft.com/office/drawing/2014/main" id="{85839F32-F6D6-B8A5-3A66-4617D45C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23" name="Obrázek 322">
            <a:extLst>
              <a:ext uri="{FF2B5EF4-FFF2-40B4-BE49-F238E27FC236}">
                <a16:creationId xmlns:a16="http://schemas.microsoft.com/office/drawing/2014/main" id="{154D2A60-02C6-6E95-9067-2097EFA7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25" name="Obrázek 324">
            <a:extLst>
              <a:ext uri="{FF2B5EF4-FFF2-40B4-BE49-F238E27FC236}">
                <a16:creationId xmlns:a16="http://schemas.microsoft.com/office/drawing/2014/main" id="{32C0152D-F9BA-BA14-FFBF-884EB1B4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27" name="Obrázek 326">
            <a:extLst>
              <a:ext uri="{FF2B5EF4-FFF2-40B4-BE49-F238E27FC236}">
                <a16:creationId xmlns:a16="http://schemas.microsoft.com/office/drawing/2014/main" id="{7879FD87-F1EB-776C-97FF-021ED962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29" name="Obrázek 328">
            <a:extLst>
              <a:ext uri="{FF2B5EF4-FFF2-40B4-BE49-F238E27FC236}">
                <a16:creationId xmlns:a16="http://schemas.microsoft.com/office/drawing/2014/main" id="{00323619-572F-DF6A-53DC-D4FBC7A6D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31" name="Obrázek 330">
            <a:extLst>
              <a:ext uri="{FF2B5EF4-FFF2-40B4-BE49-F238E27FC236}">
                <a16:creationId xmlns:a16="http://schemas.microsoft.com/office/drawing/2014/main" id="{D0D997A2-B19E-4065-F22F-F31370D5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33" name="Obrázek 332">
            <a:extLst>
              <a:ext uri="{FF2B5EF4-FFF2-40B4-BE49-F238E27FC236}">
                <a16:creationId xmlns:a16="http://schemas.microsoft.com/office/drawing/2014/main" id="{83658955-F6DF-8BB3-3EE8-B455346F0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35" name="Obrázek 334">
            <a:extLst>
              <a:ext uri="{FF2B5EF4-FFF2-40B4-BE49-F238E27FC236}">
                <a16:creationId xmlns:a16="http://schemas.microsoft.com/office/drawing/2014/main" id="{BAADFECF-B5E3-7BB4-9E9A-3689414A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37" name="Obrázek 336">
            <a:extLst>
              <a:ext uri="{FF2B5EF4-FFF2-40B4-BE49-F238E27FC236}">
                <a16:creationId xmlns:a16="http://schemas.microsoft.com/office/drawing/2014/main" id="{ED3C9EA6-C9AE-DFB3-89AA-3E4EA4F9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39" name="Obrázek 338">
            <a:extLst>
              <a:ext uri="{FF2B5EF4-FFF2-40B4-BE49-F238E27FC236}">
                <a16:creationId xmlns:a16="http://schemas.microsoft.com/office/drawing/2014/main" id="{E9D4D75E-A37C-A1BF-AE41-9F60D9EF5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41" name="Obrázek 340">
            <a:extLst>
              <a:ext uri="{FF2B5EF4-FFF2-40B4-BE49-F238E27FC236}">
                <a16:creationId xmlns:a16="http://schemas.microsoft.com/office/drawing/2014/main" id="{D7CE7D69-7349-70C7-8E8E-C25C9AF4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43" name="Obrázek 342">
            <a:extLst>
              <a:ext uri="{FF2B5EF4-FFF2-40B4-BE49-F238E27FC236}">
                <a16:creationId xmlns:a16="http://schemas.microsoft.com/office/drawing/2014/main" id="{2C287ECA-B26D-03CD-ADE7-B13BEF101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45" name="Obrázek 344">
            <a:extLst>
              <a:ext uri="{FF2B5EF4-FFF2-40B4-BE49-F238E27FC236}">
                <a16:creationId xmlns:a16="http://schemas.microsoft.com/office/drawing/2014/main" id="{23644C32-5D1A-13A2-3480-81E2047B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47" name="Obrázek 346">
            <a:extLst>
              <a:ext uri="{FF2B5EF4-FFF2-40B4-BE49-F238E27FC236}">
                <a16:creationId xmlns:a16="http://schemas.microsoft.com/office/drawing/2014/main" id="{4F68FBDD-4F2A-511F-4E28-63CE5A12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49" name="Obrázek 348">
            <a:extLst>
              <a:ext uri="{FF2B5EF4-FFF2-40B4-BE49-F238E27FC236}">
                <a16:creationId xmlns:a16="http://schemas.microsoft.com/office/drawing/2014/main" id="{92E7F3AA-3423-EBCA-45E3-F60D46B4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51" name="Obrázek 350">
            <a:extLst>
              <a:ext uri="{FF2B5EF4-FFF2-40B4-BE49-F238E27FC236}">
                <a16:creationId xmlns:a16="http://schemas.microsoft.com/office/drawing/2014/main" id="{276EBCE8-C2E2-D0E7-0611-517283E5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53" name="Obrázek 352">
            <a:extLst>
              <a:ext uri="{FF2B5EF4-FFF2-40B4-BE49-F238E27FC236}">
                <a16:creationId xmlns:a16="http://schemas.microsoft.com/office/drawing/2014/main" id="{52161498-29BE-ECAE-AC82-A39A7337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55" name="Obrázek 354">
            <a:extLst>
              <a:ext uri="{FF2B5EF4-FFF2-40B4-BE49-F238E27FC236}">
                <a16:creationId xmlns:a16="http://schemas.microsoft.com/office/drawing/2014/main" id="{6CF4B461-041F-7B3B-9DD1-E72D61A4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57" name="Obrázek 356">
            <a:extLst>
              <a:ext uri="{FF2B5EF4-FFF2-40B4-BE49-F238E27FC236}">
                <a16:creationId xmlns:a16="http://schemas.microsoft.com/office/drawing/2014/main" id="{1563B023-BE4D-9D01-379A-0EF348AE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59" name="Obrázek 358">
            <a:extLst>
              <a:ext uri="{FF2B5EF4-FFF2-40B4-BE49-F238E27FC236}">
                <a16:creationId xmlns:a16="http://schemas.microsoft.com/office/drawing/2014/main" id="{15B94FF0-C49C-C383-09D0-90CB5256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61" name="Obrázek 360">
            <a:extLst>
              <a:ext uri="{FF2B5EF4-FFF2-40B4-BE49-F238E27FC236}">
                <a16:creationId xmlns:a16="http://schemas.microsoft.com/office/drawing/2014/main" id="{45270BE3-64DA-A8BF-30D5-32C211B6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63" name="Obrázek 362">
            <a:extLst>
              <a:ext uri="{FF2B5EF4-FFF2-40B4-BE49-F238E27FC236}">
                <a16:creationId xmlns:a16="http://schemas.microsoft.com/office/drawing/2014/main" id="{EF36F2F2-F8D5-8405-93AE-7CD72DCD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65" name="Obrázek 364">
            <a:extLst>
              <a:ext uri="{FF2B5EF4-FFF2-40B4-BE49-F238E27FC236}">
                <a16:creationId xmlns:a16="http://schemas.microsoft.com/office/drawing/2014/main" id="{B89F5EEF-FF34-9E37-6313-C47110DF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67" name="Obrázek 366">
            <a:extLst>
              <a:ext uri="{FF2B5EF4-FFF2-40B4-BE49-F238E27FC236}">
                <a16:creationId xmlns:a16="http://schemas.microsoft.com/office/drawing/2014/main" id="{D919D669-0283-D937-6279-DCC39E2D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69" name="Obrázek 368">
            <a:extLst>
              <a:ext uri="{FF2B5EF4-FFF2-40B4-BE49-F238E27FC236}">
                <a16:creationId xmlns:a16="http://schemas.microsoft.com/office/drawing/2014/main" id="{E300A999-73FA-DDED-0C54-6D4BA381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71" name="Obrázek 370">
            <a:extLst>
              <a:ext uri="{FF2B5EF4-FFF2-40B4-BE49-F238E27FC236}">
                <a16:creationId xmlns:a16="http://schemas.microsoft.com/office/drawing/2014/main" id="{67A8E01E-D7C8-16DB-B9D6-20C1E5E4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73" name="Obrázek 372">
            <a:extLst>
              <a:ext uri="{FF2B5EF4-FFF2-40B4-BE49-F238E27FC236}">
                <a16:creationId xmlns:a16="http://schemas.microsoft.com/office/drawing/2014/main" id="{6870625B-2D2E-640A-933F-ED2539A9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75" name="Obrázek 374">
            <a:extLst>
              <a:ext uri="{FF2B5EF4-FFF2-40B4-BE49-F238E27FC236}">
                <a16:creationId xmlns:a16="http://schemas.microsoft.com/office/drawing/2014/main" id="{128C3C79-A44E-40EB-5C9E-FBCA8DD2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77" name="Obrázek 376">
            <a:extLst>
              <a:ext uri="{FF2B5EF4-FFF2-40B4-BE49-F238E27FC236}">
                <a16:creationId xmlns:a16="http://schemas.microsoft.com/office/drawing/2014/main" id="{D418AEC3-80A6-0A87-8CC6-1AB32D689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79" name="Obrázek 378">
            <a:extLst>
              <a:ext uri="{FF2B5EF4-FFF2-40B4-BE49-F238E27FC236}">
                <a16:creationId xmlns:a16="http://schemas.microsoft.com/office/drawing/2014/main" id="{3B7BEE21-B7D9-E368-7C91-A54B876A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81" name="Obrázek 380">
            <a:extLst>
              <a:ext uri="{FF2B5EF4-FFF2-40B4-BE49-F238E27FC236}">
                <a16:creationId xmlns:a16="http://schemas.microsoft.com/office/drawing/2014/main" id="{8157A752-B43E-6843-A0BE-DD1981C0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83" name="Obrázek 382">
            <a:extLst>
              <a:ext uri="{FF2B5EF4-FFF2-40B4-BE49-F238E27FC236}">
                <a16:creationId xmlns:a16="http://schemas.microsoft.com/office/drawing/2014/main" id="{0D15E804-12D4-D360-A9BE-4A1ED2D3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85" name="Obrázek 384">
            <a:extLst>
              <a:ext uri="{FF2B5EF4-FFF2-40B4-BE49-F238E27FC236}">
                <a16:creationId xmlns:a16="http://schemas.microsoft.com/office/drawing/2014/main" id="{1EE3618C-9E37-EF50-DC6E-131E9635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87" name="Obrázek 386">
            <a:extLst>
              <a:ext uri="{FF2B5EF4-FFF2-40B4-BE49-F238E27FC236}">
                <a16:creationId xmlns:a16="http://schemas.microsoft.com/office/drawing/2014/main" id="{BB0B7134-8884-C714-5E1E-EA327262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89" name="Obrázek 388">
            <a:extLst>
              <a:ext uri="{FF2B5EF4-FFF2-40B4-BE49-F238E27FC236}">
                <a16:creationId xmlns:a16="http://schemas.microsoft.com/office/drawing/2014/main" id="{FA386760-FF76-29DE-FAA6-39C0CF065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91" name="Obrázek 390">
            <a:extLst>
              <a:ext uri="{FF2B5EF4-FFF2-40B4-BE49-F238E27FC236}">
                <a16:creationId xmlns:a16="http://schemas.microsoft.com/office/drawing/2014/main" id="{D9228255-5D5D-F8C8-6E23-1672D8E5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93" name="Obrázek 392">
            <a:extLst>
              <a:ext uri="{FF2B5EF4-FFF2-40B4-BE49-F238E27FC236}">
                <a16:creationId xmlns:a16="http://schemas.microsoft.com/office/drawing/2014/main" id="{AE1E1DB3-73D9-08D7-26B8-206CB8AF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95" name="Obrázek 394">
            <a:extLst>
              <a:ext uri="{FF2B5EF4-FFF2-40B4-BE49-F238E27FC236}">
                <a16:creationId xmlns:a16="http://schemas.microsoft.com/office/drawing/2014/main" id="{BEDC0878-F931-64A5-4001-24022113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97" name="Obrázek 396">
            <a:extLst>
              <a:ext uri="{FF2B5EF4-FFF2-40B4-BE49-F238E27FC236}">
                <a16:creationId xmlns:a16="http://schemas.microsoft.com/office/drawing/2014/main" id="{D239B769-15D2-73D4-4C8D-CBBD4B1B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399" name="Obrázek 398">
            <a:extLst>
              <a:ext uri="{FF2B5EF4-FFF2-40B4-BE49-F238E27FC236}">
                <a16:creationId xmlns:a16="http://schemas.microsoft.com/office/drawing/2014/main" id="{FD603853-3D07-3894-B16F-3A16DCB5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01" name="Obrázek 400">
            <a:extLst>
              <a:ext uri="{FF2B5EF4-FFF2-40B4-BE49-F238E27FC236}">
                <a16:creationId xmlns:a16="http://schemas.microsoft.com/office/drawing/2014/main" id="{14FDF625-1CD0-BE87-B8A4-786744D5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03" name="Obrázek 402">
            <a:extLst>
              <a:ext uri="{FF2B5EF4-FFF2-40B4-BE49-F238E27FC236}">
                <a16:creationId xmlns:a16="http://schemas.microsoft.com/office/drawing/2014/main" id="{A3C360D9-EF77-330A-673D-6416582A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05" name="Obrázek 404">
            <a:extLst>
              <a:ext uri="{FF2B5EF4-FFF2-40B4-BE49-F238E27FC236}">
                <a16:creationId xmlns:a16="http://schemas.microsoft.com/office/drawing/2014/main" id="{F5D15BE3-F9B8-105A-F23F-F18F49B0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07" name="Obrázek 406">
            <a:extLst>
              <a:ext uri="{FF2B5EF4-FFF2-40B4-BE49-F238E27FC236}">
                <a16:creationId xmlns:a16="http://schemas.microsoft.com/office/drawing/2014/main" id="{40646E7C-BD3B-DCE2-8C2A-BF41AE29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09" name="Obrázek 408">
            <a:extLst>
              <a:ext uri="{FF2B5EF4-FFF2-40B4-BE49-F238E27FC236}">
                <a16:creationId xmlns:a16="http://schemas.microsoft.com/office/drawing/2014/main" id="{1B513D1B-1F0E-E81A-9DF4-E739C2FB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11" name="Obrázek 410">
            <a:extLst>
              <a:ext uri="{FF2B5EF4-FFF2-40B4-BE49-F238E27FC236}">
                <a16:creationId xmlns:a16="http://schemas.microsoft.com/office/drawing/2014/main" id="{7E0B9BA1-66F2-4135-F1EC-B6F27369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13" name="Obrázek 412">
            <a:extLst>
              <a:ext uri="{FF2B5EF4-FFF2-40B4-BE49-F238E27FC236}">
                <a16:creationId xmlns:a16="http://schemas.microsoft.com/office/drawing/2014/main" id="{91EB21AA-7790-6E76-D4DA-CEA259B9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88"/>
            <a:ext cx="27" cy="24"/>
          </a:xfrm>
          <a:prstGeom prst="rect">
            <a:avLst/>
          </a:prstGeom>
        </p:spPr>
      </p:pic>
      <p:pic>
        <p:nvPicPr>
          <p:cNvPr id="429" name="Obrázek 428">
            <a:extLst>
              <a:ext uri="{FF2B5EF4-FFF2-40B4-BE49-F238E27FC236}">
                <a16:creationId xmlns:a16="http://schemas.microsoft.com/office/drawing/2014/main" id="{356C3F45-7409-25E1-81AA-44D25C18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09" y="0"/>
            <a:ext cx="7527981" cy="6858000"/>
          </a:xfrm>
          <a:prstGeom prst="rect">
            <a:avLst/>
          </a:prstGeom>
        </p:spPr>
      </p:pic>
      <p:pic>
        <p:nvPicPr>
          <p:cNvPr id="431" name="Obrázek 430">
            <a:extLst>
              <a:ext uri="{FF2B5EF4-FFF2-40B4-BE49-F238E27FC236}">
                <a16:creationId xmlns:a16="http://schemas.microsoft.com/office/drawing/2014/main" id="{5CF4A523-BFF7-6F3D-415E-04861F5C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09" y="0"/>
            <a:ext cx="7527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73447"/>
              </p:ext>
            </p:extLst>
          </p:nvPr>
        </p:nvGraphicFramePr>
        <p:xfrm>
          <a:off x="1237927" y="1082462"/>
          <a:ext cx="3394472" cy="5328624"/>
        </p:xfrm>
        <a:graphic>
          <a:graphicData uri="http://schemas.openxmlformats.org/drawingml/2006/table">
            <a:tbl>
              <a:tblPr/>
              <a:tblGrid>
                <a:gridCol w="79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744"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solidFill>
                            <a:srgbClr val="FFFFFF"/>
                          </a:solidFill>
                          <a:effectLst/>
                        </a:rPr>
                        <a:t>Rok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solidFill>
                            <a:srgbClr val="FFFFFF"/>
                          </a:solidFill>
                          <a:effectLst/>
                        </a:rPr>
                        <a:t>miliardy korun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2004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7,3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2005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2,0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2006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6,9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2007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15,2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2008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23,8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2009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42,3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2010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47,9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2011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30,8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2012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73,8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2013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84,8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2014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75,3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2015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150,0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2016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80,6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2017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56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2018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44,7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2019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70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2020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  <a:latin typeface="PT Serif"/>
                        </a:rPr>
                        <a:t>85,7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2021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  <a:latin typeface="PT Serif"/>
                        </a:rPr>
                        <a:t>66,3</a:t>
                      </a:r>
                      <a:r>
                        <a:rPr lang="cs-CZ" sz="1500" baseline="0" dirty="0">
                          <a:effectLst/>
                          <a:latin typeface="PT Serif"/>
                        </a:rPr>
                        <a:t> ( NG EU 23,5)</a:t>
                      </a:r>
                      <a:endParaRPr lang="cs-CZ" sz="1500" dirty="0">
                        <a:effectLst/>
                        <a:latin typeface="PT Serif"/>
                      </a:endParaRP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2022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  <a:latin typeface="PT Serif"/>
                        </a:rPr>
                        <a:t>66,5 (NG EU 10,3)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02266"/>
                  </a:ext>
                </a:extLst>
              </a:tr>
              <a:tr h="249744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2023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  <a:latin typeface="PT Serif"/>
                        </a:rPr>
                        <a:t>49,9 (NG EU 39,5)</a:t>
                      </a:r>
                    </a:p>
                  </a:txBody>
                  <a:tcPr marL="31430" marR="31430" marT="12572" marB="125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0117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5520" y="173602"/>
            <a:ext cx="82809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cs-CZ" altLang="cs-CZ" sz="1200" dirty="0">
              <a:solidFill>
                <a:srgbClr val="444444"/>
              </a:solidFill>
              <a:latin typeface="PT Serif"/>
            </a:endParaRPr>
          </a:p>
          <a:p>
            <a:r>
              <a:rPr lang="cs-CZ" altLang="cs-CZ" sz="2000" b="1" dirty="0">
                <a:solidFill>
                  <a:srgbClr val="FF0000"/>
                </a:solidFill>
                <a:latin typeface="PT Serif"/>
              </a:rPr>
              <a:t>Pozice České republiky</a:t>
            </a:r>
            <a:endParaRPr lang="cs-CZ" altLang="cs-CZ" sz="1200" dirty="0">
              <a:solidFill>
                <a:srgbClr val="444444"/>
              </a:solidFill>
              <a:latin typeface="PT Serif"/>
            </a:endParaRPr>
          </a:p>
          <a:p>
            <a:r>
              <a:rPr lang="cs-CZ" altLang="cs-CZ" sz="1200" dirty="0">
                <a:solidFill>
                  <a:srgbClr val="444444"/>
                </a:solidFill>
                <a:latin typeface="PT Serif"/>
              </a:rPr>
              <a:t>Vývoj tzv. čisté pozice (rozdíly mezi příjmy z EU a odvody do EU) u Česka</a:t>
            </a:r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241158" y="4742340"/>
            <a:ext cx="415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Započítávání NG EU se nemá zahrnovat do rozpočtové bilance, protože státy do NG EU nepřispívají</a:t>
            </a:r>
          </a:p>
        </p:txBody>
      </p:sp>
      <p:pic>
        <p:nvPicPr>
          <p:cNvPr id="8" name="Picture 4" descr="čáp :: Designové folie pro interié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97" y="205011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DB61765-611B-9ECA-5E76-14A4CAEF4E96}"/>
              </a:ext>
            </a:extLst>
          </p:cNvPr>
          <p:cNvSpPr txBox="1"/>
          <p:nvPr/>
        </p:nvSpPr>
        <p:spPr>
          <a:xfrm>
            <a:off x="8416412" y="1550030"/>
            <a:ext cx="2782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? je pozice čistého příjemce realitou?</a:t>
            </a:r>
          </a:p>
          <a:p>
            <a:r>
              <a:rPr lang="cs-CZ" dirty="0"/>
              <a:t>- Čistá pozice je jen vůči rozpočtu, nejsou tam započítávány ostatní zdroje, kam přispíváme, ale nečerpáme</a:t>
            </a:r>
          </a:p>
          <a:p>
            <a:r>
              <a:rPr lang="cs-CZ" dirty="0"/>
              <a:t>- Do budoucna pozici příjemce ztratíme</a:t>
            </a:r>
          </a:p>
        </p:txBody>
      </p:sp>
    </p:spTree>
    <p:extLst>
      <p:ext uri="{BB962C8B-B14F-4D97-AF65-F5344CB8AC3E}">
        <p14:creationId xmlns:p14="http://schemas.microsoft.com/office/powerpoint/2010/main" val="31571639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951</Words>
  <Application>Microsoft Office PowerPoint</Application>
  <PresentationFormat>Širokoúhlá obrazovka</PresentationFormat>
  <Paragraphs>187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PT Serif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Boháčková</dc:creator>
  <cp:lastModifiedBy>Jan Sima</cp:lastModifiedBy>
  <cp:revision>68</cp:revision>
  <dcterms:created xsi:type="dcterms:W3CDTF">2023-05-11T06:31:43Z</dcterms:created>
  <dcterms:modified xsi:type="dcterms:W3CDTF">2024-05-20T11:17:04Z</dcterms:modified>
</cp:coreProperties>
</file>