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57" r:id="rId5"/>
    <p:sldId id="260" r:id="rId6"/>
    <p:sldId id="261" r:id="rId7"/>
    <p:sldId id="262" r:id="rId8"/>
    <p:sldId id="263" r:id="rId9"/>
    <p:sldId id="264" r:id="rId10"/>
    <p:sldId id="265"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1B8C9153-261D-49DE-9DED-E6949BA26FEB}"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1417536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B8C9153-261D-49DE-9DED-E6949BA26FE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1989923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B8C9153-261D-49DE-9DED-E6949BA26FE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3019087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B8C9153-261D-49DE-9DED-E6949BA26FE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AB2A5E5E-5A4A-49E8-899F-E99E48C261A8}"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09613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B8C9153-261D-49DE-9DED-E6949BA26FE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2602288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1B8C9153-261D-49DE-9DED-E6949BA26FEB}" type="datetimeFigureOut">
              <a:rPr lang="en-US" smtClean="0"/>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1457417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1B8C9153-261D-49DE-9DED-E6949BA26FEB}" type="datetimeFigureOut">
              <a:rPr lang="en-US" smtClean="0"/>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508445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B8C9153-261D-49DE-9DED-E6949BA26FEB}"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3950101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1B8C9153-261D-49DE-9DED-E6949BA26FEB}" type="datetimeFigureOut">
              <a:rPr lang="en-US" smtClean="0"/>
              <a:t>3/3/2020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AB2A5E5E-5A4A-49E8-899F-E99E48C261A8}" type="slidenum">
              <a:rPr lang="en-US" smtClean="0"/>
              <a:t>‹#›</a:t>
            </a:fld>
            <a:endParaRPr lang="en-US"/>
          </a:p>
        </p:txBody>
      </p:sp>
    </p:spTree>
    <p:extLst>
      <p:ext uri="{BB962C8B-B14F-4D97-AF65-F5344CB8AC3E}">
        <p14:creationId xmlns:p14="http://schemas.microsoft.com/office/powerpoint/2010/main" val="186056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B8C9153-261D-49DE-9DED-E6949BA26FEB}"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321378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1B8C9153-261D-49DE-9DED-E6949BA26FEB}"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372473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1B8C9153-261D-49DE-9DED-E6949BA26FE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4269355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1B8C9153-261D-49DE-9DED-E6949BA26FEB}" type="datetimeFigureOut">
              <a:rPr lang="en-US" smtClean="0"/>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3852871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1B8C9153-261D-49DE-9DED-E6949BA26FEB}" type="datetimeFigureOut">
              <a:rPr lang="en-US" smtClean="0"/>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24348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B8C9153-261D-49DE-9DED-E6949BA26FEB}" type="datetimeFigureOut">
              <a:rPr lang="en-US" smtClean="0"/>
              <a:t>3/3/2020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1368836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B8C9153-261D-49DE-9DED-E6949BA26FE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3587578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B8C9153-261D-49DE-9DED-E6949BA26FEB}"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A5E5E-5A4A-49E8-899F-E99E48C261A8}" type="slidenum">
              <a:rPr lang="en-US" smtClean="0"/>
              <a:t>‹#›</a:t>
            </a:fld>
            <a:endParaRPr lang="en-US"/>
          </a:p>
        </p:txBody>
      </p:sp>
    </p:spTree>
    <p:extLst>
      <p:ext uri="{BB962C8B-B14F-4D97-AF65-F5344CB8AC3E}">
        <p14:creationId xmlns:p14="http://schemas.microsoft.com/office/powerpoint/2010/main" val="352144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B8C9153-261D-49DE-9DED-E6949BA26FEB}" type="datetimeFigureOut">
              <a:rPr lang="en-US" smtClean="0"/>
              <a:t>3/3/2020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B2A5E5E-5A4A-49E8-899F-E99E48C261A8}" type="slidenum">
              <a:rPr lang="en-US" smtClean="0"/>
              <a:t>‹#›</a:t>
            </a:fld>
            <a:endParaRPr lang="en-US"/>
          </a:p>
        </p:txBody>
      </p:sp>
    </p:spTree>
    <p:extLst>
      <p:ext uri="{BB962C8B-B14F-4D97-AF65-F5344CB8AC3E}">
        <p14:creationId xmlns:p14="http://schemas.microsoft.com/office/powerpoint/2010/main" val="249607543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B886CB4F-4A28-4B73-AC37-FF0DF25B6494}"/>
              </a:ext>
            </a:extLst>
          </p:cNvPr>
          <p:cNvSpPr>
            <a:spLocks noGrp="1"/>
          </p:cNvSpPr>
          <p:nvPr>
            <p:ph type="ctrTitle"/>
          </p:nvPr>
        </p:nvSpPr>
        <p:spPr/>
        <p:txBody>
          <a:bodyPr/>
          <a:lstStyle/>
          <a:p>
            <a:r>
              <a:rPr lang="en-GB" b="1" dirty="0" smtClean="0"/>
              <a:t>Previewing</a:t>
            </a:r>
            <a:endParaRPr lang="en-GB" b="1" dirty="0"/>
          </a:p>
        </p:txBody>
      </p:sp>
      <p:sp>
        <p:nvSpPr>
          <p:cNvPr id="3" name="Podnadpis 2">
            <a:extLst>
              <a:ext uri="{FF2B5EF4-FFF2-40B4-BE49-F238E27FC236}">
                <a16:creationId xmlns="" xmlns:a16="http://schemas.microsoft.com/office/drawing/2014/main" id="{5564335D-D2E5-415E-A8D0-B45909E654AA}"/>
              </a:ext>
            </a:extLst>
          </p:cNvPr>
          <p:cNvSpPr>
            <a:spLocks noGrp="1"/>
          </p:cNvSpPr>
          <p:nvPr>
            <p:ph type="subTitle" idx="1"/>
          </p:nvPr>
        </p:nvSpPr>
        <p:spPr/>
        <p:txBody>
          <a:bodyPr>
            <a:normAutofit fontScale="77500" lnSpcReduction="20000"/>
          </a:bodyPr>
          <a:lstStyle/>
          <a:p>
            <a:r>
              <a:rPr lang="cs-CZ" sz="2800" b="1" dirty="0" err="1"/>
              <a:t>How</a:t>
            </a:r>
            <a:r>
              <a:rPr lang="cs-CZ" sz="2800" b="1" dirty="0"/>
              <a:t> to </a:t>
            </a:r>
            <a:r>
              <a:rPr lang="cs-CZ" sz="2800" b="1" dirty="0" err="1"/>
              <a:t>Preview</a:t>
            </a:r>
            <a:r>
              <a:rPr lang="cs-CZ" sz="2800" b="1" dirty="0"/>
              <a:t> </a:t>
            </a:r>
            <a:r>
              <a:rPr lang="cs-CZ" sz="2800" b="1" dirty="0" err="1"/>
              <a:t>Reading</a:t>
            </a:r>
            <a:r>
              <a:rPr lang="cs-CZ" sz="2800" b="1" dirty="0"/>
              <a:t> </a:t>
            </a:r>
            <a:r>
              <a:rPr lang="cs-CZ" sz="2800" b="1" dirty="0" err="1"/>
              <a:t>Assignments</a:t>
            </a:r>
            <a:endParaRPr lang="cs-CZ" sz="2800" b="1" dirty="0"/>
          </a:p>
          <a:p>
            <a:endParaRPr lang="cs-CZ" dirty="0"/>
          </a:p>
          <a:p>
            <a:pPr algn="l"/>
            <a:r>
              <a:rPr lang="cs-CZ" dirty="0"/>
              <a:t>Use </a:t>
            </a:r>
            <a:r>
              <a:rPr lang="cs-CZ" dirty="0" err="1"/>
              <a:t>the</a:t>
            </a:r>
            <a:r>
              <a:rPr lang="cs-CZ" dirty="0"/>
              <a:t> </a:t>
            </a:r>
            <a:r>
              <a:rPr lang="cs-CZ" dirty="0" err="1"/>
              <a:t>following</a:t>
            </a:r>
            <a:r>
              <a:rPr lang="cs-CZ" dirty="0"/>
              <a:t> </a:t>
            </a:r>
            <a:r>
              <a:rPr lang="cs-CZ" dirty="0" err="1"/>
              <a:t>steps</a:t>
            </a:r>
            <a:r>
              <a:rPr lang="cs-CZ" dirty="0"/>
              <a:t> to </a:t>
            </a:r>
            <a:r>
              <a:rPr lang="cs-CZ" dirty="0" err="1"/>
              <a:t>become</a:t>
            </a:r>
            <a:r>
              <a:rPr lang="cs-CZ" dirty="0"/>
              <a:t> </a:t>
            </a:r>
            <a:r>
              <a:rPr lang="cs-CZ" dirty="0" err="1"/>
              <a:t>familiar</a:t>
            </a:r>
            <a:r>
              <a:rPr lang="cs-CZ" dirty="0"/>
              <a:t> </a:t>
            </a:r>
            <a:r>
              <a:rPr lang="cs-CZ" dirty="0" err="1"/>
              <a:t>with</a:t>
            </a:r>
            <a:r>
              <a:rPr lang="cs-CZ" dirty="0"/>
              <a:t> </a:t>
            </a:r>
            <a:r>
              <a:rPr lang="cs-CZ" dirty="0" err="1"/>
              <a:t>the</a:t>
            </a:r>
            <a:r>
              <a:rPr lang="cs-CZ" dirty="0"/>
              <a:t> </a:t>
            </a:r>
            <a:r>
              <a:rPr lang="cs-CZ" dirty="0" err="1"/>
              <a:t>content</a:t>
            </a:r>
            <a:r>
              <a:rPr lang="cs-CZ" dirty="0"/>
              <a:t> and </a:t>
            </a:r>
            <a:r>
              <a:rPr lang="cs-CZ" dirty="0" err="1"/>
              <a:t>organization</a:t>
            </a:r>
            <a:r>
              <a:rPr lang="cs-CZ" dirty="0"/>
              <a:t> </a:t>
            </a:r>
            <a:r>
              <a:rPr lang="cs-CZ" dirty="0" err="1"/>
              <a:t>of</a:t>
            </a:r>
            <a:r>
              <a:rPr lang="cs-CZ" dirty="0"/>
              <a:t> a </a:t>
            </a:r>
            <a:r>
              <a:rPr lang="cs-CZ" dirty="0" err="1"/>
              <a:t>chapter</a:t>
            </a:r>
            <a:r>
              <a:rPr lang="cs-CZ" dirty="0"/>
              <a:t>, </a:t>
            </a:r>
            <a:r>
              <a:rPr lang="cs-CZ" dirty="0" err="1"/>
              <a:t>essay</a:t>
            </a:r>
            <a:r>
              <a:rPr lang="cs-CZ" dirty="0"/>
              <a:t>, </a:t>
            </a:r>
            <a:r>
              <a:rPr lang="cs-CZ" dirty="0" err="1"/>
              <a:t>or</a:t>
            </a:r>
            <a:r>
              <a:rPr lang="cs-CZ" dirty="0"/>
              <a:t> </a:t>
            </a:r>
            <a:r>
              <a:rPr lang="cs-CZ" dirty="0" err="1"/>
              <a:t>article</a:t>
            </a:r>
            <a:endParaRPr lang="en-US" dirty="0"/>
          </a:p>
          <a:p>
            <a:endParaRPr lang="en-US" dirty="0"/>
          </a:p>
        </p:txBody>
      </p:sp>
    </p:spTree>
    <p:extLst>
      <p:ext uri="{BB962C8B-B14F-4D97-AF65-F5344CB8AC3E}">
        <p14:creationId xmlns:p14="http://schemas.microsoft.com/office/powerpoint/2010/main" val="1728479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4ADD26C-2FF6-4274-8EFD-53029898E901}"/>
              </a:ext>
            </a:extLst>
          </p:cNvPr>
          <p:cNvSpPr>
            <a:spLocks noGrp="1"/>
          </p:cNvSpPr>
          <p:nvPr>
            <p:ph type="title"/>
          </p:nvPr>
        </p:nvSpPr>
        <p:spPr/>
        <p:txBody>
          <a:bodyPr/>
          <a:lstStyle/>
          <a:p>
            <a:r>
              <a:rPr lang="cs-CZ" b="1" dirty="0" err="1"/>
              <a:t>Read</a:t>
            </a:r>
            <a:r>
              <a:rPr lang="cs-CZ" b="1" dirty="0"/>
              <a:t> </a:t>
            </a:r>
            <a:r>
              <a:rPr lang="cs-CZ" b="1" dirty="0" err="1"/>
              <a:t>quickly</a:t>
            </a:r>
            <a:r>
              <a:rPr lang="cs-CZ" b="1" dirty="0"/>
              <a:t> </a:t>
            </a:r>
            <a:r>
              <a:rPr lang="cs-CZ" b="1" dirty="0" err="1"/>
              <a:t>any</a:t>
            </a:r>
            <a:r>
              <a:rPr lang="cs-CZ" b="1" dirty="0"/>
              <a:t> end-</a:t>
            </a:r>
            <a:r>
              <a:rPr lang="cs-CZ" b="1" dirty="0" err="1"/>
              <a:t>of</a:t>
            </a:r>
            <a:r>
              <a:rPr lang="cs-CZ" b="1" dirty="0"/>
              <a:t>-</a:t>
            </a:r>
            <a:r>
              <a:rPr lang="cs-CZ" b="1" dirty="0" err="1"/>
              <a:t>article</a:t>
            </a:r>
            <a:r>
              <a:rPr lang="cs-CZ" b="1" dirty="0"/>
              <a:t> </a:t>
            </a:r>
            <a:r>
              <a:rPr lang="cs-CZ" b="1" dirty="0" err="1"/>
              <a:t>or</a:t>
            </a:r>
            <a:r>
              <a:rPr lang="cs-CZ" b="1" dirty="0"/>
              <a:t> end-</a:t>
            </a:r>
            <a:r>
              <a:rPr lang="cs-CZ" b="1" dirty="0" err="1"/>
              <a:t>of</a:t>
            </a:r>
            <a:r>
              <a:rPr lang="cs-CZ" b="1" dirty="0"/>
              <a:t>-</a:t>
            </a:r>
            <a:r>
              <a:rPr lang="cs-CZ" b="1" dirty="0" err="1"/>
              <a:t>chapter</a:t>
            </a:r>
            <a:r>
              <a:rPr lang="cs-CZ" b="1" dirty="0"/>
              <a:t> </a:t>
            </a:r>
            <a:r>
              <a:rPr lang="cs-CZ" b="1" dirty="0" err="1"/>
              <a:t>material</a:t>
            </a:r>
            <a:r>
              <a:rPr lang="cs-CZ" b="1" dirty="0"/>
              <a:t>.</a:t>
            </a:r>
            <a:endParaRPr lang="en-US" b="1" dirty="0"/>
          </a:p>
        </p:txBody>
      </p:sp>
      <p:sp>
        <p:nvSpPr>
          <p:cNvPr id="3" name="Zástupný symbol pro obsah 2">
            <a:extLst>
              <a:ext uri="{FF2B5EF4-FFF2-40B4-BE49-F238E27FC236}">
                <a16:creationId xmlns="" xmlns:a16="http://schemas.microsoft.com/office/drawing/2014/main" id="{92A8CFA4-DE93-4373-81FC-296A84195A06}"/>
              </a:ext>
            </a:extLst>
          </p:cNvPr>
          <p:cNvSpPr>
            <a:spLocks noGrp="1"/>
          </p:cNvSpPr>
          <p:nvPr>
            <p:ph idx="1"/>
          </p:nvPr>
        </p:nvSpPr>
        <p:spPr/>
        <p:txBody>
          <a:bodyPr/>
          <a:lstStyle/>
          <a:p>
            <a:r>
              <a:rPr lang="cs-CZ" dirty="0" err="1"/>
              <a:t>This</a:t>
            </a:r>
            <a:r>
              <a:rPr lang="cs-CZ" dirty="0"/>
              <a:t> </a:t>
            </a:r>
            <a:r>
              <a:rPr lang="cs-CZ" dirty="0" err="1"/>
              <a:t>might</a:t>
            </a:r>
            <a:r>
              <a:rPr lang="cs-CZ" dirty="0"/>
              <a:t> </a:t>
            </a:r>
            <a:r>
              <a:rPr lang="cs-CZ" dirty="0" err="1"/>
              <a:t>include</a:t>
            </a:r>
            <a:r>
              <a:rPr lang="cs-CZ" dirty="0"/>
              <a:t> </a:t>
            </a:r>
            <a:r>
              <a:rPr lang="cs-CZ" dirty="0" err="1"/>
              <a:t>references</a:t>
            </a:r>
            <a:r>
              <a:rPr lang="cs-CZ" dirty="0"/>
              <a:t>, study </a:t>
            </a:r>
            <a:r>
              <a:rPr lang="cs-CZ" dirty="0" err="1"/>
              <a:t>questions</a:t>
            </a:r>
            <a:r>
              <a:rPr lang="cs-CZ" dirty="0"/>
              <a:t>, </a:t>
            </a:r>
            <a:r>
              <a:rPr lang="cs-CZ" dirty="0" err="1"/>
              <a:t>discussion</a:t>
            </a:r>
            <a:r>
              <a:rPr lang="cs-CZ" dirty="0"/>
              <a:t> </a:t>
            </a:r>
            <a:r>
              <a:rPr lang="cs-CZ" dirty="0" err="1"/>
              <a:t>questions</a:t>
            </a:r>
            <a:r>
              <a:rPr lang="cs-CZ" dirty="0"/>
              <a:t>, </a:t>
            </a:r>
            <a:r>
              <a:rPr lang="cs-CZ" dirty="0" err="1"/>
              <a:t>chapter</a:t>
            </a:r>
            <a:r>
              <a:rPr lang="cs-CZ" dirty="0"/>
              <a:t> </a:t>
            </a:r>
            <a:r>
              <a:rPr lang="cs-CZ" dirty="0" err="1"/>
              <a:t>outlines</a:t>
            </a:r>
            <a:r>
              <a:rPr lang="cs-CZ" dirty="0"/>
              <a:t>, </a:t>
            </a:r>
            <a:r>
              <a:rPr lang="cs-CZ" dirty="0" err="1"/>
              <a:t>or</a:t>
            </a:r>
            <a:r>
              <a:rPr lang="cs-CZ" dirty="0"/>
              <a:t> </a:t>
            </a:r>
            <a:r>
              <a:rPr lang="cs-CZ" dirty="0" err="1"/>
              <a:t>vocabulary</a:t>
            </a:r>
            <a:r>
              <a:rPr lang="cs-CZ" dirty="0"/>
              <a:t> </a:t>
            </a:r>
            <a:r>
              <a:rPr lang="cs-CZ" dirty="0" err="1"/>
              <a:t>lists</a:t>
            </a:r>
            <a:r>
              <a:rPr lang="cs-CZ" dirty="0"/>
              <a:t>. </a:t>
            </a:r>
            <a:r>
              <a:rPr lang="cs-CZ" dirty="0" err="1"/>
              <a:t>If</a:t>
            </a:r>
            <a:r>
              <a:rPr lang="cs-CZ" dirty="0"/>
              <a:t> </a:t>
            </a:r>
            <a:r>
              <a:rPr lang="cs-CZ" dirty="0" err="1"/>
              <a:t>there</a:t>
            </a:r>
            <a:r>
              <a:rPr lang="cs-CZ" dirty="0"/>
              <a:t> are study </a:t>
            </a:r>
            <a:r>
              <a:rPr lang="cs-CZ" dirty="0" err="1"/>
              <a:t>questions</a:t>
            </a:r>
            <a:r>
              <a:rPr lang="cs-CZ" dirty="0"/>
              <a:t>, </a:t>
            </a:r>
            <a:r>
              <a:rPr lang="cs-CZ" dirty="0" err="1"/>
              <a:t>read</a:t>
            </a:r>
            <a:r>
              <a:rPr lang="cs-CZ" dirty="0"/>
              <a:t> </a:t>
            </a:r>
            <a:r>
              <a:rPr lang="cs-CZ" dirty="0" err="1"/>
              <a:t>them</a:t>
            </a:r>
            <a:r>
              <a:rPr lang="cs-CZ" dirty="0"/>
              <a:t> </a:t>
            </a:r>
            <a:r>
              <a:rPr lang="cs-CZ" dirty="0" err="1"/>
              <a:t>through</a:t>
            </a:r>
            <a:r>
              <a:rPr lang="cs-CZ" dirty="0"/>
              <a:t> </a:t>
            </a:r>
            <a:r>
              <a:rPr lang="cs-CZ" dirty="0" err="1"/>
              <a:t>quickly</a:t>
            </a:r>
            <a:r>
              <a:rPr lang="cs-CZ" dirty="0"/>
              <a:t> </a:t>
            </a:r>
            <a:r>
              <a:rPr lang="cs-CZ" dirty="0" err="1"/>
              <a:t>because</a:t>
            </a:r>
            <a:r>
              <a:rPr lang="cs-CZ" dirty="0"/>
              <a:t> </a:t>
            </a:r>
            <a:r>
              <a:rPr lang="cs-CZ" dirty="0" err="1"/>
              <a:t>they</a:t>
            </a:r>
            <a:r>
              <a:rPr lang="cs-CZ" dirty="0"/>
              <a:t> </a:t>
            </a:r>
            <a:r>
              <a:rPr lang="cs-CZ" dirty="0" err="1"/>
              <a:t>tell</a:t>
            </a:r>
            <a:r>
              <a:rPr lang="cs-CZ" dirty="0"/>
              <a:t> </a:t>
            </a:r>
            <a:r>
              <a:rPr lang="cs-CZ" dirty="0" err="1"/>
              <a:t>you</a:t>
            </a:r>
            <a:r>
              <a:rPr lang="cs-CZ" dirty="0"/>
              <a:t> </a:t>
            </a:r>
            <a:r>
              <a:rPr lang="cs-CZ" dirty="0" err="1"/>
              <a:t>what</a:t>
            </a:r>
            <a:r>
              <a:rPr lang="cs-CZ" dirty="0"/>
              <a:t> </a:t>
            </a:r>
            <a:r>
              <a:rPr lang="cs-CZ" dirty="0" err="1"/>
              <a:t>is</a:t>
            </a:r>
            <a:r>
              <a:rPr lang="cs-CZ" dirty="0"/>
              <a:t> </a:t>
            </a:r>
            <a:r>
              <a:rPr lang="cs-CZ" dirty="0" err="1"/>
              <a:t>important</a:t>
            </a:r>
            <a:r>
              <a:rPr lang="cs-CZ" dirty="0"/>
              <a:t> to </a:t>
            </a:r>
            <a:r>
              <a:rPr lang="cs-CZ" dirty="0" err="1"/>
              <a:t>remember</a:t>
            </a:r>
            <a:r>
              <a:rPr lang="cs-CZ" dirty="0"/>
              <a:t> in </a:t>
            </a:r>
            <a:r>
              <a:rPr lang="cs-CZ" dirty="0" err="1"/>
              <a:t>the</a:t>
            </a:r>
            <a:r>
              <a:rPr lang="cs-CZ" dirty="0"/>
              <a:t> </a:t>
            </a:r>
            <a:r>
              <a:rPr lang="cs-CZ" dirty="0" err="1"/>
              <a:t>chapter</a:t>
            </a:r>
            <a:r>
              <a:rPr lang="cs-CZ" dirty="0"/>
              <a:t>. </a:t>
            </a:r>
            <a:r>
              <a:rPr lang="cs-CZ" dirty="0" err="1"/>
              <a:t>If</a:t>
            </a:r>
            <a:r>
              <a:rPr lang="cs-CZ" dirty="0"/>
              <a:t> a </a:t>
            </a:r>
            <a:r>
              <a:rPr lang="cs-CZ" dirty="0" err="1"/>
              <a:t>vocabulary</a:t>
            </a:r>
            <a:r>
              <a:rPr lang="cs-CZ" dirty="0"/>
              <a:t> list </a:t>
            </a:r>
            <a:r>
              <a:rPr lang="cs-CZ" dirty="0" err="1"/>
              <a:t>is</a:t>
            </a:r>
            <a:r>
              <a:rPr lang="cs-CZ" dirty="0"/>
              <a:t> </a:t>
            </a:r>
            <a:r>
              <a:rPr lang="cs-CZ" dirty="0" err="1" smtClean="0"/>
              <a:t>included</a:t>
            </a:r>
            <a:r>
              <a:rPr lang="cs-CZ" dirty="0" smtClean="0"/>
              <a:t>, use </a:t>
            </a:r>
            <a:r>
              <a:rPr lang="cs-CZ" dirty="0" err="1"/>
              <a:t>it</a:t>
            </a:r>
            <a:r>
              <a:rPr lang="cs-CZ" dirty="0"/>
              <a:t> to </a:t>
            </a:r>
            <a:r>
              <a:rPr lang="cs-CZ" dirty="0" err="1"/>
              <a:t>identify</a:t>
            </a:r>
            <a:r>
              <a:rPr lang="cs-CZ" dirty="0"/>
              <a:t> </a:t>
            </a:r>
            <a:r>
              <a:rPr lang="cs-CZ" dirty="0" err="1"/>
              <a:t>the</a:t>
            </a:r>
            <a:r>
              <a:rPr lang="cs-CZ" dirty="0"/>
              <a:t> </a:t>
            </a:r>
            <a:r>
              <a:rPr lang="cs-CZ" dirty="0" err="1"/>
              <a:t>terms</a:t>
            </a:r>
            <a:r>
              <a:rPr lang="cs-CZ" dirty="0"/>
              <a:t> </a:t>
            </a:r>
            <a:r>
              <a:rPr lang="cs-CZ" dirty="0" err="1"/>
              <a:t>you</a:t>
            </a:r>
            <a:r>
              <a:rPr lang="cs-CZ" dirty="0"/>
              <a:t> </a:t>
            </a:r>
            <a:r>
              <a:rPr lang="cs-CZ" dirty="0" err="1"/>
              <a:t>will</a:t>
            </a:r>
            <a:r>
              <a:rPr lang="cs-CZ" dirty="0"/>
              <a:t> </a:t>
            </a:r>
            <a:r>
              <a:rPr lang="cs-CZ" dirty="0" err="1"/>
              <a:t>be</a:t>
            </a:r>
            <a:r>
              <a:rPr lang="cs-CZ" dirty="0"/>
              <a:t> </a:t>
            </a:r>
            <a:r>
              <a:rPr lang="cs-CZ" dirty="0" err="1"/>
              <a:t>learning</a:t>
            </a:r>
            <a:r>
              <a:rPr lang="cs-CZ" dirty="0"/>
              <a:t> as </a:t>
            </a:r>
            <a:r>
              <a:rPr lang="cs-CZ" dirty="0" err="1"/>
              <a:t>you</a:t>
            </a:r>
            <a:r>
              <a:rPr lang="cs-CZ" dirty="0"/>
              <a:t> </a:t>
            </a:r>
            <a:r>
              <a:rPr lang="cs-CZ" dirty="0" err="1"/>
              <a:t>read</a:t>
            </a:r>
            <a:r>
              <a:rPr lang="cs-CZ" dirty="0"/>
              <a:t>.</a:t>
            </a:r>
            <a:endParaRPr lang="en-US" dirty="0"/>
          </a:p>
        </p:txBody>
      </p:sp>
    </p:spTree>
    <p:extLst>
      <p:ext uri="{BB962C8B-B14F-4D97-AF65-F5344CB8AC3E}">
        <p14:creationId xmlns:p14="http://schemas.microsoft.com/office/powerpoint/2010/main" val="2255221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3E16C169-7C2F-4E6D-B878-77C13B28E629}"/>
              </a:ext>
            </a:extLst>
          </p:cNvPr>
          <p:cNvSpPr>
            <a:spLocks noGrp="1"/>
          </p:cNvSpPr>
          <p:nvPr>
            <p:ph type="title"/>
          </p:nvPr>
        </p:nvSpPr>
        <p:spPr/>
        <p:txBody>
          <a:bodyPr>
            <a:normAutofit/>
          </a:bodyPr>
          <a:lstStyle/>
          <a:p>
            <a:r>
              <a:rPr lang="cs-CZ" sz="4800" b="1" dirty="0" err="1"/>
              <a:t>Read</a:t>
            </a:r>
            <a:r>
              <a:rPr lang="cs-CZ" sz="4800" b="1" dirty="0"/>
              <a:t> </a:t>
            </a:r>
            <a:r>
              <a:rPr lang="cs-CZ" sz="4800" b="1" dirty="0" err="1"/>
              <a:t>the</a:t>
            </a:r>
            <a:r>
              <a:rPr lang="cs-CZ" sz="4800" b="1" dirty="0"/>
              <a:t> </a:t>
            </a:r>
            <a:r>
              <a:rPr lang="cs-CZ" sz="4800" b="1" dirty="0" err="1"/>
              <a:t>title</a:t>
            </a:r>
            <a:endParaRPr lang="en-US" sz="4800" b="1" dirty="0"/>
          </a:p>
        </p:txBody>
      </p:sp>
      <p:sp>
        <p:nvSpPr>
          <p:cNvPr id="3" name="Zástupný symbol pro obsah 2">
            <a:extLst>
              <a:ext uri="{FF2B5EF4-FFF2-40B4-BE49-F238E27FC236}">
                <a16:creationId xmlns="" xmlns:a16="http://schemas.microsoft.com/office/drawing/2014/main" id="{0FD78A40-E00F-4705-AC43-4962B3D9E788}"/>
              </a:ext>
            </a:extLst>
          </p:cNvPr>
          <p:cNvSpPr>
            <a:spLocks noGrp="1"/>
          </p:cNvSpPr>
          <p:nvPr>
            <p:ph idx="1"/>
          </p:nvPr>
        </p:nvSpPr>
        <p:spPr/>
        <p:txBody>
          <a:bodyPr>
            <a:normAutofit/>
          </a:bodyPr>
          <a:lstStyle/>
          <a:p>
            <a:r>
              <a:rPr lang="cs-CZ" sz="4000" dirty="0" err="1"/>
              <a:t>The</a:t>
            </a:r>
            <a:r>
              <a:rPr lang="cs-CZ" sz="4000" dirty="0"/>
              <a:t> </a:t>
            </a:r>
            <a:r>
              <a:rPr lang="cs-CZ" sz="4000" dirty="0" err="1"/>
              <a:t>title</a:t>
            </a:r>
            <a:r>
              <a:rPr lang="cs-CZ" sz="4000" dirty="0"/>
              <a:t> </a:t>
            </a:r>
            <a:r>
              <a:rPr lang="cs-CZ" sz="4000" dirty="0" err="1"/>
              <a:t>indicates</a:t>
            </a:r>
            <a:r>
              <a:rPr lang="cs-CZ" sz="4000" dirty="0"/>
              <a:t> </a:t>
            </a:r>
            <a:r>
              <a:rPr lang="cs-CZ" sz="4000" dirty="0" err="1"/>
              <a:t>the</a:t>
            </a:r>
            <a:r>
              <a:rPr lang="cs-CZ" sz="4000" dirty="0"/>
              <a:t> </a:t>
            </a:r>
            <a:r>
              <a:rPr lang="cs-CZ" sz="4000" dirty="0" err="1"/>
              <a:t>topic</a:t>
            </a:r>
            <a:r>
              <a:rPr lang="cs-CZ" sz="4000" dirty="0"/>
              <a:t> </a:t>
            </a:r>
            <a:r>
              <a:rPr lang="cs-CZ" sz="4000" dirty="0" err="1"/>
              <a:t>of</a:t>
            </a:r>
            <a:r>
              <a:rPr lang="cs-CZ" sz="4000" dirty="0"/>
              <a:t> </a:t>
            </a:r>
            <a:r>
              <a:rPr lang="cs-CZ" sz="4000" dirty="0" err="1"/>
              <a:t>the</a:t>
            </a:r>
            <a:r>
              <a:rPr lang="cs-CZ" sz="4000" dirty="0"/>
              <a:t> </a:t>
            </a:r>
            <a:r>
              <a:rPr lang="cs-CZ" sz="4000" dirty="0" err="1"/>
              <a:t>article</a:t>
            </a:r>
            <a:r>
              <a:rPr lang="cs-CZ" sz="4000" dirty="0"/>
              <a:t> </a:t>
            </a:r>
            <a:r>
              <a:rPr lang="cs-CZ" sz="4000" dirty="0" err="1"/>
              <a:t>or</a:t>
            </a:r>
            <a:r>
              <a:rPr lang="cs-CZ" sz="4000" dirty="0"/>
              <a:t> </a:t>
            </a:r>
            <a:r>
              <a:rPr lang="cs-CZ" sz="4000" dirty="0" err="1"/>
              <a:t>chapter</a:t>
            </a:r>
            <a:r>
              <a:rPr lang="cs-CZ" sz="4000" dirty="0"/>
              <a:t>; </a:t>
            </a:r>
            <a:r>
              <a:rPr lang="cs-CZ" sz="4000" dirty="0" err="1"/>
              <a:t>the</a:t>
            </a:r>
            <a:r>
              <a:rPr lang="cs-CZ" sz="4000" dirty="0"/>
              <a:t> </a:t>
            </a:r>
            <a:r>
              <a:rPr lang="cs-CZ" sz="4000" dirty="0" err="1"/>
              <a:t>subtitle</a:t>
            </a:r>
            <a:r>
              <a:rPr lang="cs-CZ" sz="4000" dirty="0"/>
              <a:t> </a:t>
            </a:r>
            <a:r>
              <a:rPr lang="cs-CZ" sz="4000" dirty="0" err="1"/>
              <a:t>suggests</a:t>
            </a:r>
            <a:r>
              <a:rPr lang="cs-CZ" sz="4000" dirty="0"/>
              <a:t> </a:t>
            </a:r>
            <a:r>
              <a:rPr lang="cs-CZ" sz="4000" dirty="0" err="1"/>
              <a:t>the</a:t>
            </a:r>
            <a:r>
              <a:rPr lang="cs-CZ" sz="4000" dirty="0"/>
              <a:t> </a:t>
            </a:r>
            <a:r>
              <a:rPr lang="cs-CZ" sz="4000" dirty="0" err="1"/>
              <a:t>specific</a:t>
            </a:r>
            <a:r>
              <a:rPr lang="cs-CZ" sz="4000" dirty="0"/>
              <a:t> </a:t>
            </a:r>
            <a:r>
              <a:rPr lang="cs-CZ" sz="4000" dirty="0" err="1"/>
              <a:t>focus</a:t>
            </a:r>
            <a:r>
              <a:rPr lang="cs-CZ" sz="4000" dirty="0"/>
              <a:t> </a:t>
            </a:r>
            <a:r>
              <a:rPr lang="cs-CZ" sz="4000" dirty="0" err="1"/>
              <a:t>of</a:t>
            </a:r>
            <a:r>
              <a:rPr lang="cs-CZ" sz="4000" dirty="0"/>
              <a:t>, </a:t>
            </a:r>
            <a:r>
              <a:rPr lang="cs-CZ" sz="4000" dirty="0" err="1"/>
              <a:t>or</a:t>
            </a:r>
            <a:r>
              <a:rPr lang="cs-CZ" sz="4000" dirty="0"/>
              <a:t> </a:t>
            </a:r>
            <a:r>
              <a:rPr lang="cs-CZ" sz="4000" dirty="0" err="1"/>
              <a:t>approach</a:t>
            </a:r>
            <a:r>
              <a:rPr lang="cs-CZ" sz="4000" dirty="0"/>
              <a:t> to, </a:t>
            </a:r>
            <a:r>
              <a:rPr lang="cs-CZ" sz="4000" dirty="0" err="1"/>
              <a:t>the</a:t>
            </a:r>
            <a:r>
              <a:rPr lang="cs-CZ" sz="4000" dirty="0"/>
              <a:t> </a:t>
            </a:r>
            <a:r>
              <a:rPr lang="cs-CZ" sz="4000" dirty="0" err="1"/>
              <a:t>topic</a:t>
            </a:r>
            <a:r>
              <a:rPr lang="cs-CZ" sz="4000" dirty="0"/>
              <a:t>.</a:t>
            </a:r>
            <a:endParaRPr lang="en-US" sz="4000" dirty="0"/>
          </a:p>
        </p:txBody>
      </p:sp>
    </p:spTree>
    <p:extLst>
      <p:ext uri="{BB962C8B-B14F-4D97-AF65-F5344CB8AC3E}">
        <p14:creationId xmlns:p14="http://schemas.microsoft.com/office/powerpoint/2010/main" val="2989173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 xmlns:a16="http://schemas.microsoft.com/office/drawing/2014/main" id="{94385E3F-3641-4E3F-ABA3-951C59113420}"/>
              </a:ext>
            </a:extLst>
          </p:cNvPr>
          <p:cNvSpPr>
            <a:spLocks noGrp="1"/>
          </p:cNvSpPr>
          <p:nvPr>
            <p:ph type="title"/>
          </p:nvPr>
        </p:nvSpPr>
        <p:spPr/>
        <p:txBody>
          <a:bodyPr>
            <a:normAutofit/>
          </a:bodyPr>
          <a:lstStyle/>
          <a:p>
            <a:r>
              <a:rPr lang="cs-CZ" sz="4800" b="1" dirty="0" err="1"/>
              <a:t>Check</a:t>
            </a:r>
            <a:r>
              <a:rPr lang="cs-CZ" sz="4800" b="1" dirty="0"/>
              <a:t> </a:t>
            </a:r>
            <a:r>
              <a:rPr lang="cs-CZ" sz="4800" b="1" dirty="0" err="1"/>
              <a:t>the</a:t>
            </a:r>
            <a:r>
              <a:rPr lang="cs-CZ" sz="4800" b="1" dirty="0"/>
              <a:t> </a:t>
            </a:r>
            <a:r>
              <a:rPr lang="cs-CZ" sz="4800" b="1" dirty="0" err="1"/>
              <a:t>author</a:t>
            </a:r>
            <a:r>
              <a:rPr lang="cs-CZ" sz="4800" b="1" dirty="0"/>
              <a:t> and </a:t>
            </a:r>
            <a:r>
              <a:rPr lang="cs-CZ" sz="4800" b="1" dirty="0" err="1"/>
              <a:t>the</a:t>
            </a:r>
            <a:r>
              <a:rPr lang="cs-CZ" sz="4800" b="1" dirty="0"/>
              <a:t> source</a:t>
            </a:r>
            <a:endParaRPr lang="en-US" sz="4800" b="1" dirty="0"/>
          </a:p>
        </p:txBody>
      </p:sp>
      <p:sp>
        <p:nvSpPr>
          <p:cNvPr id="5" name="Zástupný symbol pro obsah 4">
            <a:extLst>
              <a:ext uri="{FF2B5EF4-FFF2-40B4-BE49-F238E27FC236}">
                <a16:creationId xmlns="" xmlns:a16="http://schemas.microsoft.com/office/drawing/2014/main" id="{300A3555-16C6-4E42-B250-0021E038D88B}"/>
              </a:ext>
            </a:extLst>
          </p:cNvPr>
          <p:cNvSpPr>
            <a:spLocks noGrp="1"/>
          </p:cNvSpPr>
          <p:nvPr>
            <p:ph idx="1"/>
          </p:nvPr>
        </p:nvSpPr>
        <p:spPr/>
        <p:txBody>
          <a:bodyPr>
            <a:normAutofit/>
          </a:bodyPr>
          <a:lstStyle/>
          <a:p>
            <a:r>
              <a:rPr lang="cs-CZ" sz="4000" dirty="0" err="1"/>
              <a:t>This</a:t>
            </a:r>
            <a:r>
              <a:rPr lang="cs-CZ" sz="4000" dirty="0"/>
              <a:t> </a:t>
            </a:r>
            <a:r>
              <a:rPr lang="cs-CZ" sz="4000" dirty="0" err="1"/>
              <a:t>information</a:t>
            </a:r>
            <a:r>
              <a:rPr lang="cs-CZ" sz="4000" dirty="0"/>
              <a:t> </a:t>
            </a:r>
            <a:r>
              <a:rPr lang="cs-CZ" sz="4000" dirty="0" err="1"/>
              <a:t>may</a:t>
            </a:r>
            <a:r>
              <a:rPr lang="cs-CZ" sz="4000" dirty="0"/>
              <a:t> </a:t>
            </a:r>
            <a:r>
              <a:rPr lang="cs-CZ" sz="4000" dirty="0" err="1"/>
              <a:t>provide</a:t>
            </a:r>
            <a:r>
              <a:rPr lang="cs-CZ" sz="4000" dirty="0"/>
              <a:t> </a:t>
            </a:r>
            <a:r>
              <a:rPr lang="cs-CZ" sz="4000" dirty="0" err="1"/>
              <a:t>clues</a:t>
            </a:r>
            <a:r>
              <a:rPr lang="cs-CZ" sz="4000" dirty="0"/>
              <a:t> </a:t>
            </a:r>
            <a:r>
              <a:rPr lang="cs-CZ" sz="4000" dirty="0" err="1" smtClean="0"/>
              <a:t>about</a:t>
            </a:r>
            <a:r>
              <a:rPr lang="cs-CZ" sz="4000" dirty="0" smtClean="0"/>
              <a:t> </a:t>
            </a:r>
            <a:r>
              <a:rPr lang="cs-CZ" sz="4000" dirty="0" err="1"/>
              <a:t>the</a:t>
            </a:r>
            <a:r>
              <a:rPr lang="cs-CZ" sz="4000" dirty="0"/>
              <a:t> </a:t>
            </a:r>
            <a:r>
              <a:rPr lang="cs-CZ" sz="4000" dirty="0" err="1"/>
              <a:t>article‘s</a:t>
            </a:r>
            <a:r>
              <a:rPr lang="cs-CZ" sz="4000" dirty="0"/>
              <a:t> </a:t>
            </a:r>
            <a:r>
              <a:rPr lang="cs-CZ" sz="4000" dirty="0" err="1"/>
              <a:t>content</a:t>
            </a:r>
            <a:r>
              <a:rPr lang="cs-CZ" sz="4000" dirty="0"/>
              <a:t> </a:t>
            </a:r>
            <a:r>
              <a:rPr lang="cs-CZ" sz="4000" dirty="0" err="1"/>
              <a:t>or</a:t>
            </a:r>
            <a:r>
              <a:rPr lang="cs-CZ" sz="4000" dirty="0"/>
              <a:t> </a:t>
            </a:r>
            <a:r>
              <a:rPr lang="cs-CZ" sz="4000" dirty="0" err="1"/>
              <a:t>focus</a:t>
            </a:r>
            <a:r>
              <a:rPr lang="cs-CZ" sz="4000" dirty="0"/>
              <a:t>; </a:t>
            </a:r>
            <a:r>
              <a:rPr lang="cs-CZ" sz="4000" dirty="0" err="1"/>
              <a:t>the</a:t>
            </a:r>
            <a:r>
              <a:rPr lang="cs-CZ" sz="4000" dirty="0"/>
              <a:t> </a:t>
            </a:r>
            <a:r>
              <a:rPr lang="cs-CZ" sz="4000" dirty="0" err="1"/>
              <a:t>credibiltiy</a:t>
            </a:r>
            <a:r>
              <a:rPr lang="cs-CZ" sz="4000" dirty="0"/>
              <a:t> </a:t>
            </a:r>
            <a:r>
              <a:rPr lang="cs-CZ" sz="4000" dirty="0" err="1"/>
              <a:t>of</a:t>
            </a:r>
            <a:r>
              <a:rPr lang="cs-CZ" sz="4000" dirty="0"/>
              <a:t> </a:t>
            </a:r>
            <a:r>
              <a:rPr lang="cs-CZ" sz="4000" dirty="0" err="1"/>
              <a:t>the</a:t>
            </a:r>
            <a:r>
              <a:rPr lang="cs-CZ" sz="4000" dirty="0"/>
              <a:t> </a:t>
            </a:r>
            <a:r>
              <a:rPr lang="cs-CZ" sz="4000" dirty="0" err="1"/>
              <a:t>author</a:t>
            </a:r>
            <a:r>
              <a:rPr lang="cs-CZ" sz="4000" dirty="0"/>
              <a:t> </a:t>
            </a:r>
            <a:r>
              <a:rPr lang="cs-CZ" sz="4000" dirty="0" err="1"/>
              <a:t>is</a:t>
            </a:r>
            <a:r>
              <a:rPr lang="cs-CZ" sz="4000" dirty="0"/>
              <a:t> </a:t>
            </a:r>
            <a:r>
              <a:rPr lang="cs-CZ" sz="4000" dirty="0" err="1"/>
              <a:t>ensured</a:t>
            </a:r>
            <a:endParaRPr lang="en-US" sz="4000" dirty="0"/>
          </a:p>
        </p:txBody>
      </p:sp>
    </p:spTree>
    <p:extLst>
      <p:ext uri="{BB962C8B-B14F-4D97-AF65-F5344CB8AC3E}">
        <p14:creationId xmlns:p14="http://schemas.microsoft.com/office/powerpoint/2010/main" val="4149016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B3A4877-2FB9-4783-BF4D-DD4CE1F2B76F}"/>
              </a:ext>
            </a:extLst>
          </p:cNvPr>
          <p:cNvSpPr>
            <a:spLocks noGrp="1"/>
          </p:cNvSpPr>
          <p:nvPr>
            <p:ph type="title"/>
          </p:nvPr>
        </p:nvSpPr>
        <p:spPr/>
        <p:txBody>
          <a:bodyPr>
            <a:normAutofit/>
          </a:bodyPr>
          <a:lstStyle/>
          <a:p>
            <a:r>
              <a:rPr lang="cs-CZ" b="1" dirty="0" err="1"/>
              <a:t>Read</a:t>
            </a:r>
            <a:r>
              <a:rPr lang="cs-CZ" b="1" dirty="0"/>
              <a:t> </a:t>
            </a:r>
            <a:r>
              <a:rPr lang="cs-CZ" b="1" dirty="0" err="1"/>
              <a:t>the</a:t>
            </a:r>
            <a:r>
              <a:rPr lang="cs-CZ" b="1" dirty="0"/>
              <a:t> </a:t>
            </a:r>
            <a:r>
              <a:rPr lang="cs-CZ" b="1" dirty="0" err="1"/>
              <a:t>introduction</a:t>
            </a:r>
            <a:r>
              <a:rPr lang="cs-CZ" b="1" dirty="0"/>
              <a:t> </a:t>
            </a:r>
            <a:r>
              <a:rPr lang="cs-CZ" b="1" dirty="0" err="1"/>
              <a:t>or</a:t>
            </a:r>
            <a:r>
              <a:rPr lang="cs-CZ" b="1" dirty="0"/>
              <a:t> </a:t>
            </a:r>
            <a:r>
              <a:rPr lang="cs-CZ" b="1" dirty="0" err="1"/>
              <a:t>the</a:t>
            </a:r>
            <a:r>
              <a:rPr lang="cs-CZ" b="1" dirty="0"/>
              <a:t> </a:t>
            </a:r>
            <a:r>
              <a:rPr lang="cs-CZ" b="1" dirty="0" err="1"/>
              <a:t>first</a:t>
            </a:r>
            <a:r>
              <a:rPr lang="cs-CZ" b="1" dirty="0"/>
              <a:t> </a:t>
            </a:r>
            <a:r>
              <a:rPr lang="cs-CZ" b="1" dirty="0" err="1"/>
              <a:t>paragraph</a:t>
            </a:r>
            <a:r>
              <a:rPr lang="cs-CZ" b="1" dirty="0"/>
              <a:t>.</a:t>
            </a:r>
            <a:endParaRPr lang="en-US" b="1" dirty="0"/>
          </a:p>
        </p:txBody>
      </p:sp>
      <p:sp>
        <p:nvSpPr>
          <p:cNvPr id="3" name="Zástupný symbol pro obsah 2">
            <a:extLst>
              <a:ext uri="{FF2B5EF4-FFF2-40B4-BE49-F238E27FC236}">
                <a16:creationId xmlns="" xmlns:a16="http://schemas.microsoft.com/office/drawing/2014/main" id="{76D4B65F-21E9-4D68-B9EB-8F61272EADD8}"/>
              </a:ext>
            </a:extLst>
          </p:cNvPr>
          <p:cNvSpPr>
            <a:spLocks noGrp="1"/>
          </p:cNvSpPr>
          <p:nvPr>
            <p:ph idx="1"/>
          </p:nvPr>
        </p:nvSpPr>
        <p:spPr/>
        <p:txBody>
          <a:bodyPr>
            <a:normAutofit/>
          </a:bodyPr>
          <a:lstStyle/>
          <a:p>
            <a:r>
              <a:rPr lang="cs-CZ" sz="3200" dirty="0"/>
              <a:t>These serve as a </a:t>
            </a:r>
            <a:r>
              <a:rPr lang="cs-CZ" sz="3200" dirty="0" err="1"/>
              <a:t>lead</a:t>
            </a:r>
            <a:r>
              <a:rPr lang="cs-CZ" sz="3200" dirty="0"/>
              <a:t>-in, </a:t>
            </a:r>
            <a:r>
              <a:rPr lang="cs-CZ" sz="3200" dirty="0" err="1"/>
              <a:t>establishing</a:t>
            </a:r>
            <a:r>
              <a:rPr lang="cs-CZ" sz="3200" dirty="0"/>
              <a:t> </a:t>
            </a:r>
            <a:r>
              <a:rPr lang="cs-CZ" sz="3200" dirty="0" err="1"/>
              <a:t>the</a:t>
            </a:r>
            <a:r>
              <a:rPr lang="cs-CZ" sz="3200" dirty="0"/>
              <a:t> </a:t>
            </a:r>
            <a:r>
              <a:rPr lang="cs-CZ" sz="3200" dirty="0" err="1"/>
              <a:t>overall</a:t>
            </a:r>
            <a:r>
              <a:rPr lang="cs-CZ" sz="3200" dirty="0"/>
              <a:t> </a:t>
            </a:r>
            <a:r>
              <a:rPr lang="cs-CZ" sz="3200" dirty="0" err="1"/>
              <a:t>subject</a:t>
            </a:r>
            <a:r>
              <a:rPr lang="cs-CZ" sz="3200" dirty="0"/>
              <a:t> and </a:t>
            </a:r>
            <a:r>
              <a:rPr lang="cs-CZ" sz="3200" dirty="0" err="1"/>
              <a:t>suggesting</a:t>
            </a:r>
            <a:r>
              <a:rPr lang="cs-CZ" sz="3200" dirty="0"/>
              <a:t> </a:t>
            </a:r>
            <a:r>
              <a:rPr lang="cs-CZ" sz="3200" dirty="0" err="1"/>
              <a:t>how</a:t>
            </a:r>
            <a:r>
              <a:rPr lang="cs-CZ" sz="3200" dirty="0"/>
              <a:t> </a:t>
            </a:r>
            <a:r>
              <a:rPr lang="cs-CZ" sz="3200" dirty="0" err="1"/>
              <a:t>it</a:t>
            </a:r>
            <a:r>
              <a:rPr lang="cs-CZ" sz="3200" dirty="0"/>
              <a:t> </a:t>
            </a:r>
            <a:r>
              <a:rPr lang="cs-CZ" sz="3200" dirty="0" err="1"/>
              <a:t>will</a:t>
            </a:r>
            <a:r>
              <a:rPr lang="cs-CZ" sz="3200" dirty="0"/>
              <a:t> </a:t>
            </a:r>
            <a:r>
              <a:rPr lang="cs-CZ" sz="3200" dirty="0" err="1"/>
              <a:t>be</a:t>
            </a:r>
            <a:r>
              <a:rPr lang="cs-CZ" sz="3200" dirty="0"/>
              <a:t> </a:t>
            </a:r>
            <a:r>
              <a:rPr lang="cs-CZ" sz="3200" dirty="0" err="1"/>
              <a:t>developed</a:t>
            </a:r>
            <a:r>
              <a:rPr lang="cs-CZ" sz="3200" dirty="0"/>
              <a:t>.</a:t>
            </a:r>
            <a:endParaRPr lang="en-US" sz="3200" dirty="0"/>
          </a:p>
        </p:txBody>
      </p:sp>
    </p:spTree>
    <p:extLst>
      <p:ext uri="{BB962C8B-B14F-4D97-AF65-F5344CB8AC3E}">
        <p14:creationId xmlns:p14="http://schemas.microsoft.com/office/powerpoint/2010/main" val="1093074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5C6640DB-A76E-4DB0-8348-1AAE83F56903}"/>
              </a:ext>
            </a:extLst>
          </p:cNvPr>
          <p:cNvSpPr>
            <a:spLocks noGrp="1"/>
          </p:cNvSpPr>
          <p:nvPr>
            <p:ph type="title"/>
          </p:nvPr>
        </p:nvSpPr>
        <p:spPr/>
        <p:txBody>
          <a:bodyPr/>
          <a:lstStyle/>
          <a:p>
            <a:r>
              <a:rPr lang="cs-CZ" b="1" dirty="0" err="1"/>
              <a:t>Read</a:t>
            </a:r>
            <a:r>
              <a:rPr lang="cs-CZ" b="1" dirty="0"/>
              <a:t> </a:t>
            </a:r>
            <a:r>
              <a:rPr lang="cs-CZ" b="1" dirty="0" err="1"/>
              <a:t>each</a:t>
            </a:r>
            <a:r>
              <a:rPr lang="cs-CZ" b="1" dirty="0"/>
              <a:t> </a:t>
            </a:r>
            <a:r>
              <a:rPr lang="cs-CZ" b="1" dirty="0" err="1"/>
              <a:t>boldfaced</a:t>
            </a:r>
            <a:r>
              <a:rPr lang="cs-CZ" b="1" dirty="0"/>
              <a:t> </a:t>
            </a:r>
            <a:r>
              <a:rPr lang="cs-CZ" b="1" dirty="0" err="1"/>
              <a:t>heading</a:t>
            </a:r>
            <a:endParaRPr lang="en-US" b="1" dirty="0"/>
          </a:p>
        </p:txBody>
      </p:sp>
      <p:sp>
        <p:nvSpPr>
          <p:cNvPr id="3" name="Zástupný symbol pro obsah 2">
            <a:extLst>
              <a:ext uri="{FF2B5EF4-FFF2-40B4-BE49-F238E27FC236}">
                <a16:creationId xmlns="" xmlns:a16="http://schemas.microsoft.com/office/drawing/2014/main" id="{C73F1AB7-89EB-4711-845C-364F87983813}"/>
              </a:ext>
            </a:extLst>
          </p:cNvPr>
          <p:cNvSpPr>
            <a:spLocks noGrp="1"/>
          </p:cNvSpPr>
          <p:nvPr>
            <p:ph idx="1"/>
          </p:nvPr>
        </p:nvSpPr>
        <p:spPr/>
        <p:txBody>
          <a:bodyPr/>
          <a:lstStyle/>
          <a:p>
            <a:r>
              <a:rPr lang="cs-CZ" dirty="0" err="1"/>
              <a:t>Headings</a:t>
            </a:r>
            <a:r>
              <a:rPr lang="cs-CZ" dirty="0"/>
              <a:t> label </a:t>
            </a:r>
            <a:r>
              <a:rPr lang="cs-CZ" dirty="0" err="1"/>
              <a:t>the</a:t>
            </a:r>
            <a:r>
              <a:rPr lang="cs-CZ" dirty="0"/>
              <a:t> </a:t>
            </a:r>
            <a:r>
              <a:rPr lang="cs-CZ" dirty="0" err="1"/>
              <a:t>contents</a:t>
            </a:r>
            <a:r>
              <a:rPr lang="cs-CZ" dirty="0"/>
              <a:t> </a:t>
            </a:r>
            <a:r>
              <a:rPr lang="cs-CZ" dirty="0" err="1"/>
              <a:t>of</a:t>
            </a:r>
            <a:r>
              <a:rPr lang="cs-CZ" dirty="0"/>
              <a:t> </a:t>
            </a:r>
            <a:r>
              <a:rPr lang="cs-CZ" dirty="0" err="1"/>
              <a:t>each</a:t>
            </a:r>
            <a:r>
              <a:rPr lang="cs-CZ" dirty="0"/>
              <a:t> </a:t>
            </a:r>
            <a:r>
              <a:rPr lang="cs-CZ" dirty="0" err="1"/>
              <a:t>section</a:t>
            </a:r>
            <a:r>
              <a:rPr lang="cs-CZ" dirty="0"/>
              <a:t> and </a:t>
            </a:r>
            <a:r>
              <a:rPr lang="cs-CZ" dirty="0" err="1"/>
              <a:t>announce</a:t>
            </a:r>
            <a:r>
              <a:rPr lang="cs-CZ" dirty="0"/>
              <a:t> </a:t>
            </a:r>
            <a:r>
              <a:rPr lang="cs-CZ" dirty="0" err="1"/>
              <a:t>the</a:t>
            </a:r>
            <a:r>
              <a:rPr lang="cs-CZ" dirty="0"/>
              <a:t> major </a:t>
            </a:r>
            <a:r>
              <a:rPr lang="cs-CZ" dirty="0" err="1"/>
              <a:t>topic</a:t>
            </a:r>
            <a:r>
              <a:rPr lang="cs-CZ" dirty="0"/>
              <a:t> </a:t>
            </a:r>
            <a:r>
              <a:rPr lang="cs-CZ" dirty="0" err="1"/>
              <a:t>covered</a:t>
            </a:r>
            <a:r>
              <a:rPr lang="cs-CZ" dirty="0"/>
              <a:t>.</a:t>
            </a:r>
            <a:endParaRPr lang="en-US" dirty="0"/>
          </a:p>
        </p:txBody>
      </p:sp>
    </p:spTree>
    <p:extLst>
      <p:ext uri="{BB962C8B-B14F-4D97-AF65-F5344CB8AC3E}">
        <p14:creationId xmlns:p14="http://schemas.microsoft.com/office/powerpoint/2010/main" val="2303337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 xmlns:a16="http://schemas.microsoft.com/office/drawing/2014/main" id="{DC13F547-89CA-4916-BCB8-0E050CB1D7A5}"/>
              </a:ext>
            </a:extLst>
          </p:cNvPr>
          <p:cNvSpPr>
            <a:spLocks noGrp="1"/>
          </p:cNvSpPr>
          <p:nvPr>
            <p:ph type="title"/>
          </p:nvPr>
        </p:nvSpPr>
        <p:spPr/>
        <p:txBody>
          <a:bodyPr/>
          <a:lstStyle/>
          <a:p>
            <a:r>
              <a:rPr lang="en-US" b="1" dirty="0"/>
              <a:t>Read the first sentence under each major heading.</a:t>
            </a:r>
          </a:p>
        </p:txBody>
      </p:sp>
      <p:sp>
        <p:nvSpPr>
          <p:cNvPr id="5" name="Zástupný symbol pro obsah 4">
            <a:extLst>
              <a:ext uri="{FF2B5EF4-FFF2-40B4-BE49-F238E27FC236}">
                <a16:creationId xmlns="" xmlns:a16="http://schemas.microsoft.com/office/drawing/2014/main" id="{0DCAD8D0-64E2-4A10-A33C-9E2FF6069B11}"/>
              </a:ext>
            </a:extLst>
          </p:cNvPr>
          <p:cNvSpPr>
            <a:spLocks noGrp="1"/>
          </p:cNvSpPr>
          <p:nvPr>
            <p:ph idx="1"/>
          </p:nvPr>
        </p:nvSpPr>
        <p:spPr/>
        <p:txBody>
          <a:bodyPr/>
          <a:lstStyle/>
          <a:p>
            <a:r>
              <a:rPr lang="en-US" dirty="0"/>
              <a:t>This sentence often states the main point of the section. By </a:t>
            </a:r>
            <a:r>
              <a:rPr lang="en-US" dirty="0" err="1"/>
              <a:t>readind</a:t>
            </a:r>
            <a:r>
              <a:rPr lang="en-US" dirty="0"/>
              <a:t> first sentences, you will encounter most of the key ideas in the article. If there are no headings, read the first sentence of several paragraphs per page. If the first sentence seems introductory, read the last sentence; often this sentence states or restates the central thought.</a:t>
            </a:r>
          </a:p>
        </p:txBody>
      </p:sp>
    </p:spTree>
    <p:extLst>
      <p:ext uri="{BB962C8B-B14F-4D97-AF65-F5344CB8AC3E}">
        <p14:creationId xmlns:p14="http://schemas.microsoft.com/office/powerpoint/2010/main" val="4207298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4C468324-3B51-476F-A0C1-7593195CC51C}"/>
              </a:ext>
            </a:extLst>
          </p:cNvPr>
          <p:cNvSpPr>
            <a:spLocks noGrp="1"/>
          </p:cNvSpPr>
          <p:nvPr>
            <p:ph type="title"/>
          </p:nvPr>
        </p:nvSpPr>
        <p:spPr/>
        <p:txBody>
          <a:bodyPr/>
          <a:lstStyle/>
          <a:p>
            <a:r>
              <a:rPr lang="cs-CZ" b="1" dirty="0" err="1"/>
              <a:t>Note</a:t>
            </a:r>
            <a:r>
              <a:rPr lang="cs-CZ" b="1" dirty="0"/>
              <a:t> </a:t>
            </a:r>
            <a:r>
              <a:rPr lang="cs-CZ" b="1" dirty="0" err="1"/>
              <a:t>any</a:t>
            </a:r>
            <a:r>
              <a:rPr lang="cs-CZ" b="1" dirty="0"/>
              <a:t> </a:t>
            </a:r>
            <a:r>
              <a:rPr lang="cs-CZ" b="1" dirty="0" err="1"/>
              <a:t>typographical</a:t>
            </a:r>
            <a:r>
              <a:rPr lang="cs-CZ" b="1" dirty="0"/>
              <a:t> aids.</a:t>
            </a:r>
            <a:endParaRPr lang="en-US" b="1" dirty="0"/>
          </a:p>
        </p:txBody>
      </p:sp>
      <p:sp>
        <p:nvSpPr>
          <p:cNvPr id="3" name="Zástupný symbol pro obsah 2">
            <a:extLst>
              <a:ext uri="{FF2B5EF4-FFF2-40B4-BE49-F238E27FC236}">
                <a16:creationId xmlns="" xmlns:a16="http://schemas.microsoft.com/office/drawing/2014/main" id="{D800AA09-23BF-4179-A65F-FE08E90DC55B}"/>
              </a:ext>
            </a:extLst>
          </p:cNvPr>
          <p:cNvSpPr>
            <a:spLocks noGrp="1"/>
          </p:cNvSpPr>
          <p:nvPr>
            <p:ph idx="1"/>
          </p:nvPr>
        </p:nvSpPr>
        <p:spPr/>
        <p:txBody>
          <a:bodyPr/>
          <a:lstStyle/>
          <a:p>
            <a:r>
              <a:rPr lang="cs-CZ" dirty="0" err="1">
                <a:solidFill>
                  <a:srgbClr val="7030A0"/>
                </a:solidFill>
              </a:rPr>
              <a:t>Coloured</a:t>
            </a:r>
            <a:r>
              <a:rPr lang="cs-CZ" dirty="0">
                <a:solidFill>
                  <a:srgbClr val="7030A0"/>
                </a:solidFill>
              </a:rPr>
              <a:t> </a:t>
            </a:r>
            <a:r>
              <a:rPr lang="cs-CZ" dirty="0" err="1"/>
              <a:t>print</a:t>
            </a:r>
            <a:r>
              <a:rPr lang="cs-CZ" dirty="0"/>
              <a:t>, </a:t>
            </a:r>
            <a:r>
              <a:rPr lang="cs-CZ" b="1" dirty="0" err="1"/>
              <a:t>boldfaced</a:t>
            </a:r>
            <a:r>
              <a:rPr lang="cs-CZ" b="1" dirty="0"/>
              <a:t> </a:t>
            </a:r>
            <a:r>
              <a:rPr lang="cs-CZ" dirty="0"/>
              <a:t> font, and </a:t>
            </a:r>
            <a:r>
              <a:rPr lang="cs-CZ" i="1" dirty="0" err="1"/>
              <a:t>italics</a:t>
            </a:r>
            <a:r>
              <a:rPr lang="cs-CZ" dirty="0"/>
              <a:t> are </a:t>
            </a:r>
            <a:r>
              <a:rPr lang="cs-CZ" dirty="0" err="1"/>
              <a:t>used</a:t>
            </a:r>
            <a:r>
              <a:rPr lang="cs-CZ" dirty="0"/>
              <a:t> to </a:t>
            </a:r>
            <a:r>
              <a:rPr lang="cs-CZ" dirty="0" err="1"/>
              <a:t>emphasize</a:t>
            </a:r>
            <a:r>
              <a:rPr lang="cs-CZ" dirty="0"/>
              <a:t> </a:t>
            </a:r>
            <a:r>
              <a:rPr lang="cs-CZ" dirty="0" err="1"/>
              <a:t>important</a:t>
            </a:r>
            <a:r>
              <a:rPr lang="cs-CZ" dirty="0"/>
              <a:t> terminology and </a:t>
            </a:r>
            <a:r>
              <a:rPr lang="cs-CZ" dirty="0" err="1"/>
              <a:t>definitions</a:t>
            </a:r>
            <a:r>
              <a:rPr lang="cs-CZ" dirty="0"/>
              <a:t>, </a:t>
            </a:r>
            <a:r>
              <a:rPr lang="cs-CZ" dirty="0" err="1"/>
              <a:t>distinguishing</a:t>
            </a:r>
            <a:r>
              <a:rPr lang="cs-CZ" dirty="0"/>
              <a:t> </a:t>
            </a:r>
            <a:r>
              <a:rPr lang="cs-CZ" dirty="0" err="1"/>
              <a:t>them</a:t>
            </a:r>
            <a:r>
              <a:rPr lang="cs-CZ" dirty="0"/>
              <a:t> </a:t>
            </a:r>
            <a:r>
              <a:rPr lang="cs-CZ" dirty="0" err="1"/>
              <a:t>from</a:t>
            </a:r>
            <a:r>
              <a:rPr lang="cs-CZ" dirty="0"/>
              <a:t> </a:t>
            </a:r>
            <a:r>
              <a:rPr lang="cs-CZ" dirty="0" err="1"/>
              <a:t>the</a:t>
            </a:r>
            <a:r>
              <a:rPr lang="cs-CZ" dirty="0"/>
              <a:t> rest </a:t>
            </a:r>
            <a:r>
              <a:rPr lang="cs-CZ" dirty="0" err="1"/>
              <a:t>of</a:t>
            </a:r>
            <a:r>
              <a:rPr lang="cs-CZ" dirty="0"/>
              <a:t> a </a:t>
            </a:r>
            <a:r>
              <a:rPr lang="cs-CZ" dirty="0" err="1"/>
              <a:t>passage</a:t>
            </a:r>
            <a:r>
              <a:rPr lang="cs-CZ" dirty="0"/>
              <a:t>. </a:t>
            </a:r>
            <a:endParaRPr lang="en-US" dirty="0">
              <a:solidFill>
                <a:srgbClr val="7030A0"/>
              </a:solidFill>
            </a:endParaRPr>
          </a:p>
        </p:txBody>
      </p:sp>
    </p:spTree>
    <p:extLst>
      <p:ext uri="{BB962C8B-B14F-4D97-AF65-F5344CB8AC3E}">
        <p14:creationId xmlns:p14="http://schemas.microsoft.com/office/powerpoint/2010/main" val="557931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8724A6D-BF46-4C45-BA25-EA133B19F6AD}"/>
              </a:ext>
            </a:extLst>
          </p:cNvPr>
          <p:cNvSpPr>
            <a:spLocks noGrp="1"/>
          </p:cNvSpPr>
          <p:nvPr>
            <p:ph type="title"/>
          </p:nvPr>
        </p:nvSpPr>
        <p:spPr/>
        <p:txBody>
          <a:bodyPr/>
          <a:lstStyle/>
          <a:p>
            <a:r>
              <a:rPr lang="cs-CZ" b="1" dirty="0" err="1"/>
              <a:t>Note</a:t>
            </a:r>
            <a:r>
              <a:rPr lang="cs-CZ" b="1" dirty="0"/>
              <a:t> </a:t>
            </a:r>
            <a:r>
              <a:rPr lang="cs-CZ" b="1" dirty="0" err="1"/>
              <a:t>any</a:t>
            </a:r>
            <a:r>
              <a:rPr lang="cs-CZ" b="1" dirty="0"/>
              <a:t> </a:t>
            </a:r>
            <a:r>
              <a:rPr lang="cs-CZ" b="1" dirty="0" err="1"/>
              <a:t>graphic</a:t>
            </a:r>
            <a:r>
              <a:rPr lang="cs-CZ" b="1" dirty="0"/>
              <a:t> aids.</a:t>
            </a:r>
            <a:endParaRPr lang="en-US" b="1" dirty="0"/>
          </a:p>
        </p:txBody>
      </p:sp>
      <p:sp>
        <p:nvSpPr>
          <p:cNvPr id="3" name="Zástupný symbol pro obsah 2">
            <a:extLst>
              <a:ext uri="{FF2B5EF4-FFF2-40B4-BE49-F238E27FC236}">
                <a16:creationId xmlns="" xmlns:a16="http://schemas.microsoft.com/office/drawing/2014/main" id="{B5C424D9-50BC-4A1F-96A3-9B5A71DA1483}"/>
              </a:ext>
            </a:extLst>
          </p:cNvPr>
          <p:cNvSpPr>
            <a:spLocks noGrp="1"/>
          </p:cNvSpPr>
          <p:nvPr>
            <p:ph idx="1"/>
          </p:nvPr>
        </p:nvSpPr>
        <p:spPr/>
        <p:txBody>
          <a:bodyPr/>
          <a:lstStyle/>
          <a:p>
            <a:r>
              <a:rPr lang="cs-CZ" dirty="0" err="1"/>
              <a:t>Graphs</a:t>
            </a:r>
            <a:r>
              <a:rPr lang="cs-CZ" dirty="0"/>
              <a:t>, </a:t>
            </a:r>
            <a:r>
              <a:rPr lang="cs-CZ" dirty="0" err="1"/>
              <a:t>charts</a:t>
            </a:r>
            <a:r>
              <a:rPr lang="cs-CZ" dirty="0"/>
              <a:t>, </a:t>
            </a:r>
            <a:r>
              <a:rPr lang="cs-CZ" dirty="0" err="1"/>
              <a:t>photographs</a:t>
            </a:r>
            <a:r>
              <a:rPr lang="cs-CZ" dirty="0"/>
              <a:t>, and </a:t>
            </a:r>
            <a:r>
              <a:rPr lang="cs-CZ" dirty="0" err="1"/>
              <a:t>tables</a:t>
            </a:r>
            <a:r>
              <a:rPr lang="cs-CZ" dirty="0"/>
              <a:t> </a:t>
            </a:r>
            <a:r>
              <a:rPr lang="cs-CZ" dirty="0" err="1"/>
              <a:t>often</a:t>
            </a:r>
            <a:r>
              <a:rPr lang="cs-CZ" dirty="0"/>
              <a:t> </a:t>
            </a:r>
            <a:r>
              <a:rPr lang="cs-CZ" dirty="0" err="1"/>
              <a:t>suggest</a:t>
            </a:r>
            <a:r>
              <a:rPr lang="cs-CZ" dirty="0"/>
              <a:t> </a:t>
            </a:r>
            <a:r>
              <a:rPr lang="cs-CZ" dirty="0" err="1"/>
              <a:t>what</a:t>
            </a:r>
            <a:r>
              <a:rPr lang="cs-CZ" dirty="0"/>
              <a:t> </a:t>
            </a:r>
            <a:r>
              <a:rPr lang="cs-CZ" dirty="0" err="1"/>
              <a:t>is</a:t>
            </a:r>
            <a:r>
              <a:rPr lang="cs-CZ" dirty="0"/>
              <a:t> </a:t>
            </a:r>
            <a:r>
              <a:rPr lang="cs-CZ" dirty="0" err="1"/>
              <a:t>important</a:t>
            </a:r>
            <a:r>
              <a:rPr lang="cs-CZ" dirty="0"/>
              <a:t>. </a:t>
            </a:r>
            <a:r>
              <a:rPr lang="cs-CZ" dirty="0" err="1"/>
              <a:t>Be</a:t>
            </a:r>
            <a:r>
              <a:rPr lang="cs-CZ" dirty="0"/>
              <a:t> </a:t>
            </a:r>
            <a:r>
              <a:rPr lang="cs-CZ" dirty="0" err="1"/>
              <a:t>sure</a:t>
            </a:r>
            <a:r>
              <a:rPr lang="cs-CZ" dirty="0"/>
              <a:t> to </a:t>
            </a:r>
            <a:r>
              <a:rPr lang="cs-CZ" dirty="0" err="1"/>
              <a:t>read</a:t>
            </a:r>
            <a:r>
              <a:rPr lang="cs-CZ" dirty="0"/>
              <a:t> </a:t>
            </a:r>
            <a:r>
              <a:rPr lang="cs-CZ" dirty="0" err="1"/>
              <a:t>the</a:t>
            </a:r>
            <a:r>
              <a:rPr lang="cs-CZ" dirty="0"/>
              <a:t> </a:t>
            </a:r>
            <a:r>
              <a:rPr lang="cs-CZ" dirty="0" err="1"/>
              <a:t>captions</a:t>
            </a:r>
            <a:r>
              <a:rPr lang="cs-CZ" dirty="0"/>
              <a:t> </a:t>
            </a:r>
            <a:r>
              <a:rPr lang="cs-CZ" dirty="0" err="1"/>
              <a:t>of</a:t>
            </a:r>
            <a:r>
              <a:rPr lang="cs-CZ" dirty="0"/>
              <a:t> </a:t>
            </a:r>
            <a:r>
              <a:rPr lang="cs-CZ" dirty="0" err="1"/>
              <a:t>photographs</a:t>
            </a:r>
            <a:r>
              <a:rPr lang="cs-CZ" dirty="0"/>
              <a:t> and </a:t>
            </a:r>
            <a:r>
              <a:rPr lang="cs-CZ" dirty="0" err="1"/>
              <a:t>the</a:t>
            </a:r>
            <a:r>
              <a:rPr lang="cs-CZ" dirty="0"/>
              <a:t> </a:t>
            </a:r>
            <a:r>
              <a:rPr lang="cs-CZ" dirty="0" err="1"/>
              <a:t>legends</a:t>
            </a:r>
            <a:r>
              <a:rPr lang="cs-CZ" dirty="0"/>
              <a:t> on </a:t>
            </a:r>
            <a:r>
              <a:rPr lang="cs-CZ" dirty="0" err="1"/>
              <a:t>graphs</a:t>
            </a:r>
            <a:r>
              <a:rPr lang="cs-CZ" dirty="0"/>
              <a:t>, </a:t>
            </a:r>
            <a:r>
              <a:rPr lang="cs-CZ" dirty="0" err="1"/>
              <a:t>charts</a:t>
            </a:r>
            <a:r>
              <a:rPr lang="cs-CZ" dirty="0"/>
              <a:t>, </a:t>
            </a:r>
            <a:r>
              <a:rPr lang="cs-CZ" dirty="0" err="1"/>
              <a:t>or</a:t>
            </a:r>
            <a:r>
              <a:rPr lang="cs-CZ" dirty="0"/>
              <a:t> </a:t>
            </a:r>
            <a:r>
              <a:rPr lang="cs-CZ" dirty="0" err="1"/>
              <a:t>tables</a:t>
            </a:r>
            <a:r>
              <a:rPr lang="cs-CZ" dirty="0"/>
              <a:t>.</a:t>
            </a:r>
            <a:endParaRPr lang="en-US" dirty="0"/>
          </a:p>
        </p:txBody>
      </p:sp>
    </p:spTree>
    <p:extLst>
      <p:ext uri="{BB962C8B-B14F-4D97-AF65-F5344CB8AC3E}">
        <p14:creationId xmlns:p14="http://schemas.microsoft.com/office/powerpoint/2010/main" val="1437778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77A53778-DF66-44C8-BA3B-258BE86082A1}"/>
              </a:ext>
            </a:extLst>
          </p:cNvPr>
          <p:cNvSpPr>
            <a:spLocks noGrp="1"/>
          </p:cNvSpPr>
          <p:nvPr>
            <p:ph type="title"/>
          </p:nvPr>
        </p:nvSpPr>
        <p:spPr/>
        <p:txBody>
          <a:bodyPr/>
          <a:lstStyle/>
          <a:p>
            <a:r>
              <a:rPr lang="cs-CZ" b="1" dirty="0" err="1"/>
              <a:t>Read</a:t>
            </a:r>
            <a:r>
              <a:rPr lang="cs-CZ" b="1" dirty="0"/>
              <a:t> </a:t>
            </a:r>
            <a:r>
              <a:rPr lang="cs-CZ" b="1" dirty="0" err="1"/>
              <a:t>the</a:t>
            </a:r>
            <a:r>
              <a:rPr lang="cs-CZ" b="1" dirty="0"/>
              <a:t> last </a:t>
            </a:r>
            <a:r>
              <a:rPr lang="cs-CZ" b="1" dirty="0" err="1"/>
              <a:t>paragraph</a:t>
            </a:r>
            <a:r>
              <a:rPr lang="cs-CZ" b="1" dirty="0"/>
              <a:t> </a:t>
            </a:r>
            <a:r>
              <a:rPr lang="cs-CZ" b="1" dirty="0" err="1"/>
              <a:t>or</a:t>
            </a:r>
            <a:r>
              <a:rPr lang="cs-CZ" b="1" dirty="0"/>
              <a:t> </a:t>
            </a:r>
            <a:r>
              <a:rPr lang="cs-CZ" b="1" dirty="0" err="1"/>
              <a:t>summary</a:t>
            </a:r>
            <a:r>
              <a:rPr lang="cs-CZ" b="1" dirty="0"/>
              <a:t>.</a:t>
            </a:r>
            <a:endParaRPr lang="en-US" b="1" dirty="0"/>
          </a:p>
        </p:txBody>
      </p:sp>
      <p:sp>
        <p:nvSpPr>
          <p:cNvPr id="3" name="Zástupný symbol pro obsah 2">
            <a:extLst>
              <a:ext uri="{FF2B5EF4-FFF2-40B4-BE49-F238E27FC236}">
                <a16:creationId xmlns="" xmlns:a16="http://schemas.microsoft.com/office/drawing/2014/main" id="{3AD4E6E1-4142-4D38-ADFD-D6425BAED9AA}"/>
              </a:ext>
            </a:extLst>
          </p:cNvPr>
          <p:cNvSpPr>
            <a:spLocks noGrp="1"/>
          </p:cNvSpPr>
          <p:nvPr>
            <p:ph idx="1"/>
          </p:nvPr>
        </p:nvSpPr>
        <p:spPr/>
        <p:txBody>
          <a:bodyPr/>
          <a:lstStyle/>
          <a:p>
            <a:r>
              <a:rPr lang="cs-CZ" dirty="0" err="1"/>
              <a:t>This</a:t>
            </a:r>
            <a:r>
              <a:rPr lang="cs-CZ" dirty="0"/>
              <a:t> </a:t>
            </a:r>
            <a:r>
              <a:rPr lang="cs-CZ" dirty="0" err="1"/>
              <a:t>provides</a:t>
            </a:r>
            <a:r>
              <a:rPr lang="cs-CZ" dirty="0"/>
              <a:t> a </a:t>
            </a:r>
            <a:r>
              <a:rPr lang="cs-CZ" dirty="0" err="1"/>
              <a:t>condensed</a:t>
            </a:r>
            <a:r>
              <a:rPr lang="cs-CZ" dirty="0"/>
              <a:t> </a:t>
            </a:r>
            <a:r>
              <a:rPr lang="cs-CZ" dirty="0" err="1"/>
              <a:t>view</a:t>
            </a:r>
            <a:r>
              <a:rPr lang="cs-CZ" dirty="0"/>
              <a:t> </a:t>
            </a:r>
            <a:r>
              <a:rPr lang="cs-CZ" dirty="0" err="1"/>
              <a:t>of</a:t>
            </a:r>
            <a:r>
              <a:rPr lang="cs-CZ" dirty="0"/>
              <a:t> </a:t>
            </a:r>
            <a:r>
              <a:rPr lang="cs-CZ" dirty="0" err="1"/>
              <a:t>the</a:t>
            </a:r>
            <a:r>
              <a:rPr lang="cs-CZ" dirty="0"/>
              <a:t> </a:t>
            </a:r>
            <a:r>
              <a:rPr lang="cs-CZ" dirty="0" err="1"/>
              <a:t>article</a:t>
            </a:r>
            <a:r>
              <a:rPr lang="cs-CZ" dirty="0"/>
              <a:t> </a:t>
            </a:r>
            <a:r>
              <a:rPr lang="cs-CZ" dirty="0" err="1"/>
              <a:t>or</a:t>
            </a:r>
            <a:r>
              <a:rPr lang="cs-CZ" dirty="0"/>
              <a:t> </a:t>
            </a:r>
            <a:r>
              <a:rPr lang="cs-CZ" dirty="0" err="1"/>
              <a:t>chapter</a:t>
            </a:r>
            <a:r>
              <a:rPr lang="cs-CZ" dirty="0"/>
              <a:t>, </a:t>
            </a:r>
            <a:r>
              <a:rPr lang="cs-CZ" dirty="0" err="1"/>
              <a:t>often</a:t>
            </a:r>
            <a:r>
              <a:rPr lang="cs-CZ" dirty="0"/>
              <a:t> </a:t>
            </a:r>
            <a:r>
              <a:rPr lang="cs-CZ" dirty="0" err="1"/>
              <a:t>outlining</a:t>
            </a:r>
            <a:r>
              <a:rPr lang="cs-CZ" dirty="0"/>
              <a:t> </a:t>
            </a:r>
            <a:r>
              <a:rPr lang="cs-CZ" dirty="0" err="1"/>
              <a:t>the</a:t>
            </a:r>
            <a:r>
              <a:rPr lang="cs-CZ" dirty="0"/>
              <a:t> </a:t>
            </a:r>
            <a:r>
              <a:rPr lang="cs-CZ" dirty="0" err="1"/>
              <a:t>key</a:t>
            </a:r>
            <a:r>
              <a:rPr lang="cs-CZ" dirty="0"/>
              <a:t> </a:t>
            </a:r>
            <a:r>
              <a:rPr lang="cs-CZ" dirty="0" err="1"/>
              <a:t>points</a:t>
            </a:r>
            <a:r>
              <a:rPr lang="cs-CZ" dirty="0"/>
              <a:t>.</a:t>
            </a:r>
            <a:endParaRPr lang="en-US" dirty="0"/>
          </a:p>
        </p:txBody>
      </p:sp>
    </p:spTree>
    <p:extLst>
      <p:ext uri="{BB962C8B-B14F-4D97-AF65-F5344CB8AC3E}">
        <p14:creationId xmlns:p14="http://schemas.microsoft.com/office/powerpoint/2010/main" val="3552296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37</TotalTime>
  <Words>362</Words>
  <Application>Microsoft Office PowerPoint</Application>
  <PresentationFormat>Širokoúhlá obrazovka</PresentationFormat>
  <Paragraphs>22</Paragraphs>
  <Slides>10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10</vt:i4>
      </vt:variant>
    </vt:vector>
  </HeadingPairs>
  <TitlesOfParts>
    <vt:vector size="13" baseType="lpstr">
      <vt:lpstr>Arial</vt:lpstr>
      <vt:lpstr>Trebuchet MS</vt:lpstr>
      <vt:lpstr>Berlín</vt:lpstr>
      <vt:lpstr>Previewing</vt:lpstr>
      <vt:lpstr>Read the title</vt:lpstr>
      <vt:lpstr>Check the author and the source</vt:lpstr>
      <vt:lpstr>Read the introduction or the first paragraph.</vt:lpstr>
      <vt:lpstr>Read each boldfaced heading</vt:lpstr>
      <vt:lpstr>Read the first sentence under each major heading.</vt:lpstr>
      <vt:lpstr>Note any typographical aids.</vt:lpstr>
      <vt:lpstr>Note any graphic aids.</vt:lpstr>
      <vt:lpstr>Read the last paragraph or summary.</vt:lpstr>
      <vt:lpstr>Read quickly any end-of-article or end-of-chapter material.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Previewing</dc:title>
  <dc:creator>M</dc:creator>
  <cp:lastModifiedBy>Konárková, Michaela</cp:lastModifiedBy>
  <cp:revision>6</cp:revision>
  <dcterms:created xsi:type="dcterms:W3CDTF">2019-02-24T20:59:05Z</dcterms:created>
  <dcterms:modified xsi:type="dcterms:W3CDTF">2020-03-03T12:00:08Z</dcterms:modified>
</cp:coreProperties>
</file>