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257" r:id="rId3"/>
    <p:sldId id="259" r:id="rId4"/>
    <p:sldId id="260" r:id="rId5"/>
    <p:sldId id="265" r:id="rId6"/>
    <p:sldId id="264" r:id="rId7"/>
    <p:sldId id="262" r:id="rId8"/>
    <p:sldId id="269" r:id="rId9"/>
    <p:sldId id="266" r:id="rId10"/>
    <p:sldId id="267" r:id="rId11"/>
    <p:sldId id="268" r:id="rId12"/>
    <p:sldId id="270" r:id="rId13"/>
    <p:sldId id="272" r:id="rId14"/>
    <p:sldId id="271" r:id="rId15"/>
    <p:sldId id="263" r:id="rId16"/>
    <p:sldId id="261" r:id="rId17"/>
    <p:sldId id="279" r:id="rId18"/>
    <p:sldId id="281" r:id="rId19"/>
    <p:sldId id="280" r:id="rId20"/>
    <p:sldId id="273" r:id="rId21"/>
    <p:sldId id="274" r:id="rId22"/>
    <p:sldId id="275" r:id="rId23"/>
    <p:sldId id="276" r:id="rId24"/>
    <p:sldId id="278" r:id="rId25"/>
    <p:sldId id="277" r:id="rId26"/>
    <p:sldId id="283" r:id="rId27"/>
    <p:sldId id="284" r:id="rId28"/>
    <p:sldId id="258" r:id="rId29"/>
    <p:sldId id="285" r:id="rId30"/>
    <p:sldId id="286" r:id="rId31"/>
    <p:sldId id="287" r:id="rId32"/>
    <p:sldId id="289" r:id="rId33"/>
    <p:sldId id="293" r:id="rId34"/>
    <p:sldId id="290" r:id="rId35"/>
    <p:sldId id="291" r:id="rId36"/>
    <p:sldId id="292" r:id="rId37"/>
    <p:sldId id="313" r:id="rId38"/>
    <p:sldId id="295" r:id="rId39"/>
    <p:sldId id="294" r:id="rId40"/>
    <p:sldId id="299" r:id="rId41"/>
    <p:sldId id="297" r:id="rId42"/>
    <p:sldId id="296" r:id="rId43"/>
    <p:sldId id="298" r:id="rId44"/>
    <p:sldId id="288" r:id="rId45"/>
    <p:sldId id="300" r:id="rId46"/>
    <p:sldId id="314" r:id="rId47"/>
    <p:sldId id="303" r:id="rId48"/>
    <p:sldId id="302" r:id="rId49"/>
    <p:sldId id="304" r:id="rId50"/>
    <p:sldId id="305" r:id="rId51"/>
    <p:sldId id="308" r:id="rId52"/>
    <p:sldId id="307" r:id="rId53"/>
    <p:sldId id="309" r:id="rId54"/>
    <p:sldId id="310" r:id="rId55"/>
    <p:sldId id="311" r:id="rId56"/>
    <p:sldId id="312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1042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a Vaněčková" userId="4662492886d6fe58" providerId="LiveId" clId="{A6710F91-F61A-4879-89F1-11D96DFD82C2}"/>
    <pc:docChg chg="custSel modSld">
      <pc:chgData name="Jana Vaněčková" userId="4662492886d6fe58" providerId="LiveId" clId="{A6710F91-F61A-4879-89F1-11D96DFD82C2}" dt="2019-11-19T16:15:27.371" v="20" actId="20577"/>
      <pc:docMkLst>
        <pc:docMk/>
      </pc:docMkLst>
      <pc:sldChg chg="modSp">
        <pc:chgData name="Jana Vaněčková" userId="4662492886d6fe58" providerId="LiveId" clId="{A6710F91-F61A-4879-89F1-11D96DFD82C2}" dt="2019-11-19T14:36:43.273" v="1" actId="20577"/>
        <pc:sldMkLst>
          <pc:docMk/>
          <pc:sldMk cId="3267187282" sldId="262"/>
        </pc:sldMkLst>
        <pc:spChg chg="mod">
          <ac:chgData name="Jana Vaněčková" userId="4662492886d6fe58" providerId="LiveId" clId="{A6710F91-F61A-4879-89F1-11D96DFD82C2}" dt="2019-11-19T14:36:43.273" v="1" actId="20577"/>
          <ac:spMkLst>
            <pc:docMk/>
            <pc:sldMk cId="3267187282" sldId="262"/>
            <ac:spMk id="3" creationId="{4B8967B2-7F87-4503-8193-D3E328032FCA}"/>
          </ac:spMkLst>
        </pc:spChg>
      </pc:sldChg>
      <pc:sldChg chg="modSp">
        <pc:chgData name="Jana Vaněčková" userId="4662492886d6fe58" providerId="LiveId" clId="{A6710F91-F61A-4879-89F1-11D96DFD82C2}" dt="2019-11-19T16:01:44.899" v="8" actId="27636"/>
        <pc:sldMkLst>
          <pc:docMk/>
          <pc:sldMk cId="421318150" sldId="271"/>
        </pc:sldMkLst>
        <pc:spChg chg="mod">
          <ac:chgData name="Jana Vaněčková" userId="4662492886d6fe58" providerId="LiveId" clId="{A6710F91-F61A-4879-89F1-11D96DFD82C2}" dt="2019-11-19T16:01:44.899" v="8" actId="27636"/>
          <ac:spMkLst>
            <pc:docMk/>
            <pc:sldMk cId="421318150" sldId="271"/>
            <ac:spMk id="3" creationId="{FD37CC7B-8A07-4C3C-8F0E-CA614375DB73}"/>
          </ac:spMkLst>
        </pc:spChg>
      </pc:sldChg>
      <pc:sldChg chg="modSp">
        <pc:chgData name="Jana Vaněčková" userId="4662492886d6fe58" providerId="LiveId" clId="{A6710F91-F61A-4879-89F1-11D96DFD82C2}" dt="2019-11-19T16:04:36.946" v="15" actId="20577"/>
        <pc:sldMkLst>
          <pc:docMk/>
          <pc:sldMk cId="2200108444" sldId="274"/>
        </pc:sldMkLst>
        <pc:spChg chg="mod">
          <ac:chgData name="Jana Vaněčková" userId="4662492886d6fe58" providerId="LiveId" clId="{A6710F91-F61A-4879-89F1-11D96DFD82C2}" dt="2019-11-19T16:04:36.946" v="15" actId="20577"/>
          <ac:spMkLst>
            <pc:docMk/>
            <pc:sldMk cId="2200108444" sldId="274"/>
            <ac:spMk id="3" creationId="{2A0B68AD-5007-4E42-8943-E93F490E4310}"/>
          </ac:spMkLst>
        </pc:spChg>
      </pc:sldChg>
      <pc:sldChg chg="modSp">
        <pc:chgData name="Jana Vaněčková" userId="4662492886d6fe58" providerId="LiveId" clId="{A6710F91-F61A-4879-89F1-11D96DFD82C2}" dt="2019-11-19T16:02:22.371" v="9" actId="1036"/>
        <pc:sldMkLst>
          <pc:docMk/>
          <pc:sldMk cId="1318401881" sldId="279"/>
        </pc:sldMkLst>
        <pc:picChg chg="mod">
          <ac:chgData name="Jana Vaněčková" userId="4662492886d6fe58" providerId="LiveId" clId="{A6710F91-F61A-4879-89F1-11D96DFD82C2}" dt="2019-11-19T16:02:22.371" v="9" actId="1036"/>
          <ac:picMkLst>
            <pc:docMk/>
            <pc:sldMk cId="1318401881" sldId="279"/>
            <ac:picMk id="4" creationId="{BCEA485B-C8E8-4AEB-B898-7D35719D4CED}"/>
          </ac:picMkLst>
        </pc:picChg>
      </pc:sldChg>
      <pc:sldChg chg="modSp">
        <pc:chgData name="Jana Vaněčková" userId="4662492886d6fe58" providerId="LiveId" clId="{A6710F91-F61A-4879-89F1-11D96DFD82C2}" dt="2019-11-19T16:11:57.904" v="19" actId="27636"/>
        <pc:sldMkLst>
          <pc:docMk/>
          <pc:sldMk cId="3396824968" sldId="287"/>
        </pc:sldMkLst>
        <pc:spChg chg="mod">
          <ac:chgData name="Jana Vaněčková" userId="4662492886d6fe58" providerId="LiveId" clId="{A6710F91-F61A-4879-89F1-11D96DFD82C2}" dt="2019-11-19T16:11:57.904" v="19" actId="27636"/>
          <ac:spMkLst>
            <pc:docMk/>
            <pc:sldMk cId="3396824968" sldId="287"/>
            <ac:spMk id="3" creationId="{E2072C33-77EE-4E4E-BAF3-796778B87A70}"/>
          </ac:spMkLst>
        </pc:spChg>
      </pc:sldChg>
      <pc:sldChg chg="modSp">
        <pc:chgData name="Jana Vaněčková" userId="4662492886d6fe58" providerId="LiveId" clId="{A6710F91-F61A-4879-89F1-11D96DFD82C2}" dt="2019-11-19T16:15:27.371" v="20" actId="20577"/>
        <pc:sldMkLst>
          <pc:docMk/>
          <pc:sldMk cId="1630614396" sldId="292"/>
        </pc:sldMkLst>
        <pc:spChg chg="mod">
          <ac:chgData name="Jana Vaněčková" userId="4662492886d6fe58" providerId="LiveId" clId="{A6710F91-F61A-4879-89F1-11D96DFD82C2}" dt="2019-11-19T16:15:27.371" v="20" actId="20577"/>
          <ac:spMkLst>
            <pc:docMk/>
            <pc:sldMk cId="1630614396" sldId="292"/>
            <ac:spMk id="3" creationId="{EA5CBA80-4DB3-4C66-87B6-189D11F5855A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9T10:18:56.8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655 218 4128,'11'0'41,"170"14"335,-97-14-128,299 11 196,-338-7-376,190 10 31,-90-9 21,-26-2-28,62 15 213,-223-17-88,-35-4-217,57 2 15,-267-11 161,1 13-48,-82 4 81,336-4-115,21-1-47,1 0-1,0 1 1,0 1 0,0 0-1,-2 1-46,21-5 27,-1 0-17,1 0 0,-1 1 0,0 0 0,0 1 0,3 0-10,23-1 50,122-4 15,-127 4-36,268-5 110,136 2 78,-283 2-123,51 2 51,-142 0-57,-48 0 3,-55 0 2,-92 0-2,-149 0 113,20 2-120,208-1-24,2 2-24,-190 3 65,-22-6 395,264 0-369,15 0-21,62 0 61,103-3 5,57 0 57,-108 3-111,335 0 170,-329 0-258,-82 1 44,196 10 79,-223-8-122,-2 0 1,-1-1 0,1-1 0,2-1-32,-24 0 2,1 0 0,-1 1-1,1-1 1,-1 0 0,1 0 0,-1 0 0,1 0 0,-1 0 0,1 0 0,-1 0 0,1-1 0,0 1 0,-1 0-1,1 0 1,-1 0 0,1 0 0,-1 0 0,1-1 0,0 1 0,-1 0 0,1 0 0,-1-1 0,1 1 0,0 0 0,-1-1-1,1 1 1,0 0 0,0-1 0,-1 1 0,1-1-2,-1 0 2,0 0 0,0 0-1,0 1 1,0-1 0,0 0 0,0 0-1,0 0 1,0 1 0,0-1-1,0 1 1,-1-1 0,1 1 0,0-1-1,0 1 1,-1 0 0,1-1 0,0 1-1,-1 0 1,1 0 0,0 0 0,0 0-1,-1 0 1,0 0-2,-162-3 52,-129 4 25,240-2-62,-261-6 20,246 5-15,-302 3 21,77-10-2,244 9-29,-104-2 32,138-1-3,39-1 7,-19 4-47,86-11 66,102-3 8,-146 13-18,232 2 28,-218 0-23,-8 1-28,250-1 73,-200-4-60,220-6 69,-191 16-73,-31-5 3,-95-2-17,-6 0 3,-7-2-4,-17-2-18,0 1 0,1 1 1,-24 1-9,32 0 3,-298-5 73,27 6-48,223 0-8,-11 0-7,-213-1 23,225-1-20,-162-4 31,194 7-42,-28 0 71,-1-2 0,-21-5-76,97-1 140,-6 5-127,38-3 86,98 1 20,187 1 154,-43 0-165,-233 4-40,223 7 32,-227-6-33,-19-2-35,213-1 89,-217-1-84,112-2 133,-280 4-122,-84 0-31,169 0-9,-241 0 8,229 0-9,-100 0-1,-24 0-3,16 0 2,19 0-2,20 0 2,28 0-3,16 0 14,213 0-7,180-4 30,-9 4-18,-232 0 6,410-7 93,-352 1-106,-78 4 21,218-4 101,-379 6-88,-74 3-24,146-1-16,-235 3 8,216-5-8,-272-4 11,271 4 1,-256 0 10,263 1 4,-229 9 54,166-3-31,121-6-54,0-1 1,1 0 0,-1 1-1,0-1 1,0 0-1,1 0 1,-1 0 0,0 0-1,0 0 1,1 0-1,-1 0 1,0 0 0,0 0-1,1 0 1,-1 0-1,0 0 1,0-1 0,1 1-1,-1 0 1,0-1-1,1 1 1,-1 0 0,0-1-1,1 1 1,-1-1-1,0 0-3,3 0 7,-1 0-1,1 0 0,0 0 0,-1 1 1,1-1-1,0 0 0,0 1 0,0-1 1,0 1-1,0 0 0,0-1 0,0 1 1,0 0-7,64-5 84,18 3-84,30 1 133,7-6-133,-24 1 56,199-12 16,-232 16-24,251 2 25,-254 1-18,230-8 29,-236 3-17,224-9 78,-151 9-66,-119 4-39,-27-10 13,3 7-25,-139-3 15,-177 6 33,27 0-50,240 0-11,-285-4 25,72 2-1,80 2 22,294-9 46,79 7-53,37-3 23,-65-1-24,152-3 2,-242 8-13,61 3-5,194-1 83,-172-8-63,-123 6-39,-4-1-8,0 1 0,-1 1 0,1 1 0,0 0 0,0 0 0,-1 1 0,4 2-10,-14-3 16,1 1 2,-26-1 20,-122-1-3,-177-5 18,44 1-35,217 4-12,-284 0 12,79-6 6,87 6 33,251-7 12,86 2-30,-39 1 22,114 4-1,60 5-5,-237-5-22,220-5 13,-222 4-18,-44 1-23,261 5 54,-141 1-25,-118-7-14,2-2 3,-72 0 14,-72-1-15,-117 9 2,189-2-16,-265 5 8,251-6-10,-283 10 4,285-9-2,-321 13 16,111-3 6,165-4-11,107-8-4,17 0 7,13-2 4,141 1 10,188-5 62,-17-2-51,-260 6-12,298 6 18,-301-3-20,287 4 10,-291-6-28,-48 1-11,126 4 22,10 7-26,-128-8 5,6 0 4,0 0 0,0-3 0,5-1-9,-80-7 30,23 5-28,-75 1 14,-175 2 3,203 1-4,-283 7 11,274-9-6,-313 0 10,309 0-4,-295 0 10,303 1-14,-301 10 40,328-9-44,-158 5 47,179-7-47,43 0 28,66 0-9,140-3 1,-173 2-12,250-1 12,-238 2-12,293 0 9,-283 0-20,302 0 10,-303 0-10,282 5 10,-292-2-10,-40-2-9,257 9 26,-197-10-2,-65 0 8,-71 0-14,-70 0-2,-160 3 3,215 0-12,-300 11 6,287-11-6,-332 11 5,327-11-12,-324 16 4,333-15-2,-93 8 4,-1 1-8,46-3 1,49-5-2,12-3 11,166-9 4,126 4-1,-174 3-4,237-2 6,-230 0-4,294-10 11,-280 10-6,296 1 7,-301 1-12,276 0 10,-283 0-10,238 6 23,-178-10-4,-126 4-33,0-1 0,0 1 0,1 0 0,-1 0 0,0 0 0,0 0 0,0 0 0,0 1 0,1-1 0,-1 0 0,0 0 0,0 0 0,0 1 0,1-1 0,-1 0 0,0 1 0,0-1 0,1 1 0,-1-1 0,0 1 0,1-1 0,-1 1 0,0 0-1,0 0 1,-1 0 0,1 1 0,-1-1 0,0 0 0,0 0-1,0 0 1,0 0 0,1-1 0,-1 1 0,0 0 0,0-1 0,-1 1 0,1-1 0,0 0 0,0 0 0,0 0 0,0 0 0,-1 0-1,-175 7 25,131-7-10,-227 0 9,211 0-18,-110 0 1,-46 0-4,-6 0 2,3 0-4,3 0-1,11 4 2,83 1 1,-109 3 8,66-8 31,181 0-31,1 0 1,-1-2-1,1 1 0,2-2-11,10-1 21,0 1-1,20 0-20,209-2 50,-198 4-4,269-9 22,-254 7-8,292-6 24,-291 9-22,299 0 28,-298-1-28,-13-1-27,268 1 80,-120 5-33,-194-4-57,0-1 0,0 0 0,0-1 0,1 0-25,14-3 20,-24 5 26,-14 0 1,-46 0 18,-133 2-1,135 0-24,-244 10 15,230-10-22,-301 3 11,292-4-22,-290 8 10,295-7-24,-106 3 4,-27 2-8,25 0 1,36-1-4,43-2-1,41-1 2,48-2 1,30-1 0,-1-1-3,88 1 2,160-3 6,-212 2-2,263-6 4,-249 4-2,290-11 9,-285 12-4,315-5 7,-312 7 0,-66 0-17,377-8 42,-128-4-3,-199 10-24,-21 4-12,-35-1-4,-12 1 1,-44 7 0,-37-3 2,-31 0-4,-35 0-1,-35 0 0,-22-1 0,-15-1 0,-5 3 0,-6 5 2,109-4 1,-242 10 8,318-17-7,-250 16 10,262-14-7,-13 0 7,1 3 1,-7 3-15,43-3 13,36-2 20,51-3 3,146-1 3,-164 0-6,234 0 14,-223 0-12,296 1 19,-284 1-14,299 5 12,-304-8-30,265-2 10,-274 4-24,232 4 14,-182-5-12,-105 0-4,-25 9 4,3-7-2,-154-2 8,120 0-8,-241 3 8,226-2-10,-294 1 4,282-2-4,-114 1 1,-29 3-6,2 2-1,6-1 2,100-1 1,-151 1 8,56-5 41,186-1-34,39-2 34,50-2-4,132 0 6,-149 3-14,241-8 15,-229 7-20,301-9 15,-285 10-28,319-12 11,-322 10-20,293-15 5,-302 16-10,261-12 14,-249 11-15,-23 1-4,-52 3-1,-14-2 0,-25-1 0,-69-1-2,-43 4 0,-33 5 0,-21 1 0,-16-1 0,-4 6 0,-4 5 0,5-1 0,10-7 2,19-1 3,26 3-2,-27 9 5,188-18-7,-1 0 1,1-1 0,0 0-1,-1 0 1,1 0 0,0 0-1,0 0 1,-1-1 0,1 1-1,0-1 1,-2 0-2,-7-1 14,93-3-1,4 4 4,174-5 2,-201 4-6,282-12 6,-267 12-4,283-7 11,-287 8-4,283-4 15,-283 4-4,279-7 55,-297 6-56,7 0 64,0 2 0,4 3-96,-94-6 43,-46 0-4,-154 7 5,175-2-18,-255 8 9,245-8-20,-294 7 10,286-7-12,-286 12 5,293-11-10,-251 8 8,262-10-8,-64 3 4,16 1-8,37 0 1,37-2-1,29 0-2,18-2 0,46 5 1,48 1 2,42-7-2,182-8 5,-267 6 0,298-4 8,-287 6-8,330-3 9,-327 1-4,-4-1-5,266-3 8,-57 6 0,-263-2-12,-6 1 3,0 0-1,0 1 0,0 1 1,3 0-7,-71-7 9,0 1 0,-19 2-9,48 2 2,-21 1 6,-245 3 9,220-1-4,-318 12 5,304-11-10,-124 7 4,109-5-12</inkml:trace>
  <inkml:trace contextRef="#ctx0" brushRef="#br0" timeOffset="1">1539 416 23926,'-135'7'3,"-110"13"2,2-1-2,25-3 2,42-1-4,49-5-1,49-3 0,33-5 0,31-2 0,18 0 0,21-2 0,68-2 2,52-2 3,45 1-2,236-10 5,-342 13-2,230-6 1</inkml:trace>
  <inkml:trace contextRef="#ctx0" brushRef="#br0" timeOffset="-1">3001 437 24015,'77'-2'2,"39"1"3,-55 0-2,-54 0-1,-14-1 1,-50-9-2,-42 4-1,-40 5 0,-39 4 0,-42 1 0</inkml:trace>
  <inkml:trace contextRef="#ctx0" brushRef="#br0" timeOffset="-3">1539 431 24031,'-35'1'0,"-252"12"0,9 1 0,39-2 0,44 0 0,-108 4 15,300-16-16,-20 1 8,43-7 10,-4 2-15,50-5 8,181-14 7,-183 18-2,290-19 11,-277 18-6,350-20 8,-335 21-8,368-17 7,-371 17-12,386-17 17,-431 21-27,240-13 14,-148-2-3,-126 14-10,-11 3-5,0-1-1,0 0 1,0 0-1,0 0 0,0 0 1,0 0-1,1 0 1,-1 0-1,0 0 1,0-1-1,0 1 0,0 0 1,0 0-1,1-1 1,-1 1-1,0 0 1,0-1-1,0 1 0,0-1 0,-1 0 1,0 0 0,0-1-1,0 2 1,-1-1-1,1 0 1,0 0-1,-1 1 1,1-1-1,-1 1 1,1 0 0,-1 0-1,1 0 1,-1 0-1,-1 0 0,-186-5 10,138 5-4,-274 0 4,251 0-4,-330 0 4,322 0-4,-318 9 4,324-7-4,-111 3 1,-23-2-4,30 1 2,42 2-2,-1-2 5,139-4 0,5-2-5,14-1-1,1 0-1,57-5 9,147-6 6,-169 12-8,279 1 8,-258 0-10,115-2 1,38-1-4,215-8 5,-362 9-2,-7 1-1,252-5 14,-270 8-9,6 1 8,1-2 0,26-6-18,-62 0 8,-27 6-8,0 0 1,0 0-1,0 0 0,0 0 0,0 0 0,0 0 0,0 0 1,0 0-1,0 0 0,1 0 0,-1 0 0,0 0 1,0 0-1,0 0 0,0 0 0,0-1 0,0 1 1,0 0-1,0 0 0,0 0 0,0 0 0,0 0 0,0 0 1,0 0-1,0 0 0,0 0 0,0 0 0,0 0 1,0-1-1,0 1 0,0 0 0,0 0 0,0 0 1,0 0-1,0 0 0,0 0 0,0 0 0,0 0 0,0 0 1,0 0-1,0-1 0,0 1 0,0 0 0,0 0 1,0 0-1,0 0 0,0 0 0,0 0 0,0 0 1,0 0-1,0 0 0,0 0 0,-1 0 0,1 0 0,0 0 1,0 0-1,0 0 0,0-1 0,0 1 0,0 0 1,0 0-1,0 0 0,0 0 0,0 0 0,0 0 1,-1 0-1,1 0 0,0 0 0,0 0 0,-19-4 11,-63-3 7,-157-4 1,179 9-6,-271-7 6,258 9-6,-325 0 5,317-1-12,-305-8 4,315 7-4,-318-13 10,263 11-9,9 1-4,43 3 2,45-1-1,29 1-4,0 0 0,0 0 0,1 0 0,-1 0 0,0 0 0,0 0 0,0-1 0,0 1 0,0 0 0,0 0 0,0 0 0,0 0 0,0 0 0,0 0 0,0 0 0,0 0 0,0 0 0,0 0 0,0 0 1,0 0-1,0 0 0,0-1 0,0 1 0,0 0 0,0 0 0,0 0 0,0 0 0,0 0 0,0 0 0,0 0 0,0 0 0,0 0 0,0 0 0,0 0 0,0 0 0,0-1 0,0 1 0,0 0 0,0 0 0,0 0 0,0 0 0,25-4 3,68-4 0,34 4 2,24 4-4,25 2-1,22-5 0,10-2 0,7 4 0,4 3 0,0 2 0,-17-1 0,-27-2 2,-38-1 3,-46 0-4,-39 0-1,-37 0 0,-16-1 0,-16-1 0,-54 0 0,-49-1 0,-46 0 0,-20-1 0,-13 1 0,-13 0 0,-20-1 0,3 1 0,15-1 0,8-2 0,13 0 0,31 4 0,47 6 0,44 0 0,50-4 0,17-1 0,5 0 0,53-9 0,47 7 0,43 8 0,24 0 0,11-4 2,210-1 6,-310 0-2,119 0 1,27 0-6,-12 1-1,-16 3 2,-92 4 1,-29-3 8,16-2-11,-72-5 4,33 0 8,-80-2-5,-50-4-4,-52 2 2,-45 8-2,-35 3 2,-23-1-2,-11-3 2,1-1-4,-5 5-1,-5 6 0,17-2 0,36-7 0,38-1 0,37 3 0,19 7 0,184-16 0,54 1 0,40 3 0,30 1 0,28-2 0,24-1 0,24 3 0,12 2 0,-2-4 0,-13 2 0,-25 3 0,-27-1 0,-38-4 0,-42-2 0,-53 0 0,-82 4 0,19-3 0,-28 3 0,0 0 0,0 0 0,-1 0 0,1 0 0,0 0 0,0 0 0,0 0 0,0 0 0,0 0 0,0-1 0,-1 1 0,1 0 0,0 0 0,0 0 0,0 0 0,0 0 0,0-1 0,0 1 0,0 0 0,0 0 0,0 0 0,0 0 0,0 0 0,0-1 0,0 1 0,0 0 0,0 0 0,0 0 0,0 0 0,0-1 0,0 1 0,0 0 0,0 0 0,0 0-1,0 0 1,0 0 0,0-1 0,0 1 0,0 0 0,1 0 0,-1 0 0,0 0 0,0 0 0,0 0 0,0-1 0,0 1 0,0 0 0,0 0 0,1 0 0,-1 0 0,0 0 0,0 0 0,0 0 0,0 0 0,0 0 0,1 0 0,-1 0 0,-14-2-5,-141 0 2,108 2-2,-263 0 2,235 0-2,-328 0 2,320 0-2,-348 14 2,346-9-2,-119 2 3,-17-3 2,93-3 0,-114 2-6,144 3 2,72-3 0,67-2 1,43-4-4,-46 0 7,94-4 0,213 0-1,-271 5-4,311-7 2,-305 8-4,128-4 1,55 1 4,273 3-4,-365-1 4,11-1 2,-44 2 0,-54 1 0,-59 0 0,-42 0 0,-14 1 0,-101 2 2,-193 9 6,258-11-2,-322 8 4,303-7-4,-135 4 1,-48 2-4,13 2 2,25 6-4,31 0-1,32-5 0,45-4 0,48-4 0,50-4 0,25 1 0,0 0 0,0 0 0,0 0 0,0 0 0,0 0 0,0 0 0,0 0 0,0 0 0,1 0 0,-1 0 0,0 0 0,0 0 0,0 0 0,0 0 0,0 0 0,0 0 0,0 0 0,1 0 0,-1 0 0,0 0 0,0 0 0,0 0 0,0 0 0,0 0 0,0 0 0,0 0 0,0 0 0,1 0 0,-1 0 0,0 0 0,0 0 0,0-1 0,0 1 0,0 0 0,0 0 0,0 0 0,0 0 0,0 0 0,0 0 0,0 0 0,0 0 0,0 0 0,0-1 0,1 1 0,-1 0 0,0 0 0,0 0 0,0 0 0,0 0 0,0 0 0,0 0 0,0 0 0,0-1 0,0 1 0,0 0 0,-1 0 0,1 0 0,0 0 0,0 0 0,0 0 0,0 0 0,0-1 0,0 1 0,0 0 0,0 0 0,0 0 0,30-6 0,67-1 0,198-2-1,-227 8-4,303-13 2,-292 10-4,128-7 1,51-5 4,-12 1 2,-64 4-1,-116 7-4,81-9 3,7-3 2,17-2-1,-163 16-2,-13-1 1,-2-2 0,4 3 2,1 1-1,0-1 1,-1 1-1,1-1 1,-1 1-1,0 0 1,1 0-1,-1 0 1,0 0-1,0 1 0,1-1 1,-1 1-1,0 0 1,0-1-1,-1 1 1,-169-19-9,127 16 4,-90-1 3,-63 3 2,-22 4 0,-6 3 0,-12 4 0,-9 1 0,9-1 0,35 1 0,32-2 0,37-2 0,41-5 0,43-1 2,45-1 0,17 1 1,61 7 0,32-4 2,28-7-2,38 0 2,43-4-2,20 0 2,6 1-2,1 2 2,-3 3-2,-13-1 2,-30-6-2,-29-1 2,-41-1-2,-48 0 2,-60 6-1,-21 2-3,-23 1 2,-64 1-2,-39-3-1,-28 0 0,-33 4 0,-35 5 0,-21 4 0,-8-1 0,10 2 0,14 2 0,25-1 0,28-6 0,30 1 0,35 4 0,40 0 0,73-11 0,0 0 0,0 0 0,-1 0 0,1 0 0,0 0 0,-1 1 0,1-1 0,0 0 0,0 1 0,-1-1 0,1 1 0,0-1 0,0 1 0,0 0 0,0-1 0,0 1 0,0 0 0,0 0 0,0 0 0,-1 0 0,4 1 0,1-1 0,-1 0 0,0 0 0,0 0 0,0 0 0,1 0 0,-1 0 0,1-1 0,-1 1 0,0-1 0,1 0 0,-1 0 0,3 0 0,91 8 0,31 2 0,20 0 0,29 0 0,32-4 2,11-3 3,-7-3-2,-3-2 2,-9 2-4,-29 0-1,-38 0 0,-43 0 0,-54-2 0,-43-1 0,1 1 0,-1 0 0,0 1 0,0-1 0,0 1 0,0 1 0,-97-7 0,-46 6 0,-174-10-1,260 8-6,-304-11-3,288 11-2,-312-15 0,315 16-2,-300-4-3,308 7 10,-264 9-7,299-11 12,4 0 0,-1 1 0,0 1 0,-6 3 2,16-2-3,17-1 0,8 2 1,32 9 0,45-4 2,42-1 0,40 1 0,24-2 0,9 1 0,16 0 0,20 3 0,-5 5 0,-25 0 0,-20-6 0,-11-4 0,-29-2 0,-45-3 0,-40-3 0,-48 0 0,-16 0 0,-24-2 0,-71-1 0,-34 2 0,-19 4 0,-24 0 0,-31 0 0,-13 0 0,10 0 0,-5 0 0,-7 4 2,13 2 3,39 1-2,38 0 2,41 0-2,34-1 2,38 0-1,22-6-4,0 0 0,0 0 0,-1 0 0,1 0 0,0 0 0,0 0 0,0 0 0,0 0 0,0 0 0,0 0 0,0 0 0,0 0 0,0 0 0,0 0 0,-1 0 0,1 0 0,0 0 0,0 0 0,0 1 0,0-1 0,0 0 0,0 0 0,0 0 0,0 0 0,0 0 0,0 0 0,0 0 0,0 0 0,0 0 0,0 0 0,0 1 0,0-1 0,0 0 0,0 0 0,0 0 0,0 0 1,0 0-1,0 0 0,0 0 0,0 0 0,0 1 0,0-1 0,0 0 0,0 0 0,0 0 0,0 0 0,0 0 0,0 0 0,0 0 0,0 0 0,0 0 0,1 0 0,-1 0 0,0 1 0,0-1 0,0 0 0,0 0 0,0 0 0,0 0 0,0 0 0,0 0 0,0 0 0,0 0 0,1 0 0,-1 0 0,0 0 0,0 0 0,0 0 0,21 5 3,-20-5-3,78 10 3,47 3 2,40-3-2,29-3 2,17-1-2,231 8 5,-356-12-2,346 9 4,-347-9-2,355 12 8,-354-11-10,376 14 12,-128-7 6,-204-8 20,-148-5-42,-57-2 16,-149 5 8,168 2-4,-271 7 11,253-8-18,-53 2-7</inkml:trace>
  <inkml:trace contextRef="#ctx0" brushRef="#br0" timeOffset="-5">1539 454 25141,'-280'20'18,"229"-17"-13,-26 1 13,-14 5-18,83-7 4,13 0-3,22 0 2,68-3 0,-4 0 0</inkml:trace>
  <inkml:trace contextRef="#ctx0" brushRef="#br0" timeOffset="-7">3355 450 25199,'5'0'0,"-2"-1"0,-11 1 0</inkml:trace>
  <inkml:trace contextRef="#ctx0" brushRef="#br0" timeOffset="-9">3355 478 25319,'26'-1'0,"33"1"0,-42-1 0,-12-1 0,-44-9 0,-29 5 0</inkml:trace>
  <inkml:trace contextRef="#ctx0" brushRef="#br0" timeOffset="-11">2873 415 25267,'91'-7'-2,"16"-7"0,91-8-28,-192 21-42,-7 1 86,-1 0 0,1 0 0,-1 0 1,1 0-1,-1 0 0,1 0 0,-1-1 0,1 1 1,0-1-1,-1 1 0,1-1 0,-1 0 1,0 0-15,1 0-262,0 1 1,-1-1 0,1 0 0,0 1 0,-1-1-1,1 1 1,-1 0 0,1-1 0,-1 1 0,1 0-1,-1 0 1,1 0 0,-2 0 261,3 0-15230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9T10:19:01.3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440 0 816,'0'0'88,"-16"3"-15,-72 10 262,8-6 1330,-34-2-1665,103-4 222,-30 4 1443,42-5-1652,0 0 0,0 0 1,1 0-1,-1 0 0,0 0 0,0 0 1,0 0-1,0 0 0,0 1 0,0-1 1,0 0-1,0 1 0,0-1 1,0 1-1,0-1 0,0 1-13,1 0 11,0 0 1,-1 0-1,1 0 1,0-1-1,-1 1 1,1 0-1,0-1 1,0 0-1,0 1 1,0-1-1,-1 0 0,1 0 1,0 0-1,0 0 1,1-1-12,254 5 509,-144 8-203,-59-5-192,-49-6-66,4 2 12,-7-2-9,-2-1-6,-11 1-30,0 0 0,0 1-1,1 1 1,-1 0 0,-1 1-15,-7 1 5,-9 0 10,0-1 1,-1-1 0,0-1-1,1-2 1,-1 0 0,1-3-1,-6-1-15,-60 1 144,91 3-96,3 0 15,0 0 1,0 0-2,0 0-4,6 0-12,188-6 156,-173 6-196,28-1 44,-40 0-39,13-1 23,1 0 0,0 2 0,9 1-34,-30-1 8,-2 0 7,0 0 1,-3-1-3,-1 0-12,1-1 0,-1 1-1,0 0 1,0 0 0,0 0-1,0 1 1,1-1 0,-1 1-1,0 0 1,0 0 0,0 0-1,-11 1 1,-40-1 1,-1 0-2,5-1 0,11-1 0,5 5 0,-1 2 0,1-4 0,23-4 0,10 2 0,-1 0 0,0 1 0,0-1 0,0 1 0,0 0 0,0 0 0,0 0 0,0 0 0,0 0 0,0 1 0,0-1 0,-2 2 0,1-2 0,7 0 2,10-2 2,105-7 6,-70 8-1,20-4 5,70-2 36,-118 7 42,-28-1-49,-50-1-26,22 1 8,17 0-20,-36 2 29,-146 16 70,142-7-35,55-9-50,-6 3 5,7-3 7,3-1 2,2 0-28,0 0 1,0 0-1,0 0 0,0 1 0,0-1 1,-1 0-1,1 1 0,0-1 0,0 1 1,0-1-1,-1 1 0,2 1-5,9 2 9,16-1 28,1-1 0,-1-2 1,1 0-1,-1-2 0,22-4-37,-12 1 70,0 2 1,37 3-71,-35 0 54,-37-1-20,-3 1 4,0 0-4,-8 0-8,-1-2-21,6 1-3,-1 0 1,0 1 0,1-1-1,-1 1 1,0 0 0,1 0-1,-1 0 1,1 1-1,-1-1 1,0 1-3,-138 5 66,65-3-51,75-3-13,-166 7 74,165-7-72,1 0-3,0-1 1,-1 1-1,1 1 0,0-1 1,0 0-1,0 0 0,0 1 0,0-1 1,1 1-1,-1-1 0,-1 1-1,2 0 15,-2 1 4,-10 7-11,10-7 12,3-2 5,0 0 6,0 0 1,4 0 1,200-3 174,-130-1-151,-17 0-17,21-1 195,7 4-234,-173 2 39,-1 4-1,-72 14-38,119-15 10,29-3 1,0 0-1,0 1 0,0 0 0,-1 1-10,5 0 21,6-2-2,3-1-15,-1 0 1,1 0-1,0 0 0,-1 0 0,1 0 0,-1 0 1,1 0-1,0 0 0,-1 0 0,1 0 1,-1 0-1,1 0 0,0 0 0,-1 0 1,1 0-1,-1 1 0,1-1 0,0 0 1,-1 0-1,1 0 0,0 1 0,-1-1 1,1 0-1,0 0 0,0 1 0,-1-1 0,1 0 1,0 1-5,4 1 6,0 0 1,0-1-1,0 1 1,0-1-1,0 0 1,1 0-1,-1 0 1,0-1-1,1 0 1,-1 1-1,1-2 0,3 1-6,65-6 64,-49 4-61,192-5 238,-128 3-44,-86 4-155,-21 0 22,-61 4-7,-11 5-57,2 0 81,-16-4-81,102-5-17,-38-1 150,34 0 19,23-2-78,136-13 132,-141 15-202,24-4 67,0 2 0,5 2-71,-32 1 38,-6 0-4,2-3-2,2 0-34,-9 1 40,-5 0-35,-28-1 14,-5 3-4,-8 0-9,-159 0 33,197 0-34,23 11 10,-3-8-11,0 0 0,-1-1 0,2-1 0,-1 1 0,0-1 0,0-1 0,0 1 0,0-2 0,9 0-2,-2 0 1,161 1 55,-175 0-49,-2 0 1,-7-1-2,-28-5-3,-48 4 4,2-3-7,22-2-1387,36 3-5546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E1DB7-5DD3-45EC-806E-934164AD96A9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C7851-8AE1-4B19-9ED1-CF6A26D55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247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895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Cévní zásobení z a. </a:t>
            </a:r>
            <a:r>
              <a:rPr lang="cs-CZ" dirty="0" err="1"/>
              <a:t>uterina</a:t>
            </a:r>
            <a:r>
              <a:rPr lang="cs-CZ" dirty="0"/>
              <a:t>, a. </a:t>
            </a:r>
            <a:r>
              <a:rPr lang="cs-CZ" dirty="0" err="1"/>
              <a:t>rectalis</a:t>
            </a:r>
            <a:r>
              <a:rPr lang="cs-CZ" dirty="0"/>
              <a:t> media, a. </a:t>
            </a:r>
            <a:r>
              <a:rPr lang="cs-CZ" dirty="0" err="1"/>
              <a:t>pudenda</a:t>
            </a:r>
            <a:r>
              <a:rPr lang="cs-CZ" dirty="0"/>
              <a:t> interna a </a:t>
            </a:r>
            <a:r>
              <a:rPr lang="cs-CZ" dirty="0" err="1"/>
              <a:t>a</a:t>
            </a:r>
            <a:r>
              <a:rPr lang="cs-CZ" dirty="0"/>
              <a:t>. vaginalis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724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Nemusíte umět jednotlivé svaly.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016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Tříselný kanál – leží nad </a:t>
            </a:r>
            <a:r>
              <a:rPr lang="cs-CZ" dirty="0" err="1"/>
              <a:t>ligamentum</a:t>
            </a:r>
            <a:r>
              <a:rPr lang="cs-CZ" dirty="0"/>
              <a:t> </a:t>
            </a:r>
            <a:r>
              <a:rPr lang="cs-CZ" dirty="0" err="1"/>
              <a:t>inguinale</a:t>
            </a:r>
            <a:r>
              <a:rPr lang="cs-CZ" dirty="0"/>
              <a:t>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27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Poznámky kurzívou nemusíte znát – jsou zařazeny pouze pro lepší srozumitelnost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4C171-48C6-4B93-8A5E-E68581CC888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285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Ligamentum</a:t>
            </a:r>
            <a:r>
              <a:rPr lang="cs-CZ" dirty="0"/>
              <a:t> suspenzorium ovarii -&gt; připevňuje ovarium ke stěně pánve a obsahuje a. </a:t>
            </a:r>
            <a:r>
              <a:rPr lang="cs-CZ" dirty="0" err="1"/>
              <a:t>ovarica</a:t>
            </a:r>
            <a:r>
              <a:rPr lang="cs-CZ" dirty="0"/>
              <a:t> a v. </a:t>
            </a:r>
            <a:r>
              <a:rPr lang="cs-CZ" dirty="0" err="1"/>
              <a:t>ovarica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643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Příčný řez tuba </a:t>
            </a:r>
            <a:r>
              <a:rPr lang="cs-CZ" dirty="0" err="1"/>
              <a:t>uterina</a:t>
            </a:r>
            <a:r>
              <a:rPr lang="cs-CZ" dirty="0"/>
              <a:t>, slizniční řasy – postupně jich ubývá směrem od ampule k </a:t>
            </a:r>
            <a:r>
              <a:rPr lang="cs-CZ" dirty="0" err="1"/>
              <a:t>isthmu</a:t>
            </a:r>
            <a:r>
              <a:rPr lang="cs-CZ" dirty="0"/>
              <a:t> – tedy </a:t>
            </a:r>
            <a:r>
              <a:rPr lang="cs-CZ" dirty="0" err="1"/>
              <a:t>čim</a:t>
            </a:r>
            <a:r>
              <a:rPr lang="cs-CZ" dirty="0"/>
              <a:t> blíže děloze, tím méně slizničních řas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8734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Endometrium – </a:t>
            </a: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basalis</a:t>
            </a:r>
            <a:r>
              <a:rPr lang="cs-CZ" dirty="0"/>
              <a:t> + </a:t>
            </a: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functionalis</a:t>
            </a:r>
            <a:endParaRPr lang="cs-CZ" dirty="0"/>
          </a:p>
          <a:p>
            <a:r>
              <a:rPr lang="cs-CZ" dirty="0" err="1"/>
              <a:t>Myometrium</a:t>
            </a:r>
            <a:r>
              <a:rPr lang="cs-CZ" dirty="0"/>
              <a:t> – 4 vrstvy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918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Ligamentum</a:t>
            </a:r>
            <a:r>
              <a:rPr lang="cs-CZ" dirty="0"/>
              <a:t> </a:t>
            </a:r>
            <a:r>
              <a:rPr lang="cs-CZ" dirty="0" err="1"/>
              <a:t>latum</a:t>
            </a:r>
            <a:r>
              <a:rPr lang="cs-CZ" dirty="0"/>
              <a:t> </a:t>
            </a:r>
            <a:r>
              <a:rPr lang="cs-CZ" dirty="0" err="1"/>
              <a:t>uteri</a:t>
            </a:r>
            <a:r>
              <a:rPr lang="cs-CZ" dirty="0"/>
              <a:t> – probíhá od hran dělohy a laterálně přechází v nástěnné peritoneum, které kryje stěny pánve</a:t>
            </a:r>
          </a:p>
          <a:p>
            <a:pPr marL="171450" indent="-171450">
              <a:buFontTx/>
              <a:buChar char="-"/>
            </a:pPr>
            <a:r>
              <a:rPr lang="cs-CZ" dirty="0"/>
              <a:t>Je postavená téměř ve frontální rovině</a:t>
            </a:r>
          </a:p>
          <a:p>
            <a:pPr marL="0" indent="0">
              <a:buFontTx/>
              <a:buNone/>
            </a:pPr>
            <a:r>
              <a:rPr lang="cs-CZ" dirty="0" err="1"/>
              <a:t>Ligamentum</a:t>
            </a:r>
            <a:r>
              <a:rPr lang="cs-CZ" dirty="0"/>
              <a:t> </a:t>
            </a:r>
            <a:r>
              <a:rPr lang="cs-CZ" dirty="0" err="1"/>
              <a:t>teres</a:t>
            </a:r>
            <a:r>
              <a:rPr lang="cs-CZ" dirty="0"/>
              <a:t> </a:t>
            </a:r>
            <a:r>
              <a:rPr lang="cs-CZ" dirty="0" err="1"/>
              <a:t>uteri</a:t>
            </a:r>
            <a:r>
              <a:rPr lang="cs-CZ" dirty="0"/>
              <a:t> – udržuje rostoucí dělohu v </a:t>
            </a:r>
            <a:r>
              <a:rPr lang="cs-CZ" dirty="0" err="1"/>
              <a:t>anteverzi</a:t>
            </a:r>
            <a:r>
              <a:rPr lang="cs-CZ" dirty="0"/>
              <a:t>, vede z děložních rohů přes tříselný kanál ženy do stejnostranného labium </a:t>
            </a:r>
            <a:r>
              <a:rPr lang="cs-CZ" dirty="0" err="1"/>
              <a:t>majus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385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Fixují dělohu v malé pánvi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783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Round</a:t>
            </a:r>
            <a:r>
              <a:rPr lang="cs-CZ" dirty="0"/>
              <a:t> </a:t>
            </a:r>
            <a:r>
              <a:rPr lang="cs-CZ" dirty="0" err="1"/>
              <a:t>ligament</a:t>
            </a:r>
            <a:r>
              <a:rPr lang="cs-CZ" dirty="0"/>
              <a:t> – </a:t>
            </a:r>
            <a:r>
              <a:rPr lang="cs-CZ" dirty="0" err="1"/>
              <a:t>ligamentum</a:t>
            </a:r>
            <a:r>
              <a:rPr lang="cs-CZ" dirty="0"/>
              <a:t> </a:t>
            </a:r>
            <a:r>
              <a:rPr lang="cs-CZ" dirty="0" err="1"/>
              <a:t>teres</a:t>
            </a:r>
            <a:r>
              <a:rPr lang="cs-CZ" dirty="0"/>
              <a:t> </a:t>
            </a:r>
            <a:r>
              <a:rPr lang="cs-CZ" dirty="0" err="1"/>
              <a:t>uteri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C7851-8AE1-4B19-9ED1-CF6A26D556FB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56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206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0034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025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1888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5752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6934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2298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9897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14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0935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624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287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724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560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825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6528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425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900C6C8-880A-4470-9773-018B60BAEC4E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CAD1EF-F861-4714-AC1D-43C7CD223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1616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customXml" Target="../ink/ink2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s://www.youtube.com/watch?v=qGl3bbVF9-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www.svod.cz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youtube.com/watch?v=330kWKDus1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72828F-2890-4D71-B929-650DB5125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653144"/>
            <a:ext cx="9440034" cy="2945198"/>
          </a:xfrm>
        </p:spPr>
        <p:txBody>
          <a:bodyPr>
            <a:normAutofit/>
          </a:bodyPr>
          <a:lstStyle/>
          <a:p>
            <a:r>
              <a:rPr lang="cs-CZ" b="1" dirty="0"/>
              <a:t>POHLAVNÍ SYSTÉM </a:t>
            </a:r>
            <a:br>
              <a:rPr lang="cs-CZ" b="1" dirty="0"/>
            </a:br>
            <a:r>
              <a:rPr lang="cs-CZ" b="1" dirty="0"/>
              <a:t>MUŽE A ŽENY </a:t>
            </a:r>
            <a:br>
              <a:rPr lang="cs-CZ" b="1" dirty="0"/>
            </a:br>
            <a:r>
              <a:rPr lang="cs-CZ" b="1" dirty="0"/>
              <a:t>ANATOMIE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1EDC83A-48EF-4C76-B93C-10BD94608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822274"/>
            <a:ext cx="9440034" cy="1049867"/>
          </a:xfrm>
        </p:spPr>
        <p:txBody>
          <a:bodyPr/>
          <a:lstStyle/>
          <a:p>
            <a:r>
              <a:rPr lang="cs-CZ" dirty="0"/>
              <a:t>Jana Vaněčková</a:t>
            </a:r>
          </a:p>
        </p:txBody>
      </p:sp>
    </p:spTree>
    <p:extLst>
      <p:ext uri="{BB962C8B-B14F-4D97-AF65-F5344CB8AC3E}">
        <p14:creationId xmlns:p14="http://schemas.microsoft.com/office/powerpoint/2010/main" val="1559841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Ã½sledek obrÃ¡zku pro arteria testicularis">
            <a:extLst>
              <a:ext uri="{FF2B5EF4-FFF2-40B4-BE49-F238E27FC236}">
                <a16:creationId xmlns:a16="http://schemas.microsoft.com/office/drawing/2014/main" id="{901C5F97-01D9-432B-BB44-092ED2947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072" y="391885"/>
            <a:ext cx="5923373" cy="627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98149AF-8323-48EC-ADBD-B010B1AAB724}"/>
              </a:ext>
            </a:extLst>
          </p:cNvPr>
          <p:cNvSpPr txBox="1"/>
          <p:nvPr/>
        </p:nvSpPr>
        <p:spPr>
          <a:xfrm>
            <a:off x="2788354" y="186613"/>
            <a:ext cx="2752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Arteria</a:t>
            </a:r>
            <a:r>
              <a:rPr lang="cs-CZ" dirty="0"/>
              <a:t> </a:t>
            </a:r>
            <a:r>
              <a:rPr lang="cs-CZ" dirty="0" err="1"/>
              <a:t>testicularis</a:t>
            </a:r>
            <a:r>
              <a:rPr lang="cs-CZ" dirty="0"/>
              <a:t> u muže</a:t>
            </a:r>
          </a:p>
          <a:p>
            <a:r>
              <a:rPr lang="cs-CZ" dirty="0" err="1"/>
              <a:t>Arteria</a:t>
            </a:r>
            <a:r>
              <a:rPr lang="cs-CZ" dirty="0"/>
              <a:t> </a:t>
            </a:r>
            <a:r>
              <a:rPr lang="cs-CZ" dirty="0" err="1"/>
              <a:t>ovarica</a:t>
            </a:r>
            <a:r>
              <a:rPr lang="cs-CZ" dirty="0"/>
              <a:t> u ženy</a:t>
            </a:r>
          </a:p>
        </p:txBody>
      </p:sp>
      <p:pic>
        <p:nvPicPr>
          <p:cNvPr id="8196" name="Picture 4" descr="VÃ½sledek obrÃ¡zku pro vena testicularis">
            <a:extLst>
              <a:ext uri="{FF2B5EF4-FFF2-40B4-BE49-F238E27FC236}">
                <a16:creationId xmlns:a16="http://schemas.microsoft.com/office/drawing/2014/main" id="{AA51694B-A7A1-40F4-8038-C85EA4D0E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" y="1145424"/>
            <a:ext cx="4173894" cy="5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77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E3571-BB96-4076-8BBA-D8574D3A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EPIDIDYMIS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C7A39E-82A1-438B-BA47-C354AF40A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Orgán tvořen </a:t>
            </a:r>
            <a:r>
              <a:rPr lang="cs-CZ" b="1" dirty="0">
                <a:solidFill>
                  <a:srgbClr val="FFFF00"/>
                </a:solidFill>
              </a:rPr>
              <a:t>mnohonásobně stočeným vývodem</a:t>
            </a:r>
            <a:endParaRPr lang="cs-CZ" dirty="0">
              <a:solidFill>
                <a:srgbClr val="FFFF00"/>
              </a:solidFill>
            </a:endParaRPr>
          </a:p>
          <a:p>
            <a:r>
              <a:rPr lang="cs-CZ" dirty="0"/>
              <a:t>Připojen k varleti pomocí 2 </a:t>
            </a:r>
            <a:r>
              <a:rPr lang="cs-CZ" dirty="0" err="1"/>
              <a:t>ligament</a:t>
            </a:r>
            <a:r>
              <a:rPr lang="cs-CZ" dirty="0"/>
              <a:t>  </a:t>
            </a:r>
          </a:p>
          <a:p>
            <a:r>
              <a:rPr lang="cs-CZ" dirty="0">
                <a:solidFill>
                  <a:srgbClr val="FFFF00"/>
                </a:solidFill>
              </a:rPr>
              <a:t>STAVBA: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Caput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Corpus</a:t>
            </a:r>
          </a:p>
          <a:p>
            <a:pPr lvl="1"/>
            <a:r>
              <a:rPr lang="cs-CZ" dirty="0" err="1">
                <a:solidFill>
                  <a:srgbClr val="FFFF00"/>
                </a:solidFill>
              </a:rPr>
              <a:t>Cauda</a:t>
            </a:r>
            <a:endParaRPr lang="cs-CZ" dirty="0">
              <a:solidFill>
                <a:srgbClr val="FFFF00"/>
              </a:solidFill>
            </a:endParaRPr>
          </a:p>
          <a:p>
            <a:r>
              <a:rPr lang="cs-CZ" b="1" dirty="0" err="1">
                <a:solidFill>
                  <a:srgbClr val="FFFF00"/>
                </a:solidFill>
              </a:rPr>
              <a:t>Ductus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epididymidis</a:t>
            </a:r>
            <a:endParaRPr lang="cs-CZ" b="1" dirty="0">
              <a:solidFill>
                <a:srgbClr val="FFFF00"/>
              </a:solidFill>
            </a:endParaRPr>
          </a:p>
          <a:p>
            <a:r>
              <a:rPr lang="cs-CZ" b="1" dirty="0" err="1">
                <a:solidFill>
                  <a:srgbClr val="FFFF00"/>
                </a:solidFill>
              </a:rPr>
              <a:t>Ductus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deferens</a:t>
            </a:r>
            <a:endParaRPr lang="cs-CZ" b="1" dirty="0">
              <a:solidFill>
                <a:srgbClr val="FFFF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Cévní zásobení: a. </a:t>
            </a:r>
            <a:r>
              <a:rPr lang="cs-CZ" dirty="0" err="1">
                <a:solidFill>
                  <a:srgbClr val="FF0000"/>
                </a:solidFill>
              </a:rPr>
              <a:t>testicularis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(z aorta </a:t>
            </a:r>
            <a:r>
              <a:rPr lang="cs-CZ" dirty="0" err="1"/>
              <a:t>abdominalis</a:t>
            </a:r>
            <a:r>
              <a:rPr lang="cs-CZ" dirty="0"/>
              <a:t>)</a:t>
            </a:r>
          </a:p>
          <a:p>
            <a:pPr marL="450000" lvl="1" indent="0">
              <a:buNone/>
            </a:pPr>
            <a:endParaRPr lang="cs-CZ" dirty="0"/>
          </a:p>
        </p:txBody>
      </p:sp>
      <p:pic>
        <p:nvPicPr>
          <p:cNvPr id="9218" name="Picture 2" descr="http://www.thebodyonline.net/abdomen/tail_of_epididymis_probe.jpg">
            <a:extLst>
              <a:ext uri="{FF2B5EF4-FFF2-40B4-BE49-F238E27FC236}">
                <a16:creationId xmlns:a16="http://schemas.microsoft.com/office/drawing/2014/main" id="{FB53D608-98B2-40E6-B4E6-ABBF73065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270" y="1732449"/>
            <a:ext cx="4329402" cy="324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2D4491F-EF39-434A-869A-BDF02CF9C676}"/>
              </a:ext>
            </a:extLst>
          </p:cNvPr>
          <p:cNvSpPr/>
          <p:nvPr/>
        </p:nvSpPr>
        <p:spPr>
          <a:xfrm>
            <a:off x="7458270" y="5131900"/>
            <a:ext cx="4329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http://www.thebodyonline.net/body_view.php?image_path=abdomen/tail_of_epididymis_probe.jpg</a:t>
            </a:r>
          </a:p>
        </p:txBody>
      </p:sp>
    </p:spTree>
    <p:extLst>
      <p:ext uri="{BB962C8B-B14F-4D97-AF65-F5344CB8AC3E}">
        <p14:creationId xmlns:p14="http://schemas.microsoft.com/office/powerpoint/2010/main" val="262683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630AA5D-0B54-44DE-A493-8A4E2CD88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10" y="333764"/>
            <a:ext cx="7757980" cy="619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37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EEB715-2404-418F-B107-07FA5CE9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522513"/>
            <a:ext cx="10353762" cy="1209935"/>
          </a:xfrm>
        </p:spPr>
        <p:txBody>
          <a:bodyPr>
            <a:normAutofit fontScale="90000"/>
          </a:bodyPr>
          <a:lstStyle/>
          <a:p>
            <a:r>
              <a:rPr lang="cs-CZ" dirty="0"/>
              <a:t>SEMENNÝ PROVAZEC </a:t>
            </a:r>
            <a:br>
              <a:rPr lang="cs-CZ" dirty="0"/>
            </a:br>
            <a:r>
              <a:rPr lang="cs-CZ" dirty="0"/>
              <a:t>(FUNICULUS SPERMATICUS)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E5D02A-D1EE-42BB-B223-E619040BD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92D050"/>
                </a:solidFill>
              </a:rPr>
              <a:t>SVAZEK</a:t>
            </a:r>
            <a:r>
              <a:rPr lang="cs-CZ" dirty="0">
                <a:solidFill>
                  <a:srgbClr val="92D050"/>
                </a:solidFill>
              </a:rPr>
              <a:t> ARTERIÍ, ŽIL, NERVŮ A CHÁMOVODU </a:t>
            </a:r>
            <a:r>
              <a:rPr lang="cs-CZ" dirty="0"/>
              <a:t>(=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deferens</a:t>
            </a:r>
            <a:r>
              <a:rPr lang="cs-CZ" dirty="0"/>
              <a:t>)</a:t>
            </a:r>
          </a:p>
          <a:p>
            <a:r>
              <a:rPr lang="cs-CZ" dirty="0"/>
              <a:t>od šourku po tříselný kanál</a:t>
            </a:r>
          </a:p>
          <a:p>
            <a:r>
              <a:rPr lang="cs-CZ" dirty="0"/>
              <a:t>Má obaly jako šourek – sestup varlat</a:t>
            </a:r>
          </a:p>
          <a:p>
            <a:r>
              <a:rPr lang="cs-CZ" dirty="0"/>
              <a:t>OBSAH:</a:t>
            </a:r>
          </a:p>
          <a:p>
            <a:pPr lvl="1"/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deferens</a:t>
            </a:r>
            <a:endParaRPr lang="cs-CZ" dirty="0"/>
          </a:p>
          <a:p>
            <a:pPr lvl="1"/>
            <a:r>
              <a:rPr lang="cs-CZ" dirty="0"/>
              <a:t>A. 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deferentis</a:t>
            </a:r>
            <a:endParaRPr lang="cs-CZ" dirty="0"/>
          </a:p>
          <a:p>
            <a:pPr lvl="1"/>
            <a:r>
              <a:rPr lang="cs-CZ" dirty="0"/>
              <a:t>Nervový plexus (</a:t>
            </a:r>
            <a:r>
              <a:rPr lang="cs-CZ" dirty="0" err="1"/>
              <a:t>sympaticus</a:t>
            </a:r>
            <a:r>
              <a:rPr lang="cs-CZ" dirty="0"/>
              <a:t>, </a:t>
            </a:r>
            <a:r>
              <a:rPr lang="cs-CZ" dirty="0" err="1"/>
              <a:t>viscerosenzitivita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A. </a:t>
            </a:r>
            <a:r>
              <a:rPr lang="cs-CZ" dirty="0" err="1"/>
              <a:t>testicularis</a:t>
            </a:r>
            <a:endParaRPr lang="cs-CZ" dirty="0"/>
          </a:p>
          <a:p>
            <a:pPr lvl="1"/>
            <a:r>
              <a:rPr lang="cs-CZ" dirty="0"/>
              <a:t>Plexus </a:t>
            </a:r>
            <a:r>
              <a:rPr lang="cs-CZ" dirty="0" err="1"/>
              <a:t>pampiniformis</a:t>
            </a:r>
            <a:r>
              <a:rPr lang="cs-CZ" dirty="0"/>
              <a:t> (žíly)</a:t>
            </a:r>
          </a:p>
          <a:p>
            <a:pPr lvl="1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D809DE-3D78-47C2-B346-D7A6E6066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586" y="2381066"/>
            <a:ext cx="4476980" cy="356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47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A530F-CE96-4722-9868-847A4CE5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00036"/>
            <a:ext cx="5813577" cy="970450"/>
          </a:xfrm>
        </p:spPr>
        <p:txBody>
          <a:bodyPr/>
          <a:lstStyle/>
          <a:p>
            <a:r>
              <a:rPr lang="cs-CZ" dirty="0"/>
              <a:t>DUCTUS DEFERENS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37CC7B-8A07-4C3C-8F0E-CA614375D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44" y="1270486"/>
            <a:ext cx="6606678" cy="5287478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cs-CZ" sz="1800" dirty="0"/>
              <a:t>= CHÁMOVOD</a:t>
            </a:r>
          </a:p>
          <a:p>
            <a:r>
              <a:rPr lang="cs-CZ" sz="1800" dirty="0">
                <a:solidFill>
                  <a:srgbClr val="92D050"/>
                </a:solidFill>
              </a:rPr>
              <a:t>Vývod pro dozrávající spermie </a:t>
            </a:r>
            <a:r>
              <a:rPr lang="cs-CZ" sz="1800" dirty="0"/>
              <a:t>– z nadvarlete do močové trubice v prostatě</a:t>
            </a:r>
          </a:p>
          <a:p>
            <a:r>
              <a:rPr lang="cs-CZ" sz="1800" dirty="0">
                <a:solidFill>
                  <a:srgbClr val="92D050"/>
                </a:solidFill>
              </a:rPr>
              <a:t>Průběh:</a:t>
            </a:r>
          </a:p>
          <a:p>
            <a:r>
              <a:rPr lang="cs-CZ" sz="1800" dirty="0">
                <a:solidFill>
                  <a:srgbClr val="FFFF00"/>
                </a:solidFill>
              </a:rPr>
              <a:t>Z nadvarle skrz </a:t>
            </a:r>
            <a:r>
              <a:rPr lang="cs-CZ" sz="1800" b="1" dirty="0">
                <a:solidFill>
                  <a:srgbClr val="FFFF00"/>
                </a:solidFill>
              </a:rPr>
              <a:t>semenný provazec</a:t>
            </a:r>
          </a:p>
          <a:p>
            <a:pPr marL="36900" indent="0">
              <a:buNone/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	→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skrz </a:t>
            </a:r>
            <a:r>
              <a:rPr lang="cs-CZ" sz="1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inguinální</a:t>
            </a:r>
            <a:r>
              <a:rPr lang="cs-CZ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kanál </a:t>
            </a:r>
          </a:p>
          <a:p>
            <a:pPr marL="3690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	→ do </a:t>
            </a:r>
            <a:r>
              <a:rPr lang="cs-CZ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malé pánve </a:t>
            </a:r>
          </a:p>
          <a:p>
            <a:pPr marL="3690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	→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přes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vasa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Iliaca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externa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690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	→ přes močovod (ureter) </a:t>
            </a:r>
          </a:p>
          <a:p>
            <a:pPr marL="3690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	 → </a:t>
            </a:r>
            <a:r>
              <a:rPr lang="cs-CZ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jako </a:t>
            </a:r>
            <a:r>
              <a:rPr lang="cs-CZ" sz="1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ductus</a:t>
            </a:r>
            <a:r>
              <a:rPr lang="cs-CZ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ejaculatorius</a:t>
            </a:r>
            <a:r>
              <a:rPr lang="cs-CZ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ústí </a:t>
            </a:r>
          </a:p>
          <a:p>
            <a:pPr marL="36900" indent="0">
              <a:buNone/>
            </a:pPr>
            <a:r>
              <a:rPr lang="cs-CZ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do prostaty </a:t>
            </a:r>
            <a:endParaRPr lang="cs-CZ" sz="1800" dirty="0">
              <a:solidFill>
                <a:srgbClr val="FFFF00"/>
              </a:solidFill>
            </a:endParaRPr>
          </a:p>
          <a:p>
            <a:pPr marL="450000" lvl="1" indent="0">
              <a:buNone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napojení na močovou trubici</a:t>
            </a:r>
          </a:p>
          <a:p>
            <a:pPr marL="450000" lvl="1" indent="0">
              <a:buNone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urethra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masculina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600" dirty="0"/>
          </a:p>
        </p:txBody>
      </p:sp>
      <p:pic>
        <p:nvPicPr>
          <p:cNvPr id="10242" name="Picture 2" descr="VÃ½sledek obrÃ¡zku pro ductus deferens anatomy kenhub">
            <a:extLst>
              <a:ext uri="{FF2B5EF4-FFF2-40B4-BE49-F238E27FC236}">
                <a16:creationId xmlns:a16="http://schemas.microsoft.com/office/drawing/2014/main" id="{67851529-60CB-48AE-AA80-3CDF055CC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717" y="3205944"/>
            <a:ext cx="2365043" cy="356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3D5C181-FEE2-45BA-BA5F-A9D17A4B6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860" y="3205944"/>
            <a:ext cx="4476980" cy="3562533"/>
          </a:xfrm>
          <a:prstGeom prst="rect">
            <a:avLst/>
          </a:prstGeom>
        </p:spPr>
      </p:pic>
      <p:pic>
        <p:nvPicPr>
          <p:cNvPr id="10244" name="Picture 4" descr="VÃ½sledek obrÃ¡zku pro ductus deferens anatomy">
            <a:extLst>
              <a:ext uri="{FF2B5EF4-FFF2-40B4-BE49-F238E27FC236}">
                <a16:creationId xmlns:a16="http://schemas.microsoft.com/office/drawing/2014/main" id="{1F985515-CDF7-49F5-B596-69BAD0D1D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063" y="410627"/>
            <a:ext cx="3379228" cy="264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18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070392-7CF8-403B-BB1A-A0DF2B963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/>
              <a:t>FUNICULUS SPERMATICUS </a:t>
            </a:r>
            <a:br>
              <a:rPr lang="cs-CZ" sz="3200" dirty="0"/>
            </a:br>
            <a:r>
              <a:rPr lang="cs-CZ" sz="3200" dirty="0"/>
              <a:t>vs. </a:t>
            </a:r>
            <a:br>
              <a:rPr lang="cs-CZ" sz="3200" dirty="0"/>
            </a:br>
            <a:r>
              <a:rPr lang="cs-CZ" sz="3200" dirty="0"/>
              <a:t>DUCTUS DEFERENS</a:t>
            </a:r>
          </a:p>
        </p:txBody>
      </p:sp>
      <p:pic>
        <p:nvPicPr>
          <p:cNvPr id="5122" name="Picture 2" descr="VÃ½sledek obrÃ¡zku pro ductus deferens histology">
            <a:extLst>
              <a:ext uri="{FF2B5EF4-FFF2-40B4-BE49-F238E27FC236}">
                <a16:creationId xmlns:a16="http://schemas.microsoft.com/office/drawing/2014/main" id="{DADB2613-F000-4AF3-8B99-0B26E89B6C4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739" y="2090414"/>
            <a:ext cx="2651348" cy="353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ek obrÃ¡zku pro FUNICULUS SPERMATICUS HISTOLOGY">
            <a:extLst>
              <a:ext uri="{FF2B5EF4-FFF2-40B4-BE49-F238E27FC236}">
                <a16:creationId xmlns:a16="http://schemas.microsoft.com/office/drawing/2014/main" id="{ED669292-C62F-4C51-8E55-25A4A60048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22" y="2090414"/>
            <a:ext cx="4463809" cy="353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183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A1CF0B-9D0B-4E21-8F35-EC1C8DFD3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54" y="227045"/>
            <a:ext cx="5589642" cy="970450"/>
          </a:xfrm>
        </p:spPr>
        <p:txBody>
          <a:bodyPr/>
          <a:lstStyle/>
          <a:p>
            <a:r>
              <a:rPr lang="cs-CZ" dirty="0"/>
              <a:t>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5DCF32-19BC-4F9F-A606-DADE258B5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982" y="1197495"/>
            <a:ext cx="6849274" cy="5249958"/>
          </a:xfrm>
        </p:spPr>
        <p:txBody>
          <a:bodyPr>
            <a:normAutofit fontScale="92500"/>
          </a:bodyPr>
          <a:lstStyle/>
          <a:p>
            <a:r>
              <a:rPr lang="cs-CZ" dirty="0">
                <a:solidFill>
                  <a:srgbClr val="FFFF00"/>
                </a:solidFill>
              </a:rPr>
              <a:t>MĚCHÝŘKOVÉ ŽLÁZY </a:t>
            </a:r>
            <a:r>
              <a:rPr lang="cs-CZ" i="1" dirty="0">
                <a:solidFill>
                  <a:srgbClr val="FFFF00"/>
                </a:solidFill>
              </a:rPr>
              <a:t>(</a:t>
            </a:r>
            <a:r>
              <a:rPr lang="cs-CZ" i="1" dirty="0" err="1">
                <a:solidFill>
                  <a:srgbClr val="FFFF00"/>
                </a:solidFill>
              </a:rPr>
              <a:t>glandulae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vesiculosae</a:t>
            </a:r>
            <a:r>
              <a:rPr lang="cs-CZ" i="1" dirty="0">
                <a:solidFill>
                  <a:srgbClr val="FFFF00"/>
                </a:solidFill>
              </a:rPr>
              <a:t>, </a:t>
            </a:r>
            <a:r>
              <a:rPr lang="cs-CZ" i="1" dirty="0" err="1">
                <a:solidFill>
                  <a:srgbClr val="FFFF00"/>
                </a:solidFill>
              </a:rPr>
              <a:t>vesucilae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seminales</a:t>
            </a:r>
            <a:r>
              <a:rPr lang="cs-CZ" i="1" dirty="0">
                <a:solidFill>
                  <a:srgbClr val="FFFF00"/>
                </a:solidFill>
              </a:rPr>
              <a:t>, </a:t>
            </a:r>
            <a:r>
              <a:rPr lang="cs-CZ" i="1" dirty="0" err="1">
                <a:solidFill>
                  <a:srgbClr val="FFFF00"/>
                </a:solidFill>
              </a:rPr>
              <a:t>glandulae</a:t>
            </a:r>
            <a:r>
              <a:rPr lang="cs-CZ" i="1" dirty="0">
                <a:solidFill>
                  <a:srgbClr val="FFFF00"/>
                </a:solidFill>
              </a:rPr>
              <a:t> </a:t>
            </a:r>
            <a:r>
              <a:rPr lang="cs-CZ" i="1" dirty="0" err="1">
                <a:solidFill>
                  <a:srgbClr val="FFFF00"/>
                </a:solidFill>
              </a:rPr>
              <a:t>seminales</a:t>
            </a:r>
            <a:r>
              <a:rPr lang="cs-CZ" i="1" dirty="0">
                <a:solidFill>
                  <a:srgbClr val="FFFF00"/>
                </a:solidFill>
              </a:rPr>
              <a:t>) </a:t>
            </a:r>
            <a:r>
              <a:rPr lang="cs-CZ" i="1" dirty="0"/>
              <a:t>	</a:t>
            </a:r>
          </a:p>
          <a:p>
            <a:pPr lvl="1"/>
            <a:r>
              <a:rPr lang="cs-CZ" dirty="0"/>
              <a:t>Opět </a:t>
            </a:r>
            <a:r>
              <a:rPr lang="cs-CZ" dirty="0">
                <a:solidFill>
                  <a:srgbClr val="92D050"/>
                </a:solidFill>
              </a:rPr>
              <a:t>jeden mnohočetně stočený kanálek</a:t>
            </a:r>
          </a:p>
          <a:p>
            <a:pPr lvl="1"/>
            <a:r>
              <a:rPr lang="cs-CZ" dirty="0"/>
              <a:t>50 – 80% tekuté složky ejakulátu (fruktóza, bílkoviny)</a:t>
            </a:r>
          </a:p>
          <a:p>
            <a:pPr lvl="1"/>
            <a:r>
              <a:rPr lang="cs-CZ" dirty="0"/>
              <a:t>Vývod = 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excretorius</a:t>
            </a:r>
            <a:r>
              <a:rPr lang="cs-CZ" dirty="0"/>
              <a:t> </a:t>
            </a:r>
          </a:p>
          <a:p>
            <a:pPr lvl="1"/>
            <a:r>
              <a:rPr lang="cs-CZ" dirty="0" err="1">
                <a:solidFill>
                  <a:srgbClr val="92D050"/>
                </a:solidFill>
              </a:rPr>
              <a:t>Ductus</a:t>
            </a:r>
            <a:r>
              <a:rPr lang="cs-CZ" dirty="0">
                <a:solidFill>
                  <a:srgbClr val="92D050"/>
                </a:solidFill>
              </a:rPr>
              <a:t> </a:t>
            </a:r>
            <a:r>
              <a:rPr lang="cs-CZ" dirty="0" err="1">
                <a:solidFill>
                  <a:srgbClr val="92D050"/>
                </a:solidFill>
              </a:rPr>
              <a:t>excretorius</a:t>
            </a:r>
            <a:r>
              <a:rPr lang="cs-CZ" dirty="0">
                <a:solidFill>
                  <a:srgbClr val="92D050"/>
                </a:solidFill>
              </a:rPr>
              <a:t>+ </a:t>
            </a:r>
            <a:r>
              <a:rPr lang="cs-CZ" dirty="0" err="1">
                <a:solidFill>
                  <a:srgbClr val="92D050"/>
                </a:solidFill>
              </a:rPr>
              <a:t>ductus</a:t>
            </a:r>
            <a:r>
              <a:rPr lang="cs-CZ" dirty="0">
                <a:solidFill>
                  <a:srgbClr val="92D050"/>
                </a:solidFill>
              </a:rPr>
              <a:t> </a:t>
            </a:r>
            <a:r>
              <a:rPr lang="cs-CZ" dirty="0" err="1">
                <a:solidFill>
                  <a:srgbClr val="92D050"/>
                </a:solidFill>
              </a:rPr>
              <a:t>deferens</a:t>
            </a:r>
            <a:r>
              <a:rPr lang="cs-CZ" dirty="0">
                <a:solidFill>
                  <a:srgbClr val="92D050"/>
                </a:solidFill>
              </a:rPr>
              <a:t> = </a:t>
            </a:r>
            <a:r>
              <a:rPr lang="cs-CZ" dirty="0" err="1">
                <a:solidFill>
                  <a:srgbClr val="92D050"/>
                </a:solidFill>
              </a:rPr>
              <a:t>ductus</a:t>
            </a:r>
            <a:r>
              <a:rPr lang="cs-CZ" dirty="0">
                <a:solidFill>
                  <a:srgbClr val="92D050"/>
                </a:solidFill>
              </a:rPr>
              <a:t> </a:t>
            </a:r>
            <a:r>
              <a:rPr lang="cs-CZ" dirty="0" err="1">
                <a:solidFill>
                  <a:srgbClr val="92D050"/>
                </a:solidFill>
              </a:rPr>
              <a:t>ejaculatorius</a:t>
            </a:r>
            <a:endParaRPr lang="cs-CZ" i="1" dirty="0">
              <a:solidFill>
                <a:srgbClr val="92D050"/>
              </a:solidFill>
            </a:endParaRPr>
          </a:p>
          <a:p>
            <a:pPr lvl="1"/>
            <a:r>
              <a:rPr lang="cs-CZ" i="1" dirty="0" err="1"/>
              <a:t>Syntopie</a:t>
            </a:r>
            <a:r>
              <a:rPr lang="cs-CZ" i="1" dirty="0"/>
              <a:t>: Uložena mezi močovým měchýřem a </a:t>
            </a:r>
            <a:r>
              <a:rPr lang="cs-CZ" i="1" dirty="0" err="1"/>
              <a:t>excavatio</a:t>
            </a:r>
            <a:r>
              <a:rPr lang="cs-CZ" i="1" dirty="0"/>
              <a:t> </a:t>
            </a:r>
            <a:r>
              <a:rPr lang="cs-CZ" i="1" dirty="0" err="1"/>
              <a:t>rectovesicalis</a:t>
            </a:r>
            <a:r>
              <a:rPr lang="cs-CZ" i="1" dirty="0"/>
              <a:t>, mediálně se připojuje </a:t>
            </a:r>
            <a:r>
              <a:rPr lang="cs-CZ" i="1" dirty="0" err="1"/>
              <a:t>ductus</a:t>
            </a:r>
            <a:r>
              <a:rPr lang="cs-CZ" i="1" dirty="0"/>
              <a:t> </a:t>
            </a:r>
            <a:r>
              <a:rPr lang="cs-CZ" i="1" dirty="0" err="1"/>
              <a:t>deferens</a:t>
            </a:r>
            <a:r>
              <a:rPr lang="cs-CZ" i="1" dirty="0"/>
              <a:t>, kaudálně je prostata</a:t>
            </a:r>
          </a:p>
          <a:p>
            <a:r>
              <a:rPr lang="cs-CZ" dirty="0">
                <a:solidFill>
                  <a:srgbClr val="FFFF00"/>
                </a:solidFill>
              </a:rPr>
              <a:t>PROSTATA = předstojná žláza</a:t>
            </a:r>
          </a:p>
          <a:p>
            <a:pPr lvl="1"/>
            <a:r>
              <a:rPr lang="cs-CZ" dirty="0">
                <a:solidFill>
                  <a:srgbClr val="92D050"/>
                </a:solidFill>
              </a:rPr>
              <a:t>Největší mužská pohlavní žláza</a:t>
            </a:r>
            <a:r>
              <a:rPr lang="cs-CZ" dirty="0"/>
              <a:t>, kraniálně naléhá močový měchýř</a:t>
            </a:r>
          </a:p>
          <a:p>
            <a:pPr lvl="1"/>
            <a:r>
              <a:rPr lang="cs-CZ" dirty="0"/>
              <a:t>Tvoří cca 30% tekuté složky ejakulátu</a:t>
            </a:r>
          </a:p>
          <a:p>
            <a:pPr lvl="1"/>
            <a:r>
              <a:rPr lang="cs-CZ" dirty="0">
                <a:solidFill>
                  <a:srgbClr val="92D050"/>
                </a:solidFill>
              </a:rPr>
              <a:t>Průchod </a:t>
            </a:r>
            <a:r>
              <a:rPr lang="cs-CZ" dirty="0" err="1">
                <a:solidFill>
                  <a:srgbClr val="92D050"/>
                </a:solidFill>
              </a:rPr>
              <a:t>urethra</a:t>
            </a:r>
            <a:r>
              <a:rPr lang="cs-CZ" dirty="0">
                <a:solidFill>
                  <a:srgbClr val="92D050"/>
                </a:solidFill>
              </a:rPr>
              <a:t> </a:t>
            </a:r>
            <a:r>
              <a:rPr lang="cs-CZ" dirty="0" err="1">
                <a:solidFill>
                  <a:srgbClr val="92D050"/>
                </a:solidFill>
              </a:rPr>
              <a:t>masculina</a:t>
            </a:r>
            <a:r>
              <a:rPr lang="cs-CZ" dirty="0">
                <a:solidFill>
                  <a:srgbClr val="92D050"/>
                </a:solidFill>
              </a:rPr>
              <a:t> </a:t>
            </a:r>
            <a:r>
              <a:rPr lang="cs-CZ" dirty="0"/>
              <a:t>+ vstup (2x) 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ejaculatorius</a:t>
            </a:r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Cévní zásobení: a. </a:t>
            </a:r>
            <a:r>
              <a:rPr lang="cs-CZ" dirty="0" err="1">
                <a:solidFill>
                  <a:srgbClr val="FF0000"/>
                </a:solidFill>
              </a:rPr>
              <a:t>iliaca</a:t>
            </a:r>
            <a:r>
              <a:rPr lang="cs-CZ" dirty="0">
                <a:solidFill>
                  <a:srgbClr val="FF0000"/>
                </a:solidFill>
              </a:rPr>
              <a:t> interna</a:t>
            </a:r>
          </a:p>
          <a:p>
            <a:endParaRPr lang="cs-CZ" dirty="0"/>
          </a:p>
        </p:txBody>
      </p:sp>
      <p:pic>
        <p:nvPicPr>
          <p:cNvPr id="2054" name="Picture 6" descr="VÃ½sledek obrÃ¡zku pro seminal vesicle prostate">
            <a:extLst>
              <a:ext uri="{FF2B5EF4-FFF2-40B4-BE49-F238E27FC236}">
                <a16:creationId xmlns:a16="http://schemas.microsoft.com/office/drawing/2014/main" id="{EDACCCD6-6048-4E6E-9CD3-4A4C493B0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840" y="1535614"/>
            <a:ext cx="5049028" cy="378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122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CEA485B-C8E8-4AEB-B898-7D35719D4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7" y="209713"/>
            <a:ext cx="10456506" cy="64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01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ouvisejÃ­cÃ­ obrÃ¡zek">
            <a:extLst>
              <a:ext uri="{FF2B5EF4-FFF2-40B4-BE49-F238E27FC236}">
                <a16:creationId xmlns:a16="http://schemas.microsoft.com/office/drawing/2014/main" id="{89E50005-E150-4522-9968-7D13D565D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571500"/>
            <a:ext cx="72866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330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3AC8E7B-EFBA-4560-B61E-BFDBEFC06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87" y="62962"/>
            <a:ext cx="7373225" cy="673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50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BF3E36-84E9-4536-91ED-7AF47936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POHLAVNÍ SYSTÉM MUŽE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E43E1B-E9F6-4FFB-809B-6CF367C1D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00" y="1524065"/>
            <a:ext cx="5209300" cy="4724335"/>
          </a:xfrm>
        </p:spPr>
        <p:txBody>
          <a:bodyPr>
            <a:normAutofit fontScale="85000" lnSpcReduction="10000"/>
          </a:bodyPr>
          <a:lstStyle/>
          <a:p>
            <a:r>
              <a:rPr lang="cs-CZ" b="1" u="sng" dirty="0">
                <a:solidFill>
                  <a:srgbClr val="00B0F0"/>
                </a:solidFill>
              </a:rPr>
              <a:t>VNITŘNÍ POHLAVNÍ ORGÁNY</a:t>
            </a:r>
          </a:p>
          <a:p>
            <a:pPr lvl="1"/>
            <a:r>
              <a:rPr lang="cs-CZ" b="1" dirty="0">
                <a:solidFill>
                  <a:srgbClr val="00B0F0"/>
                </a:solidFill>
              </a:rPr>
              <a:t>TESTIS</a:t>
            </a:r>
            <a:r>
              <a:rPr lang="cs-CZ" dirty="0">
                <a:solidFill>
                  <a:srgbClr val="00B0F0"/>
                </a:solidFill>
              </a:rPr>
              <a:t> (VARLATA)</a:t>
            </a:r>
          </a:p>
          <a:p>
            <a:pPr lvl="1"/>
            <a:r>
              <a:rPr lang="cs-CZ" b="1" dirty="0">
                <a:solidFill>
                  <a:srgbClr val="00B0F0"/>
                </a:solidFill>
              </a:rPr>
              <a:t>EPIDIDYMIS</a:t>
            </a:r>
            <a:r>
              <a:rPr lang="cs-CZ" dirty="0">
                <a:solidFill>
                  <a:srgbClr val="00B0F0"/>
                </a:solidFill>
              </a:rPr>
              <a:t> (NADVARLE)</a:t>
            </a:r>
          </a:p>
          <a:p>
            <a:pPr lvl="1"/>
            <a:r>
              <a:rPr lang="cs-CZ" b="1" dirty="0">
                <a:solidFill>
                  <a:srgbClr val="00B0F0"/>
                </a:solidFill>
              </a:rPr>
              <a:t>DUCTUS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b="1" dirty="0">
                <a:solidFill>
                  <a:srgbClr val="00B0F0"/>
                </a:solidFill>
              </a:rPr>
              <a:t>DEFERENS</a:t>
            </a:r>
            <a:r>
              <a:rPr lang="cs-CZ" dirty="0">
                <a:solidFill>
                  <a:srgbClr val="00B0F0"/>
                </a:solidFill>
              </a:rPr>
              <a:t> (CHÁMOVOD)</a:t>
            </a:r>
          </a:p>
          <a:p>
            <a:pPr lvl="1"/>
            <a:r>
              <a:rPr lang="cs-CZ" b="1" dirty="0">
                <a:solidFill>
                  <a:srgbClr val="00B0F0"/>
                </a:solidFill>
              </a:rPr>
              <a:t>GLANDULAE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b="1" dirty="0">
                <a:solidFill>
                  <a:srgbClr val="00B0F0"/>
                </a:solidFill>
              </a:rPr>
              <a:t>VESICULOSAE</a:t>
            </a:r>
            <a:r>
              <a:rPr lang="cs-CZ" dirty="0">
                <a:solidFill>
                  <a:srgbClr val="00B0F0"/>
                </a:solidFill>
              </a:rPr>
              <a:t> (MĚCHÝŘKOVÉ ŽLÁZY, GLANDULAE SEMINALES, VESICULAE SEMINALES)</a:t>
            </a:r>
          </a:p>
          <a:p>
            <a:pPr lvl="1"/>
            <a:r>
              <a:rPr lang="cs-CZ" b="1" dirty="0">
                <a:solidFill>
                  <a:srgbClr val="00B0F0"/>
                </a:solidFill>
              </a:rPr>
              <a:t>PROSTATA</a:t>
            </a:r>
          </a:p>
          <a:p>
            <a:pPr lvl="1"/>
            <a:r>
              <a:rPr lang="cs-CZ" b="1" dirty="0">
                <a:solidFill>
                  <a:srgbClr val="00B0F0"/>
                </a:solidFill>
              </a:rPr>
              <a:t>URETHRA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b="1" dirty="0">
                <a:solidFill>
                  <a:srgbClr val="00B0F0"/>
                </a:solidFill>
              </a:rPr>
              <a:t>MASCULINA</a:t>
            </a:r>
          </a:p>
          <a:p>
            <a:pPr lvl="1"/>
            <a:r>
              <a:rPr lang="cs-CZ" b="1" dirty="0">
                <a:solidFill>
                  <a:srgbClr val="00B0F0"/>
                </a:solidFill>
              </a:rPr>
              <a:t>GLANDULA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b="1" dirty="0">
                <a:solidFill>
                  <a:srgbClr val="00B0F0"/>
                </a:solidFill>
              </a:rPr>
              <a:t>BULBOURETHRALIS</a:t>
            </a:r>
          </a:p>
          <a:p>
            <a:pPr marL="450000" lvl="1" indent="0">
              <a:buNone/>
            </a:pPr>
            <a:endParaRPr lang="cs-CZ" b="1" dirty="0"/>
          </a:p>
          <a:p>
            <a:r>
              <a:rPr lang="cs-CZ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VNĚJŠÍ POHLAVNÍ ORGÁNY</a:t>
            </a:r>
          </a:p>
          <a:p>
            <a:pPr lvl="1"/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SCROTUM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(ŠOUREK)</a:t>
            </a:r>
          </a:p>
          <a:p>
            <a:pPr lvl="1"/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PENIS</a:t>
            </a:r>
          </a:p>
          <a:p>
            <a:pPr lvl="1"/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URETHRA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MASCULINA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B589C5-7CE5-46D7-BE6F-888E7EF0A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95" y="1788530"/>
            <a:ext cx="6231801" cy="419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88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Ã½sledek obrÃ¡zku pro prostate anatomy">
            <a:extLst>
              <a:ext uri="{FF2B5EF4-FFF2-40B4-BE49-F238E27FC236}">
                <a16:creationId xmlns:a16="http://schemas.microsoft.com/office/drawing/2014/main" id="{33F49DCC-91A9-452A-8A96-BE30967F4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934" y="2085975"/>
            <a:ext cx="6115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VÃ½sledek obrÃ¡zku pro prostata histologie">
            <a:extLst>
              <a:ext uri="{FF2B5EF4-FFF2-40B4-BE49-F238E27FC236}">
                <a16:creationId xmlns:a16="http://schemas.microsoft.com/office/drawing/2014/main" id="{3BF223F7-B0DB-43AD-BE60-BD0691E08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67" y="1049694"/>
            <a:ext cx="4758612" cy="47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363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28CB4B-83B9-43EB-8D2A-A51095EE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35429"/>
            <a:ext cx="6420326" cy="970450"/>
          </a:xfrm>
        </p:spPr>
        <p:txBody>
          <a:bodyPr/>
          <a:lstStyle/>
          <a:p>
            <a:r>
              <a:rPr lang="cs-CZ" dirty="0"/>
              <a:t>PENIS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0B68AD-5007-4E42-8943-E93F490E4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405878"/>
            <a:ext cx="6121487" cy="520952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Vnější mužský pohlavní orgán (+ i součást vylučovací soustavy)</a:t>
            </a:r>
          </a:p>
          <a:p>
            <a:r>
              <a:rPr lang="cs-CZ" dirty="0"/>
              <a:t>Podklad jsou </a:t>
            </a:r>
            <a:r>
              <a:rPr lang="cs-CZ" b="1" dirty="0">
                <a:solidFill>
                  <a:srgbClr val="92D050"/>
                </a:solidFill>
              </a:rPr>
              <a:t>topořivá tělesa</a:t>
            </a:r>
            <a:endParaRPr lang="cs-CZ" dirty="0">
              <a:solidFill>
                <a:srgbClr val="92D050"/>
              </a:solidFill>
            </a:endParaRPr>
          </a:p>
          <a:p>
            <a:r>
              <a:rPr lang="cs-CZ" dirty="0">
                <a:solidFill>
                  <a:srgbClr val="92D050"/>
                </a:solidFill>
              </a:rPr>
              <a:t>Průchod</a:t>
            </a:r>
            <a:r>
              <a:rPr lang="cs-CZ" b="1" dirty="0">
                <a:solidFill>
                  <a:srgbClr val="92D050"/>
                </a:solidFill>
              </a:rPr>
              <a:t> </a:t>
            </a:r>
            <a:r>
              <a:rPr lang="cs-CZ" b="1" dirty="0" err="1">
                <a:solidFill>
                  <a:srgbClr val="92D050"/>
                </a:solidFill>
              </a:rPr>
              <a:t>urethry</a:t>
            </a:r>
            <a:r>
              <a:rPr lang="cs-CZ" b="1" dirty="0">
                <a:solidFill>
                  <a:srgbClr val="92D050"/>
                </a:solidFill>
              </a:rPr>
              <a:t> </a:t>
            </a:r>
            <a:r>
              <a:rPr lang="cs-CZ" dirty="0"/>
              <a:t>(močové trubice)</a:t>
            </a:r>
          </a:p>
          <a:p>
            <a:r>
              <a:rPr lang="cs-CZ" dirty="0"/>
              <a:t>Vývojová analogie ženského klitorisu</a:t>
            </a:r>
          </a:p>
          <a:p>
            <a:r>
              <a:rPr lang="cs-CZ" b="1" u="sng" dirty="0">
                <a:solidFill>
                  <a:srgbClr val="92D050"/>
                </a:solidFill>
              </a:rPr>
              <a:t>VNĚJŠÍ STAVBA:</a:t>
            </a:r>
          </a:p>
          <a:p>
            <a:pPr lvl="1"/>
            <a:r>
              <a:rPr lang="cs-CZ" dirty="0" err="1">
                <a:solidFill>
                  <a:srgbClr val="FFFF00"/>
                </a:solidFill>
              </a:rPr>
              <a:t>Crura</a:t>
            </a:r>
            <a:r>
              <a:rPr lang="cs-CZ" dirty="0">
                <a:solidFill>
                  <a:srgbClr val="FFFF00"/>
                </a:solidFill>
              </a:rPr>
              <a:t> penis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Bulbus penis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Corpus penis</a:t>
            </a:r>
          </a:p>
          <a:p>
            <a:pPr lvl="1"/>
            <a:r>
              <a:rPr lang="cs-CZ" dirty="0" err="1">
                <a:solidFill>
                  <a:srgbClr val="FFFF00"/>
                </a:solidFill>
              </a:rPr>
              <a:t>Glans</a:t>
            </a:r>
            <a:r>
              <a:rPr lang="cs-CZ" dirty="0">
                <a:solidFill>
                  <a:srgbClr val="FFFF00"/>
                </a:solidFill>
              </a:rPr>
              <a:t> penis</a:t>
            </a:r>
          </a:p>
          <a:p>
            <a:pPr lvl="1"/>
            <a:r>
              <a:rPr lang="cs-CZ" dirty="0" err="1">
                <a:solidFill>
                  <a:srgbClr val="FFFF00"/>
                </a:solidFill>
              </a:rPr>
              <a:t>Corpora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cavernosa</a:t>
            </a:r>
            <a:r>
              <a:rPr lang="cs-CZ" dirty="0"/>
              <a:t> (2x) - vnitřní</a:t>
            </a:r>
          </a:p>
          <a:p>
            <a:pPr lvl="2"/>
            <a:r>
              <a:rPr lang="cs-CZ" dirty="0"/>
              <a:t>Z </a:t>
            </a:r>
            <a:r>
              <a:rPr lang="cs-CZ" dirty="0" err="1"/>
              <a:t>crura</a:t>
            </a:r>
            <a:r>
              <a:rPr lang="cs-CZ" dirty="0"/>
              <a:t> penis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Corpus </a:t>
            </a:r>
            <a:r>
              <a:rPr lang="cs-CZ" dirty="0" err="1">
                <a:solidFill>
                  <a:srgbClr val="FFFF00"/>
                </a:solidFill>
              </a:rPr>
              <a:t>spongiosum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/>
              <a:t>(1x) - vnitřní</a:t>
            </a:r>
          </a:p>
          <a:p>
            <a:pPr lvl="2"/>
            <a:r>
              <a:rPr lang="cs-CZ" dirty="0"/>
              <a:t>z bulbus penis, průchod </a:t>
            </a:r>
            <a:r>
              <a:rPr lang="cs-CZ" dirty="0" err="1"/>
              <a:t>urethry</a:t>
            </a:r>
            <a:endParaRPr lang="cs-CZ" dirty="0"/>
          </a:p>
          <a:p>
            <a:pPr lvl="1"/>
            <a:r>
              <a:rPr lang="cs-CZ" dirty="0" err="1">
                <a:solidFill>
                  <a:srgbClr val="FFFF00"/>
                </a:solidFill>
              </a:rPr>
              <a:t>Preputium</a:t>
            </a:r>
            <a:r>
              <a:rPr lang="cs-CZ" dirty="0">
                <a:solidFill>
                  <a:srgbClr val="FFFF00"/>
                </a:solidFill>
              </a:rPr>
              <a:t> (předkožka)</a:t>
            </a:r>
          </a:p>
          <a:p>
            <a:endParaRPr lang="cs-CZ" dirty="0"/>
          </a:p>
        </p:txBody>
      </p:sp>
      <p:pic>
        <p:nvPicPr>
          <p:cNvPr id="11266" name="Picture 2" descr="VÃ½sledek obrÃ¡zku pro crus penis bulbus penis">
            <a:extLst>
              <a:ext uri="{FF2B5EF4-FFF2-40B4-BE49-F238E27FC236}">
                <a16:creationId xmlns:a16="http://schemas.microsoft.com/office/drawing/2014/main" id="{19D4AD2F-A105-4732-A084-461469E4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121" y="1066800"/>
            <a:ext cx="4740849" cy="535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108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A21474-D694-4DCF-95FA-BC71CC53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2799789" cy="4058751"/>
          </a:xfrm>
        </p:spPr>
        <p:txBody>
          <a:bodyPr/>
          <a:lstStyle/>
          <a:p>
            <a:r>
              <a:rPr lang="cs-CZ" dirty="0"/>
              <a:t>Červená tečka označuje důležité struktury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CBFCB05-F8DF-4797-A0B8-C9227F20D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45" y="0"/>
            <a:ext cx="5581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98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2C3241-59A2-4597-A27A-84BEA55F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97" y="497633"/>
            <a:ext cx="5487005" cy="970450"/>
          </a:xfrm>
        </p:spPr>
        <p:txBody>
          <a:bodyPr/>
          <a:lstStyle/>
          <a:p>
            <a:r>
              <a:rPr lang="cs-CZ" dirty="0"/>
              <a:t>PENIS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315D7B-2ACB-4326-9EF9-CEC275881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02" y="1732449"/>
            <a:ext cx="4740556" cy="4058751"/>
          </a:xfrm>
        </p:spPr>
        <p:txBody>
          <a:bodyPr/>
          <a:lstStyle/>
          <a:p>
            <a:r>
              <a:rPr lang="cs-CZ" b="1" u="sng" dirty="0">
                <a:solidFill>
                  <a:srgbClr val="92D050"/>
                </a:solidFill>
              </a:rPr>
              <a:t>VNITŘNÍ STAVBA:</a:t>
            </a:r>
          </a:p>
          <a:p>
            <a:pPr lvl="1"/>
            <a:r>
              <a:rPr lang="cs-CZ" dirty="0" err="1">
                <a:solidFill>
                  <a:srgbClr val="FFFF00"/>
                </a:solidFill>
              </a:rPr>
              <a:t>Corpora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cavernosa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/>
              <a:t>(2x)</a:t>
            </a:r>
          </a:p>
          <a:p>
            <a:pPr lvl="2"/>
            <a:r>
              <a:rPr lang="cs-CZ" dirty="0"/>
              <a:t>septum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Corpus </a:t>
            </a:r>
            <a:r>
              <a:rPr lang="cs-CZ" dirty="0" err="1">
                <a:solidFill>
                  <a:srgbClr val="FFFF00"/>
                </a:solidFill>
              </a:rPr>
              <a:t>spongiosum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/>
              <a:t>(1x)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Tunica albuginea </a:t>
            </a:r>
            <a:r>
              <a:rPr lang="cs-CZ" dirty="0"/>
              <a:t>(obal všech topořivých těles)</a:t>
            </a:r>
          </a:p>
          <a:p>
            <a:pPr lvl="1"/>
            <a:r>
              <a:rPr lang="cs-CZ" dirty="0">
                <a:solidFill>
                  <a:srgbClr val="FF0000"/>
                </a:solidFill>
              </a:rPr>
              <a:t>Cévní zásobení: a. </a:t>
            </a:r>
            <a:r>
              <a:rPr lang="cs-CZ" dirty="0" err="1">
                <a:solidFill>
                  <a:srgbClr val="FF0000"/>
                </a:solidFill>
              </a:rPr>
              <a:t>iliaca</a:t>
            </a:r>
            <a:r>
              <a:rPr lang="cs-CZ" dirty="0">
                <a:solidFill>
                  <a:srgbClr val="FF0000"/>
                </a:solidFill>
              </a:rPr>
              <a:t> interna 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13318" name="Picture 6" descr="VÃ½sledek obrÃ¡zku pro penis schema">
            <a:extLst>
              <a:ext uri="{FF2B5EF4-FFF2-40B4-BE49-F238E27FC236}">
                <a16:creationId xmlns:a16="http://schemas.microsoft.com/office/drawing/2014/main" id="{9DD6F2B6-77C9-413F-B5F5-643DA11B6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900" y="1732449"/>
            <a:ext cx="6926267" cy="419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813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corpus cavernosum and corpus spongiosum penis">
            <a:extLst>
              <a:ext uri="{FF2B5EF4-FFF2-40B4-BE49-F238E27FC236}">
                <a16:creationId xmlns:a16="http://schemas.microsoft.com/office/drawing/2014/main" id="{0D2ECB86-1104-47A6-A4AB-2D1A2C2BC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41" y="219953"/>
            <a:ext cx="8016518" cy="641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893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1C226-210B-4097-90A6-A2F48C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753205" cy="1639078"/>
          </a:xfrm>
        </p:spPr>
        <p:txBody>
          <a:bodyPr>
            <a:noAutofit/>
          </a:bodyPr>
          <a:lstStyle/>
          <a:p>
            <a:r>
              <a:rPr lang="cs-CZ" sz="6600" dirty="0">
                <a:sym typeface="Wingdings" panose="05000000000000000000" pitchFamily="2" charset="2"/>
              </a:rPr>
              <a:t></a:t>
            </a:r>
            <a:endParaRPr lang="cs-CZ" sz="6600" dirty="0"/>
          </a:p>
        </p:txBody>
      </p:sp>
      <p:pic>
        <p:nvPicPr>
          <p:cNvPr id="14338" name="Picture 2" descr="VÃ½sledek obrÃ¡zku pro section of penis">
            <a:extLst>
              <a:ext uri="{FF2B5EF4-FFF2-40B4-BE49-F238E27FC236}">
                <a16:creationId xmlns:a16="http://schemas.microsoft.com/office/drawing/2014/main" id="{38A27F83-372F-448A-83B0-6A7404649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3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432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ACBAE1-5446-4116-B784-01922924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63723"/>
            <a:ext cx="6698004" cy="942735"/>
          </a:xfrm>
        </p:spPr>
        <p:txBody>
          <a:bodyPr/>
          <a:lstStyle/>
          <a:p>
            <a:r>
              <a:rPr lang="cs-CZ" dirty="0" err="1"/>
              <a:t>Urethra</a:t>
            </a:r>
            <a:r>
              <a:rPr lang="cs-CZ" dirty="0"/>
              <a:t> (močová trubice)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2CE38-76F4-4572-96C6-9B16C774A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1492898"/>
            <a:ext cx="7551578" cy="5187820"/>
          </a:xfrm>
        </p:spPr>
        <p:txBody>
          <a:bodyPr>
            <a:normAutofit fontScale="77500" lnSpcReduction="2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♀️ - URETHRA FEMININA </a:t>
            </a:r>
          </a:p>
          <a:p>
            <a:r>
              <a:rPr lang="cs-CZ" dirty="0"/>
              <a:t>4 cm dlouhá</a:t>
            </a:r>
          </a:p>
          <a:p>
            <a:r>
              <a:rPr lang="cs-CZ" dirty="0"/>
              <a:t>3 části </a:t>
            </a:r>
            <a:r>
              <a:rPr lang="cs-CZ" sz="1800" i="1" dirty="0"/>
              <a:t>(</a:t>
            </a:r>
            <a:r>
              <a:rPr lang="cs-CZ" sz="1800" i="1" dirty="0" err="1"/>
              <a:t>pars</a:t>
            </a:r>
            <a:r>
              <a:rPr lang="cs-CZ" sz="1800" i="1" dirty="0"/>
              <a:t> </a:t>
            </a:r>
            <a:r>
              <a:rPr lang="cs-CZ" sz="1800" i="1" dirty="0" err="1"/>
              <a:t>intramuralis</a:t>
            </a:r>
            <a:r>
              <a:rPr lang="cs-CZ" sz="1800" i="1" dirty="0"/>
              <a:t>, </a:t>
            </a:r>
            <a:r>
              <a:rPr lang="cs-CZ" sz="1800" i="1" dirty="0" err="1"/>
              <a:t>pars</a:t>
            </a:r>
            <a:r>
              <a:rPr lang="cs-CZ" sz="1800" i="1" dirty="0"/>
              <a:t> </a:t>
            </a:r>
            <a:r>
              <a:rPr lang="cs-CZ" sz="1800" i="1" dirty="0" err="1"/>
              <a:t>pelvica</a:t>
            </a:r>
            <a:r>
              <a:rPr lang="cs-CZ" sz="1800" i="1" dirty="0"/>
              <a:t>, </a:t>
            </a:r>
            <a:r>
              <a:rPr lang="cs-CZ" sz="1800" i="1" dirty="0" err="1"/>
              <a:t>pars</a:t>
            </a:r>
            <a:r>
              <a:rPr lang="cs-CZ" sz="1800" i="1" dirty="0"/>
              <a:t> </a:t>
            </a:r>
            <a:r>
              <a:rPr lang="cs-CZ" sz="1800" i="1" dirty="0" err="1"/>
              <a:t>perinealis</a:t>
            </a:r>
            <a:r>
              <a:rPr lang="cs-CZ" sz="1800" i="1" dirty="0"/>
              <a:t>)</a:t>
            </a:r>
          </a:p>
          <a:p>
            <a:r>
              <a:rPr lang="cs-CZ" dirty="0"/>
              <a:t>Mnohovrstevný dlaždicový epitel nerohovějící</a:t>
            </a:r>
          </a:p>
          <a:p>
            <a:r>
              <a:rPr lang="cs-CZ" dirty="0"/>
              <a:t>M. </a:t>
            </a:r>
            <a:r>
              <a:rPr lang="cs-CZ" dirty="0" err="1"/>
              <a:t>sphincter</a:t>
            </a:r>
            <a:r>
              <a:rPr lang="cs-CZ" dirty="0"/>
              <a:t> </a:t>
            </a:r>
            <a:r>
              <a:rPr lang="cs-CZ" dirty="0" err="1"/>
              <a:t>urethrae</a:t>
            </a:r>
            <a:r>
              <a:rPr lang="cs-CZ" dirty="0"/>
              <a:t> </a:t>
            </a:r>
            <a:r>
              <a:rPr lang="cs-CZ" dirty="0" err="1"/>
              <a:t>internus</a:t>
            </a:r>
            <a:r>
              <a:rPr lang="cs-CZ" dirty="0"/>
              <a:t> + </a:t>
            </a:r>
            <a:r>
              <a:rPr lang="cs-CZ" dirty="0" err="1"/>
              <a:t>externus</a:t>
            </a:r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rgbClr val="00B0F0"/>
                </a:solidFill>
              </a:rPr>
              <a:t>♂️ - URETHRA MASCULINA</a:t>
            </a:r>
          </a:p>
          <a:p>
            <a:r>
              <a:rPr lang="cs-CZ" i="1" dirty="0"/>
              <a:t>(</a:t>
            </a:r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intramuralis</a:t>
            </a:r>
            <a:r>
              <a:rPr lang="cs-CZ" i="1" dirty="0"/>
              <a:t> - 2, </a:t>
            </a:r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prostatica</a:t>
            </a:r>
            <a:r>
              <a:rPr lang="cs-CZ" i="1" dirty="0"/>
              <a:t> – 3, </a:t>
            </a:r>
            <a:r>
              <a:rPr lang="cs-CZ" i="1" dirty="0" err="1"/>
              <a:t>pars</a:t>
            </a:r>
            <a:r>
              <a:rPr lang="cs-CZ" i="1" dirty="0"/>
              <a:t> intermedia – 4, </a:t>
            </a:r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spongiosa</a:t>
            </a:r>
            <a:r>
              <a:rPr lang="cs-CZ" i="1" dirty="0"/>
              <a:t> – 5,  </a:t>
            </a:r>
          </a:p>
          <a:p>
            <a:pPr marL="80100" indent="0">
              <a:buNone/>
            </a:pPr>
            <a:r>
              <a:rPr lang="cs-CZ" i="1" dirty="0"/>
              <a:t>	ostium </a:t>
            </a:r>
            <a:r>
              <a:rPr lang="cs-CZ" i="1" dirty="0" err="1"/>
              <a:t>urethrae</a:t>
            </a:r>
            <a:r>
              <a:rPr lang="cs-CZ" i="1" dirty="0"/>
              <a:t> </a:t>
            </a:r>
            <a:r>
              <a:rPr lang="cs-CZ" i="1" dirty="0" err="1"/>
              <a:t>externum</a:t>
            </a:r>
            <a:r>
              <a:rPr lang="cs-CZ" i="1" dirty="0"/>
              <a:t> – 6)</a:t>
            </a:r>
          </a:p>
          <a:p>
            <a:r>
              <a:rPr lang="cs-CZ" b="1" dirty="0">
                <a:solidFill>
                  <a:srgbClr val="FFFF00"/>
                </a:solidFill>
              </a:rPr>
              <a:t>Fyziologické zúžení a rozšíření</a:t>
            </a:r>
          </a:p>
          <a:p>
            <a:r>
              <a:rPr lang="cs-CZ" i="1" dirty="0"/>
              <a:t>Zúžení: </a:t>
            </a:r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intramuralis</a:t>
            </a:r>
            <a:r>
              <a:rPr lang="cs-CZ" i="1" dirty="0"/>
              <a:t> – 1, </a:t>
            </a:r>
            <a:r>
              <a:rPr lang="cs-CZ" i="1" dirty="0" err="1"/>
              <a:t>pars</a:t>
            </a:r>
            <a:r>
              <a:rPr lang="cs-CZ" i="1" dirty="0"/>
              <a:t> intermedia – 2, </a:t>
            </a:r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spongiosa</a:t>
            </a:r>
            <a:r>
              <a:rPr lang="cs-CZ" i="1" dirty="0"/>
              <a:t> – 3, ostium </a:t>
            </a:r>
            <a:r>
              <a:rPr lang="cs-CZ" i="1" dirty="0" err="1"/>
              <a:t>urethrae</a:t>
            </a:r>
            <a:r>
              <a:rPr lang="cs-CZ" i="1" dirty="0"/>
              <a:t> </a:t>
            </a:r>
            <a:r>
              <a:rPr lang="cs-CZ" i="1" dirty="0" err="1"/>
              <a:t>externum</a:t>
            </a:r>
            <a:r>
              <a:rPr lang="cs-CZ" i="1" dirty="0"/>
              <a:t> - 4</a:t>
            </a:r>
          </a:p>
          <a:p>
            <a:r>
              <a:rPr lang="cs-CZ" i="1" dirty="0"/>
              <a:t>Rozšíření: </a:t>
            </a:r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prostatica</a:t>
            </a:r>
            <a:r>
              <a:rPr lang="cs-CZ" i="1" dirty="0"/>
              <a:t> – 5, </a:t>
            </a:r>
            <a:r>
              <a:rPr lang="cs-CZ" i="1" dirty="0" err="1"/>
              <a:t>ampulla</a:t>
            </a:r>
            <a:r>
              <a:rPr lang="cs-CZ" i="1" dirty="0"/>
              <a:t> </a:t>
            </a:r>
            <a:r>
              <a:rPr lang="cs-CZ" i="1" dirty="0" err="1"/>
              <a:t>urethrae</a:t>
            </a:r>
            <a:r>
              <a:rPr lang="cs-CZ" i="1" dirty="0"/>
              <a:t> – 6, </a:t>
            </a:r>
          </a:p>
          <a:p>
            <a:pPr marL="80100" indent="0">
              <a:buNone/>
            </a:pPr>
            <a:r>
              <a:rPr lang="cs-CZ" i="1" dirty="0"/>
              <a:t>	</a:t>
            </a:r>
            <a:r>
              <a:rPr lang="cs-CZ" i="1" dirty="0" err="1"/>
              <a:t>fossa</a:t>
            </a:r>
            <a:r>
              <a:rPr lang="cs-CZ" i="1" dirty="0"/>
              <a:t> </a:t>
            </a:r>
            <a:r>
              <a:rPr lang="cs-CZ" i="1" dirty="0" err="1"/>
              <a:t>navicularis</a:t>
            </a:r>
            <a:r>
              <a:rPr lang="cs-CZ" i="1" dirty="0"/>
              <a:t> - 7</a:t>
            </a:r>
            <a:endParaRPr lang="cs-CZ" dirty="0"/>
          </a:p>
          <a:p>
            <a:r>
              <a:rPr lang="cs-CZ" b="1" dirty="0">
                <a:solidFill>
                  <a:srgbClr val="FFFF00"/>
                </a:solidFill>
              </a:rPr>
              <a:t>Fyziologické zakřivení</a:t>
            </a:r>
          </a:p>
          <a:p>
            <a:r>
              <a:rPr lang="cs-CZ" i="1" dirty="0" err="1"/>
              <a:t>Curvatura</a:t>
            </a:r>
            <a:r>
              <a:rPr lang="cs-CZ" i="1" dirty="0"/>
              <a:t> </a:t>
            </a:r>
            <a:r>
              <a:rPr lang="cs-CZ" i="1" dirty="0" err="1"/>
              <a:t>subpubica</a:t>
            </a:r>
            <a:r>
              <a:rPr lang="cs-CZ" i="1" dirty="0"/>
              <a:t> – 7, </a:t>
            </a:r>
            <a:r>
              <a:rPr lang="cs-CZ" i="1" dirty="0" err="1"/>
              <a:t>curvatura</a:t>
            </a:r>
            <a:r>
              <a:rPr lang="cs-CZ" i="1" dirty="0"/>
              <a:t> </a:t>
            </a:r>
            <a:r>
              <a:rPr lang="cs-CZ" i="1" dirty="0" err="1"/>
              <a:t>prepubica</a:t>
            </a:r>
            <a:r>
              <a:rPr lang="cs-CZ" i="1" dirty="0"/>
              <a:t> - 8</a:t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8B7EC5-FA26-4D02-8D8F-FB8065E7D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148" y="1184434"/>
            <a:ext cx="2728638" cy="3429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B2BD5F1-BB6D-4ADC-B13F-10B136679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29" y="5127640"/>
            <a:ext cx="5243657" cy="1492132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8990437E-A7F7-4FF9-A17E-48FDB126C156}"/>
              </a:ext>
            </a:extLst>
          </p:cNvPr>
          <p:cNvCxnSpPr/>
          <p:nvPr/>
        </p:nvCxnSpPr>
        <p:spPr>
          <a:xfrm flipV="1">
            <a:off x="7277878" y="3275045"/>
            <a:ext cx="1332000" cy="447869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F615386-EC8D-404D-B6A1-83FDA110555A}"/>
              </a:ext>
            </a:extLst>
          </p:cNvPr>
          <p:cNvCxnSpPr>
            <a:cxnSpLocks/>
          </p:cNvCxnSpPr>
          <p:nvPr/>
        </p:nvCxnSpPr>
        <p:spPr>
          <a:xfrm>
            <a:off x="5260836" y="5151435"/>
            <a:ext cx="1075443" cy="362956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297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89C12B-6D79-4578-AD8C-29EBAEEA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Procvičování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19458" name="Picture 2" descr="SouvisejÃ­cÃ­ obrÃ¡zek">
            <a:extLst>
              <a:ext uri="{FF2B5EF4-FFF2-40B4-BE49-F238E27FC236}">
                <a16:creationId xmlns:a16="http://schemas.microsoft.com/office/drawing/2014/main" id="{90C840BA-D6AB-4A87-ABC7-DBC91AF4A4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014" y="1580050"/>
            <a:ext cx="4999324" cy="496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763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87F1B1-47E0-416E-9265-9B0BF5D4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POHLAVNÍ SYSTÉM ŽENY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0EA2CA-FCD9-4BBA-9D3C-DD79E8283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4327270" cy="4058751"/>
          </a:xfrm>
        </p:spPr>
        <p:txBody>
          <a:bodyPr>
            <a:normAutofit fontScale="85000" lnSpcReduction="20000"/>
          </a:bodyPr>
          <a:lstStyle/>
          <a:p>
            <a:r>
              <a:rPr lang="cs-CZ" b="1" u="sng" dirty="0">
                <a:solidFill>
                  <a:srgbClr val="00B0F0"/>
                </a:solidFill>
              </a:rPr>
              <a:t>VNITŘNÍ POHLAVNÍ ORGÁNY:</a:t>
            </a:r>
          </a:p>
          <a:p>
            <a:pPr lvl="1"/>
            <a:r>
              <a:rPr lang="cs-CZ" dirty="0">
                <a:solidFill>
                  <a:srgbClr val="00B0F0"/>
                </a:solidFill>
              </a:rPr>
              <a:t>OVARIUM (vaječník)</a:t>
            </a:r>
          </a:p>
          <a:p>
            <a:pPr lvl="1"/>
            <a:r>
              <a:rPr lang="cs-CZ" dirty="0">
                <a:solidFill>
                  <a:srgbClr val="00B0F0"/>
                </a:solidFill>
              </a:rPr>
              <a:t>TUBA UTERINA (vejcovod)</a:t>
            </a:r>
          </a:p>
          <a:p>
            <a:pPr lvl="1"/>
            <a:r>
              <a:rPr lang="cs-CZ" dirty="0">
                <a:solidFill>
                  <a:srgbClr val="00B0F0"/>
                </a:solidFill>
              </a:rPr>
              <a:t>UTERUS (děloha)</a:t>
            </a:r>
          </a:p>
          <a:p>
            <a:pPr lvl="1"/>
            <a:r>
              <a:rPr lang="cs-CZ" dirty="0">
                <a:solidFill>
                  <a:srgbClr val="00B0F0"/>
                </a:solidFill>
              </a:rPr>
              <a:t>VAGINA</a:t>
            </a:r>
          </a:p>
          <a:p>
            <a:pPr marL="450000" lvl="1" indent="0">
              <a:buNone/>
            </a:pPr>
            <a:endParaRPr lang="cs-CZ" dirty="0">
              <a:solidFill>
                <a:srgbClr val="00B0F0"/>
              </a:solidFill>
            </a:endParaRPr>
          </a:p>
          <a:p>
            <a:r>
              <a:rPr lang="cs-CZ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VNĚJŠÍ POHLAVNÍ ORGÁNY:</a:t>
            </a:r>
          </a:p>
          <a:p>
            <a:pPr lvl="1"/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VESTIBULUM VAGINAE</a:t>
            </a:r>
          </a:p>
          <a:p>
            <a:pPr lvl="1"/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LABIA MAJORA (velké stydké pysky)</a:t>
            </a:r>
          </a:p>
          <a:p>
            <a:pPr lvl="1"/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LABIA MINORA (malé stydké pysky)</a:t>
            </a:r>
          </a:p>
          <a:p>
            <a:pPr lvl="1"/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CLITORIS</a:t>
            </a:r>
          </a:p>
          <a:p>
            <a:pPr lvl="1"/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TOPOŘIVÉ TĚLESO (bulbus </a:t>
            </a:r>
            <a:r>
              <a:rPr lang="cs-CZ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vestibuli</a:t>
            </a: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pPr lvl="1"/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Drobné žlázky (předsíňové)</a:t>
            </a:r>
          </a:p>
        </p:txBody>
      </p:sp>
      <p:pic>
        <p:nvPicPr>
          <p:cNvPr id="20482" name="Picture 2" descr="VÃ½sledek obrÃ¡zku pro female reproductive system anatomy">
            <a:extLst>
              <a:ext uri="{FF2B5EF4-FFF2-40B4-BE49-F238E27FC236}">
                <a16:creationId xmlns:a16="http://schemas.microsoft.com/office/drawing/2014/main" id="{B0402CF1-F58B-4C7D-A7F8-0E654D28F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63" y="1575384"/>
            <a:ext cx="6104959" cy="500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713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27ABC78-B1D9-4B9F-A1DA-BD4E0AACC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73" y="99372"/>
            <a:ext cx="7300254" cy="665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40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F901017-D25F-464B-BD95-E2E96CFE8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04519"/>
            <a:ext cx="5992564" cy="45654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DC470A-8E80-416C-8005-F355DD5B6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6" y="1790988"/>
            <a:ext cx="5930438" cy="39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33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CD55797-2319-4A21-8395-05F7C8E2E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7" y="212798"/>
            <a:ext cx="10437486" cy="643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6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FC4484-F059-4317-9880-44A31D36C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524327" cy="970450"/>
          </a:xfrm>
        </p:spPr>
        <p:txBody>
          <a:bodyPr/>
          <a:lstStyle/>
          <a:p>
            <a:r>
              <a:rPr lang="cs-CZ" dirty="0"/>
              <a:t>OVARIUM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072C33-77EE-4E4E-BAF3-796778B87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8"/>
            <a:ext cx="6314907" cy="4934409"/>
          </a:xfrm>
        </p:spPr>
        <p:txBody>
          <a:bodyPr>
            <a:noAutofit/>
          </a:bodyPr>
          <a:lstStyle/>
          <a:p>
            <a:r>
              <a:rPr lang="cs-CZ" sz="1600" dirty="0"/>
              <a:t>OVARIUM</a:t>
            </a:r>
          </a:p>
          <a:p>
            <a:r>
              <a:rPr lang="cs-CZ" sz="1600" b="1" dirty="0"/>
              <a:t>Párová pohlavní ženská žláza</a:t>
            </a:r>
          </a:p>
          <a:p>
            <a:r>
              <a:rPr lang="cs-CZ" sz="1600" b="1" dirty="0"/>
              <a:t>Uvnitř pobřišnicové dutiny</a:t>
            </a:r>
          </a:p>
          <a:p>
            <a:r>
              <a:rPr lang="cs-CZ" sz="1600" dirty="0"/>
              <a:t>Dozrávání vajíček + tvorba hormonů</a:t>
            </a:r>
          </a:p>
          <a:p>
            <a:r>
              <a:rPr lang="cs-CZ" sz="1600" b="1" dirty="0"/>
              <a:t>Zavěšený</a:t>
            </a:r>
            <a:r>
              <a:rPr lang="cs-CZ" sz="1600" dirty="0"/>
              <a:t> pouze na </a:t>
            </a:r>
            <a:r>
              <a:rPr lang="cs-CZ" sz="1600" b="1" dirty="0" err="1"/>
              <a:t>ligamentech</a:t>
            </a:r>
            <a:endParaRPr lang="cs-CZ" sz="1600" b="1" dirty="0"/>
          </a:p>
          <a:p>
            <a:pPr lvl="1"/>
            <a:r>
              <a:rPr lang="cs-CZ" sz="1400" dirty="0" err="1"/>
              <a:t>Mesovarium</a:t>
            </a:r>
            <a:endParaRPr lang="cs-CZ" sz="1400" dirty="0"/>
          </a:p>
          <a:p>
            <a:pPr lvl="1"/>
            <a:r>
              <a:rPr lang="cs-CZ" sz="1400" i="1" dirty="0"/>
              <a:t>(</a:t>
            </a:r>
            <a:r>
              <a:rPr lang="cs-CZ" sz="1400" i="1" dirty="0" err="1"/>
              <a:t>ligamentum</a:t>
            </a:r>
            <a:r>
              <a:rPr lang="cs-CZ" sz="1400" i="1" dirty="0"/>
              <a:t> ovarii proprium)</a:t>
            </a:r>
          </a:p>
          <a:p>
            <a:pPr lvl="1"/>
            <a:r>
              <a:rPr lang="cs-CZ" sz="1400" i="1" dirty="0"/>
              <a:t>(</a:t>
            </a:r>
            <a:r>
              <a:rPr lang="cs-CZ" sz="1400" i="1" dirty="0" err="1"/>
              <a:t>ligamentum</a:t>
            </a:r>
            <a:r>
              <a:rPr lang="cs-CZ" sz="1400" i="1" dirty="0"/>
              <a:t> suspenzorium ovarii)</a:t>
            </a:r>
          </a:p>
          <a:p>
            <a:r>
              <a:rPr lang="cs-CZ" sz="1600" dirty="0"/>
              <a:t>Vnitřní struktura</a:t>
            </a:r>
          </a:p>
          <a:p>
            <a:pPr lvl="1"/>
            <a:r>
              <a:rPr lang="cs-CZ" sz="1400" dirty="0"/>
              <a:t>kůra (povrch) – obsahuje folikuly (+ vajíčka) </a:t>
            </a:r>
          </a:p>
          <a:p>
            <a:pPr lvl="1"/>
            <a:r>
              <a:rPr lang="cs-CZ" sz="1400" dirty="0"/>
              <a:t>dřeň (uvnitř)</a:t>
            </a:r>
          </a:p>
          <a:p>
            <a:r>
              <a:rPr lang="cs-CZ" sz="1600" dirty="0">
                <a:solidFill>
                  <a:srgbClr val="FF0000"/>
                </a:solidFill>
              </a:rPr>
              <a:t>Cévní zásobení: ovariální arkáda</a:t>
            </a:r>
          </a:p>
          <a:p>
            <a:pPr lvl="1"/>
            <a:r>
              <a:rPr lang="cs-CZ" sz="1400" dirty="0">
                <a:solidFill>
                  <a:schemeClr val="tx1"/>
                </a:solidFill>
              </a:rPr>
              <a:t>Anastomóza</a:t>
            </a:r>
            <a:r>
              <a:rPr lang="cs-CZ" sz="1400" dirty="0">
                <a:solidFill>
                  <a:srgbClr val="FF0000"/>
                </a:solidFill>
              </a:rPr>
              <a:t> a. </a:t>
            </a:r>
            <a:r>
              <a:rPr lang="cs-CZ" sz="1400" dirty="0" err="1">
                <a:solidFill>
                  <a:srgbClr val="FF0000"/>
                </a:solidFill>
              </a:rPr>
              <a:t>ovarica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>
                <a:solidFill>
                  <a:schemeClr val="tx1"/>
                </a:solidFill>
              </a:rPr>
              <a:t>(přímo z aorty) </a:t>
            </a:r>
          </a:p>
          <a:p>
            <a:pPr marL="450000" lvl="1" indent="0">
              <a:buNone/>
            </a:pPr>
            <a:r>
              <a:rPr lang="cs-CZ" sz="1400" dirty="0">
                <a:solidFill>
                  <a:schemeClr val="tx1"/>
                </a:solidFill>
              </a:rPr>
              <a:t>		</a:t>
            </a:r>
            <a:r>
              <a:rPr lang="cs-CZ" sz="1400" dirty="0">
                <a:solidFill>
                  <a:srgbClr val="FF0000"/>
                </a:solidFill>
              </a:rPr>
              <a:t>+ a. </a:t>
            </a:r>
            <a:r>
              <a:rPr lang="cs-CZ" sz="1400" dirty="0" err="1">
                <a:solidFill>
                  <a:srgbClr val="FF0000"/>
                </a:solidFill>
              </a:rPr>
              <a:t>uterina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>
                <a:solidFill>
                  <a:schemeClr val="tx1"/>
                </a:solidFill>
              </a:rPr>
              <a:t>(z a. </a:t>
            </a:r>
            <a:r>
              <a:rPr lang="cs-CZ" sz="1400" dirty="0" err="1">
                <a:solidFill>
                  <a:schemeClr val="tx1"/>
                </a:solidFill>
              </a:rPr>
              <a:t>iliaca</a:t>
            </a:r>
            <a:r>
              <a:rPr lang="cs-CZ" sz="1400" dirty="0">
                <a:solidFill>
                  <a:schemeClr val="tx1"/>
                </a:solidFill>
              </a:rPr>
              <a:t> interna)</a:t>
            </a:r>
          </a:p>
        </p:txBody>
      </p:sp>
      <p:pic>
        <p:nvPicPr>
          <p:cNvPr id="22530" name="Picture 2" descr="SouvisejÃ­cÃ­ obrÃ¡zek">
            <a:extLst>
              <a:ext uri="{FF2B5EF4-FFF2-40B4-BE49-F238E27FC236}">
                <a16:creationId xmlns:a16="http://schemas.microsoft.com/office/drawing/2014/main" id="{644B2897-F72D-4C1A-8319-204B70B12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274" y="1580050"/>
            <a:ext cx="6425754" cy="505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824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FBA425-1387-4379-AA8C-F68E00A31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69" y="1558213"/>
            <a:ext cx="3694923" cy="4232988"/>
          </a:xfrm>
        </p:spPr>
        <p:txBody>
          <a:bodyPr/>
          <a:lstStyle/>
          <a:p>
            <a:r>
              <a:rPr lang="cs-CZ" b="1" dirty="0"/>
              <a:t>Vajíčka</a:t>
            </a:r>
            <a:r>
              <a:rPr lang="cs-CZ" dirty="0"/>
              <a:t> jsou uvolňována do břišní dutiny (intraperitoneálně) - </a:t>
            </a:r>
            <a:r>
              <a:rPr lang="cs-CZ" b="1" dirty="0"/>
              <a:t>VOLNĚ</a:t>
            </a:r>
          </a:p>
          <a:p>
            <a:r>
              <a:rPr lang="cs-CZ" b="1" dirty="0"/>
              <a:t>VYCHYTÁNÍ</a:t>
            </a:r>
            <a:r>
              <a:rPr lang="cs-CZ" dirty="0"/>
              <a:t> výběžky vejcovodu + posun peristaltickými pohyby</a:t>
            </a:r>
          </a:p>
        </p:txBody>
      </p:sp>
      <p:pic>
        <p:nvPicPr>
          <p:cNvPr id="23554" name="Picture 2" descr="VÃ½sledek obrÃ¡zku pro ovarium histology">
            <a:extLst>
              <a:ext uri="{FF2B5EF4-FFF2-40B4-BE49-F238E27FC236}">
                <a16:creationId xmlns:a16="http://schemas.microsoft.com/office/drawing/2014/main" id="{40963FCE-8C0B-4A56-85A0-51FF3681C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76" y="0"/>
            <a:ext cx="7312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088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9BED4D-3B97-4623-8EDA-951EAE8A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413657"/>
            <a:ext cx="10353762" cy="970450"/>
          </a:xfrm>
        </p:spPr>
        <p:txBody>
          <a:bodyPr/>
          <a:lstStyle/>
          <a:p>
            <a:r>
              <a:rPr lang="cs-CZ" dirty="0"/>
              <a:t>OVARIÁLNÍ ARKÁDA</a:t>
            </a:r>
          </a:p>
        </p:txBody>
      </p:sp>
      <p:pic>
        <p:nvPicPr>
          <p:cNvPr id="25602" name="Picture 2" descr="SouvisejÃ­cÃ­ obrÃ¡zek">
            <a:extLst>
              <a:ext uri="{FF2B5EF4-FFF2-40B4-BE49-F238E27FC236}">
                <a16:creationId xmlns:a16="http://schemas.microsoft.com/office/drawing/2014/main" id="{6A20027A-9390-41C2-96B9-98F5E5430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0" y="1568475"/>
            <a:ext cx="4698341" cy="50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varian Arterial Supply - Link Studio">
            <a:extLst>
              <a:ext uri="{FF2B5EF4-FFF2-40B4-BE49-F238E27FC236}">
                <a16:creationId xmlns:a16="http://schemas.microsoft.com/office/drawing/2014/main" id="{2286D88C-0C6E-4C6B-9979-51CEBE144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85" y="1568475"/>
            <a:ext cx="6176565" cy="50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692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DB8843-39F5-4F2E-9E90-09BAC6BC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48343"/>
            <a:ext cx="10353762" cy="970450"/>
          </a:xfrm>
        </p:spPr>
        <p:txBody>
          <a:bodyPr/>
          <a:lstStyle/>
          <a:p>
            <a:r>
              <a:rPr lang="cs-CZ" dirty="0"/>
              <a:t>TUBA UTERINA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391B06-6B94-4580-B9E2-FDB97FA1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20" y="1359291"/>
            <a:ext cx="5474855" cy="524678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Párová dutá svalová trubice, intraperitoneální</a:t>
            </a:r>
          </a:p>
          <a:p>
            <a:r>
              <a:rPr lang="cs-CZ" dirty="0"/>
              <a:t>Od děložních rohů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volně do břišní dutiny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Zde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nejčastěji dochází k oplození </a:t>
            </a:r>
          </a:p>
          <a:p>
            <a:pPr marL="36900" indent="0">
              <a:buNone/>
            </a:pPr>
            <a:r>
              <a:rPr lang="cs-CZ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ČÁSTI:</a:t>
            </a:r>
          </a:p>
          <a:p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(ostium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abdominale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cs-CZ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Infundibulum</a:t>
            </a:r>
            <a:r>
              <a:rPr lang="cs-CZ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fimbriae</a:t>
            </a:r>
            <a:endParaRPr lang="cs-CZ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Ampulla</a:t>
            </a:r>
            <a:endParaRPr lang="cs-CZ" i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Isthmus</a:t>
            </a:r>
            <a:endParaRPr lang="cs-CZ" i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Pars</a:t>
            </a:r>
            <a:r>
              <a:rPr lang="cs-CZ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uterina</a:t>
            </a:r>
            <a:endParaRPr lang="cs-CZ" i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(ostium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uterinum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cs-CZ" dirty="0"/>
              <a:t>Závěs peritonea: </a:t>
            </a:r>
            <a:r>
              <a:rPr lang="cs-CZ" b="1" dirty="0" err="1"/>
              <a:t>mesosalpinx</a:t>
            </a:r>
            <a:r>
              <a:rPr lang="cs-CZ" dirty="0"/>
              <a:t> (duplikatura)</a:t>
            </a:r>
          </a:p>
          <a:p>
            <a:pPr marL="36900" indent="0">
              <a:buNone/>
            </a:pPr>
            <a:r>
              <a:rPr lang="cs-CZ" dirty="0">
                <a:solidFill>
                  <a:srgbClr val="FF0000"/>
                </a:solidFill>
              </a:rPr>
              <a:t>Cévní zásobení: ovariální arkáda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9956E11-B92F-4706-9655-F16291DFC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76" y="1835053"/>
            <a:ext cx="5990029" cy="441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14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CB6B89-7B45-4A3C-99D0-FD98575C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TUBA UTERINA (histologie)</a:t>
            </a:r>
          </a:p>
        </p:txBody>
      </p:sp>
      <p:pic>
        <p:nvPicPr>
          <p:cNvPr id="24580" name="Picture 4" descr="VÃ½sledek obrÃ¡zku pro tuba uterina histologie">
            <a:extLst>
              <a:ext uri="{FF2B5EF4-FFF2-40B4-BE49-F238E27FC236}">
                <a16:creationId xmlns:a16="http://schemas.microsoft.com/office/drawing/2014/main" id="{8610D0C6-88DF-4613-ACC7-2C398E3A9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663" y="1580050"/>
            <a:ext cx="6774025" cy="50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160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018133-8304-4A1E-A4CE-A27201640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UTERUS (DĚLOHA)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5CBA80-4DB3-4C66-87B6-189D11F58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5858652" cy="4836302"/>
          </a:xfrm>
        </p:spPr>
        <p:txBody>
          <a:bodyPr>
            <a:normAutofit fontScale="92500" lnSpcReduction="10000"/>
          </a:bodyPr>
          <a:lstStyle/>
          <a:p>
            <a:r>
              <a:rPr lang="cs-CZ" sz="1800" dirty="0"/>
              <a:t>Dutý orgán, intraperitoneální + část </a:t>
            </a:r>
            <a:r>
              <a:rPr lang="cs-CZ" sz="1800" dirty="0" err="1"/>
              <a:t>subperitoneální</a:t>
            </a:r>
            <a:endParaRPr lang="cs-CZ" sz="1800" dirty="0"/>
          </a:p>
          <a:p>
            <a:r>
              <a:rPr lang="cs-CZ" sz="1800" dirty="0"/>
              <a:t>Cyklické změny sliznice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→ optimální podmínky pro uhnízdění vajíčka</a:t>
            </a:r>
          </a:p>
          <a:p>
            <a:pPr marL="36900" indent="0">
              <a:buNone/>
            </a:pPr>
            <a:r>
              <a:rPr lang="cs-CZ" sz="1800" b="1" u="sng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VNĚJŠÍ STAVBA:</a:t>
            </a:r>
          </a:p>
          <a:p>
            <a:r>
              <a:rPr lang="cs-CZ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Corpus (fundus)</a:t>
            </a:r>
          </a:p>
          <a:p>
            <a:r>
              <a:rPr lang="cs-CZ" sz="1800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Isthmus</a:t>
            </a:r>
            <a:r>
              <a:rPr lang="cs-CZ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(úžina)</a:t>
            </a:r>
          </a:p>
          <a:p>
            <a:r>
              <a:rPr lang="cs-CZ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Cervix (hrdlo)</a:t>
            </a:r>
          </a:p>
          <a:p>
            <a:pPr lvl="1"/>
            <a:r>
              <a:rPr lang="cs-CZ" sz="16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Děložní čípek</a:t>
            </a:r>
          </a:p>
          <a:p>
            <a:pPr marL="36900" indent="0">
              <a:buNone/>
            </a:pPr>
            <a:r>
              <a:rPr lang="cs-CZ" sz="1800" b="1" u="sng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VNITŘNÍ STAVBA:</a:t>
            </a:r>
          </a:p>
          <a:p>
            <a:r>
              <a:rPr lang="cs-CZ" sz="18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Endometrium (sliznice)</a:t>
            </a:r>
          </a:p>
          <a:p>
            <a:r>
              <a:rPr lang="cs-CZ" sz="18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Myometrium</a:t>
            </a:r>
            <a:r>
              <a:rPr lang="cs-CZ" sz="18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(4 vrstvy)</a:t>
            </a:r>
          </a:p>
          <a:p>
            <a:r>
              <a:rPr lang="cs-CZ" sz="18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Perimetrium</a:t>
            </a:r>
            <a:r>
              <a:rPr lang="cs-CZ" sz="18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(pobřišnice)</a:t>
            </a:r>
          </a:p>
          <a:p>
            <a:r>
              <a:rPr lang="cs-CZ" sz="1800" i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Parametrium</a:t>
            </a:r>
            <a:r>
              <a:rPr lang="cs-CZ" sz="18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dolní část, kde už je děloha </a:t>
            </a:r>
            <a:r>
              <a:rPr lang="cs-CZ" sz="1800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subperitoneálně</a:t>
            </a:r>
            <a:r>
              <a:rPr lang="cs-CZ" sz="18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(řídké vazivo)</a:t>
            </a:r>
            <a:endParaRPr lang="cs-CZ" sz="1800" i="1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626" name="Picture 2" descr="Soubor:Gray1167 cz.svg">
            <a:extLst>
              <a:ext uri="{FF2B5EF4-FFF2-40B4-BE49-F238E27FC236}">
                <a16:creationId xmlns:a16="http://schemas.microsoft.com/office/drawing/2014/main" id="{00791BC4-CCEE-434A-AF7C-1EA39BC4B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447" y="2095017"/>
            <a:ext cx="5293942" cy="46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614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0C0DCB0-3F4F-4509-AEFC-CAB43D26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82" y="441701"/>
            <a:ext cx="8497036" cy="59745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AC37B17E-2781-4CE6-899D-E53F9E19D22C}"/>
                  </a:ext>
                </a:extLst>
              </p14:cNvPr>
              <p14:cNvContentPartPr/>
              <p14:nvPr/>
            </p14:nvContentPartPr>
            <p14:xfrm>
              <a:off x="8563981" y="6214028"/>
              <a:ext cx="1246320" cy="18468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AC37B17E-2781-4CE6-899D-E53F9E19D2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55341" y="6205388"/>
                <a:ext cx="126396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CC396859-9592-4726-A1DE-D10D36513746}"/>
                  </a:ext>
                </a:extLst>
              </p14:cNvPr>
              <p14:cNvContentPartPr/>
              <p14:nvPr/>
            </p14:nvContentPartPr>
            <p14:xfrm>
              <a:off x="9555421" y="6346148"/>
              <a:ext cx="208440" cy="5796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CC396859-9592-4726-A1DE-D10D3651374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46421" y="6337148"/>
                <a:ext cx="226080" cy="7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21219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486BC56-D408-4123-BDE5-9D476F84E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63" y="164932"/>
            <a:ext cx="10166873" cy="65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43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B8538-74EB-429E-B630-983AF29C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324304" cy="970450"/>
          </a:xfrm>
        </p:spPr>
        <p:txBody>
          <a:bodyPr/>
          <a:lstStyle/>
          <a:p>
            <a:r>
              <a:rPr lang="cs-CZ" dirty="0"/>
              <a:t>UTERUS (DĚLOHA)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317CC1-47F0-4885-BE38-1C88C98D3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5182205" cy="4631029"/>
          </a:xfrm>
        </p:spPr>
        <p:txBody>
          <a:bodyPr>
            <a:normAutofit/>
          </a:bodyPr>
          <a:lstStyle/>
          <a:p>
            <a:r>
              <a:rPr lang="cs-CZ" b="1" u="sng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FIXACE:</a:t>
            </a:r>
          </a:p>
          <a:p>
            <a:r>
              <a:rPr lang="cs-CZ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Peritoneální závěsy:</a:t>
            </a:r>
          </a:p>
          <a:p>
            <a:pPr lvl="1"/>
            <a:r>
              <a:rPr lang="cs-CZ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Mesometrium</a:t>
            </a:r>
            <a:endParaRPr lang="cs-CZ" dirty="0">
              <a:solidFill>
                <a:schemeClr val="accent5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Ligamenta</a:t>
            </a:r>
            <a:r>
              <a:rPr lang="cs-CZ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cs-CZ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Ligamentum</a:t>
            </a:r>
            <a:r>
              <a:rPr lang="cs-CZ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teres</a:t>
            </a:r>
            <a:r>
              <a:rPr lang="cs-CZ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</a:t>
            </a:r>
            <a:endParaRPr lang="cs-CZ" dirty="0">
              <a:solidFill>
                <a:schemeClr val="accent5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cs-CZ" dirty="0">
              <a:solidFill>
                <a:schemeClr val="accent5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Ligamentum</a:t>
            </a:r>
            <a:r>
              <a:rPr lang="cs-CZ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latum</a:t>
            </a:r>
            <a:r>
              <a:rPr lang="cs-CZ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</a:t>
            </a:r>
            <a:r>
              <a:rPr lang="cs-CZ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</a:p>
          <a:p>
            <a:pPr lvl="1"/>
            <a:r>
              <a:rPr lang="cs-CZ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mesovarium</a:t>
            </a:r>
            <a:r>
              <a:rPr lang="cs-CZ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cs-CZ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mesosalpinx</a:t>
            </a:r>
            <a:r>
              <a:rPr lang="cs-CZ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cs-CZ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mesometrium</a:t>
            </a:r>
            <a:endParaRPr lang="cs-CZ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Duplikatura peritonea</a:t>
            </a:r>
          </a:p>
          <a:p>
            <a:r>
              <a:rPr lang="cs-CZ" dirty="0">
                <a:solidFill>
                  <a:srgbClr val="FF0000"/>
                </a:solidFill>
              </a:rPr>
              <a:t>Cévní zásobení: a. </a:t>
            </a:r>
            <a:r>
              <a:rPr lang="cs-CZ" dirty="0" err="1">
                <a:solidFill>
                  <a:srgbClr val="FF0000"/>
                </a:solidFill>
              </a:rPr>
              <a:t>uterina</a:t>
            </a:r>
            <a:r>
              <a:rPr lang="cs-CZ" dirty="0">
                <a:solidFill>
                  <a:srgbClr val="FF0000"/>
                </a:solidFill>
              </a:rPr>
              <a:t> (a. </a:t>
            </a:r>
            <a:r>
              <a:rPr lang="cs-CZ" dirty="0" err="1">
                <a:solidFill>
                  <a:srgbClr val="FF0000"/>
                </a:solidFill>
              </a:rPr>
              <a:t>iliaca</a:t>
            </a:r>
            <a:r>
              <a:rPr lang="cs-CZ" dirty="0">
                <a:solidFill>
                  <a:srgbClr val="FF0000"/>
                </a:solidFill>
              </a:rPr>
              <a:t> interna)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8BAEEF-7FE4-4C73-B64F-EBFE882BE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307" y="954933"/>
            <a:ext cx="5029458" cy="56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66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74279-4B21-4345-95AC-EBBDB52C1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692278" cy="970450"/>
          </a:xfrm>
        </p:spPr>
        <p:txBody>
          <a:bodyPr>
            <a:normAutofit fontScale="90000"/>
          </a:bodyPr>
          <a:lstStyle/>
          <a:p>
            <a:r>
              <a:rPr lang="cs-CZ" dirty="0"/>
              <a:t>TESTIS (varle) + SCROTUM (šourek)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5A57D5-4D33-4B39-9727-334BA494F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5692278" cy="473071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Párová mužská</a:t>
            </a:r>
            <a:r>
              <a:rPr lang="cs-CZ" b="1" dirty="0"/>
              <a:t> </a:t>
            </a:r>
            <a:r>
              <a:rPr lang="cs-CZ" b="1" dirty="0">
                <a:solidFill>
                  <a:srgbClr val="FFFF00"/>
                </a:solidFill>
              </a:rPr>
              <a:t>pohlavní žláza</a:t>
            </a:r>
          </a:p>
          <a:p>
            <a:r>
              <a:rPr lang="cs-CZ" dirty="0"/>
              <a:t>Uložená v </a:t>
            </a:r>
            <a:r>
              <a:rPr lang="cs-CZ" b="1" dirty="0">
                <a:solidFill>
                  <a:srgbClr val="FFFF00"/>
                </a:solidFill>
              </a:rPr>
              <a:t>šourku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embryonálně vznik v bederní krajině </a:t>
            </a:r>
            <a:r>
              <a:rPr lang="cs-CZ" dirty="0" err="1"/>
              <a:t>retroperitoneálně</a:t>
            </a:r>
            <a:r>
              <a:rPr lang="cs-CZ" dirty="0"/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skrz tříselný kanál varle sestupuje mimo dutinu břišní (8. měsíc vývoje)</a:t>
            </a:r>
          </a:p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ŠOUREK</a:t>
            </a:r>
          </a:p>
          <a:p>
            <a:pPr lvl="1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Vak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varlat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→ rozdělen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septem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(přepážka) →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2 dutiny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2 varlata (viditelný zevně jako šev =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raphe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scroti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VRSTVY šourku → dány sestupem varlat (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není třeba umět názvy jednotlivých vrstev)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0000" lvl="1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dirty="0">
                <a:hlinkClick r:id="rId2"/>
              </a:rPr>
              <a:t>https://www.youtube.com/watch?v=qGl3bbVF9-c</a:t>
            </a:r>
            <a:endParaRPr lang="cs-CZ" dirty="0"/>
          </a:p>
          <a:p>
            <a:pPr marL="450000" lvl="1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  <p:pic>
        <p:nvPicPr>
          <p:cNvPr id="6" name="Picture 2" descr="VÃ½sledek obrÃ¡zku pro scrotum anatomy layers">
            <a:extLst>
              <a:ext uri="{FF2B5EF4-FFF2-40B4-BE49-F238E27FC236}">
                <a16:creationId xmlns:a16="http://schemas.microsoft.com/office/drawing/2014/main" id="{5DED4D9C-5C2E-436B-8E93-6A51B7028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108539"/>
            <a:ext cx="4544009" cy="349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Ã½sledek obrÃ¡zku pro human testis anatomy">
            <a:extLst>
              <a:ext uri="{FF2B5EF4-FFF2-40B4-BE49-F238E27FC236}">
                <a16:creationId xmlns:a16="http://schemas.microsoft.com/office/drawing/2014/main" id="{77BAE783-C589-4232-B7EE-01CE6EE4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326" y="122142"/>
            <a:ext cx="3887755" cy="291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2910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6FF406-658F-4B73-B84C-926ED441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Poloha dělohy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10691F-E48A-4EB1-B339-E91833B65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5916213" cy="4058751"/>
          </a:xfrm>
        </p:spPr>
        <p:txBody>
          <a:bodyPr/>
          <a:lstStyle/>
          <a:p>
            <a:r>
              <a:rPr lang="cs-CZ" b="1" u="sng" dirty="0">
                <a:latin typeface="Calibri" panose="020F0502020204030204" pitchFamily="34" charset="0"/>
                <a:cs typeface="Calibri" panose="020F0502020204030204" pitchFamily="34" charset="0"/>
              </a:rPr>
              <a:t>Poloha: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Anteflexe</a:t>
            </a:r>
          </a:p>
          <a:p>
            <a:pPr lvl="1"/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Anteverze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Dextrotorze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0D6A28-4913-4829-88C0-9C4CE6F5B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569" y="3761824"/>
            <a:ext cx="3605107" cy="29487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E6C1F9-848B-4848-8D12-F002F8C28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97" y="1732449"/>
            <a:ext cx="5492118" cy="331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98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0E8C328-208F-42CB-9BE5-77AABB78D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74" y="268282"/>
            <a:ext cx="8318451" cy="632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565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25535319-1093-4E31-A1C3-85C83B7F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94996"/>
            <a:ext cx="10353762" cy="970450"/>
          </a:xfrm>
        </p:spPr>
        <p:txBody>
          <a:bodyPr/>
          <a:lstStyle/>
          <a:p>
            <a:r>
              <a:rPr lang="cs-CZ" dirty="0"/>
              <a:t>Další vazy (něco navíc..)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5777F2-88F4-4E49-ACB7-BF89F0E6C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4395323" cy="4058751"/>
          </a:xfrm>
        </p:spPr>
        <p:txBody>
          <a:bodyPr/>
          <a:lstStyle/>
          <a:p>
            <a:r>
              <a:rPr lang="cs-CZ" i="1" dirty="0"/>
              <a:t>5 – </a:t>
            </a:r>
            <a:r>
              <a:rPr lang="cs-CZ" i="1" dirty="0" err="1"/>
              <a:t>ligamentum</a:t>
            </a:r>
            <a:r>
              <a:rPr lang="cs-CZ" i="1" dirty="0"/>
              <a:t> </a:t>
            </a:r>
            <a:r>
              <a:rPr lang="cs-CZ" i="1" dirty="0" err="1"/>
              <a:t>cardinale</a:t>
            </a:r>
            <a:endParaRPr lang="cs-CZ" i="1" dirty="0"/>
          </a:p>
          <a:p>
            <a:r>
              <a:rPr lang="cs-CZ" i="1" dirty="0"/>
              <a:t>6 – </a:t>
            </a:r>
            <a:r>
              <a:rPr lang="cs-CZ" i="1" dirty="0" err="1"/>
              <a:t>ligamentum</a:t>
            </a:r>
            <a:r>
              <a:rPr lang="cs-CZ" i="1" dirty="0"/>
              <a:t> </a:t>
            </a:r>
            <a:r>
              <a:rPr lang="cs-CZ" i="1" dirty="0" err="1"/>
              <a:t>pubocervicale</a:t>
            </a:r>
            <a:endParaRPr lang="cs-CZ" i="1" dirty="0"/>
          </a:p>
          <a:p>
            <a:r>
              <a:rPr lang="cs-CZ" i="1" dirty="0"/>
              <a:t>7 – </a:t>
            </a:r>
            <a:r>
              <a:rPr lang="cs-CZ" i="1" dirty="0" err="1"/>
              <a:t>ligamentum</a:t>
            </a:r>
            <a:r>
              <a:rPr lang="cs-CZ" i="1" dirty="0"/>
              <a:t> </a:t>
            </a:r>
            <a:r>
              <a:rPr lang="cs-CZ" i="1" dirty="0" err="1"/>
              <a:t>vesicouterinum</a:t>
            </a:r>
            <a:endParaRPr lang="cs-CZ" i="1" dirty="0"/>
          </a:p>
          <a:p>
            <a:pPr lvl="1"/>
            <a:r>
              <a:rPr lang="cs-CZ" i="1" dirty="0"/>
              <a:t>7.1 – </a:t>
            </a:r>
            <a:r>
              <a:rPr lang="cs-CZ" i="1" dirty="0" err="1"/>
              <a:t>ligamentum</a:t>
            </a:r>
            <a:r>
              <a:rPr lang="cs-CZ" i="1" dirty="0"/>
              <a:t> </a:t>
            </a:r>
            <a:r>
              <a:rPr lang="cs-CZ" i="1" dirty="0" err="1"/>
              <a:t>pubovesicale</a:t>
            </a:r>
            <a:endParaRPr lang="cs-CZ" i="1" dirty="0"/>
          </a:p>
          <a:p>
            <a:r>
              <a:rPr lang="cs-CZ" i="1" dirty="0"/>
              <a:t>8 - </a:t>
            </a:r>
            <a:r>
              <a:rPr lang="cs-CZ" i="1" dirty="0" err="1"/>
              <a:t>ligamentum</a:t>
            </a:r>
            <a:r>
              <a:rPr lang="cs-CZ" i="1" dirty="0"/>
              <a:t> </a:t>
            </a:r>
            <a:r>
              <a:rPr lang="cs-CZ" i="1" dirty="0" err="1"/>
              <a:t>rectouterinum</a:t>
            </a:r>
            <a:endParaRPr lang="cs-CZ" i="1" dirty="0"/>
          </a:p>
          <a:p>
            <a:r>
              <a:rPr lang="cs-CZ" i="1" dirty="0"/>
              <a:t>9 – </a:t>
            </a:r>
            <a:r>
              <a:rPr lang="cs-CZ" i="1" dirty="0" err="1"/>
              <a:t>ligamentum</a:t>
            </a:r>
            <a:r>
              <a:rPr lang="cs-CZ" i="1" dirty="0"/>
              <a:t> </a:t>
            </a:r>
            <a:r>
              <a:rPr lang="cs-CZ" i="1" dirty="0" err="1"/>
              <a:t>sacrouterinum</a:t>
            </a:r>
            <a:endParaRPr lang="cs-CZ" i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A20A495-22C0-42B6-92E0-2F7EE7329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58" y="1732449"/>
            <a:ext cx="6229776" cy="46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96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ligament teres uteri">
            <a:extLst>
              <a:ext uri="{FF2B5EF4-FFF2-40B4-BE49-F238E27FC236}">
                <a16:creationId xmlns:a16="http://schemas.microsoft.com/office/drawing/2014/main" id="{7D950F01-A51D-468D-BE78-68C67A527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352" y="196971"/>
            <a:ext cx="7381296" cy="646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063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ouvisejÃ­cÃ­ obrÃ¡zek">
            <a:extLst>
              <a:ext uri="{FF2B5EF4-FFF2-40B4-BE49-F238E27FC236}">
                <a16:creationId xmlns:a16="http://schemas.microsoft.com/office/drawing/2014/main" id="{DAEEB75C-9C9D-47A9-A3D6-485B21093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43" y="967612"/>
            <a:ext cx="7077724" cy="492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5EA9F15-8A81-4EE0-BC18-DBB2EA937AE3}"/>
              </a:ext>
            </a:extLst>
          </p:cNvPr>
          <p:cNvSpPr txBox="1"/>
          <p:nvPr/>
        </p:nvSpPr>
        <p:spPr>
          <a:xfrm>
            <a:off x="251926" y="2369976"/>
            <a:ext cx="422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Round</a:t>
            </a:r>
            <a:r>
              <a:rPr lang="cs-CZ" dirty="0"/>
              <a:t> </a:t>
            </a:r>
            <a:r>
              <a:rPr lang="cs-CZ" dirty="0" err="1"/>
              <a:t>ligament</a:t>
            </a:r>
            <a:r>
              <a:rPr lang="cs-CZ" dirty="0"/>
              <a:t> = </a:t>
            </a:r>
            <a:r>
              <a:rPr lang="cs-CZ" dirty="0" err="1"/>
              <a:t>ligamentum</a:t>
            </a:r>
            <a:r>
              <a:rPr lang="cs-CZ" dirty="0"/>
              <a:t> </a:t>
            </a:r>
            <a:r>
              <a:rPr lang="cs-CZ" dirty="0" err="1"/>
              <a:t>teres</a:t>
            </a:r>
            <a:r>
              <a:rPr lang="cs-CZ" dirty="0"/>
              <a:t> </a:t>
            </a:r>
            <a:r>
              <a:rPr lang="cs-CZ" dirty="0" err="1"/>
              <a:t>uteri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44944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80F59-F0D9-4F35-B796-1A63EA5FA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731843" cy="970450"/>
          </a:xfrm>
        </p:spPr>
        <p:txBody>
          <a:bodyPr/>
          <a:lstStyle/>
          <a:p>
            <a:r>
              <a:rPr lang="cs-CZ" dirty="0"/>
              <a:t>VAGINA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8DEEE4-4B20-4440-967B-0B6D3B87B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5281732" cy="4724335"/>
          </a:xfrm>
        </p:spPr>
        <p:txBody>
          <a:bodyPr>
            <a:normAutofit/>
          </a:bodyPr>
          <a:lstStyle/>
          <a:p>
            <a:r>
              <a:rPr lang="cs-CZ" dirty="0"/>
              <a:t>Svalová trubice 8-10 cm </a:t>
            </a:r>
          </a:p>
          <a:p>
            <a:r>
              <a:rPr lang="cs-CZ" dirty="0"/>
              <a:t>Předozadně </a:t>
            </a:r>
            <a:r>
              <a:rPr lang="cs-CZ" dirty="0" err="1"/>
              <a:t>oploštělá</a:t>
            </a:r>
            <a:endParaRPr lang="cs-CZ" dirty="0"/>
          </a:p>
          <a:p>
            <a:r>
              <a:rPr lang="cs-CZ" dirty="0"/>
              <a:t>Hymen (panenská blána)</a:t>
            </a:r>
          </a:p>
          <a:p>
            <a:r>
              <a:rPr lang="cs-CZ" dirty="0"/>
              <a:t>Ventrálně naléhá močový měchýř + </a:t>
            </a:r>
            <a:r>
              <a:rPr lang="cs-CZ" dirty="0" err="1"/>
              <a:t>urethra</a:t>
            </a:r>
            <a:r>
              <a:rPr lang="cs-CZ" dirty="0"/>
              <a:t> </a:t>
            </a:r>
          </a:p>
          <a:p>
            <a:r>
              <a:rPr lang="cs-CZ" dirty="0"/>
              <a:t>Osídleno laktobacily + glykogen</a:t>
            </a:r>
          </a:p>
          <a:p>
            <a:pPr lvl="1"/>
            <a:r>
              <a:rPr lang="cs-CZ" dirty="0"/>
              <a:t>Fermentace glykogenu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vznik kyseliny mléčné → udržování nízkého pH → ochrana sliznice od osídlení jiných mikroorganismů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Slizniční řasy 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rugae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vaginales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	</a:t>
            </a:r>
          </a:p>
          <a:p>
            <a:pPr lvl="1"/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Rozestoupeny vpředu v místě styku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trigonum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vesicae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močového měchýře</a:t>
            </a:r>
          </a:p>
          <a:p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Cévní zásobení: a. </a:t>
            </a:r>
            <a:r>
              <a:rPr lang="cs-CZ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iliaca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interna (ze 4 tepen)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28674" name="Picture 2" descr="VÃ½sledek obrÃ¡zku pro vagina anatomie">
            <a:extLst>
              <a:ext uri="{FF2B5EF4-FFF2-40B4-BE49-F238E27FC236}">
                <a16:creationId xmlns:a16="http://schemas.microsoft.com/office/drawing/2014/main" id="{4BBE0076-D7EC-4B70-BF19-029E9CC1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480" y="609600"/>
            <a:ext cx="4316327" cy="273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VÃ½sledek obrÃ¡zku pro vagina anatomy">
            <a:extLst>
              <a:ext uri="{FF2B5EF4-FFF2-40B4-BE49-F238E27FC236}">
                <a16:creationId xmlns:a16="http://schemas.microsoft.com/office/drawing/2014/main" id="{EBDE2373-82C7-4021-95F4-E0B64AD79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18" y="3511565"/>
            <a:ext cx="3473450" cy="328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380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rgans of the Genital System and their Neurovasculature ...">
            <a:extLst>
              <a:ext uri="{FF2B5EF4-FFF2-40B4-BE49-F238E27FC236}">
                <a16:creationId xmlns:a16="http://schemas.microsoft.com/office/drawing/2014/main" id="{2745C291-72E6-473B-A8EC-296120F10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63" y="264552"/>
            <a:ext cx="6505074" cy="63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4360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594DF-F485-44B1-AE6F-9B1087C62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NÁDOR DĚLOŽNÍHO ČÍPKU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A5BAEE-D797-4B15-817B-ED0C8B5B6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5832238" cy="4058751"/>
          </a:xfrm>
        </p:spPr>
        <p:txBody>
          <a:bodyPr/>
          <a:lstStyle/>
          <a:p>
            <a:r>
              <a:rPr lang="cs-CZ" dirty="0">
                <a:effectLst/>
              </a:rPr>
              <a:t>Každoročně je v ČR nově diagnostikováno více než 1 000 nových případů tohoto onemocnění, z nichž přibližně 400 končí smrtí. </a:t>
            </a:r>
          </a:p>
          <a:p>
            <a:r>
              <a:rPr lang="cs-CZ" dirty="0">
                <a:effectLst/>
              </a:rPr>
              <a:t>Od roku 2012 plně hrazené očkování „proti rakovině děložního čípku“</a:t>
            </a:r>
          </a:p>
          <a:p>
            <a:endParaRPr lang="cs-CZ" dirty="0">
              <a:effectLst/>
            </a:endParaRPr>
          </a:p>
          <a:p>
            <a:r>
              <a:rPr lang="cs-CZ" dirty="0">
                <a:hlinkClick r:id="rId2"/>
              </a:rPr>
              <a:t>http://www.svod.cz/</a:t>
            </a:r>
            <a:endParaRPr lang="cs-CZ" dirty="0"/>
          </a:p>
          <a:p>
            <a:endParaRPr 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0F7A06B-8C11-4469-981A-1C3E6FE90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18" y="3761824"/>
            <a:ext cx="5524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3675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F4865-4DE0-4030-A83C-D5CC4EEBB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NÁDORY PRSU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16A685-E102-47E8-ADB3-0741763A4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4619258" cy="4058751"/>
          </a:xfrm>
        </p:spPr>
        <p:txBody>
          <a:bodyPr/>
          <a:lstStyle/>
          <a:p>
            <a:r>
              <a:rPr lang="cs-CZ" dirty="0"/>
              <a:t>Celoplošný mamografický screening od roku 2002</a:t>
            </a:r>
          </a:p>
          <a:p>
            <a:r>
              <a:rPr lang="cs-CZ" dirty="0"/>
              <a:t>Incidence = počet nových případů za určitý časový úsek</a:t>
            </a:r>
          </a:p>
        </p:txBody>
      </p:sp>
      <p:pic>
        <p:nvPicPr>
          <p:cNvPr id="32772" name="Picture 4" descr="http://www.mamo.cz/res/image/epidemiologie/rakovina-prsu-obr1.png">
            <a:extLst>
              <a:ext uri="{FF2B5EF4-FFF2-40B4-BE49-F238E27FC236}">
                <a16:creationId xmlns:a16="http://schemas.microsoft.com/office/drawing/2014/main" id="{684C2F03-F848-4B9F-8244-0E8F197EA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53" y="2162174"/>
            <a:ext cx="638175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950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E7AD20-83FF-4001-B70C-78628EF53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182205" cy="970450"/>
          </a:xfrm>
        </p:spPr>
        <p:txBody>
          <a:bodyPr/>
          <a:lstStyle/>
          <a:p>
            <a:r>
              <a:rPr lang="cs-CZ" dirty="0"/>
              <a:t>NÁDORY PRSU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65657C-7A84-470D-BCB6-3540FE441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4302017" cy="4058751"/>
          </a:xfrm>
        </p:spPr>
        <p:txBody>
          <a:bodyPr/>
          <a:lstStyle/>
          <a:p>
            <a:r>
              <a:rPr lang="cs-CZ" dirty="0"/>
              <a:t>Celoplošný mamografický screening od roku 2002!</a:t>
            </a:r>
          </a:p>
          <a:p>
            <a:endParaRPr lang="cs-CZ" dirty="0"/>
          </a:p>
        </p:txBody>
      </p:sp>
      <p:pic>
        <p:nvPicPr>
          <p:cNvPr id="4" name="Picture 2" descr="http://www.mamo.cz/res/image/epidem-cze/018-stages-lines-women.png">
            <a:extLst>
              <a:ext uri="{FF2B5EF4-FFF2-40B4-BE49-F238E27FC236}">
                <a16:creationId xmlns:a16="http://schemas.microsoft.com/office/drawing/2014/main" id="{E9F82169-6EBD-410A-909D-825596CA9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179" y="279999"/>
            <a:ext cx="4418720" cy="290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25E6331-3E5F-4F4D-9BD4-DCCCC29C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99" y="3673103"/>
            <a:ext cx="5524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66862D8-5A1B-4473-B518-96FC50DE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99" y="3673103"/>
            <a:ext cx="5524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791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EC6FF00-9A7E-4040-AD28-2A446E746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22" y="265922"/>
            <a:ext cx="6326155" cy="632615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BD2F6A0-3B39-400C-949E-3A4CC2D7982A}"/>
              </a:ext>
            </a:extLst>
          </p:cNvPr>
          <p:cNvSpPr txBox="1"/>
          <p:nvPr/>
        </p:nvSpPr>
        <p:spPr>
          <a:xfrm>
            <a:off x="279919" y="5421086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Hudák R., Kachlík D.: </a:t>
            </a:r>
            <a:r>
              <a:rPr lang="cs-CZ" dirty="0" err="1"/>
              <a:t>Memorix</a:t>
            </a:r>
            <a:r>
              <a:rPr lang="cs-CZ" dirty="0"/>
              <a:t> anatomie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C92B90E-BA92-42EC-892D-8489C7841DDC}"/>
              </a:ext>
            </a:extLst>
          </p:cNvPr>
          <p:cNvSpPr txBox="1"/>
          <p:nvPr/>
        </p:nvSpPr>
        <p:spPr>
          <a:xfrm>
            <a:off x="783771" y="7931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73193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78BEC1-CD24-414A-A835-A39D0F889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402108"/>
            <a:ext cx="10353762" cy="970450"/>
          </a:xfrm>
        </p:spPr>
        <p:txBody>
          <a:bodyPr/>
          <a:lstStyle/>
          <a:p>
            <a:r>
              <a:rPr lang="cs-CZ" dirty="0"/>
              <a:t>VNĚJŠÍ ŽENSKÉ POHLAVNÍ ORGÁNY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219732-E7D6-4D8F-891D-DFC80B335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6" y="1732449"/>
            <a:ext cx="4283356" cy="4875842"/>
          </a:xfrm>
        </p:spPr>
        <p:txBody>
          <a:bodyPr>
            <a:normAutofit/>
          </a:bodyPr>
          <a:lstStyle/>
          <a:p>
            <a:r>
              <a:rPr lang="cs-CZ" dirty="0"/>
              <a:t>Vyústění pochvy, močové trubice a žláz (hlen)</a:t>
            </a:r>
          </a:p>
          <a:p>
            <a:r>
              <a:rPr lang="cs-CZ" b="1" u="sng" dirty="0">
                <a:solidFill>
                  <a:srgbClr val="92D050"/>
                </a:solidFill>
              </a:rPr>
              <a:t>STAVBA (v hloubce):</a:t>
            </a:r>
          </a:p>
          <a:p>
            <a:r>
              <a:rPr lang="cs-CZ" dirty="0" err="1">
                <a:solidFill>
                  <a:srgbClr val="00B050"/>
                </a:solidFill>
              </a:rPr>
              <a:t>Crura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clitoridis</a:t>
            </a:r>
            <a:endParaRPr lang="cs-CZ" dirty="0">
              <a:solidFill>
                <a:srgbClr val="00B050"/>
              </a:solidFill>
            </a:endParaRPr>
          </a:p>
          <a:p>
            <a:r>
              <a:rPr lang="cs-CZ" dirty="0">
                <a:solidFill>
                  <a:srgbClr val="00B050"/>
                </a:solidFill>
              </a:rPr>
              <a:t>Corpus </a:t>
            </a:r>
            <a:r>
              <a:rPr lang="cs-CZ" dirty="0" err="1">
                <a:solidFill>
                  <a:srgbClr val="00B050"/>
                </a:solidFill>
              </a:rPr>
              <a:t>clitoridis</a:t>
            </a:r>
            <a:endParaRPr lang="cs-CZ" dirty="0">
              <a:solidFill>
                <a:srgbClr val="00B050"/>
              </a:solidFill>
            </a:endParaRPr>
          </a:p>
          <a:p>
            <a:r>
              <a:rPr lang="cs-CZ" dirty="0" err="1">
                <a:solidFill>
                  <a:srgbClr val="00B050"/>
                </a:solidFill>
              </a:rPr>
              <a:t>Glans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clitoridis</a:t>
            </a:r>
            <a:endParaRPr lang="cs-CZ" dirty="0">
              <a:solidFill>
                <a:srgbClr val="00B050"/>
              </a:solidFill>
            </a:endParaRPr>
          </a:p>
          <a:p>
            <a:r>
              <a:rPr lang="cs-CZ" dirty="0">
                <a:solidFill>
                  <a:srgbClr val="00B050"/>
                </a:solidFill>
              </a:rPr>
              <a:t>Topořivá tělesa </a:t>
            </a:r>
            <a:r>
              <a:rPr lang="cs-CZ" dirty="0"/>
              <a:t>(bulbus </a:t>
            </a:r>
            <a:r>
              <a:rPr lang="cs-CZ" dirty="0" err="1"/>
              <a:t>vestibuli</a:t>
            </a:r>
            <a:r>
              <a:rPr lang="cs-CZ" dirty="0"/>
              <a:t>)</a:t>
            </a:r>
          </a:p>
          <a:p>
            <a:r>
              <a:rPr lang="cs-CZ" i="1" dirty="0" err="1"/>
              <a:t>Bartoliniho</a:t>
            </a:r>
            <a:r>
              <a:rPr lang="cs-CZ" i="1" dirty="0"/>
              <a:t> žláza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12C7096-5556-49E5-A624-F3405527B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77" y="1580050"/>
            <a:ext cx="6381287" cy="487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138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crura clitoridis">
            <a:extLst>
              <a:ext uri="{FF2B5EF4-FFF2-40B4-BE49-F238E27FC236}">
                <a16:creationId xmlns:a16="http://schemas.microsoft.com/office/drawing/2014/main" id="{C8509559-15B5-45E1-8545-873D22F1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59" y="1366983"/>
            <a:ext cx="7112881" cy="412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6692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4E3B01-1E95-40FD-AB68-4320C8CB1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VNĚJŠÍ ŽENSKÉ POHLAVNÍ ORGÁNY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475E92-3E4C-4867-9465-E8FC29BDD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3355225" cy="4058751"/>
          </a:xfrm>
        </p:spPr>
        <p:txBody>
          <a:bodyPr/>
          <a:lstStyle/>
          <a:p>
            <a:r>
              <a:rPr lang="cs-CZ" b="1" u="sng" dirty="0">
                <a:solidFill>
                  <a:srgbClr val="FFFF00"/>
                </a:solidFill>
              </a:rPr>
              <a:t>STAVBA (NA POVRCHU):</a:t>
            </a:r>
          </a:p>
          <a:p>
            <a:r>
              <a:rPr lang="cs-CZ" dirty="0" err="1">
                <a:solidFill>
                  <a:srgbClr val="FFFF00"/>
                </a:solidFill>
              </a:rPr>
              <a:t>Preputium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clitoridis</a:t>
            </a:r>
            <a:r>
              <a:rPr lang="cs-CZ" dirty="0">
                <a:solidFill>
                  <a:srgbClr val="FFFF00"/>
                </a:solidFill>
              </a:rPr>
              <a:t> (2)</a:t>
            </a:r>
          </a:p>
          <a:p>
            <a:r>
              <a:rPr lang="cs-CZ" dirty="0">
                <a:solidFill>
                  <a:srgbClr val="FFFF00"/>
                </a:solidFill>
              </a:rPr>
              <a:t>Vestibulum </a:t>
            </a:r>
            <a:r>
              <a:rPr lang="cs-CZ" dirty="0" err="1">
                <a:solidFill>
                  <a:srgbClr val="FFFF00"/>
                </a:solidFill>
              </a:rPr>
              <a:t>vaginae</a:t>
            </a:r>
            <a:r>
              <a:rPr lang="cs-CZ" dirty="0">
                <a:solidFill>
                  <a:srgbClr val="FFFF00"/>
                </a:solidFill>
              </a:rPr>
              <a:t> (4)</a:t>
            </a:r>
          </a:p>
          <a:p>
            <a:r>
              <a:rPr lang="cs-CZ" dirty="0">
                <a:solidFill>
                  <a:srgbClr val="FFFF00"/>
                </a:solidFill>
              </a:rPr>
              <a:t>Labia </a:t>
            </a:r>
            <a:r>
              <a:rPr lang="cs-CZ" dirty="0" err="1">
                <a:solidFill>
                  <a:srgbClr val="FFFF00"/>
                </a:solidFill>
              </a:rPr>
              <a:t>minora</a:t>
            </a:r>
            <a:r>
              <a:rPr lang="cs-CZ" dirty="0">
                <a:solidFill>
                  <a:srgbClr val="FFFF00"/>
                </a:solidFill>
              </a:rPr>
              <a:t> (3)</a:t>
            </a:r>
          </a:p>
          <a:p>
            <a:r>
              <a:rPr lang="cs-CZ" dirty="0">
                <a:solidFill>
                  <a:srgbClr val="FFFF00"/>
                </a:solidFill>
              </a:rPr>
              <a:t>Labia majora (1)</a:t>
            </a:r>
          </a:p>
          <a:p>
            <a:r>
              <a:rPr lang="cs-CZ" i="1" dirty="0">
                <a:solidFill>
                  <a:srgbClr val="FF0000"/>
                </a:solidFill>
              </a:rPr>
              <a:t>Cévní zásobení:</a:t>
            </a:r>
          </a:p>
          <a:p>
            <a:pPr lvl="1"/>
            <a:r>
              <a:rPr lang="cs-CZ" i="1" dirty="0">
                <a:solidFill>
                  <a:srgbClr val="FF0000"/>
                </a:solidFill>
              </a:rPr>
              <a:t>A. </a:t>
            </a:r>
            <a:r>
              <a:rPr lang="cs-CZ" i="1" dirty="0" err="1">
                <a:solidFill>
                  <a:srgbClr val="FF0000"/>
                </a:solidFill>
              </a:rPr>
              <a:t>iliaca</a:t>
            </a:r>
            <a:r>
              <a:rPr lang="cs-CZ" i="1" dirty="0">
                <a:solidFill>
                  <a:srgbClr val="FF0000"/>
                </a:solidFill>
              </a:rPr>
              <a:t> interna + </a:t>
            </a:r>
            <a:r>
              <a:rPr lang="cs-CZ" i="1" dirty="0" err="1">
                <a:solidFill>
                  <a:srgbClr val="FF0000"/>
                </a:solidFill>
              </a:rPr>
              <a:t>externa</a:t>
            </a:r>
            <a:endParaRPr lang="cs-CZ" i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5898A1-C212-471D-90FF-192666C5E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39" y="2261416"/>
            <a:ext cx="3927336" cy="30008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E3800E8-FF20-484F-AD57-63E58C09A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00" b="8889"/>
          <a:stretch/>
        </p:blipFill>
        <p:spPr>
          <a:xfrm>
            <a:off x="4413063" y="2023220"/>
            <a:ext cx="3355225" cy="347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810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5C49F-9744-4974-8C05-9D15A069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 SVALOVÁ „DNA“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629101-F6E8-4EE2-B440-EC418D87F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78964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SVALY HRÁZE </a:t>
            </a:r>
            <a:r>
              <a:rPr lang="cs-CZ" dirty="0"/>
              <a:t>(</a:t>
            </a:r>
            <a:r>
              <a:rPr lang="cs-CZ" dirty="0" err="1"/>
              <a:t>Diaphragma</a:t>
            </a:r>
            <a:r>
              <a:rPr lang="cs-CZ" dirty="0"/>
              <a:t> </a:t>
            </a:r>
            <a:r>
              <a:rPr lang="cs-CZ" dirty="0" err="1"/>
              <a:t>urogenitale</a:t>
            </a:r>
            <a:r>
              <a:rPr lang="cs-CZ" dirty="0"/>
              <a:t>) – zevně od svalů pánevního dna</a:t>
            </a:r>
          </a:p>
          <a:p>
            <a:pPr lvl="1"/>
            <a:r>
              <a:rPr lang="cs-CZ" i="1" dirty="0"/>
              <a:t>M. </a:t>
            </a:r>
            <a:r>
              <a:rPr lang="cs-CZ" i="1" dirty="0" err="1"/>
              <a:t>ischiocavernosus</a:t>
            </a:r>
            <a:endParaRPr lang="cs-CZ" i="1" dirty="0"/>
          </a:p>
          <a:p>
            <a:pPr lvl="1"/>
            <a:r>
              <a:rPr lang="cs-CZ" i="1" dirty="0"/>
              <a:t>M. </a:t>
            </a:r>
            <a:r>
              <a:rPr lang="cs-CZ" i="1" dirty="0" err="1"/>
              <a:t>bulbospongiosus</a:t>
            </a:r>
            <a:endParaRPr lang="cs-CZ" i="1" dirty="0"/>
          </a:p>
          <a:p>
            <a:pPr lvl="1"/>
            <a:r>
              <a:rPr lang="cs-CZ" i="1" dirty="0"/>
              <a:t>M. </a:t>
            </a:r>
            <a:r>
              <a:rPr lang="cs-CZ" i="1" dirty="0" err="1"/>
              <a:t>transversus</a:t>
            </a:r>
            <a:r>
              <a:rPr lang="cs-CZ" i="1" dirty="0"/>
              <a:t> perinei </a:t>
            </a:r>
            <a:r>
              <a:rPr lang="cs-CZ" i="1" dirty="0" err="1"/>
              <a:t>superficialis</a:t>
            </a:r>
            <a:endParaRPr lang="cs-CZ" i="1" dirty="0"/>
          </a:p>
          <a:p>
            <a:pPr lvl="1"/>
            <a:r>
              <a:rPr lang="cs-CZ" i="1" dirty="0"/>
              <a:t>M. </a:t>
            </a:r>
            <a:r>
              <a:rPr lang="cs-CZ" i="1" dirty="0" err="1"/>
              <a:t>transversus</a:t>
            </a:r>
            <a:r>
              <a:rPr lang="cs-CZ" i="1" dirty="0"/>
              <a:t> perinei </a:t>
            </a:r>
            <a:r>
              <a:rPr lang="cs-CZ" i="1" dirty="0" err="1"/>
              <a:t>profundus</a:t>
            </a:r>
            <a:endParaRPr lang="cs-CZ" i="1" dirty="0"/>
          </a:p>
          <a:p>
            <a:r>
              <a:rPr lang="cs-CZ" dirty="0">
                <a:solidFill>
                  <a:schemeClr val="accent1"/>
                </a:solidFill>
              </a:rPr>
              <a:t>SVALY PÁNEVNÍHO DNA </a:t>
            </a:r>
            <a:r>
              <a:rPr lang="cs-CZ" dirty="0"/>
              <a:t>(</a:t>
            </a:r>
            <a:r>
              <a:rPr lang="cs-CZ" dirty="0" err="1"/>
              <a:t>Diaphragma</a:t>
            </a:r>
            <a:r>
              <a:rPr lang="cs-CZ" dirty="0"/>
              <a:t> pelvis)</a:t>
            </a:r>
          </a:p>
          <a:p>
            <a:pPr lvl="1"/>
            <a:r>
              <a:rPr lang="cs-CZ" i="1" dirty="0"/>
              <a:t>M. levator ani (m. </a:t>
            </a:r>
            <a:r>
              <a:rPr lang="cs-CZ" i="1" dirty="0" err="1"/>
              <a:t>puborectalis</a:t>
            </a:r>
            <a:r>
              <a:rPr lang="cs-CZ" i="1" dirty="0"/>
              <a:t>, m. </a:t>
            </a:r>
            <a:r>
              <a:rPr lang="cs-CZ" i="1" dirty="0" err="1"/>
              <a:t>pubococcygeus</a:t>
            </a:r>
            <a:r>
              <a:rPr lang="cs-CZ" i="1" dirty="0"/>
              <a:t>, m. </a:t>
            </a:r>
            <a:r>
              <a:rPr lang="cs-CZ" i="1" dirty="0" err="1"/>
              <a:t>iliococcygeus</a:t>
            </a:r>
            <a:r>
              <a:rPr lang="cs-CZ" i="1" dirty="0"/>
              <a:t>)</a:t>
            </a:r>
          </a:p>
          <a:p>
            <a:pPr lvl="1"/>
            <a:r>
              <a:rPr lang="cs-CZ" i="1" dirty="0"/>
              <a:t>M. </a:t>
            </a:r>
            <a:r>
              <a:rPr lang="cs-CZ" i="1" dirty="0" err="1"/>
              <a:t>ischiococcygenus</a:t>
            </a:r>
            <a:r>
              <a:rPr lang="cs-CZ" i="1" dirty="0"/>
              <a:t> (= m. </a:t>
            </a:r>
            <a:r>
              <a:rPr lang="cs-CZ" i="1" dirty="0" err="1"/>
              <a:t>coccygeus</a:t>
            </a:r>
            <a:r>
              <a:rPr lang="cs-CZ" i="1" dirty="0"/>
              <a:t>)</a:t>
            </a:r>
          </a:p>
          <a:p>
            <a:pPr lvl="1"/>
            <a:r>
              <a:rPr lang="cs-CZ" i="1" dirty="0"/>
              <a:t>M. </a:t>
            </a:r>
            <a:r>
              <a:rPr lang="cs-CZ" i="1" dirty="0" err="1"/>
              <a:t>sphincter</a:t>
            </a:r>
            <a:r>
              <a:rPr lang="cs-CZ" i="1" dirty="0"/>
              <a:t> ani </a:t>
            </a:r>
            <a:r>
              <a:rPr lang="cs-CZ" i="1" dirty="0" err="1"/>
              <a:t>externus</a:t>
            </a:r>
            <a:r>
              <a:rPr lang="cs-CZ" i="1" dirty="0"/>
              <a:t> (3 části)</a:t>
            </a:r>
          </a:p>
          <a:p>
            <a:r>
              <a:rPr lang="cs-CZ" i="1" dirty="0">
                <a:solidFill>
                  <a:srgbClr val="FFFF00"/>
                </a:solidFill>
              </a:rPr>
              <a:t>Funkce: podpora orgánů pánve + podíl na mikci (močení)</a:t>
            </a:r>
          </a:p>
        </p:txBody>
      </p:sp>
    </p:spTree>
    <p:extLst>
      <p:ext uri="{BB962C8B-B14F-4D97-AF65-F5344CB8AC3E}">
        <p14:creationId xmlns:p14="http://schemas.microsoft.com/office/powerpoint/2010/main" val="26651971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VÃ½sledek obrÃ¡zku pro svaly hrÃ¡ze">
            <a:extLst>
              <a:ext uri="{FF2B5EF4-FFF2-40B4-BE49-F238E27FC236}">
                <a16:creationId xmlns:a16="http://schemas.microsoft.com/office/drawing/2014/main" id="{BB213054-53FE-45C1-BBE1-052C7FDC7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4" y="357868"/>
            <a:ext cx="8417995" cy="614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5732B82-1CDD-461C-A904-F06AB766235C}"/>
              </a:ext>
            </a:extLst>
          </p:cNvPr>
          <p:cNvSpPr txBox="1"/>
          <p:nvPr/>
        </p:nvSpPr>
        <p:spPr>
          <a:xfrm>
            <a:off x="9246637" y="1035698"/>
            <a:ext cx="2873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SVALY HRÁZE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/>
              <a:t>M. </a:t>
            </a:r>
            <a:r>
              <a:rPr lang="cs-CZ" i="1" dirty="0" err="1"/>
              <a:t>ischiocavernosus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/>
              <a:t>M. </a:t>
            </a:r>
            <a:r>
              <a:rPr lang="cs-CZ" i="1" dirty="0" err="1"/>
              <a:t>bulbospongiosus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/>
              <a:t>M. </a:t>
            </a:r>
            <a:r>
              <a:rPr lang="cs-CZ" i="1" dirty="0" err="1"/>
              <a:t>transversus</a:t>
            </a:r>
            <a:r>
              <a:rPr lang="cs-CZ" i="1" dirty="0"/>
              <a:t> perinei </a:t>
            </a:r>
            <a:r>
              <a:rPr lang="cs-CZ" i="1" dirty="0" err="1"/>
              <a:t>superficialis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/>
              <a:t>M. </a:t>
            </a:r>
            <a:r>
              <a:rPr lang="cs-CZ" i="1" dirty="0" err="1"/>
              <a:t>transversus</a:t>
            </a:r>
            <a:r>
              <a:rPr lang="cs-CZ" i="1" dirty="0"/>
              <a:t> perinei </a:t>
            </a:r>
            <a:r>
              <a:rPr lang="cs-CZ" i="1" dirty="0" err="1"/>
              <a:t>profundus</a:t>
            </a:r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4461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VÃ½sledek obrÃ¡zku pro svaly pÃ¡nevnÃ­ho dna">
            <a:extLst>
              <a:ext uri="{FF2B5EF4-FFF2-40B4-BE49-F238E27FC236}">
                <a16:creationId xmlns:a16="http://schemas.microsoft.com/office/drawing/2014/main" id="{F09AF339-85FB-4D3E-B57F-A80D3149D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671" y="3186108"/>
            <a:ext cx="3930257" cy="350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4A225B6-D6CB-42B7-A2A8-8385312DE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72" y="167968"/>
            <a:ext cx="5267820" cy="65220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5C010AB-C61C-4F9E-B5F4-E9498E813558}"/>
              </a:ext>
            </a:extLst>
          </p:cNvPr>
          <p:cNvSpPr txBox="1"/>
          <p:nvPr/>
        </p:nvSpPr>
        <p:spPr>
          <a:xfrm>
            <a:off x="7539136" y="709127"/>
            <a:ext cx="4208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SVALY PÁNEVNÍHO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/>
              <a:t>M. levator ani (m. </a:t>
            </a:r>
            <a:r>
              <a:rPr lang="cs-CZ" i="1" dirty="0" err="1"/>
              <a:t>puborectalis</a:t>
            </a:r>
            <a:r>
              <a:rPr lang="cs-CZ" i="1" dirty="0"/>
              <a:t>, m. </a:t>
            </a:r>
            <a:r>
              <a:rPr lang="cs-CZ" i="1" dirty="0" err="1"/>
              <a:t>pubococcygeus</a:t>
            </a:r>
            <a:r>
              <a:rPr lang="cs-CZ" i="1" dirty="0"/>
              <a:t>, m. </a:t>
            </a:r>
            <a:r>
              <a:rPr lang="cs-CZ" i="1" dirty="0" err="1"/>
              <a:t>iliococcygeus</a:t>
            </a:r>
            <a:r>
              <a:rPr lang="cs-CZ" i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/>
              <a:t>M. </a:t>
            </a:r>
            <a:r>
              <a:rPr lang="cs-CZ" i="1" dirty="0" err="1"/>
              <a:t>ischiococcygenus</a:t>
            </a:r>
            <a:r>
              <a:rPr lang="cs-CZ" i="1" dirty="0"/>
              <a:t> (= m. </a:t>
            </a:r>
            <a:r>
              <a:rPr lang="cs-CZ" i="1" dirty="0" err="1"/>
              <a:t>coccygeus</a:t>
            </a:r>
            <a:r>
              <a:rPr lang="cs-CZ" i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/>
              <a:t>M. </a:t>
            </a:r>
            <a:r>
              <a:rPr lang="cs-CZ" i="1" dirty="0" err="1"/>
              <a:t>sphincter</a:t>
            </a:r>
            <a:r>
              <a:rPr lang="cs-CZ" i="1" dirty="0"/>
              <a:t> ani </a:t>
            </a:r>
            <a:r>
              <a:rPr lang="cs-CZ" i="1" dirty="0" err="1"/>
              <a:t>externus</a:t>
            </a:r>
            <a:r>
              <a:rPr lang="cs-CZ" i="1" dirty="0"/>
              <a:t> (3 části)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93680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51CC3-CF6A-4C9F-B8A6-0031B52AA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258813"/>
            <a:ext cx="10353762" cy="1690396"/>
          </a:xfrm>
        </p:spPr>
        <p:txBody>
          <a:bodyPr>
            <a:normAutofit/>
          </a:bodyPr>
          <a:lstStyle/>
          <a:p>
            <a:r>
              <a:rPr lang="cs-CZ" dirty="0"/>
              <a:t>DĚKUJI ZA POZORNOST!</a:t>
            </a:r>
            <a:br>
              <a:rPr lang="cs-CZ" dirty="0"/>
            </a:br>
            <a:r>
              <a:rPr lang="cs-CZ" dirty="0"/>
              <a:t>A víte, co je na obrázku?</a:t>
            </a:r>
          </a:p>
        </p:txBody>
      </p:sp>
      <p:pic>
        <p:nvPicPr>
          <p:cNvPr id="40962" name="Picture 2" descr="VÃ½sledek obrÃ¡zku pro sperm electron microscope">
            <a:extLst>
              <a:ext uri="{FF2B5EF4-FFF2-40B4-BE49-F238E27FC236}">
                <a16:creationId xmlns:a16="http://schemas.microsoft.com/office/drawing/2014/main" id="{9D89F7E9-E041-4869-819C-15FD02408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99" y="1949209"/>
            <a:ext cx="6023201" cy="482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127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B483C1-D4EF-46BC-9D33-952295711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84" y="335868"/>
            <a:ext cx="5449683" cy="970450"/>
          </a:xfrm>
        </p:spPr>
        <p:txBody>
          <a:bodyPr>
            <a:normAutofit fontScale="90000"/>
          </a:bodyPr>
          <a:lstStyle/>
          <a:p>
            <a:r>
              <a:rPr lang="cs-CZ" dirty="0"/>
              <a:t>TESTIS (varle) + SCROTUM (šourek)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8D2D68-BBB1-470A-9B87-98BB95677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4833862" cy="4058751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VNĚJŠÍ STAVBA TESTIS</a:t>
            </a:r>
          </a:p>
          <a:p>
            <a:pPr lvl="1"/>
            <a:r>
              <a:rPr lang="cs-CZ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Extremitas</a:t>
            </a:r>
            <a:r>
              <a:rPr lang="cs-CZ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superior</a:t>
            </a:r>
          </a:p>
          <a:p>
            <a:pPr lvl="1"/>
            <a:r>
              <a:rPr lang="cs-CZ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Extremitas</a:t>
            </a:r>
            <a:r>
              <a:rPr lang="cs-CZ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inferior</a:t>
            </a:r>
            <a:endParaRPr lang="cs-CZ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Margo</a:t>
            </a:r>
            <a:r>
              <a:rPr lang="cs-CZ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anterior</a:t>
            </a:r>
            <a:endParaRPr lang="cs-CZ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Margo</a:t>
            </a:r>
            <a:r>
              <a:rPr lang="cs-CZ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  <a:endParaRPr lang="cs-CZ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Facies </a:t>
            </a:r>
            <a:r>
              <a:rPr lang="cs-CZ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medialis</a:t>
            </a:r>
            <a:endParaRPr lang="cs-CZ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Facies </a:t>
            </a:r>
            <a:r>
              <a:rPr lang="cs-CZ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lateralis</a:t>
            </a:r>
            <a:endParaRPr lang="cs-CZ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Vlastní obal – </a:t>
            </a:r>
            <a:r>
              <a:rPr lang="cs-CZ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tunica albuginea</a:t>
            </a:r>
          </a:p>
          <a:p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Vazem připojeno ke </a:t>
            </a:r>
            <a:r>
              <a:rPr lang="cs-CZ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scrotu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1700" i="1" dirty="0">
                <a:latin typeface="Calibri" panose="020F0502020204030204" pitchFamily="34" charset="0"/>
                <a:cs typeface="Calibri" panose="020F0502020204030204" pitchFamily="34" charset="0"/>
              </a:rPr>
              <a:t>lig. </a:t>
            </a:r>
            <a:r>
              <a:rPr lang="cs-CZ" sz="1700" i="1" dirty="0" err="1">
                <a:latin typeface="Calibri" panose="020F0502020204030204" pitchFamily="34" charset="0"/>
                <a:cs typeface="Calibri" panose="020F0502020204030204" pitchFamily="34" charset="0"/>
              </a:rPr>
              <a:t>scrotale</a:t>
            </a:r>
            <a:r>
              <a:rPr lang="cs-CZ" sz="1700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dirty="0">
                <a:hlinkClick r:id="rId2"/>
              </a:rPr>
              <a:t>https://www.youtube.com/watch?v=330kWKDus1c</a:t>
            </a:r>
            <a:endParaRPr lang="cs-CZ" dirty="0"/>
          </a:p>
          <a:p>
            <a:pPr lvl="1"/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4" name="Picture 2" descr="VÃ½sledek obrÃ¡zku pro testis margo anterior">
            <a:extLst>
              <a:ext uri="{FF2B5EF4-FFF2-40B4-BE49-F238E27FC236}">
                <a16:creationId xmlns:a16="http://schemas.microsoft.com/office/drawing/2014/main" id="{7FDF9A70-3480-463D-A9BD-AE728DBF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00" y="1502341"/>
            <a:ext cx="4651571" cy="42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Ã½sledek obrÃ¡zku pro testis anatomy">
            <a:extLst>
              <a:ext uri="{FF2B5EF4-FFF2-40B4-BE49-F238E27FC236}">
                <a16:creationId xmlns:a16="http://schemas.microsoft.com/office/drawing/2014/main" id="{4E5F5393-0F89-4DA5-A3B9-B917A8F4C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188" y="1502341"/>
            <a:ext cx="2708922" cy="270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90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E011A4-51B0-4180-9765-326C698F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841568" cy="970450"/>
          </a:xfrm>
        </p:spPr>
        <p:txBody>
          <a:bodyPr/>
          <a:lstStyle/>
          <a:p>
            <a:r>
              <a:rPr lang="cs-CZ" dirty="0"/>
              <a:t>TESTES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8967B2-7F87-4503-8193-D3E328032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97" y="1800808"/>
            <a:ext cx="6349719" cy="4130351"/>
          </a:xfrm>
        </p:spPr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VNITŘNÍ STAVBA:</a:t>
            </a:r>
          </a:p>
          <a:p>
            <a:pPr lvl="1"/>
            <a:r>
              <a:rPr lang="cs-CZ" dirty="0" err="1">
                <a:solidFill>
                  <a:srgbClr val="FFFF00"/>
                </a:solidFill>
              </a:rPr>
              <a:t>Septula</a:t>
            </a:r>
            <a:r>
              <a:rPr lang="cs-CZ" dirty="0"/>
              <a:t> (vazivové přepážky)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Lalůčky</a:t>
            </a:r>
          </a:p>
          <a:p>
            <a:pPr lvl="1"/>
            <a:r>
              <a:rPr lang="cs-CZ" b="1" dirty="0">
                <a:solidFill>
                  <a:srgbClr val="FFFF00"/>
                </a:solidFill>
              </a:rPr>
              <a:t>Stočené semenotvorné kanálky </a:t>
            </a:r>
            <a:r>
              <a:rPr lang="cs-CZ" dirty="0"/>
              <a:t>– vystlaný tzv. </a:t>
            </a:r>
            <a:r>
              <a:rPr lang="cs-CZ" dirty="0" err="1"/>
              <a:t>spermiogenním</a:t>
            </a:r>
            <a:r>
              <a:rPr lang="cs-CZ" dirty="0"/>
              <a:t> epitelem (zde vznikají spermie)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přímé semenotvorné kanálky → síť kanálků → vývodné kanálky (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ductuli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efferentes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testis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4500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ductus</a:t>
            </a:r>
            <a:r>
              <a:rPr lang="cs-CZ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epididymis</a:t>
            </a:r>
            <a:r>
              <a:rPr lang="cs-CZ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0000" lvl="1" indent="0">
              <a:buNone/>
            </a:pPr>
            <a:r>
              <a:rPr lang="cs-CZ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ductus</a:t>
            </a:r>
            <a:r>
              <a:rPr lang="cs-CZ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deferens</a:t>
            </a:r>
            <a:endParaRPr lang="cs-CZ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Cévní zásobení: </a:t>
            </a:r>
            <a:r>
              <a:rPr lang="cs-CZ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arteria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testicularis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(přímo z aorta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abdominalis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), (v.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testicularis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dirty="0"/>
          </a:p>
          <a:p>
            <a:pPr lvl="1"/>
            <a:endParaRPr lang="cs-CZ" dirty="0"/>
          </a:p>
        </p:txBody>
      </p:sp>
      <p:pic>
        <p:nvPicPr>
          <p:cNvPr id="6" name="Picture 2" descr="VÃ½sledek obrÃ¡zku pro testis anatomy">
            <a:extLst>
              <a:ext uri="{FF2B5EF4-FFF2-40B4-BE49-F238E27FC236}">
                <a16:creationId xmlns:a16="http://schemas.microsoft.com/office/drawing/2014/main" id="{4484C5A5-555B-415F-9247-0C9D5BE2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362" y="298579"/>
            <a:ext cx="3388360" cy="30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Ã½sledek obrÃ¡zku pro testis anatomy">
            <a:extLst>
              <a:ext uri="{FF2B5EF4-FFF2-40B4-BE49-F238E27FC236}">
                <a16:creationId xmlns:a16="http://schemas.microsoft.com/office/drawing/2014/main" id="{4873578B-6553-444A-B1FC-6E477DE23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292" y="3429000"/>
            <a:ext cx="47625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187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EFB0497-0502-4836-BCA2-012D98D5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33" y="901570"/>
            <a:ext cx="9417534" cy="50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7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ccessmedicine.mhmedical.com/data/books/hend2/hend2_c045f002.png">
            <a:extLst>
              <a:ext uri="{FF2B5EF4-FFF2-40B4-BE49-F238E27FC236}">
                <a16:creationId xmlns:a16="http://schemas.microsoft.com/office/drawing/2014/main" id="{4C6778C4-B669-4622-A3EB-769005BC8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7" y="1006684"/>
            <a:ext cx="4950998" cy="484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ouvisejÃ­cÃ­ obrÃ¡zek">
            <a:extLst>
              <a:ext uri="{FF2B5EF4-FFF2-40B4-BE49-F238E27FC236}">
                <a16:creationId xmlns:a16="http://schemas.microsoft.com/office/drawing/2014/main" id="{F0C120BA-4DA2-457C-B20C-E5B2F878E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40" y="700681"/>
            <a:ext cx="5987143" cy="54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7620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řidlice">
  <a:themeElements>
    <a:clrScheme name="Břidlic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Břidlic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řidlic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Břidlice</Template>
  <TotalTime>2499</TotalTime>
  <Words>1661</Words>
  <Application>Microsoft Office PowerPoint</Application>
  <PresentationFormat>Širokoúhlá obrazovka</PresentationFormat>
  <Paragraphs>300</Paragraphs>
  <Slides>56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Calisto MT</vt:lpstr>
      <vt:lpstr>Wingdings 2</vt:lpstr>
      <vt:lpstr>Břidlice</vt:lpstr>
      <vt:lpstr>POHLAVNÍ SYSTÉM  MUŽE A ŽENY  ANATOMIE</vt:lpstr>
      <vt:lpstr>POHLAVNÍ SYSTÉM MUŽE</vt:lpstr>
      <vt:lpstr>Prezentace aplikace PowerPoint</vt:lpstr>
      <vt:lpstr>TESTIS (varle) + SCROTUM (šourek)</vt:lpstr>
      <vt:lpstr>Prezentace aplikace PowerPoint</vt:lpstr>
      <vt:lpstr>TESTIS (varle) + SCROTUM (šourek)</vt:lpstr>
      <vt:lpstr>TESTES</vt:lpstr>
      <vt:lpstr>Prezentace aplikace PowerPoint</vt:lpstr>
      <vt:lpstr>Prezentace aplikace PowerPoint</vt:lpstr>
      <vt:lpstr>Prezentace aplikace PowerPoint</vt:lpstr>
      <vt:lpstr>EPIDIDYMIS</vt:lpstr>
      <vt:lpstr>Prezentace aplikace PowerPoint</vt:lpstr>
      <vt:lpstr>SEMENNÝ PROVAZEC  (FUNICULUS SPERMATICUS)</vt:lpstr>
      <vt:lpstr>DUCTUS DEFERENS </vt:lpstr>
      <vt:lpstr>FUNICULUS SPERMATICUS  vs.  DUCTUS DEFERENS</vt:lpstr>
      <vt:lpstr>ŽLÁZY </vt:lpstr>
      <vt:lpstr>Prezentace aplikace PowerPoint</vt:lpstr>
      <vt:lpstr>Prezentace aplikace PowerPoint</vt:lpstr>
      <vt:lpstr>Prezentace aplikace PowerPoint</vt:lpstr>
      <vt:lpstr>Prezentace aplikace PowerPoint</vt:lpstr>
      <vt:lpstr>PENIS</vt:lpstr>
      <vt:lpstr>Prezentace aplikace PowerPoint</vt:lpstr>
      <vt:lpstr>PENIS</vt:lpstr>
      <vt:lpstr>Prezentace aplikace PowerPoint</vt:lpstr>
      <vt:lpstr></vt:lpstr>
      <vt:lpstr>Urethra (močová trubice)</vt:lpstr>
      <vt:lpstr>Procvičování </vt:lpstr>
      <vt:lpstr>POHLAVNÍ SYSTÉM ŽENY</vt:lpstr>
      <vt:lpstr>Prezentace aplikace PowerPoint</vt:lpstr>
      <vt:lpstr>Prezentace aplikace PowerPoint</vt:lpstr>
      <vt:lpstr>OVARIUM</vt:lpstr>
      <vt:lpstr>Prezentace aplikace PowerPoint</vt:lpstr>
      <vt:lpstr>OVARIÁLNÍ ARKÁDA</vt:lpstr>
      <vt:lpstr>TUBA UTERINA</vt:lpstr>
      <vt:lpstr>TUBA UTERINA (histologie)</vt:lpstr>
      <vt:lpstr>UTERUS (DĚLOHA)</vt:lpstr>
      <vt:lpstr>Prezentace aplikace PowerPoint</vt:lpstr>
      <vt:lpstr>Prezentace aplikace PowerPoint</vt:lpstr>
      <vt:lpstr>UTERUS (DĚLOHA)</vt:lpstr>
      <vt:lpstr>Poloha dělohy </vt:lpstr>
      <vt:lpstr>Prezentace aplikace PowerPoint</vt:lpstr>
      <vt:lpstr>Další vazy (něco navíc..)</vt:lpstr>
      <vt:lpstr>Prezentace aplikace PowerPoint</vt:lpstr>
      <vt:lpstr>Prezentace aplikace PowerPoint</vt:lpstr>
      <vt:lpstr>VAGINA </vt:lpstr>
      <vt:lpstr>Prezentace aplikace PowerPoint</vt:lpstr>
      <vt:lpstr>NÁDOR DĚLOŽNÍHO ČÍPKU</vt:lpstr>
      <vt:lpstr>NÁDORY PRSU</vt:lpstr>
      <vt:lpstr>NÁDORY PRSU</vt:lpstr>
      <vt:lpstr>VNĚJŠÍ ŽENSKÉ POHLAVNÍ ORGÁNY</vt:lpstr>
      <vt:lpstr>Prezentace aplikace PowerPoint</vt:lpstr>
      <vt:lpstr>VNĚJŠÍ ŽENSKÉ POHLAVNÍ ORGÁNY</vt:lpstr>
      <vt:lpstr>2 SVALOVÁ „DNA“</vt:lpstr>
      <vt:lpstr>Prezentace aplikace PowerPoint</vt:lpstr>
      <vt:lpstr>Prezentace aplikace PowerPoint</vt:lpstr>
      <vt:lpstr>DĚKUJI ZA POZORNOST! A víte, co je na obrázku?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POHLAVNÍ SYSTÉM</dc:title>
  <dc:creator>Jana Vaněčková</dc:creator>
  <cp:lastModifiedBy>Jana Vaněčková</cp:lastModifiedBy>
  <cp:revision>87</cp:revision>
  <dcterms:created xsi:type="dcterms:W3CDTF">2019-03-08T09:34:14Z</dcterms:created>
  <dcterms:modified xsi:type="dcterms:W3CDTF">2020-04-21T07:25:37Z</dcterms:modified>
</cp:coreProperties>
</file>