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4" r:id="rId6"/>
    <p:sldId id="270" r:id="rId7"/>
    <p:sldId id="267" r:id="rId8"/>
    <p:sldId id="263" r:id="rId9"/>
    <p:sldId id="265" r:id="rId10"/>
    <p:sldId id="266" r:id="rId11"/>
    <p:sldId id="268" r:id="rId12"/>
    <p:sldId id="271" r:id="rId13"/>
    <p:sldId id="269" r:id="rId14"/>
    <p:sldId id="274" r:id="rId15"/>
    <p:sldId id="275" r:id="rId16"/>
    <p:sldId id="260" r:id="rId17"/>
    <p:sldId id="289" r:id="rId18"/>
    <p:sldId id="287" r:id="rId19"/>
    <p:sldId id="288" r:id="rId20"/>
    <p:sldId id="290" r:id="rId21"/>
    <p:sldId id="284" r:id="rId22"/>
    <p:sldId id="285" r:id="rId23"/>
    <p:sldId id="286" r:id="rId24"/>
    <p:sldId id="295" r:id="rId25"/>
    <p:sldId id="296" r:id="rId26"/>
    <p:sldId id="273" r:id="rId27"/>
    <p:sldId id="278" r:id="rId28"/>
    <p:sldId id="276" r:id="rId29"/>
    <p:sldId id="279" r:id="rId30"/>
    <p:sldId id="277" r:id="rId31"/>
    <p:sldId id="282" r:id="rId32"/>
    <p:sldId id="283" r:id="rId33"/>
    <p:sldId id="280" r:id="rId34"/>
    <p:sldId id="281" r:id="rId35"/>
    <p:sldId id="291" r:id="rId36"/>
    <p:sldId id="297" r:id="rId37"/>
    <p:sldId id="298" r:id="rId38"/>
    <p:sldId id="300" r:id="rId39"/>
    <p:sldId id="301" r:id="rId40"/>
    <p:sldId id="299" r:id="rId41"/>
    <p:sldId id="306" r:id="rId42"/>
    <p:sldId id="302" r:id="rId43"/>
    <p:sldId id="292" r:id="rId44"/>
    <p:sldId id="309" r:id="rId45"/>
    <p:sldId id="303" r:id="rId46"/>
    <p:sldId id="293" r:id="rId47"/>
    <p:sldId id="304" r:id="rId48"/>
    <p:sldId id="305" r:id="rId49"/>
    <p:sldId id="307" r:id="rId5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Čermák Michal" initials="ČM" lastIdx="1" clrIdx="0">
    <p:extLst>
      <p:ext uri="{19B8F6BF-5375-455C-9EA6-DF929625EA0E}">
        <p15:presenceInfo xmlns:p15="http://schemas.microsoft.com/office/powerpoint/2012/main" userId="S::cermak@pef.czu.cz::f4fd2bc4-2b1d-4325-80c5-3176c4651a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A3DFD-8EF5-403A-A1C9-9D0FFF865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97E2B3-8319-446F-BCD3-9C387E5EB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5A93EC-1358-4562-A550-5B8FFA6F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AED1-BDD3-47DD-A985-3AC9E8E1BDDC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E755B7-C145-4457-AE22-B1121444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BBFB54-8384-4348-A35B-F3083ED0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2582-2C32-4F71-8AD3-E36B4B74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74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41F83-EA05-429D-ADF1-50FBA86B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DFA899-82E3-4421-8610-352EF8458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FDFB7E-F2FC-4B08-8834-9254121D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AED1-BDD3-47DD-A985-3AC9E8E1BDDC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F0C6E6-3E93-4839-98B3-AAC6D9BF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8E4498-866E-4B71-AAF6-F6BCB00F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2582-2C32-4F71-8AD3-E36B4B74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64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96DC0D6-EAC6-440C-A690-277C65025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8AA0F8C-C96C-4634-A458-02EAD8C9A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6D35C6-3AEE-4D31-A020-558D0D59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AED1-BDD3-47DD-A985-3AC9E8E1BDDC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DD2262-D400-4FAB-B2E1-02C7CE82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D4ADEF-3145-4830-A3FE-EE3FBE88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2582-2C32-4F71-8AD3-E36B4B74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52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5FC20-0B5A-41F8-A68B-CDA586E2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E65051-420D-4912-BA85-C839F037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879B77-0685-489A-8A64-1F38B44A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AED1-BDD3-47DD-A985-3AC9E8E1BDDC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B03E88-F8E9-402C-ABF5-5535FDEC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83C1C4-8504-4D14-A857-B9BEE12B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2582-2C32-4F71-8AD3-E36B4B74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0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E4C35-D87D-4FCC-8E52-2DBC82C7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57BF9C-A1D8-40D5-A3FE-9D1304AF5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62FD53-FB27-494D-87C1-A03989DC4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AED1-BDD3-47DD-A985-3AC9E8E1BDDC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F453F8-64CB-4F8F-BE96-718D6D96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5D2917-3B5E-4F17-B4F2-9A7F41E9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2582-2C32-4F71-8AD3-E36B4B74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85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BA316-CFD7-4E06-BE82-9D4B4AB0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EA6AD2-8048-4641-A04B-BDF406D35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938C9F-CF16-4D56-88D0-ABE3FE128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76565E-A282-4D65-8D8E-B99F0BB57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AED1-BDD3-47DD-A985-3AC9E8E1BDDC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6D58DE-BFF6-4760-82BE-8CD16933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A2D32B-A6E3-4D91-9AA0-F39FA547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2582-2C32-4F71-8AD3-E36B4B74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91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AE104-9365-4D80-A0A1-2491C8EA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C23BDF-DF39-4028-A4F5-C97033D68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24D366-12A0-479D-8D5F-B02551A80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A1D3E12-BB55-43EF-92E3-FFD22CB13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5812E45-751A-4B24-9719-D2918AA27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160244-A749-44B9-AF86-EA883D694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AED1-BDD3-47DD-A985-3AC9E8E1BDDC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96E151-E4D2-4BD6-9C6A-3CBEE470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45A4A30-E15D-472B-8D27-897D0233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2582-2C32-4F71-8AD3-E36B4B74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38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AF971-1E22-4AEA-AAEF-CA5A04EB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C7B661-24D5-4D19-9B44-57B6858D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AED1-BDD3-47DD-A985-3AC9E8E1BDDC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17390B-82A8-4F75-A8B8-AA18C6C1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8E15AF-2264-4A6D-AD86-8981F52D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2582-2C32-4F71-8AD3-E36B4B74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28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822D44-AB8E-4361-A7FE-928FC87C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AED1-BDD3-47DD-A985-3AC9E8E1BDDC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BEC48D5-5975-43DD-8A85-8851EAA8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947999-21EA-46FD-8847-B55F96C7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2582-2C32-4F71-8AD3-E36B4B74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3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1D771-C13B-467E-AF72-F3D38C55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8F06B-88B8-445A-A320-16A2CB32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AABD50-CD13-4E09-B447-607609E8F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3229D2-0B56-4BD8-9FF3-316522F7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AED1-BDD3-47DD-A985-3AC9E8E1BDDC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C5531F-2210-4270-87BD-C1F6B662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A47D35-B301-4C24-8653-E3427188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2582-2C32-4F71-8AD3-E36B4B74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91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5F515C-136F-4088-A249-FADD49DF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9276ED-1F83-44A4-86C3-82666F1C9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F91F90-6917-49CA-93B1-6437A1E3C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645290-E45B-4942-95E1-BCC706F9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AED1-BDD3-47DD-A985-3AC9E8E1BDDC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235466-DE08-4814-8909-FB50586D0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4632B6-426E-41A7-BE51-D656A299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2582-2C32-4F71-8AD3-E36B4B74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2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97D9E5-B709-4F5F-AF53-26D721D52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3A667E-96F7-43F3-94C9-41F2EBE2D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63BAE7-96D2-4A11-AD14-E5573BF96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AED1-BDD3-47DD-A985-3AC9E8E1BDDC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6B303E-248A-4312-BE99-5DFF71BAD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699DF7-D93E-4F0A-8A5A-6AC5C51B1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A2582-2C32-4F71-8AD3-E36B4B74E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34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rupcniviceboj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FDC2B-A08D-4322-A146-1626D31A2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Veřejné finance</a:t>
            </a:r>
            <a:br>
              <a:rPr lang="cs-CZ" dirty="0"/>
            </a:br>
            <a:r>
              <a:rPr lang="cs-CZ" sz="4000" dirty="0"/>
              <a:t>4. seminář</a:t>
            </a:r>
            <a:br>
              <a:rPr lang="cs-CZ" dirty="0"/>
            </a:br>
            <a:r>
              <a:rPr lang="cs-CZ" sz="3200" dirty="0"/>
              <a:t>FTVS UK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80907D-8941-4C78-AEBA-6F9A57F46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0427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Ing. Michal Čermák</a:t>
            </a:r>
          </a:p>
          <a:p>
            <a:r>
              <a:rPr lang="cs-CZ" i="1" dirty="0"/>
              <a:t>cermak@pef.czu.cz</a:t>
            </a: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918613A2-5255-456E-9A9A-A9A187C9F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7" y="3255962"/>
            <a:ext cx="4218440" cy="185692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F076FD1-3A04-4727-ADBE-99BDB8E3C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4" y="2701633"/>
            <a:ext cx="4133850" cy="260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8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329F5-90E5-4984-842E-9899C1E2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Dotační podvody – korupce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7C70F-2742-46FE-BCB4-516B83680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organizace </a:t>
            </a:r>
            <a:r>
              <a:rPr lang="cs-CZ" dirty="0" err="1"/>
              <a:t>Transparency</a:t>
            </a:r>
            <a:r>
              <a:rPr lang="cs-CZ" dirty="0"/>
              <a:t> International (TI) je stále sportovní prostředí a přerozdělování dotací ohroženo korupčním jednáním. </a:t>
            </a:r>
          </a:p>
          <a:p>
            <a:r>
              <a:rPr lang="cs-CZ" dirty="0"/>
              <a:t>Od roku 2017 – Korupční víceboj – platforma zaměřující se na potírání korupce v českém sportovním prostředí – efektivní rozdělování dotací, genderové témata, atd.</a:t>
            </a:r>
          </a:p>
          <a:p>
            <a:r>
              <a:rPr lang="cs-CZ" dirty="0"/>
              <a:t>Zdroj: </a:t>
            </a:r>
            <a:r>
              <a:rPr lang="cs-CZ" dirty="0">
                <a:hlinkClick r:id="rId2"/>
              </a:rPr>
              <a:t>https://www.korupcniviceboj.cz/</a:t>
            </a:r>
            <a:endParaRPr lang="cs-CZ" dirty="0"/>
          </a:p>
          <a:p>
            <a:r>
              <a:rPr lang="cs-CZ" dirty="0"/>
              <a:t>Nižší stupně samosprávy jsou náchylnější k dotačním podvodům, jelikož rozhodují dle „svých“ pravidel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15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FBA1A-A433-4E7A-A2F0-4C93D3BC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Dotační podvody – příklady</a:t>
            </a:r>
          </a:p>
        </p:txBody>
      </p:sp>
      <p:pic>
        <p:nvPicPr>
          <p:cNvPr id="19" name="Zástupný obsah 18" descr="Obsah obrázku tráva, obloha, exteriér, cesta&#10;&#10;Popis byl vytvořen automaticky">
            <a:extLst>
              <a:ext uri="{FF2B5EF4-FFF2-40B4-BE49-F238E27FC236}">
                <a16:creationId xmlns:a16="http://schemas.microsoft.com/office/drawing/2014/main" id="{8FB68F75-D77E-40B2-9228-0FC98EB3D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19" y="2508449"/>
            <a:ext cx="3415419" cy="1921173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701FCA1-5D06-48E0-B116-67E080561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929" y="1523282"/>
            <a:ext cx="6073608" cy="1295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875540A-7152-4B1F-886C-7EFBA421A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437" y="2792413"/>
            <a:ext cx="4879753" cy="18764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78E9894-44A2-4EB6-AC74-66BCB4A4F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499" y="4798954"/>
            <a:ext cx="5858318" cy="171688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A6705C4-3841-476B-9E85-3AB099D43069}"/>
              </a:ext>
            </a:extLst>
          </p:cNvPr>
          <p:cNvSpPr txBox="1"/>
          <p:nvPr/>
        </p:nvSpPr>
        <p:spPr>
          <a:xfrm>
            <a:off x="3032910" y="4429622"/>
            <a:ext cx="467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Nebo nečinnost ze strany státu: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BA6CC1A-7AEF-42A0-93C5-90BFCCCFDCF8}"/>
              </a:ext>
            </a:extLst>
          </p:cNvPr>
          <p:cNvSpPr txBox="1"/>
          <p:nvPr/>
        </p:nvSpPr>
        <p:spPr>
          <a:xfrm>
            <a:off x="10182225" y="4338599"/>
            <a:ext cx="157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isport.cz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7BEC9E-B57B-4D27-BD88-BDFCD390D85E}"/>
              </a:ext>
            </a:extLst>
          </p:cNvPr>
          <p:cNvSpPr txBox="1"/>
          <p:nvPr/>
        </p:nvSpPr>
        <p:spPr>
          <a:xfrm>
            <a:off x="3838575" y="6437195"/>
            <a:ext cx="153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Idnes.cz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4AD4DDC-2214-414A-B41B-2392C8778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91" y="1347099"/>
            <a:ext cx="2069928" cy="527525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29097490-1FEB-4B41-B933-0637DD1C1D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14" y="37628"/>
            <a:ext cx="1744020" cy="17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0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88970-D471-4A97-989F-79F93397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Úspěšný projekt</a:t>
            </a:r>
            <a:br>
              <a:rPr lang="cs-CZ" dirty="0"/>
            </a:br>
            <a:r>
              <a:rPr lang="pl-PL" sz="3100" b="1" dirty="0"/>
              <a:t>REKONSTRUKCE SPORTOVIŠTĚ V AREÁLU ZŠ CHOCENICE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730D90-6881-4D6A-A68C-BCF762C17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Modernizace hriště v areálu ZŠ Chocenice v Plzeňském kraji</a:t>
            </a:r>
          </a:p>
          <a:p>
            <a:r>
              <a:rPr lang="pl-PL" dirty="0"/>
              <a:t>Dotace na stavbu sportovní infrastruktury</a:t>
            </a:r>
            <a:endParaRPr lang="cs-CZ" dirty="0"/>
          </a:p>
        </p:txBody>
      </p:sp>
      <p:pic>
        <p:nvPicPr>
          <p:cNvPr id="7" name="Obrázek 6" descr="Obsah obrázku tráva, obloha, exteriér&#10;&#10;Popis byl vytvořen automaticky">
            <a:extLst>
              <a:ext uri="{FF2B5EF4-FFF2-40B4-BE49-F238E27FC236}">
                <a16:creationId xmlns:a16="http://schemas.microsoft.com/office/drawing/2014/main" id="{BF574A94-45E3-4C7B-B7DB-E03163C39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9" y="3509963"/>
            <a:ext cx="5926667" cy="2667000"/>
          </a:xfrm>
          <a:prstGeom prst="rect">
            <a:avLst/>
          </a:prstGeom>
        </p:spPr>
      </p:pic>
      <p:pic>
        <p:nvPicPr>
          <p:cNvPr id="9" name="Obrázek 8" descr="Obsah obrázku exteriér, tráva, staré, špína&#10;&#10;Popis byl vytvořen automaticky">
            <a:extLst>
              <a:ext uri="{FF2B5EF4-FFF2-40B4-BE49-F238E27FC236}">
                <a16:creationId xmlns:a16="http://schemas.microsoft.com/office/drawing/2014/main" id="{FE4C7E8B-F667-479E-B4CC-2988804EE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49" y="2871849"/>
            <a:ext cx="5593293" cy="306698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1BF5568-83C4-4385-BF98-1646300575FD}"/>
              </a:ext>
            </a:extLst>
          </p:cNvPr>
          <p:cNvSpPr txBox="1"/>
          <p:nvPr/>
        </p:nvSpPr>
        <p:spPr>
          <a:xfrm>
            <a:off x="10106025" y="6308209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Domoza</a:t>
            </a:r>
            <a:r>
              <a:rPr lang="cs-CZ" dirty="0"/>
              <a:t>, s.r.o.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CE72BE-F2F4-44BA-A9F2-D5E14E353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6" y="408308"/>
            <a:ext cx="1519237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3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9CBD04-EB42-44D4-9909-48190157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korupčních praktik ve sportu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5C2E97-83E1-4E0D-B4DA-7294929B2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Institucionalizace:</a:t>
            </a:r>
          </a:p>
          <a:p>
            <a:pPr marL="0" indent="0">
              <a:buNone/>
            </a:pPr>
            <a:r>
              <a:rPr lang="cs-CZ" dirty="0"/>
              <a:t>     -nevyjasněná role zastřešujících organizací</a:t>
            </a:r>
          </a:p>
          <a:p>
            <a:pPr marL="0" indent="0">
              <a:buNone/>
            </a:pPr>
            <a:r>
              <a:rPr lang="cs-CZ" dirty="0"/>
              <a:t>     - chybějící registry sportovních klubů, registry příjemců financí z veřejných rozpočtů</a:t>
            </a:r>
          </a:p>
          <a:p>
            <a:pPr marL="0" indent="0">
              <a:buNone/>
            </a:pPr>
            <a:r>
              <a:rPr lang="cs-CZ" dirty="0"/>
              <a:t>     - sportovní kluby (SK/TJ) jsou náchylné k problémům s financováním</a:t>
            </a:r>
          </a:p>
          <a:p>
            <a:pPr marL="0" indent="0">
              <a:buNone/>
            </a:pPr>
            <a:r>
              <a:rPr lang="cs-CZ" dirty="0"/>
              <a:t>     - absence legislativy pro koncepční rozvoj v obcích</a:t>
            </a:r>
          </a:p>
          <a:p>
            <a:r>
              <a:rPr lang="cs-CZ" dirty="0"/>
              <a:t>Infrastruktura:</a:t>
            </a:r>
          </a:p>
          <a:p>
            <a:pPr marL="0" indent="0">
              <a:buNone/>
            </a:pPr>
            <a:r>
              <a:rPr lang="cs-CZ" dirty="0"/>
              <a:t>    - nevyjasněná vlastnická struktura</a:t>
            </a:r>
          </a:p>
          <a:p>
            <a:pPr marL="0" indent="0">
              <a:buNone/>
            </a:pPr>
            <a:r>
              <a:rPr lang="cs-CZ" dirty="0"/>
              <a:t>    - neexistence úplné evidence sportovních objektů/zařízení</a:t>
            </a:r>
          </a:p>
        </p:txBody>
      </p:sp>
    </p:spTree>
    <p:extLst>
      <p:ext uri="{BB962C8B-B14F-4D97-AF65-F5344CB8AC3E}">
        <p14:creationId xmlns:p14="http://schemas.microsoft.com/office/powerpoint/2010/main" val="3828002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FDC2B-A08D-4322-A146-1626D31A2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Veřejné finance</a:t>
            </a:r>
            <a:br>
              <a:rPr lang="cs-CZ" dirty="0"/>
            </a:br>
            <a:r>
              <a:rPr lang="cs-CZ" sz="4000" dirty="0"/>
              <a:t>5. seminář</a:t>
            </a:r>
            <a:br>
              <a:rPr lang="cs-CZ" dirty="0"/>
            </a:br>
            <a:r>
              <a:rPr lang="cs-CZ" sz="3200" dirty="0"/>
              <a:t>FTVS UK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80907D-8941-4C78-AEBA-6F9A57F46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0427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Ing. Michal Čermák</a:t>
            </a:r>
          </a:p>
          <a:p>
            <a:r>
              <a:rPr lang="cs-CZ" i="1" dirty="0"/>
              <a:t>cermak@pef.czu.cz</a:t>
            </a: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918613A2-5255-456E-9A9A-A9A187C9F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2" y="3111527"/>
            <a:ext cx="4218440" cy="185692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1DB2D0-63E4-4680-89A8-DAEC9AAD0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733130"/>
            <a:ext cx="3657600" cy="20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3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DA278-7294-4472-8AFC-119BCDDE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DE3D13-EDD8-40B4-97DD-8F9E9ED4A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Sport a Evropská unie</a:t>
            </a:r>
          </a:p>
          <a:p>
            <a:r>
              <a:rPr lang="cs-CZ" dirty="0"/>
              <a:t>Národní sportovní agentura</a:t>
            </a:r>
          </a:p>
        </p:txBody>
      </p:sp>
    </p:spTree>
    <p:extLst>
      <p:ext uri="{BB962C8B-B14F-4D97-AF65-F5344CB8AC3E}">
        <p14:creationId xmlns:p14="http://schemas.microsoft.com/office/powerpoint/2010/main" val="149854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3AC51-CDE8-4D65-A297-59A0EEB4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výdaje na rekreace a sport - EU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D8A7D1F-1F98-4AB9-9C51-70150C914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6" y="1304557"/>
            <a:ext cx="8756950" cy="5415332"/>
          </a:xfrm>
        </p:spPr>
      </p:pic>
    </p:spTree>
    <p:extLst>
      <p:ext uri="{BB962C8B-B14F-4D97-AF65-F5344CB8AC3E}">
        <p14:creationId xmlns:p14="http://schemas.microsoft.com/office/powerpoint/2010/main" val="378552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91446-96E3-48B3-B8B9-7A0A6DBB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unie a sport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14D8D8-832A-4B95-83B5-CD3E7D6D7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Idea Evropské komise</a:t>
            </a:r>
          </a:p>
          <a:p>
            <a:r>
              <a:rPr lang="cs-CZ" dirty="0"/>
              <a:t>Sbližování jednotlivých národů s myšlenkou Evropské identity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AD8BB8-1FFD-43DA-ACF5-765BB0E5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42" y="3007360"/>
            <a:ext cx="8011094" cy="285452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FE08F13-E531-4EE6-A483-50801CAB56BD}"/>
              </a:ext>
            </a:extLst>
          </p:cNvPr>
          <p:cNvSpPr txBox="1"/>
          <p:nvPr/>
        </p:nvSpPr>
        <p:spPr>
          <a:xfrm>
            <a:off x="4133850" y="5861887"/>
            <a:ext cx="305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Evropská komise</a:t>
            </a:r>
          </a:p>
        </p:txBody>
      </p:sp>
      <p:pic>
        <p:nvPicPr>
          <p:cNvPr id="9" name="Obrázek 8" descr="Obsah obrázku text, klipart&#10;&#10;Popis byl vytvořen automaticky">
            <a:extLst>
              <a:ext uri="{FF2B5EF4-FFF2-40B4-BE49-F238E27FC236}">
                <a16:creationId xmlns:a16="http://schemas.microsoft.com/office/drawing/2014/main" id="{747ECA6E-14A2-4AB5-A4AD-8616FCA3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4" y="443007"/>
            <a:ext cx="2657475" cy="11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9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177A5-58CD-43A3-BF5C-CA2A8EDA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unie a sport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290F72-6A94-4991-BC5B-3774B0206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Agenda sportu spadá pod Generální ředitelství vzdělání, mládeže, sportu a kultury (DG EAC)</a:t>
            </a:r>
          </a:p>
          <a:p>
            <a:r>
              <a:rPr lang="cs-CZ" dirty="0"/>
              <a:t>V rámci EK jsou pořádány iniciativy:</a:t>
            </a:r>
          </a:p>
          <a:p>
            <a:pPr marL="0" indent="0">
              <a:buNone/>
            </a:pPr>
            <a:r>
              <a:rPr lang="cs-CZ" sz="2800" dirty="0"/>
              <a:t>   </a:t>
            </a:r>
            <a:r>
              <a:rPr lang="cs-CZ" sz="2800" i="1" dirty="0"/>
              <a:t>- </a:t>
            </a:r>
            <a:r>
              <a:rPr lang="cs-CZ" i="1" dirty="0"/>
              <a:t>Evropský týden sportu #BeActive </a:t>
            </a:r>
            <a:r>
              <a:rPr lang="cs-CZ" i="1" dirty="0" err="1"/>
              <a:t>awards</a:t>
            </a:r>
            <a:r>
              <a:rPr lang="cs-CZ" i="1" dirty="0"/>
              <a:t>.</a:t>
            </a:r>
          </a:p>
          <a:p>
            <a:pPr marL="0" indent="0">
              <a:buNone/>
            </a:pPr>
            <a:r>
              <a:rPr lang="cs-CZ" sz="2800" i="1" dirty="0"/>
              <a:t>   - </a:t>
            </a:r>
            <a:r>
              <a:rPr lang="cs-CZ" i="1" dirty="0"/>
              <a:t>Sportovní fórum EU</a:t>
            </a:r>
          </a:p>
          <a:p>
            <a:pPr marL="0" indent="0">
              <a:buNone/>
            </a:pPr>
            <a:r>
              <a:rPr lang="cs-CZ" sz="2800" i="1" dirty="0"/>
              <a:t>  -  Ocenění „Podpora inkluze ve sportu“</a:t>
            </a:r>
          </a:p>
          <a:p>
            <a:r>
              <a:rPr lang="cs-CZ" dirty="0"/>
              <a:t>EK idealizuje myšlenku sportu v EU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625DC85D-EA83-4ADD-8FF0-B92FAD081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44" y="4358482"/>
            <a:ext cx="1818481" cy="1818481"/>
          </a:xfrm>
          <a:prstGeom prst="rect">
            <a:avLst/>
          </a:prstGeom>
        </p:spPr>
      </p:pic>
      <p:pic>
        <p:nvPicPr>
          <p:cNvPr id="6" name="Obrázek 5" descr="Obsah obrázku strom, exteriér, země, přehrávání&#10;&#10;Popis byl vytvořen automaticky">
            <a:extLst>
              <a:ext uri="{FF2B5EF4-FFF2-40B4-BE49-F238E27FC236}">
                <a16:creationId xmlns:a16="http://schemas.microsoft.com/office/drawing/2014/main" id="{B29CB6D0-2824-4E13-A44B-0C4ACB5C8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69" y="271463"/>
            <a:ext cx="1892300" cy="14192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27C9671-225D-4A62-85C1-011A6C8CB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3" y="5267722"/>
            <a:ext cx="3001125" cy="15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53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C92ED-DDA5-4AD6-A57B-6B65F889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 a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A087E7-EBC3-479E-B99D-77AA3BCF3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Education, Audiovisual and Culture Executive Agency</a:t>
            </a:r>
            <a:r>
              <a:rPr lang="cs-CZ" b="1" dirty="0"/>
              <a:t> (EACEA)</a:t>
            </a:r>
            <a:r>
              <a:rPr lang="cs-CZ" dirty="0"/>
              <a:t> je agenturou Evropské unie pro řízení jednotlivých programů v oblastech vzdělávání, kultury, sportu a audiovizuální podpory</a:t>
            </a:r>
          </a:p>
          <a:p>
            <a:r>
              <a:rPr lang="cs-CZ" dirty="0"/>
              <a:t>EACEA je zastřešena DG EAC</a:t>
            </a:r>
          </a:p>
          <a:p>
            <a:r>
              <a:rPr lang="cs-CZ" dirty="0"/>
              <a:t>Prostřednictvím programu ERASMUS+ podporuje vzdělávací, kulturní a sportovní činnosti. </a:t>
            </a:r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93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B1F9E-A97B-4B4D-8E11-45A3ABC5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609C6-A63B-49F0-8DB7-C206D737C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Dokončení Fiskální federalismus</a:t>
            </a:r>
          </a:p>
          <a:p>
            <a:r>
              <a:rPr lang="cs-CZ" dirty="0"/>
              <a:t>Analýza financování sportu v ČR</a:t>
            </a:r>
          </a:p>
          <a:p>
            <a:r>
              <a:rPr lang="cs-CZ" dirty="0"/>
              <a:t>Dotační politika ve sportovním odvětví – dotační tituly, cíl, diferenciace dotací dle regionální struktury</a:t>
            </a:r>
          </a:p>
          <a:p>
            <a:r>
              <a:rPr lang="cs-CZ" dirty="0"/>
              <a:t>Evropská unie a sport (5. cvičení)</a:t>
            </a:r>
          </a:p>
        </p:txBody>
      </p:sp>
    </p:spTree>
    <p:extLst>
      <p:ext uri="{BB962C8B-B14F-4D97-AF65-F5344CB8AC3E}">
        <p14:creationId xmlns:p14="http://schemas.microsoft.com/office/powerpoint/2010/main" val="90223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0EF9A-E80D-40BA-A0DC-85C580BA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kapitoly EACEA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E3887D5-6665-4F80-A17F-0E406AEE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A1. Erasmus+: </a:t>
            </a:r>
            <a:r>
              <a:rPr lang="cs-CZ" b="1" dirty="0" err="1"/>
              <a:t>Prospective</a:t>
            </a:r>
            <a:r>
              <a:rPr lang="cs-CZ" b="1" dirty="0"/>
              <a:t> </a:t>
            </a:r>
            <a:r>
              <a:rPr lang="cs-CZ" b="1" dirty="0" err="1"/>
              <a:t>Initiatives</a:t>
            </a:r>
            <a:r>
              <a:rPr lang="cs-CZ" b="1" dirty="0"/>
              <a:t>, </a:t>
            </a:r>
            <a:r>
              <a:rPr lang="cs-CZ" b="1" dirty="0" err="1"/>
              <a:t>Policy</a:t>
            </a:r>
            <a:r>
              <a:rPr lang="cs-CZ" b="1" dirty="0"/>
              <a:t> </a:t>
            </a:r>
            <a:r>
              <a:rPr lang="cs-CZ" b="1" dirty="0" err="1"/>
              <a:t>Networks</a:t>
            </a:r>
            <a:r>
              <a:rPr lang="cs-CZ" b="1" dirty="0"/>
              <a:t>, </a:t>
            </a:r>
            <a:r>
              <a:rPr lang="cs-CZ" b="1" dirty="0" err="1"/>
              <a:t>Programme</a:t>
            </a:r>
            <a:r>
              <a:rPr lang="cs-CZ" b="1" dirty="0"/>
              <a:t> and </a:t>
            </a:r>
            <a:r>
              <a:rPr lang="cs-CZ" b="1" dirty="0" err="1"/>
              <a:t>Linguistic</a:t>
            </a:r>
            <a:r>
              <a:rPr lang="cs-CZ" b="1" dirty="0"/>
              <a:t> Support.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A2. Erasmus+: -</a:t>
            </a:r>
            <a:r>
              <a:rPr lang="cs-CZ" b="1" dirty="0" err="1"/>
              <a:t>Higher</a:t>
            </a:r>
            <a:r>
              <a:rPr lang="cs-CZ" b="1" dirty="0"/>
              <a:t> </a:t>
            </a:r>
            <a:r>
              <a:rPr lang="cs-CZ" b="1" dirty="0" err="1"/>
              <a:t>Education</a:t>
            </a:r>
            <a:r>
              <a:rPr lang="cs-CZ" b="1" dirty="0"/>
              <a:t>- </a:t>
            </a:r>
            <a:r>
              <a:rPr lang="cs-CZ" b="1" dirty="0" err="1"/>
              <a:t>Knowledge</a:t>
            </a:r>
            <a:r>
              <a:rPr lang="cs-CZ" b="1" dirty="0"/>
              <a:t> </a:t>
            </a:r>
            <a:r>
              <a:rPr lang="cs-CZ" b="1" dirty="0" err="1"/>
              <a:t>Alliances</a:t>
            </a:r>
            <a:r>
              <a:rPr lang="cs-CZ" b="1" dirty="0"/>
              <a:t>, Bologna support.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A3. Erasmus+: -</a:t>
            </a:r>
            <a:r>
              <a:rPr lang="cs-CZ" b="1" dirty="0" err="1"/>
              <a:t>Higher</a:t>
            </a:r>
            <a:r>
              <a:rPr lang="cs-CZ" b="1" dirty="0"/>
              <a:t> </a:t>
            </a:r>
            <a:r>
              <a:rPr lang="cs-CZ" b="1" dirty="0" err="1"/>
              <a:t>Education</a:t>
            </a:r>
            <a:r>
              <a:rPr lang="cs-CZ" b="1" dirty="0"/>
              <a:t>- Erasmus </a:t>
            </a:r>
            <a:r>
              <a:rPr lang="cs-CZ" b="1" dirty="0" err="1"/>
              <a:t>Mundus</a:t>
            </a:r>
            <a:r>
              <a:rPr lang="cs-CZ" b="1" dirty="0"/>
              <a:t> Joint </a:t>
            </a:r>
            <a:r>
              <a:rPr lang="cs-CZ" b="1" dirty="0" err="1"/>
              <a:t>master's</a:t>
            </a:r>
            <a:r>
              <a:rPr lang="cs-CZ" b="1" dirty="0"/>
              <a:t> </a:t>
            </a:r>
            <a:r>
              <a:rPr lang="cs-CZ" b="1" dirty="0" err="1"/>
              <a:t>degrees</a:t>
            </a:r>
            <a:r>
              <a:rPr lang="cs-CZ" b="1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A4. Erasmus+: -</a:t>
            </a:r>
            <a:r>
              <a:rPr lang="cs-CZ" b="1" dirty="0" err="1"/>
              <a:t>Higher</a:t>
            </a:r>
            <a:r>
              <a:rPr lang="cs-CZ" b="1" dirty="0"/>
              <a:t> </a:t>
            </a:r>
            <a:r>
              <a:rPr lang="cs-CZ" b="1" dirty="0" err="1"/>
              <a:t>Education</a:t>
            </a:r>
            <a:r>
              <a:rPr lang="cs-CZ" b="1" dirty="0"/>
              <a:t>- International </a:t>
            </a:r>
            <a:r>
              <a:rPr lang="cs-CZ" b="1" dirty="0" err="1"/>
              <a:t>Capacity</a:t>
            </a:r>
            <a:r>
              <a:rPr lang="cs-CZ" b="1" dirty="0"/>
              <a:t> </a:t>
            </a:r>
            <a:r>
              <a:rPr lang="cs-CZ" b="1" dirty="0" err="1"/>
              <a:t>Building</a:t>
            </a:r>
            <a:r>
              <a:rPr lang="cs-CZ" b="1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A5. Erasmus+: </a:t>
            </a:r>
            <a:r>
              <a:rPr lang="cs-CZ" b="1" dirty="0" err="1"/>
              <a:t>Schools</a:t>
            </a:r>
            <a:r>
              <a:rPr lang="cs-CZ" b="1" dirty="0"/>
              <a:t>, </a:t>
            </a:r>
            <a:r>
              <a:rPr lang="cs-CZ" b="1" dirty="0" err="1"/>
              <a:t>Vocational</a:t>
            </a:r>
            <a:r>
              <a:rPr lang="cs-CZ" b="1" dirty="0"/>
              <a:t> </a:t>
            </a:r>
            <a:r>
              <a:rPr lang="cs-CZ" b="1" dirty="0" err="1"/>
              <a:t>Training</a:t>
            </a:r>
            <a:r>
              <a:rPr lang="cs-CZ" b="1" dirty="0"/>
              <a:t>, </a:t>
            </a:r>
            <a:r>
              <a:rPr lang="cs-CZ" b="1" dirty="0" err="1"/>
              <a:t>Adult</a:t>
            </a:r>
            <a:r>
              <a:rPr lang="cs-CZ" b="1" dirty="0"/>
              <a:t> </a:t>
            </a:r>
            <a:r>
              <a:rPr lang="cs-CZ" b="1" dirty="0" err="1"/>
              <a:t>Education</a:t>
            </a:r>
            <a:r>
              <a:rPr lang="cs-CZ" b="1" dirty="0"/>
              <a:t>, </a:t>
            </a:r>
            <a:r>
              <a:rPr lang="cs-CZ" b="1" dirty="0" err="1"/>
              <a:t>Platforms</a:t>
            </a:r>
            <a:r>
              <a:rPr lang="cs-CZ" b="1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A6. Erasmus+: Sport, </a:t>
            </a:r>
            <a:r>
              <a:rPr lang="cs-CZ" b="1" dirty="0" err="1"/>
              <a:t>Youth</a:t>
            </a:r>
            <a:r>
              <a:rPr lang="cs-CZ" b="1" dirty="0"/>
              <a:t>. EU Aid </a:t>
            </a:r>
            <a:r>
              <a:rPr lang="cs-CZ" b="1" dirty="0" err="1"/>
              <a:t>Volunteers</a:t>
            </a:r>
            <a:r>
              <a:rPr lang="cs-CZ" b="1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A7. Erasmus+: </a:t>
            </a:r>
            <a:r>
              <a:rPr lang="cs-CZ" b="1" dirty="0" err="1"/>
              <a:t>Education</a:t>
            </a:r>
            <a:r>
              <a:rPr lang="cs-CZ" b="1" dirty="0"/>
              <a:t> and </a:t>
            </a:r>
            <a:r>
              <a:rPr lang="cs-CZ" b="1" dirty="0" err="1"/>
              <a:t>Youth</a:t>
            </a:r>
            <a:r>
              <a:rPr lang="cs-CZ" b="1" dirty="0"/>
              <a:t> </a:t>
            </a:r>
            <a:r>
              <a:rPr lang="cs-CZ" b="1" dirty="0" err="1"/>
              <a:t>Policy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B1. </a:t>
            </a:r>
            <a:r>
              <a:rPr lang="cs-CZ" b="1" dirty="0" err="1"/>
              <a:t>Creative</a:t>
            </a:r>
            <a:r>
              <a:rPr lang="cs-CZ" b="1" dirty="0"/>
              <a:t> </a:t>
            </a:r>
            <a:r>
              <a:rPr lang="cs-CZ" b="1" dirty="0" err="1"/>
              <a:t>Europe</a:t>
            </a:r>
            <a:r>
              <a:rPr lang="cs-CZ" b="1" dirty="0"/>
              <a:t>: </a:t>
            </a:r>
            <a:r>
              <a:rPr lang="cs-CZ" b="1" dirty="0" err="1"/>
              <a:t>Culture</a:t>
            </a:r>
            <a:r>
              <a:rPr lang="cs-CZ" b="1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B2. </a:t>
            </a:r>
            <a:r>
              <a:rPr lang="cs-CZ" b="1" dirty="0" err="1"/>
              <a:t>Creative</a:t>
            </a:r>
            <a:r>
              <a:rPr lang="cs-CZ" b="1" dirty="0"/>
              <a:t> </a:t>
            </a:r>
            <a:r>
              <a:rPr lang="cs-CZ" b="1" dirty="0" err="1"/>
              <a:t>Europe</a:t>
            </a:r>
            <a:r>
              <a:rPr lang="cs-CZ" b="1" dirty="0"/>
              <a:t>: Media.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C1. </a:t>
            </a:r>
            <a:r>
              <a:rPr lang="cs-CZ" b="1" dirty="0" err="1"/>
              <a:t>Europe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Citizens</a:t>
            </a:r>
            <a:r>
              <a:rPr lang="cs-CZ" b="1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R1. </a:t>
            </a:r>
            <a:r>
              <a:rPr lang="cs-CZ" b="1" dirty="0" err="1"/>
              <a:t>Human</a:t>
            </a:r>
            <a:r>
              <a:rPr lang="cs-CZ" b="1" dirty="0"/>
              <a:t> </a:t>
            </a:r>
            <a:r>
              <a:rPr lang="cs-CZ" b="1" dirty="0" err="1"/>
              <a:t>Resources</a:t>
            </a:r>
            <a:r>
              <a:rPr lang="cs-CZ" b="1" dirty="0"/>
              <a:t>, </a:t>
            </a:r>
            <a:r>
              <a:rPr lang="cs-CZ" b="1" dirty="0" err="1"/>
              <a:t>Administration</a:t>
            </a:r>
            <a:r>
              <a:rPr lang="cs-CZ" b="1" dirty="0"/>
              <a:t>, </a:t>
            </a:r>
            <a:r>
              <a:rPr lang="cs-CZ" b="1" dirty="0" err="1"/>
              <a:t>Communication</a:t>
            </a:r>
            <a:r>
              <a:rPr lang="cs-CZ" b="1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R2. </a:t>
            </a:r>
            <a:r>
              <a:rPr lang="cs-CZ" b="1" dirty="0" err="1"/>
              <a:t>Finances</a:t>
            </a:r>
            <a:r>
              <a:rPr lang="cs-CZ" b="1" dirty="0"/>
              <a:t>, </a:t>
            </a:r>
            <a:r>
              <a:rPr lang="cs-CZ" b="1" dirty="0" err="1"/>
              <a:t>Accounting</a:t>
            </a:r>
            <a:r>
              <a:rPr lang="cs-CZ" b="1" dirty="0"/>
              <a:t>, </a:t>
            </a:r>
            <a:r>
              <a:rPr lang="cs-CZ" b="1" dirty="0" err="1"/>
              <a:t>Programming</a:t>
            </a:r>
            <a:r>
              <a:rPr lang="cs-CZ" b="1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R3. </a:t>
            </a:r>
            <a:r>
              <a:rPr lang="cs-CZ" b="1" dirty="0" err="1"/>
              <a:t>Informatics</a:t>
            </a:r>
            <a:r>
              <a:rPr lang="cs-CZ" b="1" dirty="0"/>
              <a:t>, </a:t>
            </a:r>
            <a:r>
              <a:rPr lang="cs-CZ" b="1" dirty="0" err="1"/>
              <a:t>Logistics</a:t>
            </a:r>
            <a:r>
              <a:rPr lang="cs-CZ" b="1" dirty="0"/>
              <a:t>.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64324F-59DB-4432-AE7C-4DCFC6C0FE31}"/>
              </a:ext>
            </a:extLst>
          </p:cNvPr>
          <p:cNvSpPr txBox="1"/>
          <p:nvPr/>
        </p:nvSpPr>
        <p:spPr>
          <a:xfrm>
            <a:off x="6305550" y="5772150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EACEA</a:t>
            </a:r>
          </a:p>
        </p:txBody>
      </p:sp>
    </p:spTree>
    <p:extLst>
      <p:ext uri="{BB962C8B-B14F-4D97-AF65-F5344CB8AC3E}">
        <p14:creationId xmlns:p14="http://schemas.microsoft.com/office/powerpoint/2010/main" val="2390942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25F59-1F03-41DD-A69A-A834056B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unie a sport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D62315-6888-4ECF-984B-EEEC9ACB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rámci programu ERASMUS+ je zajišťována finanční podpora pro sportování nejširších vrstev obyvatel EU (</a:t>
            </a:r>
            <a:r>
              <a:rPr lang="cs-CZ" dirty="0" err="1"/>
              <a:t>Grassroot</a:t>
            </a:r>
            <a:r>
              <a:rPr lang="cs-CZ" dirty="0"/>
              <a:t>)</a:t>
            </a:r>
          </a:p>
          <a:p>
            <a:r>
              <a:rPr lang="cs-CZ" dirty="0"/>
              <a:t>Oblasti:</a:t>
            </a:r>
          </a:p>
          <a:p>
            <a:pPr>
              <a:buFontTx/>
              <a:buChar char="-"/>
            </a:pPr>
            <a:r>
              <a:rPr lang="cs-CZ" b="1" dirty="0"/>
              <a:t>kolaborativní partnerství</a:t>
            </a:r>
          </a:p>
          <a:p>
            <a:pPr>
              <a:buFontTx/>
              <a:buChar char="-"/>
            </a:pPr>
            <a:r>
              <a:rPr lang="cs-CZ" b="1" dirty="0"/>
              <a:t>malé kolaborativní partnerství</a:t>
            </a:r>
          </a:p>
          <a:p>
            <a:pPr>
              <a:buFontTx/>
              <a:buChar char="-"/>
            </a:pPr>
            <a:r>
              <a:rPr lang="cs-CZ" b="1" dirty="0"/>
              <a:t>podpora pořádání neziskových sportovních akcí</a:t>
            </a:r>
          </a:p>
          <a:p>
            <a:pPr>
              <a:buFontTx/>
              <a:buChar char="-"/>
            </a:pPr>
            <a:endParaRPr lang="cs-CZ" b="1" dirty="0"/>
          </a:p>
          <a:p>
            <a:endParaRPr lang="cs-CZ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D2FF22FD-5F95-470D-9FF8-25769A840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8844" y="4248149"/>
            <a:ext cx="1955455" cy="23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7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E3A21-4074-4DB4-B713-9F481384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Alokace finančních prostředků v rámci programu Erasmus + (2014-2021) v %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412D81-97A7-45BD-9335-CDF7E0FE2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rámci programu Erasmus do oblasti sportu cca 260 Mld. EUR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8D2CDA3-0F97-4AAF-8A88-A42A9EAD0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55" y="4740275"/>
            <a:ext cx="4026019" cy="16827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0F4F979-00BE-45D2-925E-4A13F2B6E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67492"/>
            <a:ext cx="6713484" cy="374440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D15671E-7CCF-44D8-A629-0ED96952C4EB}"/>
              </a:ext>
            </a:extLst>
          </p:cNvPr>
          <p:cNvSpPr txBox="1"/>
          <p:nvPr/>
        </p:nvSpPr>
        <p:spPr>
          <a:xfrm>
            <a:off x="5314130" y="6311900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Erasmus.eu</a:t>
            </a:r>
          </a:p>
        </p:txBody>
      </p:sp>
    </p:spTree>
    <p:extLst>
      <p:ext uri="{BB962C8B-B14F-4D97-AF65-F5344CB8AC3E}">
        <p14:creationId xmlns:p14="http://schemas.microsoft.com/office/powerpoint/2010/main" val="1995115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6CDD5-7EC2-4822-A256-DB34FF8A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Alokace finančních prostředků v rámci programu Erasmus + v mld. EUR (2021-2027)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25B43AF-6116-4642-BA10-0FDA561F7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27" y="1807955"/>
            <a:ext cx="9354248" cy="4684920"/>
          </a:xfrm>
        </p:spPr>
      </p:pic>
    </p:spTree>
    <p:extLst>
      <p:ext uri="{BB962C8B-B14F-4D97-AF65-F5344CB8AC3E}">
        <p14:creationId xmlns:p14="http://schemas.microsoft.com/office/powerpoint/2010/main" val="3028063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FDC2B-A08D-4322-A146-1626D31A2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Veřejné finance</a:t>
            </a:r>
            <a:br>
              <a:rPr lang="cs-CZ" dirty="0"/>
            </a:br>
            <a:r>
              <a:rPr lang="cs-CZ" sz="4000" dirty="0"/>
              <a:t>6. seminář</a:t>
            </a:r>
            <a:br>
              <a:rPr lang="cs-CZ" dirty="0"/>
            </a:br>
            <a:r>
              <a:rPr lang="cs-CZ" sz="3200" dirty="0"/>
              <a:t>FTVS UK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80907D-8941-4C78-AEBA-6F9A57F46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0427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Ing. Michal Čermák</a:t>
            </a:r>
          </a:p>
          <a:p>
            <a:r>
              <a:rPr lang="cs-CZ" i="1" dirty="0"/>
              <a:t>cermak@pef.czu.cz</a:t>
            </a:r>
          </a:p>
        </p:txBody>
      </p:sp>
    </p:spTree>
    <p:extLst>
      <p:ext uri="{BB962C8B-B14F-4D97-AF65-F5344CB8AC3E}">
        <p14:creationId xmlns:p14="http://schemas.microsoft.com/office/powerpoint/2010/main" val="2758845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414A1-FD01-4051-B753-54F48942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EFEE3C-E7A9-4FA2-99DD-396158D5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sportovní agentura</a:t>
            </a:r>
          </a:p>
          <a:p>
            <a:r>
              <a:rPr lang="cs-CZ" dirty="0"/>
              <a:t>Rozpočet EU</a:t>
            </a:r>
          </a:p>
          <a:p>
            <a:r>
              <a:rPr lang="cs-CZ" dirty="0"/>
              <a:t>Opakování k zápočtu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060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0C0AA-B7DE-4DAA-B5D4-68087C3D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sportovní agentura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589067-21A3-407B-B838-BF65E100C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dirty="0"/>
              <a:t>Ústřední orgán státní správy pro podporu sportu, turistiky, rekreačních činností a sportovní reprezentace státu. </a:t>
            </a:r>
          </a:p>
          <a:p>
            <a:r>
              <a:rPr lang="cs-CZ" sz="2400" dirty="0"/>
              <a:t>Vznikla 1. 8. 2019 na základě změny zákon č. 115*2001, o podpoře sportu. </a:t>
            </a:r>
          </a:p>
          <a:p>
            <a:r>
              <a:rPr lang="cs-CZ" sz="2400" dirty="0"/>
              <a:t>V letech 2014-2018 na MŠMT „pochybné praktiky“ v přidělování dotací do sportu</a:t>
            </a:r>
          </a:p>
          <a:p>
            <a:pPr marL="0" indent="0">
              <a:buNone/>
            </a:pPr>
            <a:r>
              <a:rPr lang="cs-CZ" sz="2400" dirty="0"/>
              <a:t>Agenda: </a:t>
            </a:r>
          </a:p>
          <a:p>
            <a:pPr>
              <a:buFontTx/>
              <a:buChar char="-"/>
            </a:pPr>
            <a:r>
              <a:rPr lang="cs-CZ" sz="2200" i="1" dirty="0"/>
              <a:t>Návrh státní politiky ve sportu</a:t>
            </a:r>
          </a:p>
          <a:p>
            <a:pPr>
              <a:buFontTx/>
              <a:buChar char="-"/>
            </a:pPr>
            <a:r>
              <a:rPr lang="cs-CZ" sz="2200" i="1" dirty="0"/>
              <a:t>Poskytování finanční podpory sportu s kontrolní činností </a:t>
            </a:r>
          </a:p>
          <a:p>
            <a:pPr>
              <a:buFontTx/>
              <a:buChar char="-"/>
            </a:pPr>
            <a:r>
              <a:rPr lang="cs-CZ" sz="2200" i="1" dirty="0"/>
              <a:t>Vytváří podmínky pro sport občanů a pro sportovní reprezentace</a:t>
            </a:r>
          </a:p>
          <a:p>
            <a:pPr>
              <a:buFontTx/>
              <a:buChar char="-"/>
            </a:pPr>
            <a:r>
              <a:rPr lang="cs-CZ" sz="2200" i="1" dirty="0"/>
              <a:t>Zaštiťuje Antidopingový výbor ČR </a:t>
            </a:r>
          </a:p>
          <a:p>
            <a:pPr>
              <a:buFontTx/>
              <a:buChar char="-"/>
            </a:pPr>
            <a:r>
              <a:rPr lang="cs-CZ" sz="2200" i="1" dirty="0"/>
              <a:t>Vydává program prevence proti ovlivňování sportovních výsledků</a:t>
            </a:r>
          </a:p>
          <a:p>
            <a:pPr>
              <a:buFontTx/>
              <a:buChar char="-"/>
            </a:pPr>
            <a:r>
              <a:rPr lang="cs-CZ" sz="2200" i="1" dirty="0"/>
              <a:t>Vede rejstřík sportovních organizací</a:t>
            </a:r>
          </a:p>
          <a:p>
            <a:pPr>
              <a:buFontTx/>
              <a:buChar char="-"/>
            </a:pPr>
            <a:r>
              <a:rPr lang="cs-CZ" sz="2200" i="1" dirty="0"/>
              <a:t>Zajišťuje propagaci sportu</a:t>
            </a:r>
          </a:p>
          <a:p>
            <a:pPr>
              <a:buFontTx/>
              <a:buChar char="-"/>
            </a:pPr>
            <a:r>
              <a:rPr lang="cs-CZ" sz="2200" i="1" dirty="0"/>
              <a:t>Spolupráce se sportovními organizacemi v zahraničí</a:t>
            </a:r>
          </a:p>
          <a:p>
            <a:pPr>
              <a:buFontTx/>
              <a:buChar char="-"/>
            </a:pPr>
            <a:endParaRPr lang="cs-CZ" sz="2200" i="1" dirty="0"/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67A8F7D1-5E5F-476F-807E-5D55599B0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21" y="332209"/>
            <a:ext cx="3619179" cy="149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67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99530-0FB0-499D-9132-394704F6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sportovní agentura - vedení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CFAFF-2F42-4F1D-9D81-9E3A5D341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čele agentury stojí předseda, kterého jmenuje a odvolává vláda na návrh předsedy vlády</a:t>
            </a:r>
          </a:p>
          <a:p>
            <a:r>
              <a:rPr lang="cs-CZ" dirty="0"/>
              <a:t>Funkční období předsedy je 6 let, předseda může být zvolen opětovně</a:t>
            </a:r>
          </a:p>
          <a:p>
            <a:r>
              <a:rPr lang="cs-CZ" dirty="0"/>
              <a:t>Současným předsedou NSA je Milan Hnilička, od r. 2019</a:t>
            </a:r>
          </a:p>
          <a:p>
            <a:endParaRPr lang="cs-CZ" dirty="0"/>
          </a:p>
          <a:p>
            <a:r>
              <a:rPr lang="cs-CZ" dirty="0"/>
              <a:t>NSA si souběžně zřizuje poradní orgán předsedy Agentury Národní rada pro sport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1DE6848-BBA1-4597-A994-711C3F7A4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71" y="4683547"/>
            <a:ext cx="3619179" cy="149341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DD33207-6879-4481-8960-C449DC740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75" y="66675"/>
            <a:ext cx="1758950" cy="17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04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306EFA-CAD9-4750-A3F8-5649C46D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Historie vzniku NSA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377F5B6A-1E23-467E-AF9C-1C53E6AC6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91" y="4488656"/>
            <a:ext cx="3556783" cy="2004219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5C7C03C-77D8-4179-9D9F-27350808F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1" y="1609725"/>
            <a:ext cx="6115050" cy="36385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23BDAA7-7E26-4F82-B3EF-33C307B9A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175" y="1095375"/>
            <a:ext cx="3733800" cy="27698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50A7230-D557-4772-A515-F1E9860C7CFA}"/>
              </a:ext>
            </a:extLst>
          </p:cNvPr>
          <p:cNvSpPr txBox="1"/>
          <p:nvPr/>
        </p:nvSpPr>
        <p:spPr>
          <a:xfrm>
            <a:off x="3000375" y="4878943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Sport.cz</a:t>
            </a:r>
          </a:p>
        </p:txBody>
      </p:sp>
    </p:spTree>
    <p:extLst>
      <p:ext uri="{BB962C8B-B14F-4D97-AF65-F5344CB8AC3E}">
        <p14:creationId xmlns:p14="http://schemas.microsoft.com/office/powerpoint/2010/main" val="4247907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25940-16B7-4302-86B0-0F022D93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Historie vzniku NSA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B0C827-E074-414D-99B8-BB119B55B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 kompromisní návrh byl</a:t>
            </a:r>
          </a:p>
          <a:p>
            <a:pPr marL="0" indent="0">
              <a:buNone/>
            </a:pPr>
            <a:r>
              <a:rPr lang="cs-CZ" dirty="0"/>
              <a:t>   schválen „těsně“ vznik</a:t>
            </a:r>
          </a:p>
          <a:p>
            <a:pPr marL="0" indent="0">
              <a:buNone/>
            </a:pPr>
            <a:r>
              <a:rPr lang="cs-CZ" dirty="0"/>
              <a:t>   oddělené sportovní agentury.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466AAA-A2EA-416E-8278-36B1BB19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40381"/>
            <a:ext cx="5928207" cy="46672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6211FC5-BA82-4BA2-B51E-38C0D5C499E2}"/>
              </a:ext>
            </a:extLst>
          </p:cNvPr>
          <p:cNvSpPr txBox="1"/>
          <p:nvPr/>
        </p:nvSpPr>
        <p:spPr>
          <a:xfrm>
            <a:off x="5762625" y="6161603"/>
            <a:ext cx="375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denik.cz</a:t>
            </a:r>
          </a:p>
        </p:txBody>
      </p:sp>
    </p:spTree>
    <p:extLst>
      <p:ext uri="{BB962C8B-B14F-4D97-AF65-F5344CB8AC3E}">
        <p14:creationId xmlns:p14="http://schemas.microsoft.com/office/powerpoint/2010/main" val="195765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4F1426-0E29-4269-B9B9-3C6B02F6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Dotace ve veřejném sektoru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8CF505-2A26-495D-8237-2D2E8F28B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Peněžní dar nebo peněžitá úhrada ze strany státu či územního celku</a:t>
            </a:r>
          </a:p>
          <a:p>
            <a:r>
              <a:rPr lang="cs-CZ" sz="2400" dirty="0"/>
              <a:t>Cílem je snížení ceny určitého statku, který je ve „veřejném zájmu“</a:t>
            </a:r>
          </a:p>
          <a:p>
            <a:r>
              <a:rPr lang="cs-CZ" sz="2400" dirty="0"/>
              <a:t>Účast spolufinancování ze strany příjemce vázaná na získání dotace</a:t>
            </a:r>
          </a:p>
          <a:p>
            <a:r>
              <a:rPr lang="cs-CZ" sz="2400" dirty="0"/>
              <a:t>Ochrana spotřebitele při placení „plné“ ceny za statek</a:t>
            </a:r>
          </a:p>
          <a:p>
            <a:r>
              <a:rPr lang="cs-CZ" sz="2400" dirty="0"/>
              <a:t>Poskytování dotací vede k nadměrnému užívání daného statku – v případě neposkytnutí dotace by spotřebitel optimalizoval své preference a využíval by spíše spoření.</a:t>
            </a:r>
          </a:p>
          <a:p>
            <a:r>
              <a:rPr lang="cs-CZ" sz="2400" dirty="0"/>
              <a:t>V případě ekonomiky poskytující dotace se nedává možnost spotřebitelům si spořit.</a:t>
            </a:r>
          </a:p>
          <a:p>
            <a:r>
              <a:rPr lang="cs-CZ" sz="2400" dirty="0"/>
              <a:t>Dotace jsou placeny z daní – ztráta z mrtvé váhy aktivit financování z daní.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37536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55180-D0E5-40EA-8819-0BABE3CD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Historie vzniku NSA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909F37-B7D5-4EAB-85A6-AB14FB6A8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888" y="1253331"/>
            <a:ext cx="10515600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DA3A86F-41FD-4691-B136-93B56126B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4" y="1825625"/>
            <a:ext cx="6259502" cy="462121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AEEF1CF-84F3-4BFB-AD0A-36489E845D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23613" y="5490646"/>
            <a:ext cx="6496050" cy="77152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8B59694-6053-45C8-B417-EA61DBEA5700}"/>
              </a:ext>
            </a:extLst>
          </p:cNvPr>
          <p:cNvSpPr txBox="1"/>
          <p:nvPr/>
        </p:nvSpPr>
        <p:spPr>
          <a:xfrm>
            <a:off x="6619875" y="6262171"/>
            <a:ext cx="351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Sport.cz, ČT24, seznamzpravy.cz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665EB3B-60A1-4DE7-83F5-20CFF6C51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13" y="439960"/>
            <a:ext cx="5843587" cy="13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25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AC92F-DF99-4FC7-9528-843F71DB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Rozpočtová kapitola - 362 NSA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5B5B32-53E5-4641-922D-026EC6BF5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F9F257-8166-4422-B88E-2C0BD556D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099" y="1333500"/>
            <a:ext cx="6390569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67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AFFEC1-4DBD-4F1C-BF73-33E65878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Rozpočet NSA na rok 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0C35A9-0A02-4530-8D01-E1C5EF7AF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Téměř 7 mld. Kč</a:t>
            </a:r>
          </a:p>
          <a:p>
            <a:r>
              <a:rPr lang="cs-CZ" dirty="0"/>
              <a:t>Rozpočtové peníze z kapitoly 362</a:t>
            </a:r>
          </a:p>
          <a:p>
            <a:r>
              <a:rPr lang="cs-CZ" dirty="0"/>
              <a:t>Ostatní zdroje v rámci přesunu z nevyužitých finančních prostředků na MŠMT</a:t>
            </a:r>
          </a:p>
          <a:p>
            <a:r>
              <a:rPr lang="cs-CZ" dirty="0"/>
              <a:t>Program Kabina – podpora obcím do 3000 obyvatel</a:t>
            </a:r>
          </a:p>
          <a:p>
            <a:r>
              <a:rPr lang="cs-CZ" b="1" dirty="0"/>
              <a:t>Finanční zdroje z rozpočtu Erasmus+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01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82678-F08E-4806-99BB-7B4F6A21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Dotační výzvy Národní sportovní agentury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F5643A-4C6D-48FB-B4F8-19FAE7E4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Investiční</a:t>
            </a:r>
          </a:p>
          <a:p>
            <a:pPr marL="0" indent="0">
              <a:buNone/>
            </a:pPr>
            <a:r>
              <a:rPr lang="cs-CZ" dirty="0"/>
              <a:t>    - Standardizovaná Infrastruktura</a:t>
            </a:r>
          </a:p>
          <a:p>
            <a:pPr marL="0" indent="0">
              <a:buNone/>
            </a:pPr>
            <a:r>
              <a:rPr lang="cs-CZ" dirty="0"/>
              <a:t>    - Investice nad 10 mil. Kč</a:t>
            </a:r>
          </a:p>
          <a:p>
            <a:pPr marL="0" indent="0">
              <a:buNone/>
            </a:pPr>
            <a:r>
              <a:rPr lang="cs-CZ" dirty="0"/>
              <a:t>    - Investice do 10 mil. Kč </a:t>
            </a:r>
          </a:p>
          <a:p>
            <a:r>
              <a:rPr lang="cs-CZ" dirty="0"/>
              <a:t>Neinvestiční</a:t>
            </a:r>
          </a:p>
          <a:p>
            <a:pPr marL="0" indent="0">
              <a:buNone/>
            </a:pPr>
            <a:r>
              <a:rPr lang="cs-CZ" dirty="0"/>
              <a:t>    - Olympijské a paralympijské hnutí 2021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000" b="1" i="1" dirty="0"/>
          </a:p>
          <a:p>
            <a:pPr marL="0" indent="0">
              <a:buNone/>
            </a:pPr>
            <a:r>
              <a:rPr lang="cs-CZ" sz="2000" b="1" i="1" dirty="0"/>
              <a:t>Zdroj: Agenturasport.cz</a:t>
            </a:r>
          </a:p>
          <a:p>
            <a:endParaRPr lang="cs-CZ" b="1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05C26AC-FD36-45C1-AFAF-2CC405ACA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34" y="1690688"/>
            <a:ext cx="4212666" cy="1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85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78061-0C55-445D-9A83-A6981C5E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Budoucnost Národní sportovní agentury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C4334-E8A4-4348-B699-A24DD9EAA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Politické vlivy? Silná propojenost s vládou</a:t>
            </a:r>
          </a:p>
          <a:p>
            <a:r>
              <a:rPr lang="cs-CZ" dirty="0"/>
              <a:t>Rozhodování o sportovních dotacích v rámci celé rozpočtové kapitoly</a:t>
            </a:r>
          </a:p>
          <a:p>
            <a:r>
              <a:rPr lang="cs-CZ" dirty="0"/>
              <a:t>Ohrožení kontinuity vedení Agentury v důsledku střídání předsedy vlády </a:t>
            </a:r>
          </a:p>
          <a:p>
            <a:r>
              <a:rPr lang="cs-CZ" dirty="0"/>
              <a:t>Rozsáhlé pravomoci předsedy NSA</a:t>
            </a:r>
          </a:p>
          <a:p>
            <a:r>
              <a:rPr lang="cs-CZ" dirty="0"/>
              <a:t>Absence kontroly ze strany Parlamentu</a:t>
            </a:r>
          </a:p>
          <a:p>
            <a:r>
              <a:rPr lang="cs-CZ" dirty="0"/>
              <a:t>Pozitivní růst financí (návrh 20 mld. Kč </a:t>
            </a:r>
          </a:p>
          <a:p>
            <a:pPr marL="0" indent="0">
              <a:buNone/>
            </a:pPr>
            <a:r>
              <a:rPr lang="cs-CZ" dirty="0"/>
              <a:t>    v roce 2025)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6B3C086-3F38-4DF3-B59F-0839A6A78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59" y="4333875"/>
            <a:ext cx="4793592" cy="19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1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AB3E1-95AA-4E74-8211-F7CF0989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A39A97-AE24-4C1F-9B8C-A0202B31A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/>
              <a:t>EU sestavuje finanční plán, který má za úkol:</a:t>
            </a:r>
          </a:p>
          <a:p>
            <a:pPr marL="0" indent="0">
              <a:buNone/>
            </a:pPr>
            <a:r>
              <a:rPr lang="cs-CZ" sz="2000" dirty="0"/>
              <a:t> financovat různé politiky (dotační princip – zemědělství, regionální rozvoj, vesmír, trans-evropské  sítě, výzkum a inovace, zdraví, vzdělání, kultura, migrace, ochrana vnějších hranic, atd. </a:t>
            </a:r>
          </a:p>
          <a:p>
            <a:r>
              <a:rPr lang="cs-CZ" sz="2000" dirty="0"/>
              <a:t>Investiční účet – reprezentuje okolo 2% výdajů v EU, slouží jako doplněk národních účtů v rámci kohezních politik (vyrovnávacích)</a:t>
            </a:r>
          </a:p>
          <a:p>
            <a:r>
              <a:rPr lang="cs-CZ" sz="2000" dirty="0"/>
              <a:t>Zajišťuje administrativní funkci institucí EU</a:t>
            </a:r>
          </a:p>
          <a:p>
            <a:r>
              <a:rPr lang="cs-CZ" sz="2000" b="1" u="sng" dirty="0"/>
              <a:t>Odlišnosti od národních rozpočtů: </a:t>
            </a:r>
          </a:p>
          <a:p>
            <a:pPr marL="0" indent="0">
              <a:buNone/>
            </a:pPr>
            <a:r>
              <a:rPr lang="cs-CZ" sz="2000" dirty="0"/>
              <a:t> - Je vždy vyrovnaný (příjmy = výdaje) – v současnosti je pravidlo vyrovnanosti narušeno, půjčky na finančních trzích</a:t>
            </a:r>
          </a:p>
          <a:p>
            <a:pPr>
              <a:buFontTx/>
              <a:buChar char="-"/>
            </a:pPr>
            <a:r>
              <a:rPr lang="cs-CZ" sz="2000" dirty="0"/>
              <a:t>Nedefinuje hospodářské cíle, např. inflační cíl, atd.</a:t>
            </a:r>
          </a:p>
          <a:p>
            <a:pPr>
              <a:buFontTx/>
              <a:buChar char="-"/>
            </a:pPr>
            <a:r>
              <a:rPr lang="cs-CZ" sz="2000" dirty="0"/>
              <a:t>Na straně výdajů absence mandatorních výdajů</a:t>
            </a:r>
          </a:p>
          <a:p>
            <a:pPr>
              <a:buFontTx/>
              <a:buChar char="-"/>
            </a:pPr>
            <a:r>
              <a:rPr lang="cs-CZ" sz="2000" dirty="0"/>
              <a:t>Na příjmové straně pouze 1 daňový příjem – DPH</a:t>
            </a:r>
          </a:p>
          <a:p>
            <a:pPr>
              <a:buFontTx/>
              <a:buChar char="-"/>
            </a:pPr>
            <a:r>
              <a:rPr lang="cs-CZ" sz="2000" dirty="0" err="1"/>
              <a:t>Zastropování</a:t>
            </a:r>
            <a:r>
              <a:rPr lang="cs-CZ" sz="2000" dirty="0"/>
              <a:t> rozpočtu – příjmy do max. výše 1,24 HND E</a:t>
            </a:r>
            <a:r>
              <a:rPr lang="cs-CZ" sz="2000" u="sng" dirty="0"/>
              <a:t>U</a:t>
            </a:r>
            <a:endParaRPr lang="cs-CZ" sz="2000" dirty="0"/>
          </a:p>
          <a:p>
            <a:pPr>
              <a:buFontTx/>
              <a:buChar char="-"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pic>
        <p:nvPicPr>
          <p:cNvPr id="7" name="Obrázek 6" descr="Obsah obrázku porcelán&#10;&#10;Popis byl vytvořen automaticky">
            <a:extLst>
              <a:ext uri="{FF2B5EF4-FFF2-40B4-BE49-F238E27FC236}">
                <a16:creationId xmlns:a16="http://schemas.microsoft.com/office/drawing/2014/main" id="{C41A8848-DF98-4F02-A077-C04AE7D10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70" y="157622"/>
            <a:ext cx="3593051" cy="2021092"/>
          </a:xfrm>
          <a:prstGeom prst="rect">
            <a:avLst/>
          </a:prstGeom>
        </p:spPr>
      </p:pic>
      <p:pic>
        <p:nvPicPr>
          <p:cNvPr id="9" name="Obrázek 8" descr="Obsah obrázku exteriér, tráva, strom, osoba&#10;&#10;Popis byl vytvořen automaticky">
            <a:extLst>
              <a:ext uri="{FF2B5EF4-FFF2-40B4-BE49-F238E27FC236}">
                <a16:creationId xmlns:a16="http://schemas.microsoft.com/office/drawing/2014/main" id="{CFA1D6A7-7D6A-4F4F-A52A-4AD692E92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16" y="4401995"/>
            <a:ext cx="3239608" cy="215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83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164BDA-1FD8-4511-BF12-48104B3A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EU - MMF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967DAC-EC5E-4022-98E4-7BC6BC550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/>
              <a:t>Víceleletý</a:t>
            </a:r>
            <a:r>
              <a:rPr lang="cs-CZ" sz="2000" dirty="0"/>
              <a:t> finanční rámec (MMF) – sestavován na 7 let, v současnosti platí 2021-2027, regulující roční rozpočet</a:t>
            </a:r>
          </a:p>
          <a:p>
            <a:r>
              <a:rPr lang="cs-CZ" sz="2000" dirty="0"/>
              <a:t>MMF vytváří </a:t>
            </a:r>
            <a:r>
              <a:rPr lang="cs-CZ" sz="2000" b="1" dirty="0"/>
              <a:t>maximální částku </a:t>
            </a:r>
            <a:r>
              <a:rPr lang="cs-CZ" sz="2000" dirty="0"/>
              <a:t>všech výdajů a fixuje roční strop na roční platby a závazků, které jsou jím vyhrazené. </a:t>
            </a:r>
          </a:p>
          <a:p>
            <a:r>
              <a:rPr lang="cs-CZ" sz="2000" dirty="0"/>
              <a:t>V letech 2021-2027 je vytvořen společný fond New </a:t>
            </a:r>
            <a:r>
              <a:rPr lang="cs-CZ" sz="2000" dirty="0" err="1"/>
              <a:t>Generation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8CE54B-1262-4CD1-A5B5-5113A7B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99" y="3671692"/>
            <a:ext cx="4115802" cy="250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87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592F8-41D9-4543-94E6-87D44C1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Příjmy rozpočtu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C26C44-2CE0-4283-8B84-77FE98AAE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Tradiční vlastní zdroje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b="1" dirty="0"/>
              <a:t>- zemědělské dávky </a:t>
            </a:r>
            <a:r>
              <a:rPr lang="cs-CZ" dirty="0"/>
              <a:t>– cla z obchodu ze zem. komoditami, poplatky z cukru a </a:t>
            </a:r>
            <a:r>
              <a:rPr lang="cs-CZ" dirty="0" err="1"/>
              <a:t>isoglukózy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Cla na zboží </a:t>
            </a:r>
            <a:r>
              <a:rPr lang="cs-CZ" dirty="0"/>
              <a:t>v rámci obchodu mimo země EU: 80% - EU, 20% národní stát</a:t>
            </a:r>
          </a:p>
          <a:p>
            <a:r>
              <a:rPr lang="cs-CZ" b="1" dirty="0"/>
              <a:t>DPH</a:t>
            </a:r>
            <a:r>
              <a:rPr lang="cs-CZ" dirty="0"/>
              <a:t> – výběr v zemi, která je určena, dle specifické metodiky, (0,3% kromě Německa, Nizozemí a Švédska – 0,15%)</a:t>
            </a:r>
          </a:p>
          <a:p>
            <a:r>
              <a:rPr lang="cs-CZ" b="1" dirty="0"/>
              <a:t>Odvody z HND </a:t>
            </a:r>
            <a:r>
              <a:rPr lang="cs-CZ" dirty="0"/>
              <a:t>– hrubý národní důchod, jedná se o cizí zdroj, 1,24 % z HND členských států</a:t>
            </a:r>
          </a:p>
          <a:p>
            <a:r>
              <a:rPr lang="cs-CZ" b="1" dirty="0"/>
              <a:t>Ostatní</a:t>
            </a:r>
            <a:r>
              <a:rPr lang="cs-CZ" dirty="0"/>
              <a:t> – přebytky rozpočtu, jiné zdroje</a:t>
            </a:r>
          </a:p>
          <a:p>
            <a:pPr>
              <a:buFontTx/>
              <a:buChar char="-"/>
            </a:pPr>
            <a:endParaRPr lang="cs-CZ" dirty="0"/>
          </a:p>
        </p:txBody>
      </p:sp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66FF1D15-1044-42B8-AED9-AFF900A6E6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533534"/>
              </p:ext>
            </p:extLst>
          </p:nvPr>
        </p:nvGraphicFramePr>
        <p:xfrm>
          <a:off x="7845231" y="88807"/>
          <a:ext cx="2922643" cy="2125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2" imgW="4124360" imgH="3000375" progId="MSGraph.Chart.8">
                  <p:embed followColorScheme="full"/>
                </p:oleObj>
              </mc:Choice>
              <mc:Fallback>
                <p:oleObj name="Graf" r:id="rId2" imgW="4124360" imgH="3000375" progId="MSGraph.Chart.8">
                  <p:embed followColorScheme="full"/>
                  <p:pic>
                    <p:nvPicPr>
                      <p:cNvPr id="17414" name="Object 8">
                        <a:extLst>
                          <a:ext uri="{FF2B5EF4-FFF2-40B4-BE49-F238E27FC236}">
                            <a16:creationId xmlns:a16="http://schemas.microsoft.com/office/drawing/2014/main" id="{9271E4C4-13A6-4A0A-8660-5F9DD1B7BE2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231" y="88807"/>
                        <a:ext cx="2922643" cy="2125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777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CE73-8698-4A73-99E9-B82CEE53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Příjmy rozpočtu EU - budoucnost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AD234-6BF7-49AC-B5BB-FEA25360D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současnosti probíhají diskuze, kde vzít zdroje na financování politik EU</a:t>
            </a:r>
          </a:p>
          <a:p>
            <a:r>
              <a:rPr lang="cs-CZ" b="1" dirty="0">
                <a:solidFill>
                  <a:srgbClr val="FF0000"/>
                </a:solidFill>
              </a:rPr>
              <a:t>Nové zdroje? </a:t>
            </a:r>
            <a:r>
              <a:rPr lang="cs-CZ" dirty="0"/>
              <a:t>(digitální daně, daň z finančních transakcí?, zdroje z obchodování s emisemi)</a:t>
            </a:r>
          </a:p>
          <a:p>
            <a:r>
              <a:rPr lang="cs-CZ" b="1" dirty="0">
                <a:solidFill>
                  <a:srgbClr val="FF0000"/>
                </a:solidFill>
              </a:rPr>
              <a:t>Revize stávajících zdrojů </a:t>
            </a:r>
            <a:r>
              <a:rPr lang="cs-CZ" dirty="0"/>
              <a:t>– zvýšení odvodů z NHD nebo zvýšení podílu odvodů z DPH</a:t>
            </a:r>
          </a:p>
          <a:p>
            <a:pPr marL="0" indent="0">
              <a:buNone/>
            </a:pPr>
            <a:r>
              <a:rPr lang="cs-CZ" dirty="0"/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Politické cíle: </a:t>
            </a:r>
            <a:r>
              <a:rPr lang="cs-CZ" dirty="0"/>
              <a:t>Demokratický stát v EU – finanční tlak na státy, sankce, atd.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999545-D20E-4995-A839-31A5D9F09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668" y="5863343"/>
            <a:ext cx="4232266" cy="4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20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8D7C-21F8-4593-A2AB-6DBF6F5E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Úvahy o příjmech v roce 2027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63F14A-EA3B-48D7-B456-2979048DB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40FEC2-1428-47C3-A319-508B9793F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00" y="1333500"/>
            <a:ext cx="6509854" cy="53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5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2483E-3900-4DAD-A96D-A5F27699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Dotace ve veřejném sektoru </a:t>
            </a:r>
            <a:r>
              <a:rPr lang="cs-CZ" dirty="0"/>
              <a:t>- členění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E5F43-EA3C-44FA-B612-FEE040FE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i="1" dirty="0"/>
              <a:t>Dotace schválené rozpočtovým zákonem</a:t>
            </a:r>
          </a:p>
          <a:p>
            <a:r>
              <a:rPr lang="cs-CZ" b="1" i="1" dirty="0"/>
              <a:t>Dotace z kapitoly Všeobecná pokladní správa</a:t>
            </a:r>
          </a:p>
          <a:p>
            <a:pPr marL="0" indent="0">
              <a:buNone/>
            </a:pPr>
            <a:r>
              <a:rPr lang="cs-CZ" dirty="0"/>
              <a:t>      -</a:t>
            </a:r>
            <a:r>
              <a:rPr lang="cs-CZ" b="1" i="1" dirty="0"/>
              <a:t>charakter účelových dotací </a:t>
            </a:r>
            <a:r>
              <a:rPr lang="cs-CZ" dirty="0"/>
              <a:t>(pozemkové úpravy, protiradonové opatření, dotace na požární opatření, záchranu památkových rezervací, bytová výstavba, ekologická dotace)</a:t>
            </a:r>
          </a:p>
          <a:p>
            <a:r>
              <a:rPr lang="cs-CZ" b="1" i="1" dirty="0"/>
              <a:t>Dotace realizované převodem z resortních kapitol státního rozpočtu</a:t>
            </a:r>
          </a:p>
          <a:p>
            <a:r>
              <a:rPr lang="cs-CZ" b="1" i="1" dirty="0"/>
              <a:t>Dotace ze státních účelových fondů </a:t>
            </a:r>
            <a:r>
              <a:rPr lang="cs-CZ" dirty="0"/>
              <a:t>(Státní fond životního prostředí, SF na podporu české kinematografie, Pozemkový fond, atd.)</a:t>
            </a:r>
          </a:p>
          <a:p>
            <a:r>
              <a:rPr lang="cs-CZ" b="1" i="1" dirty="0"/>
              <a:t>Dotace ze strukturálních fondů EU – </a:t>
            </a:r>
            <a:r>
              <a:rPr lang="cs-CZ" i="1" dirty="0"/>
              <a:t>rozdělovány na národní úrovni prostřednictvím operačních programů</a:t>
            </a:r>
          </a:p>
        </p:txBody>
      </p:sp>
    </p:spTree>
    <p:extLst>
      <p:ext uri="{BB962C8B-B14F-4D97-AF65-F5344CB8AC3E}">
        <p14:creationId xmlns:p14="http://schemas.microsoft.com/office/powerpoint/2010/main" val="318547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14F17-997D-4A6D-AD50-B12C53AA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Struktura víceletého finančního rámce na roky 2021 – 2027, v mld. EUR, běžné ceny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E39306-4045-4DB2-8EDF-D7C59AB29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Novy MFF">
            <a:extLst>
              <a:ext uri="{FF2B5EF4-FFF2-40B4-BE49-F238E27FC236}">
                <a16:creationId xmlns:a16="http://schemas.microsoft.com/office/drawing/2014/main" id="{9FA7AF83-A172-40C2-B7FC-736818B5F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55" y="1297090"/>
            <a:ext cx="8133101" cy="534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9AACA95-C7E7-4B86-B10F-BCC01B131C41}"/>
              </a:ext>
            </a:extLst>
          </p:cNvPr>
          <p:cNvSpPr txBox="1"/>
          <p:nvPr/>
        </p:nvSpPr>
        <p:spPr>
          <a:xfrm>
            <a:off x="8265111" y="6492875"/>
            <a:ext cx="428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Zdroj: prezentace EEI, I. Boháčková</a:t>
            </a:r>
          </a:p>
        </p:txBody>
      </p:sp>
    </p:spTree>
    <p:extLst>
      <p:ext uri="{BB962C8B-B14F-4D97-AF65-F5344CB8AC3E}">
        <p14:creationId xmlns:p14="http://schemas.microsoft.com/office/powerpoint/2010/main" val="3706999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9896" y="857251"/>
            <a:ext cx="7886700" cy="903410"/>
          </a:xfrm>
        </p:spPr>
        <p:txBody>
          <a:bodyPr>
            <a:normAutofit fontScale="90000"/>
          </a:bodyPr>
          <a:lstStyle/>
          <a:p>
            <a:r>
              <a:rPr lang="cs-CZ" dirty="0"/>
              <a:t>Struktura čerpaných prostředků dle rozpočtových položek EU (2016)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6824" y="1864536"/>
            <a:ext cx="8892502" cy="42400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851316" y="6000750"/>
            <a:ext cx="66601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50" dirty="0"/>
              <a:t>Zdroj: prezentace Petr </a:t>
            </a:r>
            <a:r>
              <a:rPr lang="cs-CZ" sz="750" dirty="0" err="1"/>
              <a:t>Moos</a:t>
            </a:r>
            <a:r>
              <a:rPr lang="cs-CZ" sz="750" dirty="0"/>
              <a:t> (Evropská komise), debata na téma: Budoucnost rozpočtu EU, 6. října 2017 Evropský dům, Praha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8327" y="1985414"/>
            <a:ext cx="2371725" cy="6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63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56A2B-C88D-4355-A95B-E458CC13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schvalování rozpočtu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6A6C26-E3C1-4747-A175-E7C4C3F6E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Evropská komise  - návrh rozpočtu</a:t>
            </a:r>
          </a:p>
          <a:p>
            <a:r>
              <a:rPr lang="cs-CZ" dirty="0"/>
              <a:t>Rada EU (Rada ministrů) – v rámci Rady EU – sbor ECOFIN</a:t>
            </a:r>
          </a:p>
          <a:p>
            <a:r>
              <a:rPr lang="cs-CZ" dirty="0"/>
              <a:t>Evropská parlament – rozpočtová pravomoc</a:t>
            </a:r>
          </a:p>
          <a:p>
            <a:r>
              <a:rPr lang="cs-CZ" dirty="0"/>
              <a:t>Rozpočet je nutné bezpodmínečně schválit jak Radou EU, tak Parlamentem EU</a:t>
            </a:r>
          </a:p>
        </p:txBody>
      </p:sp>
    </p:spTree>
    <p:extLst>
      <p:ext uri="{BB962C8B-B14F-4D97-AF65-F5344CB8AC3E}">
        <p14:creationId xmlns:p14="http://schemas.microsoft.com/office/powerpoint/2010/main" val="3480632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987DD-4B93-4DA9-B92E-8DF5989A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schvalování rozpočtu EU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17C741-3437-45DD-9586-971B2A93E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7" y="1328875"/>
            <a:ext cx="8465573" cy="5164000"/>
          </a:xfrm>
        </p:spPr>
      </p:pic>
    </p:spTree>
    <p:extLst>
      <p:ext uri="{BB962C8B-B14F-4D97-AF65-F5344CB8AC3E}">
        <p14:creationId xmlns:p14="http://schemas.microsoft.com/office/powerpoint/2010/main" val="1351496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7FD5B-6B67-45D4-962C-E7BC91CD1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příjmů z rozpočtu EU v rámci členských států, (HND v %, 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FBE7AA-C853-4F8A-BFFE-F8B4EE24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B6A99F-713E-4586-BD96-EA64E320D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62" y="1690688"/>
            <a:ext cx="9481533" cy="49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31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6D749-232F-495F-BC7C-4AF4D5BF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členských </a:t>
            </a:r>
            <a:r>
              <a:rPr lang="cs-CZ" dirty="0" err="1"/>
              <a:t>statů</a:t>
            </a:r>
            <a:r>
              <a:rPr lang="cs-CZ" dirty="0"/>
              <a:t> dle bilance čerpání rozpočtu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3E035E-1215-4C7B-9D70-838F0BDC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základě podílů jednotlivých členských států na platbách a výdajích se rozlišují dvě skupiny: </a:t>
            </a:r>
          </a:p>
          <a:p>
            <a:r>
              <a:rPr lang="cs-CZ" b="1" i="1" dirty="0"/>
              <a:t>Čistí plátci: </a:t>
            </a:r>
            <a:r>
              <a:rPr lang="cs-CZ" dirty="0"/>
              <a:t>do rozpočtu více přispívají než čerpají</a:t>
            </a:r>
          </a:p>
          <a:p>
            <a:r>
              <a:rPr lang="cs-CZ" b="1" i="1" dirty="0"/>
              <a:t>Čistí příjemci: </a:t>
            </a:r>
            <a:r>
              <a:rPr lang="cs-CZ" dirty="0"/>
              <a:t>z rozpočtu více čerpají než přispívají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193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4FDD5-E9E0-4B99-B538-59ABC8BE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Čistí plátci a příjemci – fenomén EU - 2020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B6CA77F-AEA3-4D80-AA69-BB5916DF2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390991"/>
            <a:ext cx="7689008" cy="5101884"/>
          </a:xfrm>
        </p:spPr>
      </p:pic>
    </p:spTree>
    <p:extLst>
      <p:ext uri="{BB962C8B-B14F-4D97-AF65-F5344CB8AC3E}">
        <p14:creationId xmlns:p14="http://schemas.microsoft.com/office/powerpoint/2010/main" val="2135640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DEC00-8640-49A8-AD73-3FB99E0A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EU – pozice ČR v rámci bilance plateb a výdajů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6BE000-A485-403B-97E5-7FF8EA88B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ČR od svého vstupu do EU v roce 2004 do roku 2020 </a:t>
            </a:r>
            <a:r>
              <a:rPr lang="cs-CZ" sz="1600" b="1" dirty="0"/>
              <a:t>odvedla 648.87 MLD. Kč</a:t>
            </a:r>
          </a:p>
          <a:p>
            <a:r>
              <a:rPr lang="cs-CZ" sz="1600" dirty="0"/>
              <a:t>Naopak ČR od svého vstupu do EU v roce 2004 do roku 2020 </a:t>
            </a:r>
            <a:r>
              <a:rPr lang="cs-CZ" sz="1600" b="1" dirty="0"/>
              <a:t>získala 1508,66 MLD. Kč</a:t>
            </a:r>
          </a:p>
          <a:p>
            <a:r>
              <a:rPr lang="cs-CZ" sz="1600" dirty="0"/>
              <a:t>Kladné saldo je ve výši </a:t>
            </a:r>
            <a:r>
              <a:rPr lang="cs-CZ" sz="1600" b="1" dirty="0"/>
              <a:t>859,89 MLD Kč. </a:t>
            </a:r>
          </a:p>
          <a:p>
            <a:r>
              <a:rPr lang="cs-CZ" sz="1600" b="1" dirty="0"/>
              <a:t>A co dál? Co mimorozpočtové odvody?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76ADAB-6373-4699-8F24-FA9205CF3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181" y="2474911"/>
            <a:ext cx="5668115" cy="10283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9F4AEFC-3C8A-4D0A-AB85-562D95824591}"/>
              </a:ext>
            </a:extLst>
          </p:cNvPr>
          <p:cNvSpPr txBox="1"/>
          <p:nvPr/>
        </p:nvSpPr>
        <p:spPr>
          <a:xfrm>
            <a:off x="7991474" y="3453555"/>
            <a:ext cx="386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Hospodářské noviny, 7. 10. 2020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AC103D7-7455-42BB-B256-35FF6CD50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74" y="3197523"/>
            <a:ext cx="6433554" cy="37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82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09182-E128-4136-9CC8-7FFCAC552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Mimorozpočtové fondy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ADC164-E897-4D8F-B0A9-13C99F5D6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EFSM</a:t>
            </a:r>
            <a:r>
              <a:rPr lang="cs-CZ" dirty="0"/>
              <a:t>  Evropský stabilizační mechanismus</a:t>
            </a:r>
          </a:p>
          <a:p>
            <a:pPr marL="0" indent="0">
              <a:buNone/>
            </a:pPr>
            <a:r>
              <a:rPr lang="cs-CZ" dirty="0"/>
              <a:t>(pomoc zemím platící eurem)</a:t>
            </a:r>
          </a:p>
          <a:p>
            <a:r>
              <a:rPr lang="cs-CZ" b="1" dirty="0"/>
              <a:t>ESF</a:t>
            </a:r>
            <a:r>
              <a:rPr lang="cs-CZ" dirty="0"/>
              <a:t> - Evropský fond solidarity (pomoc</a:t>
            </a:r>
          </a:p>
          <a:p>
            <a:pPr marL="0" indent="0">
              <a:buNone/>
            </a:pPr>
            <a:r>
              <a:rPr lang="cs-CZ" dirty="0"/>
              <a:t> státům při přírodních katastrofách, atd.)</a:t>
            </a:r>
          </a:p>
          <a:p>
            <a:r>
              <a:rPr lang="cs-CZ" b="1" dirty="0"/>
              <a:t>EGF</a:t>
            </a:r>
            <a:r>
              <a:rPr lang="cs-CZ" dirty="0"/>
              <a:t> – Evropský fond pro přizpůsobení</a:t>
            </a:r>
          </a:p>
          <a:p>
            <a:pPr marL="0" indent="0">
              <a:buNone/>
            </a:pPr>
            <a:r>
              <a:rPr lang="cs-CZ" dirty="0"/>
              <a:t> se globalizaci (pomoc při hledání práce, ICT kurzy, podpora mobility)</a:t>
            </a:r>
          </a:p>
          <a:p>
            <a:r>
              <a:rPr lang="cs-CZ" dirty="0"/>
              <a:t>Ostatní fondy pod správou EK</a:t>
            </a:r>
          </a:p>
          <a:p>
            <a:endParaRPr lang="cs-CZ" dirty="0"/>
          </a:p>
        </p:txBody>
      </p:sp>
      <p:pic>
        <p:nvPicPr>
          <p:cNvPr id="7" name="Obrázek 6" descr="Obsah obrázku interiér, hala, několik&#10;&#10;Popis byl vytvořen automaticky">
            <a:extLst>
              <a:ext uri="{FF2B5EF4-FFF2-40B4-BE49-F238E27FC236}">
                <a16:creationId xmlns:a16="http://schemas.microsoft.com/office/drawing/2014/main" id="{67823AE9-C93B-4FE3-B9A3-E514C366E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45" y="720725"/>
            <a:ext cx="4178479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29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172386-D009-41DF-9F22-743327DE5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Kapitola Erasmus+ v letech 2021-2027 - sport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5D39B9-6EC9-4856-B84E-4464BD179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1,8 %</a:t>
            </a:r>
            <a:r>
              <a:rPr lang="cs-CZ" sz="2400" dirty="0"/>
              <a:t> v rámci rozpočtu Erasmus+ na sport</a:t>
            </a:r>
          </a:p>
          <a:p>
            <a:r>
              <a:rPr lang="cs-CZ" sz="2400" dirty="0"/>
              <a:t>26 miliard EUR, navýšení oproti 14.5 mld. EUR</a:t>
            </a:r>
          </a:p>
          <a:p>
            <a:pPr marL="0" indent="0">
              <a:buNone/>
            </a:pPr>
            <a:r>
              <a:rPr lang="cs-CZ" sz="2400" dirty="0"/>
              <a:t>   v letech 20214-2021</a:t>
            </a:r>
          </a:p>
          <a:p>
            <a:r>
              <a:rPr lang="cs-CZ" sz="2400" dirty="0"/>
              <a:t>Green Erasmus+: Green </a:t>
            </a:r>
            <a:r>
              <a:rPr lang="cs-CZ" sz="2400" dirty="0" err="1"/>
              <a:t>Deal</a:t>
            </a:r>
            <a:r>
              <a:rPr lang="cs-CZ" sz="2400" dirty="0"/>
              <a:t> program, environmentální aspekty</a:t>
            </a:r>
          </a:p>
          <a:p>
            <a:r>
              <a:rPr lang="cs-CZ" sz="2400" dirty="0"/>
              <a:t>Digitální Erasmus+: podpora digitalizace, stáže, atd.</a:t>
            </a:r>
          </a:p>
          <a:p>
            <a:r>
              <a:rPr lang="cs-CZ" sz="2400" dirty="0"/>
              <a:t>Erasmus+ pro mladé lidi: podpora mobility, </a:t>
            </a:r>
            <a:r>
              <a:rPr lang="cs-CZ" sz="2400" dirty="0" err="1"/>
              <a:t>rail-pass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Nedostatečná podpora sportu pro členské země!!</a:t>
            </a:r>
          </a:p>
        </p:txBody>
      </p:sp>
      <p:pic>
        <p:nvPicPr>
          <p:cNvPr id="5" name="Obrázek 4" descr="Obsah obrázku klipart&#10;&#10;Popis byl vytvořen automaticky">
            <a:extLst>
              <a:ext uri="{FF2B5EF4-FFF2-40B4-BE49-F238E27FC236}">
                <a16:creationId xmlns:a16="http://schemas.microsoft.com/office/drawing/2014/main" id="{374C061D-BF1B-4CF8-9775-E8C3AC8AF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77" y="1304925"/>
            <a:ext cx="33909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0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5C37B-1B99-46D3-9887-54AF92AB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Dotace pro podporu sportovních a volnočasových aktivit vyhlášených krajskou samosprávou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36F706-F4F4-4991-AE05-9DB166EC7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Krajské samosprávné celky vyhlašují dotace pro podporu sportovních aktivit „veřejného zájmu“</a:t>
            </a:r>
          </a:p>
          <a:p>
            <a:r>
              <a:rPr lang="cs-CZ" dirty="0"/>
              <a:t>Rozděleny do několika tematických celků na základě účelu: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i="1" dirty="0"/>
              <a:t>- </a:t>
            </a:r>
            <a:r>
              <a:rPr lang="cs-CZ" b="1" i="1" dirty="0"/>
              <a:t>investiční dotace</a:t>
            </a:r>
          </a:p>
          <a:p>
            <a:pPr>
              <a:buFontTx/>
              <a:buChar char="-"/>
            </a:pPr>
            <a:r>
              <a:rPr lang="cs-CZ" b="1" i="1" dirty="0"/>
              <a:t>neinvestiční dotace</a:t>
            </a:r>
          </a:p>
          <a:p>
            <a:pPr>
              <a:buFontTx/>
              <a:buChar char="-"/>
            </a:pPr>
            <a:r>
              <a:rPr lang="cs-CZ" b="1" i="1" dirty="0"/>
              <a:t>podpora vrcholového sportu – neinvestiční charakter</a:t>
            </a:r>
          </a:p>
          <a:p>
            <a:pPr>
              <a:buFontTx/>
              <a:buChar char="-"/>
            </a:pPr>
            <a:r>
              <a:rPr lang="cs-CZ" b="1" i="1" dirty="0"/>
              <a:t>podpora handicapovaných – neinvestiční charakter</a:t>
            </a:r>
          </a:p>
        </p:txBody>
      </p:sp>
    </p:spTree>
    <p:extLst>
      <p:ext uri="{BB962C8B-B14F-4D97-AF65-F5344CB8AC3E}">
        <p14:creationId xmlns:p14="http://schemas.microsoft.com/office/powerpoint/2010/main" val="123500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CDECA-60C3-4978-889D-5928889D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Příklad kritérií hodnocení pro výběr dotace – Středočeský kraj, neinvestiční fond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93101CA-6101-4BAD-9593-66A41B42E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146" y="2366964"/>
            <a:ext cx="5284404" cy="257651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779BE65-5C7D-42A7-B84C-AA9F9B965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1620984"/>
            <a:ext cx="5537774" cy="475759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E530F35-AD75-47ED-A4B8-161F9ABA11AD}"/>
              </a:ext>
            </a:extLst>
          </p:cNvPr>
          <p:cNvSpPr txBox="1"/>
          <p:nvPr/>
        </p:nvSpPr>
        <p:spPr>
          <a:xfrm>
            <a:off x="2952750" y="6123543"/>
            <a:ext cx="326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Středočeský kraj,2021</a:t>
            </a:r>
          </a:p>
        </p:txBody>
      </p:sp>
    </p:spTree>
    <p:extLst>
      <p:ext uri="{BB962C8B-B14F-4D97-AF65-F5344CB8AC3E}">
        <p14:creationId xmlns:p14="http://schemas.microsoft.com/office/powerpoint/2010/main" val="290308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3C06E-0530-40D5-A257-C50E65A7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dotační výzvy v oblasti sportu a volnočasových aktivit - Praha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3F7558-2AA3-44A1-92C4-AA3BCBF5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4D1A10-8A03-4F5E-92E6-F8DDBE77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262" y="1590675"/>
            <a:ext cx="9314822" cy="479666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FE829A7-80C1-4BFB-92C2-E8F15A13B495}"/>
              </a:ext>
            </a:extLst>
          </p:cNvPr>
          <p:cNvSpPr txBox="1"/>
          <p:nvPr/>
        </p:nvSpPr>
        <p:spPr>
          <a:xfrm>
            <a:off x="8839200" y="6387344"/>
            <a:ext cx="465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Praha.eu</a:t>
            </a:r>
          </a:p>
        </p:txBody>
      </p:sp>
    </p:spTree>
    <p:extLst>
      <p:ext uri="{BB962C8B-B14F-4D97-AF65-F5344CB8AC3E}">
        <p14:creationId xmlns:p14="http://schemas.microsoft.com/office/powerpoint/2010/main" val="153204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C5F44-58EE-48D5-A119-3CD073DB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Příklad dotace na neinvestiční podporu sportovních a volnočasových aktivit </a:t>
            </a:r>
            <a:r>
              <a:rPr lang="cs-CZ" sz="3600" dirty="0"/>
              <a:t>– </a:t>
            </a:r>
            <a:r>
              <a:rPr lang="cs-CZ" sz="3600" b="1" dirty="0"/>
              <a:t>Středočeský kraj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992C68-474A-4ECB-B2DE-69D4A4140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20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Středočeský kraj vyhlásil 4 dotační výzvy v rámci programu Sport 21</a:t>
            </a:r>
          </a:p>
          <a:p>
            <a:r>
              <a:rPr lang="cs-CZ" dirty="0"/>
              <a:t>Celková alokace prostředku činí 25 000 000 Kč</a:t>
            </a:r>
          </a:p>
          <a:p>
            <a:r>
              <a:rPr lang="cs-CZ" dirty="0"/>
              <a:t>Krajský fond sportu a volného času</a:t>
            </a:r>
          </a:p>
          <a:p>
            <a:r>
              <a:rPr lang="cs-CZ" dirty="0"/>
              <a:t>Žadatele – školy, školská zařízení,</a:t>
            </a:r>
          </a:p>
          <a:p>
            <a:pPr marL="0" indent="0">
              <a:buNone/>
            </a:pPr>
            <a:r>
              <a:rPr lang="cs-CZ" dirty="0"/>
              <a:t>neziskové organizace pracující s dětmi</a:t>
            </a:r>
          </a:p>
          <a:p>
            <a:r>
              <a:rPr lang="cs-CZ" dirty="0"/>
              <a:t>Neinvestiční podpora – organizace akcí,</a:t>
            </a:r>
          </a:p>
          <a:p>
            <a:pPr marL="0" indent="0">
              <a:buNone/>
            </a:pPr>
            <a:r>
              <a:rPr lang="cs-CZ" dirty="0"/>
              <a:t>opravy a údržba sportovních zařízení,</a:t>
            </a:r>
          </a:p>
          <a:p>
            <a:pPr marL="0" indent="0">
              <a:buNone/>
            </a:pPr>
            <a:r>
              <a:rPr lang="cs-CZ" dirty="0"/>
              <a:t>Drobné materiální vybavení do 40 tis. Kč,</a:t>
            </a:r>
          </a:p>
          <a:p>
            <a:pPr marL="0" indent="0">
              <a:buNone/>
            </a:pPr>
            <a:r>
              <a:rPr lang="cs-CZ" dirty="0"/>
              <a:t> provozní náklady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693005-D1D0-48DE-9AEC-8635B73A9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745840"/>
            <a:ext cx="4249603" cy="385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9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2E794-BEFF-4024-B5C0-D4076712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formuláře pro individuální dotaci Ústecký kraj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1613B1-970B-439B-B3D2-4188699F8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https://www.kr-ustecky.cz/assets/File.ashx?id_org=450018&amp;id_dokumenty=1747260</a:t>
            </a:r>
          </a:p>
        </p:txBody>
      </p:sp>
    </p:spTree>
    <p:extLst>
      <p:ext uri="{BB962C8B-B14F-4D97-AF65-F5344CB8AC3E}">
        <p14:creationId xmlns:p14="http://schemas.microsoft.com/office/powerpoint/2010/main" val="19100131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28633</TotalTime>
  <Words>2087</Words>
  <Application>Microsoft Office PowerPoint</Application>
  <PresentationFormat>Širokoúhlá obrazovka</PresentationFormat>
  <Paragraphs>261</Paragraphs>
  <Slides>49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Motiv Office</vt:lpstr>
      <vt:lpstr>Graf</vt:lpstr>
      <vt:lpstr>Veřejné finance 4. seminář FTVS UK</vt:lpstr>
      <vt:lpstr>Program</vt:lpstr>
      <vt:lpstr>Dotace ve veřejném sektoru </vt:lpstr>
      <vt:lpstr>Dotace ve veřejném sektoru - členění</vt:lpstr>
      <vt:lpstr>Dotace pro podporu sportovních a volnočasových aktivit vyhlášených krajskou samosprávou</vt:lpstr>
      <vt:lpstr>Příklad kritérií hodnocení pro výběr dotace – Středočeský kraj, neinvestiční fond</vt:lpstr>
      <vt:lpstr>Příklad – dotační výzvy v oblasti sportu a volnočasových aktivit - Praha</vt:lpstr>
      <vt:lpstr>Příklad dotace na neinvestiční podporu sportovních a volnočasových aktivit – Středočeský kraj</vt:lpstr>
      <vt:lpstr>Příklad formuláře pro individuální dotaci Ústecký kraj</vt:lpstr>
      <vt:lpstr>Dotační podvody – korupce </vt:lpstr>
      <vt:lpstr>Dotační podvody – příklady</vt:lpstr>
      <vt:lpstr>Úspěšný projekt REKONSTRUKCE SPORTOVIŠTĚ V AREÁLU ZŠ CHOCENICE </vt:lpstr>
      <vt:lpstr>Příčiny korupčních praktik ve sportu</vt:lpstr>
      <vt:lpstr>Veřejné finance 5. seminář FTVS UK</vt:lpstr>
      <vt:lpstr>Plán </vt:lpstr>
      <vt:lpstr>Veřejné výdaje na rekreace a sport - EU</vt:lpstr>
      <vt:lpstr>Evropská unie a sport</vt:lpstr>
      <vt:lpstr>Evropská unie a sport</vt:lpstr>
      <vt:lpstr>Sport a EU</vt:lpstr>
      <vt:lpstr>Organizační kapitoly EACEA</vt:lpstr>
      <vt:lpstr>Evropská unie a sport</vt:lpstr>
      <vt:lpstr>Alokace finančních prostředků v rámci programu Erasmus + (2014-2021) v %</vt:lpstr>
      <vt:lpstr>Alokace finančních prostředků v rámci programu Erasmus + v mld. EUR (2021-2027)</vt:lpstr>
      <vt:lpstr>Veřejné finance 6. seminář FTVS UK</vt:lpstr>
      <vt:lpstr>Obsah</vt:lpstr>
      <vt:lpstr>Národní sportovní agentura</vt:lpstr>
      <vt:lpstr>Národní sportovní agentura - vedení</vt:lpstr>
      <vt:lpstr>Historie vzniku NSA</vt:lpstr>
      <vt:lpstr>Historie vzniku NSA</vt:lpstr>
      <vt:lpstr>Historie vzniku NSA</vt:lpstr>
      <vt:lpstr>Rozpočtová kapitola - 362 NSA</vt:lpstr>
      <vt:lpstr>Rozpočet NSA na rok 2021</vt:lpstr>
      <vt:lpstr>Dotační výzvy Národní sportovní agentury</vt:lpstr>
      <vt:lpstr>Budoucnost Národní sportovní agentury</vt:lpstr>
      <vt:lpstr>Rozpočet EU</vt:lpstr>
      <vt:lpstr>Rozpočet EU - MMF</vt:lpstr>
      <vt:lpstr>Příjmy rozpočtu EU</vt:lpstr>
      <vt:lpstr>Příjmy rozpočtu EU - budoucnost</vt:lpstr>
      <vt:lpstr>Úvahy o příjmech v roce 2027</vt:lpstr>
      <vt:lpstr>Struktura víceletého finančního rámce na roky 2021 – 2027, v mld. EUR, běžné ceny</vt:lpstr>
      <vt:lpstr>Struktura čerpaných prostředků dle rozpočtových položek EU (2016)</vt:lpstr>
      <vt:lpstr>Proces schvalování rozpočtu </vt:lpstr>
      <vt:lpstr>Proces schvalování rozpočtu EU</vt:lpstr>
      <vt:lpstr>Význam příjmů z rozpočtu EU v rámci členských států, (HND v %, 2017)</vt:lpstr>
      <vt:lpstr>Dělení členských statů dle bilance čerpání rozpočtu</vt:lpstr>
      <vt:lpstr>Čistí plátci a příjemci – fenomén EU - 2020</vt:lpstr>
      <vt:lpstr>Rozpočet EU – pozice ČR v rámci bilance plateb a výdajů</vt:lpstr>
      <vt:lpstr>Mimorozpočtové fondy</vt:lpstr>
      <vt:lpstr>Kapitola Erasmus+ v letech 2021-2027 - sport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Veřejné finance 4. seminář FTVS UK</dc:title>
  <dc:creator>Čermák Michal</dc:creator>
  <cp:lastModifiedBy>Jan Šíma</cp:lastModifiedBy>
  <cp:revision>80</cp:revision>
  <dcterms:created xsi:type="dcterms:W3CDTF">2021-03-28T16:22:50Z</dcterms:created>
  <dcterms:modified xsi:type="dcterms:W3CDTF">2024-05-03T12:31:31Z</dcterms:modified>
</cp:coreProperties>
</file>