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56110-EB4D-4FDD-37A7-C61E34531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A658E8-2F4E-5803-C5BC-7E635A7F8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8332CD-F6EF-5B58-5C9F-597F8E90E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24C1B8-EF22-F0A9-EF3F-22D7644C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3CC368-E9D0-4368-F5CD-E37EA5335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0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E721A-A0DF-585F-BD34-DD92BDCE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4A8E4B4-A28D-5F9E-693E-2BD9180A5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C20DA9-BE7B-0CF6-AD68-26DEB404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F652B2-D7A8-6DD9-4856-1AF5227F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660116-A312-644D-4043-32253289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00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9568F5-522B-0D2E-6364-F7155D3DA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1495CB-C509-770B-E6AC-24D134BA6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9B6650-E599-348F-C539-125C6E88D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C702C0-5157-7C13-FFF4-077AFCD5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46A4FB-2A83-AABA-62E4-AEA0D20C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06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41DBF-BAF4-847C-0F84-68254603F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FC0AB2-6161-A0C6-4304-384883AEA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8AD59E-0B19-7F21-C888-6D44C192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F901B9-AAFD-5F9A-DFBD-864F3933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F96E7A-F730-7DE4-C391-3D129D14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4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37945-B8E6-640A-CFB3-DCE75D85D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9A4E51-1992-B75A-4BC3-2FD162E09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122283-FC99-E540-9645-3CD12B3C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A7874F-302C-15E3-353A-FC95833C7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2D128B-00AC-D431-8DB3-3C962656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99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30FF-E2A0-65AB-4AEF-8090EB0C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A6DAA7-70E7-5DCE-81C9-6DEE7D3DB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3E230-AF33-6402-BF57-7D296DE0C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0EA700-DDA4-F019-0FFA-7999F13B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E137DE-A7B6-6C5D-F51A-CE5A6A2A5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6FD414-A3AB-299A-2B9F-ED1AC7E79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2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59968-B8C2-701A-1D7E-64E80F7A4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38FF85-2D5E-01AC-3238-15CF88B3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1A0371-C0D4-A3D7-CC2B-1AEEBFC5E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4D9F28-C229-37E0-1735-095B704A7D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903B3F-9E26-BA97-93C3-1A114E3CA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9074EA-BF57-78B7-013B-97B10BB86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2ED01D7-F7F0-7321-0745-8D2D32C30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78233C4-9F0C-E8DB-72CB-24E45811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70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CFC6C-5824-E2EC-325E-1A4F06764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C7AFD31-D3FB-BFF1-2FA3-99C25573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440A4F-7521-6E0C-36E9-AE1F290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B771F9-1495-10F3-18EF-4756D9A1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40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AE66440-B7F3-6CCB-F864-64CBD7CB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1B1BBFE-9EB7-BE7B-6DEE-927EA303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810132-4E7A-1ABD-6F89-484C30CED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2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D296C-2247-FC94-3402-69662E0AC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093F0F-F4F6-53BF-96A5-39806463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617369-8FD5-223C-EACE-9C6F79BDB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A095F7-30AE-1159-5BA9-B1FA636A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266148-24F5-9D32-BD44-C1A662E2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E0AC97-ECD0-614B-9DEF-12D259D1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74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AE825-5784-4432-55EA-C5FE79EAC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26AC25-49DC-EAF1-2E3C-A0933FEFE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58DA33-D889-D96A-468D-4F0868A79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45F098-D06A-956F-1C26-457FB7F8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9B243C-E9C1-9193-7E88-94EFE4A10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033344-492C-00BE-6874-4C47704E2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32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B01E75-A5D0-E054-97DD-CD3FB42E6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24543A-8B0B-5911-75BC-34B098A2B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604186-B152-CB8C-DE91-3D0D7B313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42D28-380D-4FC5-A832-2FA3EB686633}" type="datetimeFigureOut">
              <a:rPr lang="cs-CZ" smtClean="0"/>
              <a:t>01.08.2023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3253E7-446E-03EB-979F-BDE5C7866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57307-CF05-E05E-640D-909E25C05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B2BF0-FA5E-4B71-93A9-29F997553F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4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cas.cz/kvo/cizojazycna-bohemika/" TargetMode="External"/><Relationship Id="rId2" Type="http://schemas.openxmlformats.org/officeDocument/2006/relationships/hyperlink" Target="https://text.nkp.cz/o-knihovne/odborne-cinnosti/oddeleni-rukopisu-a-starych-tisku/knihopi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nihoveda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B6A49-5BF5-A058-E9F6-3F669363B7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Média literární komunikace v raném novověku (text psaný a tištěný) 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8BAD14-36F0-7BAC-DAC0-2D6F47E12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0880"/>
            <a:ext cx="9144000" cy="1356919"/>
          </a:xfrm>
        </p:spPr>
        <p:txBody>
          <a:bodyPr>
            <a:normAutofit/>
          </a:bodyPr>
          <a:lstStyle/>
          <a:p>
            <a:r>
              <a:rPr lang="cs-C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Knihtisk a proměny literárního provozu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356373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Typy českých raně novověkých tiskáren: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rodinné 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církevní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bratrská tiskárna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1562 Ivančice, 1579 Kralice, 1629–1656 Lešno; cca 200 tisků)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řádové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Jezuitská tiskárna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univerzitní tiskárna)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1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Židovský knihtisk v Čechách a na Moravě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Praha jako 1. místo židovského knihtisku severně od Alp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pražský hebrejský tisk = modlitební kniha (1512) – vydalo tiskařské konsorcium   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kontakty s pražskými křesťanskými tiskaři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vysoká estetická kvalita pražských tisků 1. poloviny 16. století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Geršom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ben </a:t>
            </a:r>
            <a:r>
              <a:rPr lang="cs-CZ" sz="2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Šlomo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Kohen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23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Gersonidovská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cs-CZ" sz="23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Kacovská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tiskárna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téměř monopolní postavení v Čechách až do konce 16. století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2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Ja´akov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</a:t>
            </a:r>
            <a:r>
              <a:rPr lang="cs-CZ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Bakovská tiskárna</a:t>
            </a:r>
            <a:r>
              <a:rPr lang="cs-CZ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289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hebrejština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jazyk liturgie a intelektuálního (učeneckého) diskursu – určení mužské intelektuální elitě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od konce 16. století soustavné vydávání knih v jidiš pražskými židovskými tiskaři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jidiš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hovorový jazyk aškenázských Židů (západní jidiš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Judendeutsch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knihy pro ženy a pro muže neovládající hebrejštinu -) postupně zvýšení podílu žen na četbě, autorství 	a vydávání tištěných textů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910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kvalitativní proměna pražského židovského knihtisku na konci 16. století: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vydávání pro široké spektrum čtenářů (soustavná produkce v jidiš)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vydávání knih s jinou než čistě náboženskou tematikou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r. 1629 v Praze zákaz hebrejského knihtisku – oficiální obnovení tisku r. 1657 – r. 1669 opětné uzavření tiskáren – obnova r. 1672, resp. 1678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Morava: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1602–1605 židovská tiskárna v Prostějově (doloženy 4 tisky)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1753–1803 židovská tiskárna v Brně (přechodně Mikulov)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593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Knihtisk a proměny vnímání literárního díla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revoluce literárních médií?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zrychlení výroby knihy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dostupnost knihy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nový způsob odbytu knihy (vytvoření prodejní sítě a specializovaných prodejců – knihkupců) – vznik čtenářské veřejnosti 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nárůst knihoven (soukromé knihovny šlechtické a měšťanské)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bibliofilie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zvýšení gramotnosti společnosti (městské školy, domácí vyučování)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podíl na rozvoji publicistiky (nové žánry: letákové noviny, kramářské tisky, politické pamflety, …)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emancipace a standardizace evropských </a:t>
            </a:r>
            <a:r>
              <a:rPr lang="cs-CZ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vernakulárních</a:t>
            </a:r>
            <a:r>
              <a:rPr lang="cs-CZ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24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revoluce intelektuální a společenská?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primárně vizuální vnímání textu 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další rozvoj tichého a soukromého čtení? („privatizace četby“ – pojetí osobního soukromí, pojetí slova jako  osobního vlastnictví)   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důraz na grafickou stránku textu a její další propracovávání (typografie vytváří dojem uspořádanosti a nevyhnutelnosti)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vliv na literární představivost a podobu literárního díla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066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zásadní předěl mezi písařskou kulturou středověku a tištěnou kulturou raného novověku?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tištěný text jako „polotovar“ určený k individuálnímu dotvoření, unikát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vs.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tištěný text jako splnění snu o věrné kopii autorského rukopisu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260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Paralelní existence psaného textu v raném novověku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 všechny texty určeny pro tisk – různé důvody: 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nouzové publikační médium (důvody politické či náboženské, technické, nedostupnost, …)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privátní médium (literatura soukromého rázu, lokálního významu)  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prestižní status (individualizace, knižní dárek, reprezentativnost)  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preference ústního přednesu učební látky (rabínská tradice)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142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Rukopisné zveřejnění: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autorské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uživatelské – opisování pro vlastní potřebu (včetně opisování tisků)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podnikatelské (profese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opisovačů)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profesionální opisovačské dílny (už od středověku) –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Táborský z Klokotské Hory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(1500/1–1572; kancionály, zpěvníky literátských bratrstev)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opisování na zakázku i v 18. století (modlitební knížky – kantoři)</a:t>
            </a:r>
          </a:p>
          <a:p>
            <a:pPr indent="0">
              <a:lnSpc>
                <a:spcPct val="150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254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847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zapisovači, shromažďovatelé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- 2. polovina 15. století: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Kříž z Telče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(1440–1504)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Pinvička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Domažlic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(sborníky z let 1459–1469)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konvoluty 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a 18. století: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Jiří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Evermod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Košetický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(1630–1700)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interference rukopisného a tištěného média (vpisky,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interfoliace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492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Gutenbergerův</a:t>
            </a:r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vynález tisku pohyblivými kovovými literami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výrazně stoupající poptávka po knihách v pozdním středověku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- 1. polovina 15. století – doba experimentování s mechanickým rozmnožováním obrazů a textů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989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Tobolka, Zdeněk Václav et al.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Knihopis českých a slovenských tisků od doby nejstarší až do konce 18. století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&lt;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https://text.nkp.cz/o-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knihovne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odborne-cinnosti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oddeleni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-rukopisu-a-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starych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-tisku/knihopis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Baďurová, Anežka et al.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 cizojazyčných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bohemikálních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tisků z let 1501–1800 I. Produkce tiskáren na dnešním území České republiky v 16. a 17. století &lt;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https://www.lib.cas.cz/kvo/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cizojazycna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-bohemika/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Linda, Jaromír – Fidlerová, Alena – </a:t>
            </a: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Bekešová-Šulcková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Martina et al.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Repertorium rukopisů 17. a 18. století z muzejních sbírek v Čechách I, II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– O). Karolinum, Praha 2003, 2007.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Knihověda.cz – Portál k dějinám české knižní kultury do r. 1800 &lt;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https://www.knihoveda.cz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594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Asmann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Archeologie literární komunikace. In: M.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Pechlivanos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literární vědy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Herrmann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synové, Praha 1999.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Baďurová, Anežka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Historické knižní fondy v ČR a současný stav jejich knihovnického zpracování.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Sborník archivních prací 53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č. 2, s. 641–684.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Bohatcová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Mirjam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Obecné dobré podle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Melantricha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Veleslavínů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Karolinum, Praha 2005.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Bohatcová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Mirjam – Hejnic, Josef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vydavatelské činnosti veleslavínské tiskárny (1570-1620),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Folia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Bohemica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1985, s. 291–388.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Boldan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Kamil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Počátek českého knihtisku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2018.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Boldan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Kamil – Urbánková, Emma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Rekonstrukce knihovny B.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Hasištejnského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Lobkovic. Katalog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inkunabulí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roudnické lobkovické knihovny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Národní knihovna ČR, Praha 2009.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Dragoun, Michal – Marek, Jindřich – </a:t>
            </a: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Boldan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Kamil – Studničková, Milada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Knižní kultura českého středověku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Dolní Břežany 2020.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Ducreux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Marie-Elisabeth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Kniha a kacířství. Způsob četby a knižní politika v Čechách 18. století.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literatura doby baroka. Literární archiv 27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1994, s. 61–87.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Greenblatt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Rachel L.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„Aby vyprávěli svým dětem“. Paměť židovské obce v raně novověké Praze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Academia, Praha 2016.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Homerová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Klára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Tisková cenzura v Čechách 1621–1660.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Sborník Národního muzea v Praze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řada C, sv. 42–43, 1997–1998, č. 1–4.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977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DAD3F-AF34-1A71-AC55-E44D21781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A6BB0-252C-E491-CD0D-B4CC61F74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Horák, František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popisu starých tisků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 1947.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Hradilová, Marta – Jelínková, Andrea – Veselá, Lenka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Paralelní existence. Rukopisy a tisky v českých zemích raného novověku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Academia, Praha 2020.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Martínek, Jan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 povaze a dochování našeho latinského písemnictví z období humanismu.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Listy filologické 83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1960, č. 1, s. 128–134, č. 2, 269–274.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Walter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Technologizace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slova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Karolinum, Praha 2006, přel. Petr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Fantys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Petrů, Eduard – Hlobil, Ivo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Humanismus a raná renesance na Moravě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Academia, Praha 1992.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Pokorný, Jiří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Česká literární produkce. In: O. Fejtová – V. Ledvinka – J. Pešek – V.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Vlnas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</a:t>
            </a:r>
            <a:r>
              <a:rPr lang="cs-CZ" sz="15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Barokní Praha – Barokní Čechie 1620–1740.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2004, s. 653–659.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Ryantová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Čtenář. In: V. Bůžek – P. Král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českého raného novověku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Argo, Praha 1999.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Sixtová, Olga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Hebrejský knihtisk v Čechách a na Moravě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Academia, Praha 2012.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Tobolka, Zdeněk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Kniha. Její vznik, vývoj a rozbor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Orbis, Praha 1949.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Veselá, Lenka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Knihy na dvoře Rožmberků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Scriptorium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Encyklopedie knihy. Starší knihtisk a příbuzné obory mezi polovinou 15. a počátkem 16. století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LIBRI, Praha 2008.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98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32847-4324-9360-9A6C-C1C6A976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A9F77-F02D-A2CC-99DB-27410AC32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Udržet pravý okraj stránkové sazby (Od literární historie k samostudiu).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 literatura 59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2011, č. 2, s. 242–260 (rozhovor).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knihtisk mezi pozdní gotikou a renesancí I. </a:t>
            </a:r>
            <a:r>
              <a:rPr lang="cs-CZ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Severinsko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-kosořská dynastie. 1488–1557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Koniasch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Voit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knihtisk mezi pozdní gotikou a renesancí II. Tiskaři pro víru i tiskaři pro obrození národa. 1498–1547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Academia, Praha 2017.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45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Johann 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Gutenberg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(okolo 1400 – 1468)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r. 1440? – myšlenka tisku pohyblivými literami (komplexní technologie: licí strojek, liteřina, tiskařský lis)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typografie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cca 1448 zřízení tiskárny v Mohuči – tisk bible v letech 1452–1454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Šíření knihtisku: 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Německo – Itálie (1465) – Švýcarsko (?1468) – Francie (1470) – Španělsko (1472) – Belgie, Maďarsko, Nizozemí a Polsko (1473) – Anglie (1476) …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 r. 1500 tiskárny na více než 250 místech Evropy (zejména univerzitní města, biskupská sídla, centra mezinárodního obchodu)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24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inkunábule / prvotisky (in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cunabula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v kolébce)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paleotypy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93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kniha jako unikát vs. kniha jako sériový výrobek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vědomé podržení podoby kaligrafické rukopisné knihy 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provotisků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inkunábule jako polotovar pro rukodělné dokončení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rubrikace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iluminace, …)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postupná emancipace tištěné knihy  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význam renesančního humanismu: 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elitní komunita založená na sdílení kanonického korpusu antických textů, jež nutno si opatřit 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humanistická antikva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81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Počátky knihtisku v Čechách a na Moravě 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 70. let 15. století – 45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inkunabulí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 Čech + 25 z Moravy (náboženské texty, užitné texty, zábavná díla)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8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Otázka první české tištěné knihy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Plzeň – „pramáti české typografie“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Arnoštova statuta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1476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vznik 8 tisků v téže tiskařské dílně od r. 1476 do začátku 90. let 15. století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- 2 etapy činnosti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Tiskař Statut Arnošta z Pardubic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Pokračovatel Tiskaře Statut Arnošta z Pardubic)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sepětí první etapy činnosti první plzeňské tiskárny s pražskou kapitulou?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0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2D9F-E7E8-A26E-F594-00FE2CC4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Tiskařská centra 15. století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EB03-4B68-FD3B-8E81-D62DF8E7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Čechy: Plzeň – Vimperk (1484) – Praha (1487) – Kutná Hora (1489)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Morava: Brno (1486) – Olomouc (1499)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„kočovné tiskárny“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doba fungování tiskáren krátká nebo přerušovaná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velký import knih ze zahraničí = silná konkurence pro české tiskaře – volba specifických edičních strategií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Čechy: zaměření na jazykově české tisky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Morava: zaměření na drobné, „užitné“ literární útvary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kladný postoj ke knihtisku u českých humanistů (většina díla zveřejněna tiskem), rezervovaný postoj utrakvistů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2936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75A4D-AB5A-6A6B-0CD6-F039EA59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Pojetí raně novověkého tiskaře v českých zemích </a:t>
            </a:r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28286-F55B-0ACB-C02C-7FC86734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tzv. personální unie (nakladatel, překladatel, adaptátor)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nakladatelský „plán“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stimulující činitel v oblasti produkce i recepce literatury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politická angažovanost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Sixt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Palma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Močidlanský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Jan Olivetský)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 r. 1620 řada nových cenzurních nařízení → exilové tiskárny (tzv. špalíčky)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5871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1897</Words>
  <Application>Microsoft Office PowerPoint</Application>
  <PresentationFormat>Širokoúhlá obrazovka</PresentationFormat>
  <Paragraphs>152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Motiv Office</vt:lpstr>
      <vt:lpstr>Média literární komunikace v raném novověku (text psaný a tištěný) </vt:lpstr>
      <vt:lpstr>Gutenbergerův vynález tisku pohyblivými kovovými literami</vt:lpstr>
      <vt:lpstr>Prezentace aplikace PowerPoint</vt:lpstr>
      <vt:lpstr>Prezentace aplikace PowerPoint</vt:lpstr>
      <vt:lpstr>Prezentace aplikace PowerPoint</vt:lpstr>
      <vt:lpstr>Počátky knihtisku v Čechách a na Moravě </vt:lpstr>
      <vt:lpstr>Otázka první české tištěné knihy</vt:lpstr>
      <vt:lpstr>Tiskařská centra 15. století</vt:lpstr>
      <vt:lpstr>Pojetí raně novověkého tiskaře v českých zemích  </vt:lpstr>
      <vt:lpstr>Prezentace aplikace PowerPoint</vt:lpstr>
      <vt:lpstr>Židovský knihtisk v Čechách a na Moravě</vt:lpstr>
      <vt:lpstr>Prezentace aplikace PowerPoint</vt:lpstr>
      <vt:lpstr>Prezentace aplikace PowerPoint</vt:lpstr>
      <vt:lpstr> Knihtisk a proměny vnímání literárního díla</vt:lpstr>
      <vt:lpstr>Prezentace aplikace PowerPoint</vt:lpstr>
      <vt:lpstr>Prezentace aplikace PowerPoint</vt:lpstr>
      <vt:lpstr>Paralelní existence psaného textu v raném novověku</vt:lpstr>
      <vt:lpstr>Prezentace aplikace PowerPoint</vt:lpstr>
      <vt:lpstr>Prezentace aplikace PowerPoint</vt:lpstr>
      <vt:lpstr>Prameny</vt:lpstr>
      <vt:lpstr>Literatura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Média literární komunikace v raném novověku (text psaný a tištěný) </dc:title>
  <dc:creator>Činčurová, Bára</dc:creator>
  <cp:lastModifiedBy>Činčurová, Bára</cp:lastModifiedBy>
  <cp:revision>4</cp:revision>
  <dcterms:created xsi:type="dcterms:W3CDTF">2023-08-01T03:41:43Z</dcterms:created>
  <dcterms:modified xsi:type="dcterms:W3CDTF">2023-08-01T20:59:37Z</dcterms:modified>
</cp:coreProperties>
</file>