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5" r:id="rId20"/>
    <p:sldId id="277" r:id="rId21"/>
    <p:sldId id="278" r:id="rId22"/>
    <p:sldId id="279" r:id="rId23"/>
    <p:sldId id="280" r:id="rId2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A56110-EB4D-4FDD-37A7-C61E345311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3A658E8-2F4E-5803-C5BC-7E635A7F83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B8332CD-F6EF-5B58-5C9F-597F8E90ED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42D28-380D-4FC5-A832-2FA3EB686633}" type="datetimeFigureOut">
              <a:rPr lang="cs-CZ" smtClean="0"/>
              <a:t>01.08.2023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A24C1B8-EF22-F0A9-EF3F-22D7644CC4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13CC368-E9D0-4368-F5CD-E37EA53352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B2BF0-FA5E-4B71-93A9-29F997553F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004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AE721A-A0DF-585F-BD34-DD92BDCEAF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4A8E4B4-A28D-5F9E-693E-2BD9180A5F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8C20DA9-BE7B-0CF6-AD68-26DEB404B7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42D28-380D-4FC5-A832-2FA3EB686633}" type="datetimeFigureOut">
              <a:rPr lang="cs-CZ" smtClean="0"/>
              <a:t>01.08.2023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DF652B2-D7A8-6DD9-4856-1AF5227F29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7660116-A312-644D-4043-3225328909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B2BF0-FA5E-4B71-93A9-29F997553F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8008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089568F5-522B-0D2E-6364-F7155D3DA7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21495CB-C509-770B-E6AC-24D134BA69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F9B6650-E599-348F-C539-125C6E88D1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42D28-380D-4FC5-A832-2FA3EB686633}" type="datetimeFigureOut">
              <a:rPr lang="cs-CZ" smtClean="0"/>
              <a:t>01.08.2023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2C702C0-5157-7C13-FFF4-077AFCD597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046A4FB-2A83-AABA-62E4-AEA0D20C07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B2BF0-FA5E-4B71-93A9-29F997553F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3063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3E41DBF-BAF4-847C-0F84-68254603F8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CFC0AB2-6161-A0C6-4304-384883AEA6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48AD59E-0B19-7F21-C888-6D44C1922D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42D28-380D-4FC5-A832-2FA3EB686633}" type="datetimeFigureOut">
              <a:rPr lang="cs-CZ" smtClean="0"/>
              <a:t>01.08.2023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4F901B9-AAFD-5F9A-DFBD-864F39339B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3F96E7A-F730-7DE4-C391-3D129D1453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B2BF0-FA5E-4B71-93A9-29F997553F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4446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A37945-B8E6-640A-CFB3-DCE75D85D5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B9A4E51-1992-B75A-4BC3-2FD162E091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F122283-FC99-E540-9645-3CD12B3C37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42D28-380D-4FC5-A832-2FA3EB686633}" type="datetimeFigureOut">
              <a:rPr lang="cs-CZ" smtClean="0"/>
              <a:t>01.08.2023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3A7874F-302C-15E3-353A-FC95833C77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52D128B-00AC-D431-8DB3-3C96265660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B2BF0-FA5E-4B71-93A9-29F997553F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4993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2330FF-E2A0-65AB-4AEF-8090EB0CBA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6A6DAA7-70E7-5DCE-81C9-6DEE7D3DB3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1B3E230-AF33-6402-BF57-7D296DE0C7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70EA700-DDA4-F019-0FFA-7999F13BBB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42D28-380D-4FC5-A832-2FA3EB686633}" type="datetimeFigureOut">
              <a:rPr lang="cs-CZ" smtClean="0"/>
              <a:t>01.08.2023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5E137DE-A7B6-6C5D-F51A-CE5A6A2A57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56FD414-A3AB-299A-2B9F-ED1AC7E790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B2BF0-FA5E-4B71-93A9-29F997553F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6726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9D59968-B8C2-701A-1D7E-64E80F7A43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838FF85-2D5E-01AC-3238-15CF88B33A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F1A0371-C0D4-A3D7-CC2B-1AEEBFC5E8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C14D9F28-C229-37E0-1735-095B704A7D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FD903B3F-9E26-BA97-93C3-1A114E3CA4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959074EA-BF57-78B7-013B-97B10BB86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42D28-380D-4FC5-A832-2FA3EB686633}" type="datetimeFigureOut">
              <a:rPr lang="cs-CZ" smtClean="0"/>
              <a:t>01.08.2023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42ED01D7-F7F0-7321-0745-8D2D32C309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C78233C4-9F0C-E8DB-72CB-24E45811A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B2BF0-FA5E-4B71-93A9-29F997553F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3704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FCFC6C-5824-E2EC-325E-1A4F067647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1C7AFD31-D3FB-BFF1-2FA3-99C25573D4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42D28-380D-4FC5-A832-2FA3EB686633}" type="datetimeFigureOut">
              <a:rPr lang="cs-CZ" smtClean="0"/>
              <a:t>01.08.2023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0440A4F-7521-6E0C-36E9-AE1F290D7B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FB771F9-1495-10F3-18EF-4756D9A1A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B2BF0-FA5E-4B71-93A9-29F997553F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5403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0AE66440-B7F3-6CCB-F864-64CBD7CB80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42D28-380D-4FC5-A832-2FA3EB686633}" type="datetimeFigureOut">
              <a:rPr lang="cs-CZ" smtClean="0"/>
              <a:t>01.08.2023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C1B1BBFE-9EB7-BE7B-6DEE-927EA30345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1810132-4E7A-1ABD-6F89-484C30CEDE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B2BF0-FA5E-4B71-93A9-29F997553F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021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BD296C-2247-FC94-3402-69662E0AC0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3093F0F-F4F6-53BF-96A5-39806463B3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C7617369-8FD5-223C-EACE-9C6F79BDB6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4A095F7-30AE-1159-5BA9-B1FA636A18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42D28-380D-4FC5-A832-2FA3EB686633}" type="datetimeFigureOut">
              <a:rPr lang="cs-CZ" smtClean="0"/>
              <a:t>01.08.2023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2266148-24F5-9D32-BD44-C1A662E27E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8E0AC97-ECD0-614B-9DEF-12D259D1C3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B2BF0-FA5E-4B71-93A9-29F997553F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3748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9AE825-5784-4432-55EA-C5FE79EAC6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BC26AC25-49DC-EAF1-2E3C-A0933FEFEF5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2058DA33-D889-D96A-468D-4F0868A79F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045F098-D06A-956F-1C26-457FB7F83A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42D28-380D-4FC5-A832-2FA3EB686633}" type="datetimeFigureOut">
              <a:rPr lang="cs-CZ" smtClean="0"/>
              <a:t>01.08.2023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59B243C-E9C1-9193-7E88-94EFE4A10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D033344-492C-00BE-6874-4C47704E2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B2BF0-FA5E-4B71-93A9-29F997553F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0320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8B01E75-A5D0-E054-97DD-CD3FB42E62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024543A-8B0B-5911-75BC-34B098A2B1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0604186-B152-CB8C-DE91-3D0D7B31347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042D28-380D-4FC5-A832-2FA3EB686633}" type="datetimeFigureOut">
              <a:rPr lang="cs-CZ" smtClean="0"/>
              <a:t>01.08.2023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D3253E7-446E-03EB-979F-BDE5C7866F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BC57307-CF05-E05E-640D-909E25C054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AB2BF0-FA5E-4B71-93A9-29F997553F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9549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ib.cas.cz/kvo/cizojazycna-bohemika/" TargetMode="External"/><Relationship Id="rId2" Type="http://schemas.openxmlformats.org/officeDocument/2006/relationships/hyperlink" Target="https://text.nkp.cz/o-knihovne/odborne-cinnosti/oddeleni-rukopisu-a-starych-tisku/knihopi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knihoveda.cz/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3B6A49-5BF5-A058-E9F6-3F669363B7F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cs-CZ" sz="4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Média literární komunikace v raném novověku (text psaný a tištěný) </a:t>
            </a:r>
            <a:endParaRPr lang="cs-CZ" sz="40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18BAD14-36F0-7BAC-DAC0-2D6F47E126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900880"/>
            <a:ext cx="9144000" cy="1356919"/>
          </a:xfrm>
        </p:spPr>
        <p:txBody>
          <a:bodyPr>
            <a:normAutofit/>
          </a:bodyPr>
          <a:lstStyle/>
          <a:p>
            <a:r>
              <a:rPr lang="cs-CZ" sz="2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Knihtisk a proměny literárního provozu</a:t>
            </a:r>
            <a:endParaRPr lang="cs-CZ" sz="2500" dirty="0"/>
          </a:p>
        </p:txBody>
      </p:sp>
    </p:spTree>
    <p:extLst>
      <p:ext uri="{BB962C8B-B14F-4D97-AF65-F5344CB8AC3E}">
        <p14:creationId xmlns:p14="http://schemas.microsoft.com/office/powerpoint/2010/main" val="23563739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312D9F-E7E8-A26E-F594-00FE2CC41A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98EB03-4B68-FD3B-8E81-D62DF8E760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Typy českých raně novověkých tiskáren: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rodinné  </a:t>
            </a:r>
            <a:r>
              <a:rPr lang="cs-CZ" sz="18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církevní (</a:t>
            </a:r>
            <a:r>
              <a:rPr lang="cs-CZ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bratrská tiskárna</a:t>
            </a: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1562 Ivančice, 1579 Kralice, 1629–1656 Lešno; cca 200 tisků)</a:t>
            </a:r>
            <a:r>
              <a:rPr lang="cs-CZ" sz="18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tabLst>
                <a:tab pos="457200" algn="l"/>
              </a:tabLs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řádové (</a:t>
            </a:r>
            <a:r>
              <a:rPr lang="cs-CZ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Jezuitská tiskárna </a:t>
            </a: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 univerzitní tiskárna)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8412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975A4D-AB5A-6A6B-0CD6-F039EA594C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0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Židovský knihtisk v Čechách a na Moravě</a:t>
            </a:r>
            <a:endParaRPr lang="cs-CZ" sz="30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6D28286-F55B-0ACB-C02C-7FC867341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lnSpc>
                <a:spcPct val="160000"/>
              </a:lnSpc>
              <a:spcBef>
                <a:spcPts val="0"/>
              </a:spcBef>
              <a:buNone/>
            </a:pPr>
            <a:r>
              <a:rPr lang="cs-CZ" sz="2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- Praha jako 1. místo židovského knihtisku severně od Alp </a:t>
            </a:r>
          </a:p>
          <a:p>
            <a:pPr marL="0" indent="0" algn="just">
              <a:lnSpc>
                <a:spcPct val="160000"/>
              </a:lnSpc>
              <a:spcBef>
                <a:spcPts val="0"/>
              </a:spcBef>
              <a:buNone/>
            </a:pPr>
            <a:r>
              <a:rPr lang="cs-CZ" sz="2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indent="0" algn="just">
              <a:lnSpc>
                <a:spcPct val="160000"/>
              </a:lnSpc>
              <a:spcBef>
                <a:spcPts val="0"/>
              </a:spcBef>
              <a:buNone/>
            </a:pPr>
            <a:r>
              <a:rPr lang="cs-CZ" sz="2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1. pražský hebrejský tisk = modlitební kniha (1512) – vydalo tiskařské konsorcium    </a:t>
            </a:r>
          </a:p>
          <a:p>
            <a:pPr marL="0" indent="0" algn="just">
              <a:lnSpc>
                <a:spcPct val="160000"/>
              </a:lnSpc>
              <a:spcBef>
                <a:spcPts val="0"/>
              </a:spcBef>
              <a:buNone/>
            </a:pPr>
            <a:r>
              <a:rPr lang="cs-CZ" sz="2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indent="0" algn="just">
              <a:lnSpc>
                <a:spcPct val="160000"/>
              </a:lnSpc>
              <a:spcBef>
                <a:spcPts val="0"/>
              </a:spcBef>
              <a:buNone/>
            </a:pPr>
            <a:r>
              <a:rPr lang="cs-CZ" sz="2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kontakty s pražskými křesťanskými tiskaři </a:t>
            </a:r>
          </a:p>
          <a:p>
            <a:pPr marL="0" indent="0" algn="just">
              <a:lnSpc>
                <a:spcPct val="160000"/>
              </a:lnSpc>
              <a:spcBef>
                <a:spcPts val="0"/>
              </a:spcBef>
              <a:buNone/>
            </a:pPr>
            <a:r>
              <a:rPr lang="cs-CZ" sz="2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- vysoká estetická kvalita pražských tisků 1. poloviny 16. století </a:t>
            </a:r>
          </a:p>
          <a:p>
            <a:pPr marL="0" indent="0" algn="just">
              <a:lnSpc>
                <a:spcPct val="160000"/>
              </a:lnSpc>
              <a:spcBef>
                <a:spcPts val="0"/>
              </a:spcBef>
              <a:buNone/>
            </a:pPr>
            <a:r>
              <a:rPr lang="cs-CZ" sz="2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indent="0" algn="just">
              <a:lnSpc>
                <a:spcPct val="160000"/>
              </a:lnSpc>
              <a:spcBef>
                <a:spcPts val="0"/>
              </a:spcBef>
              <a:buNone/>
            </a:pPr>
            <a:r>
              <a:rPr lang="cs-CZ" sz="23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Geršom</a:t>
            </a:r>
            <a:r>
              <a:rPr lang="cs-CZ" sz="23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ben </a:t>
            </a:r>
            <a:r>
              <a:rPr lang="cs-CZ" sz="23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Šlomo</a:t>
            </a:r>
            <a:r>
              <a:rPr lang="cs-CZ" sz="23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23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Kohen</a:t>
            </a:r>
            <a:r>
              <a:rPr lang="cs-CZ" sz="2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</a:t>
            </a:r>
            <a:r>
              <a:rPr lang="cs-CZ" sz="23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Gersonidovská</a:t>
            </a:r>
            <a:r>
              <a:rPr lang="cs-CZ" sz="2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/ </a:t>
            </a:r>
            <a:r>
              <a:rPr lang="cs-CZ" sz="23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Kacovská</a:t>
            </a:r>
            <a:r>
              <a:rPr lang="cs-CZ" sz="2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23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tiskárna</a:t>
            </a:r>
            <a:r>
              <a:rPr lang="cs-CZ" sz="2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téměř monopolní postavení v Čechách až do konce 16. století </a:t>
            </a:r>
          </a:p>
          <a:p>
            <a:pPr marL="0" indent="0" algn="just">
              <a:lnSpc>
                <a:spcPct val="160000"/>
              </a:lnSpc>
              <a:spcBef>
                <a:spcPts val="0"/>
              </a:spcBef>
              <a:buNone/>
            </a:pPr>
            <a:r>
              <a:rPr lang="cs-CZ" sz="2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indent="0" algn="just">
              <a:lnSpc>
                <a:spcPct val="160000"/>
              </a:lnSpc>
              <a:spcBef>
                <a:spcPts val="0"/>
              </a:spcBef>
              <a:buNone/>
            </a:pPr>
            <a:r>
              <a:rPr lang="cs-CZ" sz="23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Ja´akov</a:t>
            </a:r>
            <a:r>
              <a:rPr lang="cs-CZ" sz="23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23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Bak</a:t>
            </a:r>
            <a:r>
              <a:rPr lang="cs-CZ" sz="23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2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</a:t>
            </a:r>
            <a:r>
              <a:rPr lang="cs-CZ" sz="23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Bakovská tiskárna</a:t>
            </a:r>
            <a:r>
              <a:rPr lang="cs-CZ" sz="2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692891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312D9F-E7E8-A26E-F594-00FE2CC41A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98EB03-4B68-FD3B-8E81-D62DF8E760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cs-CZ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hebrejština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jazyk liturgie a intelektuálního (učeneckého) diskursu – určení mužské intelektuální elitě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od konce 16. století soustavné vydávání knih v jidiš pražskými židovskými tiskaři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 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tabLst>
                <a:tab pos="457200" algn="l"/>
              </a:tabLst>
            </a:pPr>
            <a:r>
              <a:rPr lang="cs-CZ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jidiš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hovorový jazyk aškenázských Židů (západní jidiš –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Judendeutsch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knihy pro ženy a pro muže neovládající hebrejštinu -) postupně zvýšení podílu žen na četbě, autorství 	a vydávání tištěných textů 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49104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975A4D-AB5A-6A6B-0CD6-F039EA594C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6D28286-F55B-0ACB-C02C-7FC867341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- kvalitativní proměna pražského židovského knihtisku na konci 16. století:</a:t>
            </a:r>
          </a:p>
          <a:p>
            <a:pPr lvl="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vydávání pro široké spektrum čtenářů (soustavná produkce v jidiš)</a:t>
            </a:r>
          </a:p>
          <a:p>
            <a:pPr lvl="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vydávání knih s jinou než čistě náboženskou tematikou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r. 1629 v Praze zákaz hebrejského knihtisku – oficiální obnovení tisku r. 1657 – r. 1669 opětné uzavření tiskáren – obnova r. 1672, resp. 1678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Morava: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1602–1605 židovská tiskárna v Prostějově (doloženy 4 tisky)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1753–1803 židovská tiskárna v Brně (přechodně Mikulov)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275936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312D9F-E7E8-A26E-F594-00FE2CC41A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30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Knihtisk a proměny vnímání literárního díla</a:t>
            </a:r>
            <a:endParaRPr lang="cs-CZ" sz="30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98EB03-4B68-FD3B-8E81-D62DF8E760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revoluce literárních médií?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cs-CZ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zrychlení výroby knihy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cs-CZ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dostupnost knihy 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cs-CZ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nový způsob odbytu knihy (vytvoření prodejní sítě a specializovaných prodejců – knihkupců) – vznik čtenářské veřejnosti   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cs-CZ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nárůst knihoven (soukromé knihovny šlechtické a měšťanské)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cs-CZ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bibliofilie  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cs-CZ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zvýšení gramotnosti společnosti (městské školy, domácí vyučování)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cs-CZ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podíl na rozvoji publicistiky (nové žánry: letákové noviny, kramářské tisky, politické pamflety, …)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cs-CZ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emancipace a standardizace evropských </a:t>
            </a:r>
            <a:r>
              <a:rPr lang="cs-CZ" sz="21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vernakulárních</a:t>
            </a:r>
            <a:r>
              <a:rPr lang="cs-CZ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jazyků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020249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975A4D-AB5A-6A6B-0CD6-F039EA594C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6D28286-F55B-0ACB-C02C-7FC867341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 indent="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revoluce intelektuální a společenská?</a:t>
            </a:r>
          </a:p>
          <a:p>
            <a:pPr marL="0" lvl="1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primárně vizuální vnímání textu </a:t>
            </a:r>
            <a:endParaRPr lang="cs-CZ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1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další rozvoj tichého a soukromého čtení? („privatizace četby“ – pojetí osobního soukromí, pojetí slova jako  osobního vlastnictví)   </a:t>
            </a:r>
            <a:endParaRPr lang="cs-CZ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1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důraz na grafickou stránku textu a její další propracovávání (typografie vytváří dojem uspořádanosti a nevyhnutelnosti)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vliv na literární představivost a podobu literárního díla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690660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312D9F-E7E8-A26E-F594-00FE2CC41A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98EB03-4B68-FD3B-8E81-D62DF8E760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zásadní předěl mezi písařskou kulturou středověku a tištěnou kulturou raného novověku?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tištěný text jako „polotovar“ určený k individuálnímu dotvoření, unikát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vs.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tištěný text jako splnění snu o věrné kopii autorského rukopisu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42606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975A4D-AB5A-6A6B-0CD6-F039EA594C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0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Paralelní existence psaného textu v raném novověku</a:t>
            </a:r>
            <a:endParaRPr lang="cs-CZ" sz="30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6D28286-F55B-0ACB-C02C-7FC867341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ne všechny texty určeny pro tisk – různé důvody: </a:t>
            </a:r>
          </a:p>
          <a:p>
            <a:pPr marL="742950" lvl="1" indent="-28575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"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nouzové publikační médium (důvody politické či náboženské, technické, nedostupnost, …)</a:t>
            </a:r>
          </a:p>
          <a:p>
            <a:pPr marL="742950" lvl="1" indent="-28575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"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privátní médium (literatura soukromého rázu, lokálního významu)  </a:t>
            </a:r>
          </a:p>
          <a:p>
            <a:pPr marL="742950" lvl="1" indent="-28575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"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prestižní status (individualizace, knižní dárek, reprezentativnost)  </a:t>
            </a:r>
          </a:p>
          <a:p>
            <a:pPr marL="742950" lvl="1" indent="-28575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"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preference ústního přednesu učební látky (rabínská tradice)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41427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312D9F-E7E8-A26E-F594-00FE2CC41A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98EB03-4B68-FD3B-8E81-D62DF8E760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Rukopisné zveřejnění: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autorské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uživatelské – opisování pro vlastní potřebu (včetně opisování tisků)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podnikatelské (profese </a:t>
            </a:r>
            <a:r>
              <a:rPr lang="cs-CZ" sz="18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opisovačů)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	</a:t>
            </a:r>
          </a:p>
          <a:p>
            <a:pPr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profesionální opisovačské dílny (už od středověku) – </a:t>
            </a:r>
            <a:r>
              <a:rPr lang="cs-CZ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Jan Táborský z Klokotské Hory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(1500/1–1572; kancionály, zpěvníky literátských bratrstev)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opisování na zakázku i v 18. století (modlitební knížky – kantoři)</a:t>
            </a:r>
          </a:p>
          <a:p>
            <a:pPr indent="0">
              <a:lnSpc>
                <a:spcPct val="150000"/>
              </a:lnSpc>
              <a:buNone/>
            </a:pP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>
              <a:lnSpc>
                <a:spcPct val="150000"/>
              </a:lnSpc>
              <a:buNone/>
            </a:pP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252540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312D9F-E7E8-A26E-F594-00FE2CC41A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98EB03-4B68-FD3B-8E81-D62DF8E760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08847"/>
            <a:ext cx="10515600" cy="4351338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zapisovači, shromažďovatelé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- 2. polovina 15. století: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Kříž z Telče 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(1440–1504)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Jan </a:t>
            </a:r>
            <a:r>
              <a:rPr lang="cs-CZ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Pinvička</a:t>
            </a:r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 Domažlic 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(sborníky z let 1459–1469)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konvoluty 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Tx/>
              <a:buChar char="-"/>
            </a:pP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17. a 18. století: </a:t>
            </a:r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Jiří </a:t>
            </a:r>
            <a:r>
              <a:rPr lang="cs-CZ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Evermod</a:t>
            </a:r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Košetický</a:t>
            </a:r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(1630–1700)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interference rukopisného a tištěného média (vpisky, </a:t>
            </a:r>
            <a:r>
              <a:rPr 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interfoliace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…)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234925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312D9F-E7E8-A26E-F594-00FE2CC41A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000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Gutenbergerův</a:t>
            </a:r>
            <a:r>
              <a:rPr lang="cs-CZ" sz="30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vynález tisku pohyblivými kovovými literami</a:t>
            </a:r>
            <a:endParaRPr lang="cs-CZ" sz="30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98EB03-4B68-FD3B-8E81-D62DF8E760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výrazně stoupající poptávka po knihách v pozdním středověku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- 1. polovina 15. století – doba experimentování s mechanickým rozmnožováním obrazů a textů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179894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312D9F-E7E8-A26E-F594-00FE2CC41A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Prameny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98EB03-4B68-FD3B-8E81-D62DF8E760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Tobolka, Zdeněk Václav et al.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sz="1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Knihopis českých a slovenských tisků od doby nejstarší až do konce 18. století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&lt; 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https://text.nkp.cz/o-</a:t>
            </a:r>
            <a:r>
              <a:rPr lang="cs-CZ" sz="1500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knihovne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/</a:t>
            </a:r>
            <a:r>
              <a:rPr lang="cs-CZ" sz="1500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odborne-cinnosti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/</a:t>
            </a:r>
            <a:r>
              <a:rPr lang="cs-CZ" sz="1500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oddeleni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-rukopisu-a-</a:t>
            </a:r>
            <a:r>
              <a:rPr lang="cs-CZ" sz="1500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starych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-tisku/knihopis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Baďurová, Anežka et al.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sz="1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Bibliografie cizojazyčných </a:t>
            </a:r>
            <a:r>
              <a:rPr lang="cs-CZ" sz="15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bohemikálních</a:t>
            </a:r>
            <a:r>
              <a:rPr lang="cs-CZ" sz="1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tisků z let 1501–1800 I. Produkce tiskáren na dnešním území České republiky v 16. a 17. století &lt;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https://www.lib.cas.cz/kvo/</a:t>
            </a:r>
            <a:r>
              <a:rPr lang="cs-CZ" sz="1500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cizojazycna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-bohemika/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Linda, Jaromír – Fidlerová, Alena – </a:t>
            </a:r>
            <a:r>
              <a:rPr lang="cs-CZ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Bekešová-Šulcková</a:t>
            </a:r>
            <a:r>
              <a:rPr lang="cs-CZ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Martina et al.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sz="1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Repertorium rukopisů 17. a 18. století z muzejních sbírek v Čechách I, II 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 – O). Karolinum, Praha 2003, 2007.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cs-CZ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Knihověda.cz – Portál k dějinám české knižní kultury do r. 1800 &lt;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https://www.knihoveda.cz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/&gt;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255949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975A4D-AB5A-6A6B-0CD6-F039EA594C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Literatura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6D28286-F55B-0ACB-C02C-7FC867341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Asmann</a:t>
            </a:r>
            <a:r>
              <a:rPr lang="cs-CZ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Jan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Archeologie literární komunikace. In: M. </a:t>
            </a:r>
            <a:r>
              <a:rPr lang="cs-CZ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Pechlivanos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 al.: </a:t>
            </a:r>
            <a:r>
              <a:rPr lang="cs-CZ" sz="1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Úvod do literární vědy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Herrmann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&amp; synové, Praha 1999.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Baďurová, Anežka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Historické knižní fondy v ČR a současný stav jejich knihovnického zpracování. </a:t>
            </a:r>
            <a:r>
              <a:rPr lang="cs-CZ" sz="1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Sborník archivních prací 53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2003, č. 2, s. 641–684.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Bohatcová</a:t>
            </a:r>
            <a:r>
              <a:rPr lang="cs-CZ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Mirjam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sz="1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Obecné dobré podle </a:t>
            </a:r>
            <a:r>
              <a:rPr lang="cs-CZ" sz="15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Melantricha</a:t>
            </a:r>
            <a:r>
              <a:rPr lang="cs-CZ" sz="1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Veleslavínů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Karolinum, Praha 2005.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Bohatcová</a:t>
            </a:r>
            <a:r>
              <a:rPr lang="cs-CZ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Mirjam – Hejnic, Josef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O vydavatelské činnosti veleslavínské tiskárny (1570-1620), </a:t>
            </a:r>
            <a:r>
              <a:rPr lang="cs-CZ" sz="1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Folia </a:t>
            </a:r>
            <a:r>
              <a:rPr lang="cs-CZ" sz="15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Historica</a:t>
            </a:r>
            <a:r>
              <a:rPr lang="cs-CZ" sz="1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5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Bohemica</a:t>
            </a:r>
            <a:r>
              <a:rPr lang="cs-CZ" sz="1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9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1985, s. 291–388.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Boldan</a:t>
            </a:r>
            <a:r>
              <a:rPr lang="cs-CZ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Kamil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sz="1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Počátek českého knihtisku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Scriptorium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Praha 2018.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Boldan</a:t>
            </a:r>
            <a:r>
              <a:rPr lang="cs-CZ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Kamil – Urbánková, Emma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sz="1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Rekonstrukce knihovny B. </a:t>
            </a:r>
            <a:r>
              <a:rPr lang="cs-CZ" sz="15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Hasištejnského</a:t>
            </a:r>
            <a:r>
              <a:rPr lang="cs-CZ" sz="1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 Lobkovic. Katalog </a:t>
            </a:r>
            <a:r>
              <a:rPr lang="cs-CZ" sz="15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inkunabulí</a:t>
            </a:r>
            <a:r>
              <a:rPr lang="cs-CZ" sz="1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roudnické lobkovické knihovny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Národní knihovna ČR, Praha 2009.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Dragoun, Michal – Marek, Jindřich – </a:t>
            </a:r>
            <a:r>
              <a:rPr lang="cs-CZ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Boldan</a:t>
            </a:r>
            <a:r>
              <a:rPr lang="cs-CZ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Kamil – Studničková, Milada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sz="1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Knižní kultura českého středověku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Scriptorium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Dolní Břežany 2020.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Ducreux</a:t>
            </a:r>
            <a:r>
              <a:rPr lang="cs-CZ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Marie-Elisabeth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Kniha a kacířství. Způsob četby a knižní politika v Čechách 18. století. </a:t>
            </a:r>
            <a:r>
              <a:rPr lang="cs-CZ" sz="1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Česká literatura doby baroka. Literární archiv 27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1994, s. 61–87.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Greenblatt</a:t>
            </a:r>
            <a:r>
              <a:rPr lang="cs-CZ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Rachel L.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sz="1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„Aby vyprávěli svým dětem“. Paměť židovské obce v raně novověké Praze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Academia, Praha 2016.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Homerová</a:t>
            </a:r>
            <a:r>
              <a:rPr lang="cs-CZ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Klára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Tisková cenzura v Čechách 1621–1660. </a:t>
            </a:r>
            <a:r>
              <a:rPr lang="cs-CZ" sz="1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Sborník Národního muzea v Praze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řada C, sv. 42–43, 1997–1998, č. 1–4.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cs-CZ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cs-CZ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779776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FDAD3F-AF34-1A71-AC55-E44D217810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7FA6BB0-252C-E491-CD0D-B4CC61F749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Horák, František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sz="1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popisu starých tisků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Praha 1947.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Hradilová, Marta – Jelínková, Andrea – Veselá, Lenka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eds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.): </a:t>
            </a:r>
            <a:r>
              <a:rPr lang="cs-CZ" sz="1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Paralelní existence. Rukopisy a tisky v českých zemích raného novověku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Academia, Praha 2020.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Martínek, Jan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O povaze a dochování našeho latinského písemnictví z období humanismu. </a:t>
            </a:r>
            <a:r>
              <a:rPr lang="cs-CZ" sz="1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Listy filologické 83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1960, č. 1, s. 128–134, č. 2, 269–274.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Ong</a:t>
            </a:r>
            <a:r>
              <a:rPr lang="cs-CZ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Walter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sz="15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Technologizace</a:t>
            </a:r>
            <a:r>
              <a:rPr lang="cs-CZ" sz="1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slova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Karolinum, Praha 2006, přel. Petr </a:t>
            </a:r>
            <a:r>
              <a:rPr lang="cs-CZ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Fantys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Petrů, Eduard – Hlobil, Ivo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sz="1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Humanismus a raná renesance na Moravě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Academia, Praha 1992.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Pokorný, Jiří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Česká literární produkce. In: O. Fejtová – V. Ledvinka – J. Pešek – V. </a:t>
            </a:r>
            <a:r>
              <a:rPr lang="cs-CZ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Vlnas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eds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.):</a:t>
            </a:r>
            <a:r>
              <a:rPr lang="cs-CZ" sz="15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Barokní Praha – Barokní Čechie 1620–1740.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Scriptorium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Praha 2004, s. 653–659.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Ryantová</a:t>
            </a:r>
            <a:r>
              <a:rPr lang="cs-CZ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Marie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Čtenář. In: V. Bůžek – P. Král (</a:t>
            </a:r>
            <a:r>
              <a:rPr lang="cs-CZ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eds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.): </a:t>
            </a:r>
            <a:r>
              <a:rPr lang="cs-CZ" sz="1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Člověk českého raného novověku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Argo, Praha 1999.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Sixtová, Olga 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.): </a:t>
            </a:r>
            <a:r>
              <a:rPr lang="cs-CZ" sz="1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Hebrejský knihtisk v Čechách a na Moravě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Academia, Praha 2012.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Tobolka, Zdeněk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sz="1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Kniha. Její vznik, vývoj a rozbor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Orbis, Praha 1949.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Veselá, Lenka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sz="1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Knihy na dvoře Rožmberků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Scriptorium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Praha 2005.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Voit</a:t>
            </a:r>
            <a:r>
              <a:rPr lang="cs-CZ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Petr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sz="1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Encyklopedie knihy. Starší knihtisk a příbuzné obory mezi polovinou 15. a počátkem 16. století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LIBRI, Praha 2008.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2269872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732847-4324-9360-9A6C-C1C6A97693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CEA9F77-F02D-A2CC-99DB-27410AC325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Voit</a:t>
            </a:r>
            <a:r>
              <a:rPr lang="cs-CZ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Petr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Udržet pravý okraj stránkové sazby (Od literární historie k samostudiu). </a:t>
            </a:r>
            <a:r>
              <a:rPr lang="cs-CZ" sz="1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Česká literatura 59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2011, č. 2, s. 242–260 (rozhovor).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Voit</a:t>
            </a:r>
            <a:r>
              <a:rPr lang="cs-CZ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Petr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sz="1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Český knihtisk mezi pozdní gotikou a renesancí I. </a:t>
            </a:r>
            <a:r>
              <a:rPr lang="cs-CZ" sz="15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Severinsko</a:t>
            </a:r>
            <a:r>
              <a:rPr lang="cs-CZ" sz="1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-kosořská dynastie. 1488–1557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Koniasch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Latin </a:t>
            </a:r>
            <a:r>
              <a:rPr lang="cs-CZ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Press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Praha 2013.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Voit</a:t>
            </a:r>
            <a:r>
              <a:rPr lang="cs-CZ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Petr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sz="1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Český knihtisk mezi pozdní gotikou a renesancí II. Tiskaři pro víru i tiskaři pro obrození národa. 1498–1547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Academia, Praha 2017.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064587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975A4D-AB5A-6A6B-0CD6-F039EA594C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6D28286-F55B-0ACB-C02C-7FC867341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cs-CZ" sz="19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Johann </a:t>
            </a:r>
            <a:r>
              <a:rPr lang="cs-CZ" sz="19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Gutenberg</a:t>
            </a:r>
            <a:r>
              <a:rPr lang="cs-CZ" sz="1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(okolo 1400 – 1468) 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cs-CZ" sz="1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r. 1440? – myšlenka tisku pohyblivými literami (komplexní technologie: licí strojek, liteřina, tiskařský lis) 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cs-CZ" sz="1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typografie  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cs-CZ" sz="1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cca 1448 zřízení tiskárny v Mohuči – tisk bible v letech 1452–1454  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cs-CZ" sz="1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cs-CZ" sz="19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Šíření knihtisku: </a:t>
            </a:r>
            <a:endParaRPr lang="cs-CZ" sz="19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cs-CZ" sz="1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Německo – Itálie (1465) – Švýcarsko (?1468) – Francie (1470) – Španělsko (1472) – Belgie, Maďarsko, Nizozemí a Polsko (1473) – Anglie (1476) … 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cs-CZ" sz="1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do r. 1500 tiskárny na více než 250 místech Evropy (zejména univerzitní města, biskupská sídla, centra mezinárodního obchodu)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602421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312D9F-E7E8-A26E-F594-00FE2CC41A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98EB03-4B68-FD3B-8E81-D62DF8E760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inkunábule / prvotisky (in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cunabula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= v kolébce)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paleotypy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479368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975A4D-AB5A-6A6B-0CD6-F039EA594C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6D28286-F55B-0ACB-C02C-7FC867341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6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kniha jako unikát vs. kniha jako sériový výrobek </a:t>
            </a:r>
          </a:p>
          <a:p>
            <a:pPr marL="0" indent="0" algn="just">
              <a:lnSpc>
                <a:spcPct val="16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indent="0" algn="just">
              <a:lnSpc>
                <a:spcPct val="16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vědomé podržení podoby kaligrafické rukopisné knihy u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provotisků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inkunábule jako polotovar pro rukodělné dokončení (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rubrikace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iluminace, …)</a:t>
            </a:r>
          </a:p>
          <a:p>
            <a:pPr marL="0" indent="0" algn="just">
              <a:lnSpc>
                <a:spcPct val="16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postupná emancipace tištěné knihy   </a:t>
            </a:r>
          </a:p>
          <a:p>
            <a:pPr marL="0" indent="0" algn="just">
              <a:lnSpc>
                <a:spcPct val="16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indent="0" algn="just">
              <a:lnSpc>
                <a:spcPct val="16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význam renesančního humanismu: </a:t>
            </a:r>
          </a:p>
          <a:p>
            <a:pPr lvl="1" algn="just">
              <a:lnSpc>
                <a:spcPct val="160000"/>
              </a:lnSpc>
              <a:spcBef>
                <a:spcPts val="0"/>
              </a:spcBef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elitní komunita založená na sdílení kanonického korpusu antických textů, jež nutno si opatřit </a:t>
            </a:r>
          </a:p>
          <a:p>
            <a:pPr lvl="1" algn="just">
              <a:lnSpc>
                <a:spcPct val="160000"/>
              </a:lnSpc>
              <a:spcBef>
                <a:spcPts val="0"/>
              </a:spcBef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humanistická antikva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38191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312D9F-E7E8-A26E-F594-00FE2CC41A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0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Počátky knihtisku v Čechách a na Moravě </a:t>
            </a:r>
            <a:endParaRPr lang="cs-CZ" sz="30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98EB03-4B68-FD3B-8E81-D62DF8E760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od 70. let 15. století – 45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inkunabulí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z Čech + 25 z Moravy (náboženské texty, užitné texty, zábavná díla)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10849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975A4D-AB5A-6A6B-0CD6-F039EA594C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0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Otázka první české tištěné knihy</a:t>
            </a:r>
            <a:endParaRPr lang="cs-CZ" sz="30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6D28286-F55B-0ACB-C02C-7FC867341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Plzeň – „pramáti české typografie“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cs-CZ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Arnoštova statuta </a:t>
            </a: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cs-CZ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1476</a:t>
            </a: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vznik 8 tisků v téže tiskařské dílně od r. 1476 do začátku 90. let 15. století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- 2 etapy činnosti (</a:t>
            </a:r>
            <a:r>
              <a:rPr lang="cs-CZ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Tiskař Statut Arnošta z Pardubic</a:t>
            </a: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 </a:t>
            </a:r>
            <a:r>
              <a:rPr lang="cs-CZ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Pokračovatel Tiskaře Statut Arnošta z Pardubic)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sepětí první etapy činnosti první plzeňské tiskárny s pražskou kapitulou?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3058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312D9F-E7E8-A26E-F594-00FE2CC41A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0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Tiskařská centra 15. století</a:t>
            </a:r>
            <a:endParaRPr lang="cs-CZ" sz="30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98EB03-4B68-FD3B-8E81-D62DF8E760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Čechy: Plzeň – Vimperk (1484) – Praha (1487) – Kutná Hora (1489)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Morava: Brno (1486) – Olomouc (1499) 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„kočovné tiskárny“   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doba fungování tiskáren krátká nebo přerušovaná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velký import knih ze zahraničí = silná konkurence pro české tiskaře – volba specifických edičních strategií </a:t>
            </a:r>
          </a:p>
          <a:p>
            <a:pPr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Čechy: zaměření na jazykově české tisky</a:t>
            </a:r>
          </a:p>
          <a:p>
            <a:pPr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Morava: zaměření na drobné, „užitné“ literární útvary 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kladný postoj ke knihtisku u českých humanistů (většina díla zveřejněna tiskem), rezervovaný postoj utrakvistů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6293672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975A4D-AB5A-6A6B-0CD6-F039EA594C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0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Pojetí raně novověkého tiskaře v českých zemích </a:t>
            </a:r>
            <a:r>
              <a:rPr lang="cs-CZ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cs-CZ" sz="30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6D28286-F55B-0ACB-C02C-7FC867341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tzv. personální unie (nakladatel, překladatel, adaptátor)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nakladatelský „plán“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stimulující činitel v oblasti produkce i recepce literatury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politická angažovanost (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Sixt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Palma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Močidlanský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 Jan Olivetský)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po r. 1620 řada nových cenzurních nařízení → exilové tiskárny (tzv. špalíčky)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1358712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1897</Words>
  <Application>Microsoft Office PowerPoint</Application>
  <PresentationFormat>Širokoúhlá obrazovka</PresentationFormat>
  <Paragraphs>152</Paragraphs>
  <Slides>23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9" baseType="lpstr">
      <vt:lpstr>Arial</vt:lpstr>
      <vt:lpstr>Calibri</vt:lpstr>
      <vt:lpstr>Calibri Light</vt:lpstr>
      <vt:lpstr>Times New Roman</vt:lpstr>
      <vt:lpstr>Wingdings</vt:lpstr>
      <vt:lpstr>Motiv Office</vt:lpstr>
      <vt:lpstr>Média literární komunikace v raném novověku (text psaný a tištěný) </vt:lpstr>
      <vt:lpstr>Gutenbergerův vynález tisku pohyblivými kovovými literami</vt:lpstr>
      <vt:lpstr>Prezentace aplikace PowerPoint</vt:lpstr>
      <vt:lpstr>Prezentace aplikace PowerPoint</vt:lpstr>
      <vt:lpstr>Prezentace aplikace PowerPoint</vt:lpstr>
      <vt:lpstr>Počátky knihtisku v Čechách a na Moravě </vt:lpstr>
      <vt:lpstr>Otázka první české tištěné knihy</vt:lpstr>
      <vt:lpstr>Tiskařská centra 15. století</vt:lpstr>
      <vt:lpstr>Pojetí raně novověkého tiskaře v českých zemích  </vt:lpstr>
      <vt:lpstr>Prezentace aplikace PowerPoint</vt:lpstr>
      <vt:lpstr>Židovský knihtisk v Čechách a na Moravě</vt:lpstr>
      <vt:lpstr>Prezentace aplikace PowerPoint</vt:lpstr>
      <vt:lpstr>Prezentace aplikace PowerPoint</vt:lpstr>
      <vt:lpstr> Knihtisk a proměny vnímání literárního díla</vt:lpstr>
      <vt:lpstr>Prezentace aplikace PowerPoint</vt:lpstr>
      <vt:lpstr>Prezentace aplikace PowerPoint</vt:lpstr>
      <vt:lpstr>Paralelní existence psaného textu v raném novověku</vt:lpstr>
      <vt:lpstr>Prezentace aplikace PowerPoint</vt:lpstr>
      <vt:lpstr>Prezentace aplikace PowerPoint</vt:lpstr>
      <vt:lpstr>Prameny</vt:lpstr>
      <vt:lpstr>Literatura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Média literární komunikace v raném novověku (text psaný a tištěný) </dc:title>
  <dc:creator>Činčurová, Bára</dc:creator>
  <cp:lastModifiedBy>Činčurová, Bára</cp:lastModifiedBy>
  <cp:revision>4</cp:revision>
  <dcterms:created xsi:type="dcterms:W3CDTF">2023-08-01T03:41:43Z</dcterms:created>
  <dcterms:modified xsi:type="dcterms:W3CDTF">2023-08-01T20:59:37Z</dcterms:modified>
</cp:coreProperties>
</file>