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767DDF-A65D-43D9-B150-6D8EA62B020A}" type="datetimeFigureOut">
              <a:rPr lang="cs-CZ" smtClean="0"/>
              <a:pPr/>
              <a:t>15.05.2019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D3787-EC3F-4649-B30B-494FFD0C56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arry_potter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554237"/>
            <a:ext cx="8504238" cy="45178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Affirmative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Herbert </a:t>
            </a:r>
            <a:r>
              <a:rPr lang="cs-CZ" dirty="0" err="1" smtClean="0"/>
              <a:t>Marcuse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Culture</a:t>
            </a:r>
            <a:r>
              <a:rPr lang="cs-CZ" dirty="0" smtClean="0"/>
              <a:t> as a </a:t>
            </a:r>
            <a:r>
              <a:rPr lang="cs-CZ" dirty="0" err="1" smtClean="0"/>
              <a:t>sphere</a:t>
            </a:r>
            <a:r>
              <a:rPr lang="cs-CZ" dirty="0" smtClean="0"/>
              <a:t> </a:t>
            </a:r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equally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to </a:t>
            </a:r>
            <a:r>
              <a:rPr lang="cs-CZ" dirty="0" err="1" smtClean="0"/>
              <a:t>everyone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reflect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inequalities</a:t>
            </a:r>
            <a:endParaRPr lang="cs-CZ" dirty="0" smtClean="0"/>
          </a:p>
          <a:p>
            <a:r>
              <a:rPr lang="cs-CZ" dirty="0" err="1" smtClean="0"/>
              <a:t>Preservation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, </a:t>
            </a:r>
            <a:r>
              <a:rPr lang="cs-CZ" dirty="0" err="1" smtClean="0"/>
              <a:t>hope</a:t>
            </a:r>
            <a:r>
              <a:rPr lang="cs-CZ" dirty="0" smtClean="0"/>
              <a:t>, </a:t>
            </a:r>
            <a:r>
              <a:rPr lang="cs-CZ" dirty="0" err="1" smtClean="0"/>
              <a:t>emancipation</a:t>
            </a:r>
            <a:r>
              <a:rPr lang="cs-CZ" dirty="0" smtClean="0"/>
              <a:t>, </a:t>
            </a:r>
            <a:r>
              <a:rPr lang="cs-CZ" dirty="0" err="1" smtClean="0"/>
              <a:t>freedom</a:t>
            </a:r>
            <a:endParaRPr lang="cs-CZ" dirty="0" smtClean="0"/>
          </a:p>
          <a:p>
            <a:r>
              <a:rPr lang="cs-CZ" dirty="0" err="1" smtClean="0"/>
              <a:t>Emancipation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sphere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mutes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emancipation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sphere</a:t>
            </a:r>
            <a:endParaRPr lang="cs-CZ" dirty="0" smtClean="0"/>
          </a:p>
          <a:p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contributes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-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coercion</a:t>
            </a:r>
            <a:r>
              <a:rPr lang="cs-CZ" dirty="0" smtClean="0"/>
              <a:t> by „</a:t>
            </a:r>
            <a:r>
              <a:rPr lang="cs-CZ" dirty="0" err="1" smtClean="0"/>
              <a:t>affirmating</a:t>
            </a:r>
            <a:r>
              <a:rPr lang="cs-CZ" dirty="0" smtClean="0"/>
              <a:t>“ </a:t>
            </a:r>
            <a:r>
              <a:rPr lang="cs-CZ" dirty="0" err="1" smtClean="0"/>
              <a:t>the</a:t>
            </a:r>
            <a:r>
              <a:rPr lang="cs-CZ" dirty="0" smtClean="0"/>
              <a:t> status quo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</a:t>
            </a:r>
            <a:r>
              <a:rPr lang="cs-CZ" dirty="0" smtClean="0"/>
              <a:t> </a:t>
            </a:r>
            <a:r>
              <a:rPr lang="cs-CZ" dirty="0" err="1" smtClean="0"/>
              <a:t>Wei</a:t>
            </a:r>
            <a:r>
              <a:rPr lang="cs-CZ" dirty="0" smtClean="0"/>
              <a:t> </a:t>
            </a:r>
            <a:r>
              <a:rPr lang="cs-CZ" dirty="0" err="1" smtClean="0"/>
              <a:t>Wei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Law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Journey</a:t>
            </a:r>
            <a:r>
              <a:rPr lang="cs-CZ" i="1" dirty="0" smtClean="0"/>
              <a:t> </a:t>
            </a:r>
            <a:endParaRPr lang="cs-CZ" dirty="0"/>
          </a:p>
        </p:txBody>
      </p:sp>
      <p:pic>
        <p:nvPicPr>
          <p:cNvPr id="4" name="Zástupný symbol pro obsah 3" descr="ai_wei_wei_law_of_the_journe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Aura </a:t>
            </a:r>
            <a:r>
              <a:rPr lang="cs-CZ" dirty="0" err="1" smtClean="0"/>
              <a:t>and</a:t>
            </a:r>
            <a:r>
              <a:rPr lang="cs-CZ" dirty="0" smtClean="0"/>
              <a:t> Technology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Walter </a:t>
            </a:r>
            <a:r>
              <a:rPr lang="cs-CZ" dirty="0" smtClean="0"/>
              <a:t>Benjamin,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Work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Art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Age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Mechanical</a:t>
            </a:r>
            <a:r>
              <a:rPr lang="cs-CZ" i="1" dirty="0" smtClean="0"/>
              <a:t> </a:t>
            </a:r>
            <a:r>
              <a:rPr lang="cs-CZ" i="1" dirty="0" err="1" smtClean="0"/>
              <a:t>Reproduction</a:t>
            </a:r>
            <a:endParaRPr lang="cs-CZ" i="1" dirty="0" smtClean="0"/>
          </a:p>
          <a:p>
            <a:r>
              <a:rPr lang="cs-CZ" dirty="0" smtClean="0"/>
              <a:t>Positive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r>
              <a:rPr lang="cs-CZ" dirty="0" smtClean="0"/>
              <a:t>,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– </a:t>
            </a:r>
            <a:r>
              <a:rPr lang="cs-CZ" dirty="0" err="1" smtClean="0"/>
              <a:t>mainly</a:t>
            </a:r>
            <a:r>
              <a:rPr lang="cs-CZ" dirty="0" smtClean="0"/>
              <a:t> film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photography</a:t>
            </a:r>
            <a:endParaRPr lang="cs-CZ" dirty="0" smtClean="0"/>
          </a:p>
          <a:p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smtClean="0"/>
              <a:t>Technology not as a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as a medium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endParaRPr lang="cs-CZ" dirty="0" smtClean="0"/>
          </a:p>
          <a:p>
            <a:r>
              <a:rPr lang="cs-CZ" dirty="0" smtClean="0"/>
              <a:t>Influence on a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–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endParaRPr lang="cs-CZ" dirty="0" smtClean="0"/>
          </a:p>
          <a:p>
            <a:r>
              <a:rPr lang="cs-CZ" dirty="0" smtClean="0"/>
              <a:t>Aura – 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(</a:t>
            </a:r>
            <a:r>
              <a:rPr lang="cs-CZ" dirty="0" err="1" smtClean="0"/>
              <a:t>traditional</a:t>
            </a:r>
            <a:r>
              <a:rPr lang="cs-CZ" dirty="0" smtClean="0"/>
              <a:t>) </a:t>
            </a:r>
            <a:r>
              <a:rPr lang="cs-CZ" dirty="0" err="1" smtClean="0"/>
              <a:t>artwork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“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Adorno</a:t>
            </a:r>
            <a:r>
              <a:rPr lang="cs-CZ" dirty="0" smtClean="0"/>
              <a:t>‘s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Artworks</a:t>
            </a:r>
            <a:r>
              <a:rPr lang="cs-CZ" dirty="0" smtClean="0"/>
              <a:t> are free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autonomous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nothing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no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free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autonomous</a:t>
            </a:r>
            <a:endParaRPr lang="cs-CZ" dirty="0" smtClean="0"/>
          </a:p>
          <a:p>
            <a:r>
              <a:rPr lang="cs-CZ" dirty="0" smtClean="0"/>
              <a:t>Autonomy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enabled</a:t>
            </a:r>
            <a:r>
              <a:rPr lang="cs-CZ" dirty="0" smtClean="0"/>
              <a:t> by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endParaRPr lang="cs-CZ" dirty="0" smtClean="0"/>
          </a:p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synthesis</a:t>
            </a:r>
            <a:r>
              <a:rPr lang="cs-CZ" dirty="0" smtClean="0"/>
              <a:t>, i.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non-</a:t>
            </a:r>
            <a:r>
              <a:rPr lang="cs-CZ" dirty="0" err="1" smtClean="0"/>
              <a:t>violent</a:t>
            </a:r>
            <a:r>
              <a:rPr lang="cs-CZ" dirty="0" smtClean="0"/>
              <a:t> </a:t>
            </a:r>
            <a:r>
              <a:rPr lang="cs-CZ" dirty="0" smtClean="0"/>
              <a:t>unity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, </a:t>
            </a:r>
            <a:r>
              <a:rPr lang="en-GB" dirty="0" smtClean="0"/>
              <a:t>preserving their particularity and contradictions amongst them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disclosure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oppresive</a:t>
            </a:r>
            <a:r>
              <a:rPr lang="cs-CZ" dirty="0" smtClean="0"/>
              <a:t>, </a:t>
            </a:r>
            <a:r>
              <a:rPr lang="cs-CZ" dirty="0" err="1" smtClean="0"/>
              <a:t>violent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rare</a:t>
            </a:r>
            <a:r>
              <a:rPr lang="cs-CZ" dirty="0" smtClean="0"/>
              <a:t> </a:t>
            </a:r>
            <a:r>
              <a:rPr lang="cs-CZ" dirty="0" err="1" smtClean="0"/>
              <a:t>glimpse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reconciliation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prefigures</a:t>
            </a:r>
            <a:r>
              <a:rPr lang="cs-CZ" dirty="0" smtClean="0"/>
              <a:t> a </a:t>
            </a:r>
            <a:r>
              <a:rPr lang="cs-CZ" dirty="0" err="1" smtClean="0"/>
              <a:t>reconciled</a:t>
            </a:r>
            <a:r>
              <a:rPr lang="cs-CZ" dirty="0" smtClean="0"/>
              <a:t> society</a:t>
            </a:r>
          </a:p>
          <a:p>
            <a:pPr>
              <a:buFontTx/>
              <a:buChar char="-"/>
            </a:pP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indirect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smtClean="0"/>
              <a:t>reality</a:t>
            </a:r>
          </a:p>
          <a:p>
            <a:pPr>
              <a:buFontTx/>
              <a:buChar char="-"/>
            </a:pP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smtClean="0"/>
              <a:t>has a </a:t>
            </a:r>
            <a:r>
              <a:rPr lang="cs-CZ" dirty="0" err="1" smtClean="0"/>
              <a:t>power</a:t>
            </a:r>
            <a:r>
              <a:rPr lang="cs-CZ" dirty="0" smtClean="0"/>
              <a:t> to </a:t>
            </a:r>
            <a:r>
              <a:rPr lang="cs-CZ" dirty="0" err="1" smtClean="0"/>
              <a:t>intervene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conciousness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recipient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Pablo</a:t>
            </a:r>
            <a:r>
              <a:rPr lang="cs-CZ" dirty="0" smtClean="0"/>
              <a:t> Picasso: </a:t>
            </a:r>
            <a:r>
              <a:rPr lang="cs-CZ" i="1" dirty="0" err="1" smtClean="0"/>
              <a:t>Guernica</a:t>
            </a:r>
            <a:endParaRPr lang="cs-CZ" i="1" dirty="0"/>
          </a:p>
        </p:txBody>
      </p:sp>
      <p:pic>
        <p:nvPicPr>
          <p:cNvPr id="4" name="Zástupný symbol pro obsah 3" descr="picasso_guerni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823200" cy="36724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Roots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a</a:t>
            </a:r>
            <a:r>
              <a:rPr lang="cs-CZ" dirty="0" err="1" smtClean="0"/>
              <a:t>ttitude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positive </a:t>
            </a:r>
            <a:r>
              <a:rPr lang="cs-CZ" dirty="0" err="1" smtClean="0"/>
              <a:t>or</a:t>
            </a:r>
            <a:r>
              <a:rPr lang="cs-CZ" dirty="0" smtClean="0"/>
              <a:t> negative </a:t>
            </a:r>
          </a:p>
          <a:p>
            <a:pPr>
              <a:buFontTx/>
              <a:buChar char="-"/>
            </a:pPr>
            <a:r>
              <a:rPr lang="cs-CZ" dirty="0" err="1" smtClean="0"/>
              <a:t>distinction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expect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to </a:t>
            </a:r>
            <a:r>
              <a:rPr lang="cs-CZ" dirty="0" err="1" smtClean="0"/>
              <a:t>agree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judgments</a:t>
            </a:r>
            <a:r>
              <a:rPr lang="cs-CZ" dirty="0" smtClean="0"/>
              <a:t>,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Hannah</a:t>
            </a:r>
            <a:r>
              <a:rPr lang="cs-CZ" dirty="0" smtClean="0"/>
              <a:t> </a:t>
            </a:r>
            <a:r>
              <a:rPr lang="cs-CZ" dirty="0" err="1" smtClean="0"/>
              <a:t>Arendt</a:t>
            </a:r>
            <a:r>
              <a:rPr lang="cs-CZ" dirty="0" smtClean="0"/>
              <a:t>‘s </a:t>
            </a:r>
            <a:r>
              <a:rPr lang="cs-CZ" dirty="0" err="1" smtClean="0"/>
              <a:t>C</a:t>
            </a:r>
            <a:r>
              <a:rPr lang="cs-CZ" dirty="0" err="1" smtClean="0"/>
              <a:t>onception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(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imagine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supress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interests</a:t>
            </a:r>
            <a:r>
              <a:rPr lang="cs-CZ" dirty="0" smtClean="0"/>
              <a:t> =&gt;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enlargment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limited </a:t>
            </a:r>
            <a:r>
              <a:rPr lang="cs-CZ" dirty="0" err="1" smtClean="0"/>
              <a:t>perspective</a:t>
            </a:r>
            <a:r>
              <a:rPr lang="cs-CZ" dirty="0" smtClean="0"/>
              <a:t> </a:t>
            </a:r>
            <a:r>
              <a:rPr lang="cs-CZ" dirty="0" err="1" smtClean="0"/>
              <a:t>enables</a:t>
            </a:r>
            <a:r>
              <a:rPr lang="cs-CZ" dirty="0" smtClean="0"/>
              <a:t> a </a:t>
            </a:r>
            <a:r>
              <a:rPr lang="cs-CZ" dirty="0" err="1" smtClean="0"/>
              <a:t>better</a:t>
            </a:r>
            <a:r>
              <a:rPr lang="cs-CZ" dirty="0" smtClean="0"/>
              <a:t>, more just </a:t>
            </a:r>
            <a:r>
              <a:rPr lang="cs-CZ" dirty="0" err="1" smtClean="0"/>
              <a:t>judgment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perceive</a:t>
            </a:r>
            <a:r>
              <a:rPr lang="cs-CZ" dirty="0" smtClean="0"/>
              <a:t>, </a:t>
            </a:r>
            <a:r>
              <a:rPr lang="cs-CZ" dirty="0" err="1" smtClean="0"/>
              <a:t>reflect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judge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smtClean="0"/>
              <a:t>distance</a:t>
            </a:r>
          </a:p>
          <a:p>
            <a:pPr>
              <a:buFontTx/>
              <a:buChar char="-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smtClean="0"/>
              <a:t>do not </a:t>
            </a:r>
            <a:r>
              <a:rPr lang="cs-CZ" dirty="0" err="1" smtClean="0"/>
              <a:t>participate</a:t>
            </a:r>
            <a:r>
              <a:rPr lang="cs-CZ" dirty="0" smtClean="0"/>
              <a:t> in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necessity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distance, </a:t>
            </a:r>
            <a:r>
              <a:rPr lang="cs-CZ" dirty="0" err="1" smtClean="0"/>
              <a:t>detachment</a:t>
            </a:r>
            <a:r>
              <a:rPr lang="cs-CZ" dirty="0" smtClean="0"/>
              <a:t>, </a:t>
            </a:r>
            <a:r>
              <a:rPr lang="cs-CZ" dirty="0" err="1" smtClean="0"/>
              <a:t>disinterestedness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such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impartial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Damien</a:t>
            </a:r>
            <a:r>
              <a:rPr lang="cs-CZ" dirty="0" smtClean="0"/>
              <a:t> </a:t>
            </a:r>
            <a:r>
              <a:rPr lang="cs-CZ" dirty="0" err="1" smtClean="0"/>
              <a:t>Hirst</a:t>
            </a:r>
            <a:r>
              <a:rPr lang="cs-CZ" dirty="0" smtClean="0"/>
              <a:t>: </a:t>
            </a:r>
            <a:r>
              <a:rPr lang="en-US" i="1" dirty="0" smtClean="0"/>
              <a:t>Love's Paradox </a:t>
            </a:r>
            <a:r>
              <a:rPr lang="en-US" dirty="0" smtClean="0"/>
              <a:t>(</a:t>
            </a:r>
            <a:r>
              <a:rPr lang="cs-CZ" dirty="0" smtClean="0"/>
              <a:t>2007)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53be7046926522bdf88c34ecaf31ff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Aesthetics</a:t>
            </a:r>
            <a:r>
              <a:rPr lang="cs-CZ" dirty="0" smtClean="0"/>
              <a:t> as a </a:t>
            </a:r>
            <a:r>
              <a:rPr lang="cs-CZ" dirty="0" err="1" smtClean="0"/>
              <a:t>Guiding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examined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aesthetics</a:t>
            </a:r>
            <a:endParaRPr lang="cs-CZ" dirty="0" smtClean="0"/>
          </a:p>
          <a:p>
            <a:r>
              <a:rPr lang="cs-CZ" dirty="0" err="1" smtClean="0"/>
              <a:t>Aesthetics</a:t>
            </a:r>
            <a:r>
              <a:rPr lang="cs-CZ" dirty="0" smtClean="0"/>
              <a:t> </a:t>
            </a:r>
            <a:r>
              <a:rPr lang="cs-CZ" dirty="0" err="1" smtClean="0"/>
              <a:t>provides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frame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, </a:t>
            </a: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to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borderline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understood</a:t>
            </a:r>
            <a:r>
              <a:rPr lang="cs-CZ" dirty="0" smtClean="0"/>
              <a:t> </a:t>
            </a:r>
            <a:r>
              <a:rPr lang="cs-CZ" dirty="0" err="1" smtClean="0"/>
              <a:t>aesthetically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smtClean="0"/>
              <a:t>=&gt;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gained</a:t>
            </a:r>
            <a:r>
              <a:rPr lang="cs-CZ" dirty="0" smtClean="0"/>
              <a:t> by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(i.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propaganda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, to by </a:t>
            </a:r>
            <a:r>
              <a:rPr lang="cs-CZ" dirty="0" err="1" smtClean="0"/>
              <a:t>significant</a:t>
            </a:r>
            <a:r>
              <a:rPr lang="cs-CZ" dirty="0" smtClean="0"/>
              <a:t>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Jacques</a:t>
            </a:r>
            <a:r>
              <a:rPr lang="cs-CZ" dirty="0" smtClean="0"/>
              <a:t> </a:t>
            </a:r>
            <a:r>
              <a:rPr lang="cs-CZ" dirty="0" err="1" smtClean="0"/>
              <a:t>Rancière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Three</a:t>
            </a:r>
            <a:r>
              <a:rPr lang="cs-CZ" b="1" dirty="0" smtClean="0"/>
              <a:t> </a:t>
            </a:r>
            <a:r>
              <a:rPr lang="cs-CZ" b="1" dirty="0" err="1" smtClean="0"/>
              <a:t>Regimes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„</a:t>
            </a:r>
            <a:r>
              <a:rPr lang="cs-CZ" b="1" dirty="0" err="1" smtClean="0"/>
              <a:t>Art</a:t>
            </a:r>
            <a:r>
              <a:rPr lang="cs-CZ" b="1" dirty="0" smtClean="0"/>
              <a:t>“/</a:t>
            </a:r>
            <a:r>
              <a:rPr lang="cs-CZ" b="1" dirty="0" err="1" smtClean="0"/>
              <a:t>Images</a:t>
            </a:r>
            <a:endParaRPr lang="cs-CZ" b="1" dirty="0" smtClean="0"/>
          </a:p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Ethical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cs-CZ" dirty="0" smtClean="0"/>
              <a:t>not </a:t>
            </a:r>
            <a:r>
              <a:rPr lang="cs-CZ" dirty="0" err="1" smtClean="0"/>
              <a:t>art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cs-CZ" dirty="0" err="1" smtClean="0"/>
              <a:t>artistic</a:t>
            </a:r>
            <a:r>
              <a:rPr lang="cs-CZ" dirty="0" smtClean="0"/>
              <a:t> </a:t>
            </a:r>
            <a:r>
              <a:rPr lang="cs-CZ" dirty="0" err="1" smtClean="0"/>
              <a:t>representations</a:t>
            </a:r>
            <a:r>
              <a:rPr lang="cs-CZ" dirty="0" smtClean="0"/>
              <a:t> </a:t>
            </a:r>
            <a:r>
              <a:rPr lang="cs-CZ" dirty="0" err="1" smtClean="0"/>
              <a:t>judged</a:t>
            </a:r>
            <a:r>
              <a:rPr lang="cs-CZ" dirty="0" smtClean="0"/>
              <a:t> by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truthfulness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ethical</a:t>
            </a:r>
            <a:r>
              <a:rPr lang="cs-CZ" dirty="0" smtClean="0"/>
              <a:t> import</a:t>
            </a:r>
          </a:p>
          <a:p>
            <a:pPr marL="514350" indent="-514350">
              <a:buNone/>
            </a:pPr>
            <a:r>
              <a:rPr lang="cs-CZ" dirty="0" smtClean="0"/>
              <a:t>2.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sphere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imitating</a:t>
            </a:r>
            <a:r>
              <a:rPr lang="cs-CZ" dirty="0" smtClean="0"/>
              <a:t> </a:t>
            </a:r>
            <a:r>
              <a:rPr lang="cs-CZ" dirty="0" err="1" smtClean="0"/>
              <a:t>representations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cs-CZ" dirty="0" err="1" smtClean="0"/>
              <a:t>norms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discerning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imitations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cs-CZ" dirty="0" err="1" smtClean="0"/>
              <a:t>representations</a:t>
            </a:r>
            <a:r>
              <a:rPr lang="cs-CZ" dirty="0" smtClean="0"/>
              <a:t> </a:t>
            </a:r>
            <a:r>
              <a:rPr lang="cs-CZ" dirty="0" err="1" smtClean="0"/>
              <a:t>governed</a:t>
            </a:r>
            <a:r>
              <a:rPr lang="cs-CZ" dirty="0" smtClean="0"/>
              <a:t> by </a:t>
            </a:r>
            <a:r>
              <a:rPr lang="cs-CZ" dirty="0" err="1" smtClean="0"/>
              <a:t>rules</a:t>
            </a:r>
            <a:r>
              <a:rPr lang="cs-CZ" dirty="0" smtClean="0"/>
              <a:t>, hierarchy</a:t>
            </a:r>
          </a:p>
          <a:p>
            <a:pPr marL="514350" indent="-514350"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3.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- 18th </a:t>
            </a:r>
            <a:r>
              <a:rPr lang="cs-CZ" dirty="0" err="1" smtClean="0"/>
              <a:t>century</a:t>
            </a:r>
            <a:r>
              <a:rPr lang="cs-CZ" dirty="0" smtClean="0"/>
              <a:t> (</a:t>
            </a:r>
            <a:r>
              <a:rPr lang="cs-CZ" dirty="0" err="1" smtClean="0"/>
              <a:t>romanticism</a:t>
            </a:r>
            <a:r>
              <a:rPr lang="cs-CZ" dirty="0" smtClean="0"/>
              <a:t>, </a:t>
            </a:r>
            <a:r>
              <a:rPr lang="cs-CZ" dirty="0" err="1" smtClean="0"/>
              <a:t>realism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 unity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concious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unconcious</a:t>
            </a:r>
            <a:r>
              <a:rPr lang="cs-CZ" dirty="0" smtClean="0"/>
              <a:t>, </a:t>
            </a:r>
            <a:r>
              <a:rPr lang="cs-CZ" dirty="0" err="1" smtClean="0"/>
              <a:t>acting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passivity</a:t>
            </a:r>
            <a:r>
              <a:rPr lang="cs-CZ" dirty="0" smtClean="0"/>
              <a:t>, </a:t>
            </a:r>
            <a:r>
              <a:rPr lang="cs-CZ" dirty="0" err="1" smtClean="0"/>
              <a:t>intentional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unintentional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everything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equally</a:t>
            </a:r>
            <a:r>
              <a:rPr lang="cs-CZ" dirty="0" smtClean="0"/>
              <a:t> </a:t>
            </a:r>
            <a:r>
              <a:rPr lang="cs-CZ" dirty="0" err="1" smtClean="0"/>
              <a:t>representable</a:t>
            </a:r>
            <a:r>
              <a:rPr lang="cs-CZ" dirty="0" smtClean="0"/>
              <a:t>, no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 are more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adequate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smtClean="0"/>
              <a:t>no </a:t>
            </a:r>
            <a:r>
              <a:rPr lang="cs-CZ" dirty="0" err="1" smtClean="0"/>
              <a:t>boundaries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non-</a:t>
            </a:r>
            <a:r>
              <a:rPr lang="cs-CZ" dirty="0" err="1" smtClean="0"/>
              <a:t>art</a:t>
            </a:r>
            <a:r>
              <a:rPr lang="cs-CZ" dirty="0" smtClean="0"/>
              <a:t>,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smtClean="0"/>
              <a:t>re-</a:t>
            </a:r>
            <a:r>
              <a:rPr lang="cs-CZ" dirty="0" err="1" smtClean="0"/>
              <a:t>interpretation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,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Sensible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reconfiguration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senses</a:t>
            </a:r>
            <a:endParaRPr lang="cs-CZ" dirty="0" smtClean="0"/>
          </a:p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abolition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fixed</a:t>
            </a:r>
            <a:r>
              <a:rPr lang="cs-CZ" dirty="0" smtClean="0"/>
              <a:t> hierarchy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relations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determing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(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)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perceive</a:t>
            </a:r>
            <a:endParaRPr lang="cs-CZ" dirty="0" smtClean="0"/>
          </a:p>
          <a:p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suggests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re-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sensible</a:t>
            </a:r>
            <a:r>
              <a:rPr lang="cs-CZ" dirty="0" smtClean="0"/>
              <a:t>, i.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visible</a:t>
            </a:r>
            <a:r>
              <a:rPr lang="cs-CZ" dirty="0" smtClean="0"/>
              <a:t>, </a:t>
            </a:r>
            <a:r>
              <a:rPr lang="cs-CZ" dirty="0" err="1" smtClean="0"/>
              <a:t>represented</a:t>
            </a:r>
            <a:r>
              <a:rPr lang="cs-CZ" dirty="0" smtClean="0"/>
              <a:t> in society =&gt;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as </a:t>
            </a:r>
            <a:r>
              <a:rPr lang="cs-CZ" dirty="0" err="1" smtClean="0"/>
              <a:t>collapse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regulative </a:t>
            </a:r>
            <a:r>
              <a:rPr lang="cs-CZ" dirty="0" err="1" smtClean="0"/>
              <a:t>laws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=&gt; </a:t>
            </a:r>
            <a:r>
              <a:rPr lang="cs-CZ" dirty="0" err="1" smtClean="0"/>
              <a:t>artwork</a:t>
            </a:r>
            <a:r>
              <a:rPr lang="cs-CZ" dirty="0" smtClean="0"/>
              <a:t> (in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)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r>
              <a:rPr lang="cs-CZ" dirty="0" smtClean="0"/>
              <a:t>,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configurations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sensible</a:t>
            </a:r>
            <a:endParaRPr 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Taryn</a:t>
            </a:r>
            <a:r>
              <a:rPr lang="cs-CZ" dirty="0" smtClean="0"/>
              <a:t> Simon: </a:t>
            </a:r>
            <a:r>
              <a:rPr lang="cs-CZ" i="1" dirty="0" err="1" smtClean="0"/>
              <a:t>The</a:t>
            </a:r>
            <a:r>
              <a:rPr lang="cs-CZ" i="1" dirty="0" smtClean="0"/>
              <a:t> Picture </a:t>
            </a:r>
            <a:r>
              <a:rPr lang="cs-CZ" i="1" dirty="0" err="1" smtClean="0"/>
              <a:t>Collection</a:t>
            </a:r>
            <a:endParaRPr lang="cs-CZ" i="1" dirty="0"/>
          </a:p>
        </p:txBody>
      </p:sp>
      <p:pic>
        <p:nvPicPr>
          <p:cNvPr id="4" name="Zástupný symbol pro obsah 3" descr="Costume_Veil_TSimon_Picture_Collection_original_large_taryn_sim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711748" cy="433364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Taryn</a:t>
            </a:r>
            <a:r>
              <a:rPr lang="cs-CZ" dirty="0" smtClean="0"/>
              <a:t> Simon: </a:t>
            </a:r>
            <a:r>
              <a:rPr lang="cs-CZ" i="1" dirty="0" err="1" smtClean="0"/>
              <a:t>Contraband</a:t>
            </a:r>
            <a:endParaRPr lang="cs-CZ" i="1" dirty="0"/>
          </a:p>
        </p:txBody>
      </p:sp>
      <p:pic>
        <p:nvPicPr>
          <p:cNvPr id="4" name="Zástupný symbol pro obsah 3" descr="article_1064xtarynsim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Aesthetic</a:t>
            </a:r>
            <a:r>
              <a:rPr lang="cs-CZ" b="1" dirty="0" smtClean="0"/>
              <a:t>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? In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r>
              <a:rPr lang="cs-CZ" dirty="0" smtClean="0"/>
              <a:t>?</a:t>
            </a:r>
          </a:p>
          <a:p>
            <a:r>
              <a:rPr lang="cs-CZ" dirty="0" smtClean="0"/>
              <a:t>Line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thought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18th –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Schiller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Romantics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Beauty</a:t>
            </a:r>
            <a:r>
              <a:rPr lang="cs-CZ" dirty="0" smtClean="0"/>
              <a:t> as </a:t>
            </a:r>
            <a:r>
              <a:rPr lang="cs-CZ" dirty="0" err="1" smtClean="0"/>
              <a:t>cultivation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morality </a:t>
            </a:r>
            <a:r>
              <a:rPr lang="cs-CZ" dirty="0" err="1" smtClean="0"/>
              <a:t>and</a:t>
            </a:r>
            <a:r>
              <a:rPr lang="cs-CZ" dirty="0" smtClean="0"/>
              <a:t> humanity</a:t>
            </a:r>
          </a:p>
          <a:p>
            <a:r>
              <a:rPr lang="cs-CZ" dirty="0" err="1" smtClean="0"/>
              <a:t>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to </a:t>
            </a:r>
            <a:r>
              <a:rPr lang="cs-CZ" dirty="0" err="1" smtClean="0"/>
              <a:t>reconcile</a:t>
            </a:r>
            <a:r>
              <a:rPr lang="cs-CZ" dirty="0" smtClean="0"/>
              <a:t> sensuality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reason</a:t>
            </a:r>
            <a:endParaRPr lang="cs-CZ" dirty="0" smtClean="0"/>
          </a:p>
          <a:p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experienced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encounter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opposed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-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actual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ideas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critique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as a </a:t>
            </a:r>
            <a:r>
              <a:rPr lang="cs-CZ" dirty="0" err="1" smtClean="0"/>
              <a:t>redemption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society,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80px-Caspar_David_Friedrich_-_Der_Mönch_am_Meer_-_Google_Art_Projec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9051" y="1527175"/>
            <a:ext cx="7189386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Ideology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ways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ideology:</a:t>
            </a:r>
          </a:p>
          <a:p>
            <a:pPr>
              <a:buNone/>
            </a:pPr>
            <a:r>
              <a:rPr lang="cs-CZ" u="sng" dirty="0" smtClean="0"/>
              <a:t>1. </a:t>
            </a:r>
            <a:r>
              <a:rPr lang="cs-CZ" u="sng" dirty="0" err="1" smtClean="0"/>
              <a:t>Descriptive</a:t>
            </a:r>
            <a:r>
              <a:rPr lang="cs-CZ" u="sng" dirty="0" smtClean="0"/>
              <a:t> </a:t>
            </a:r>
            <a:r>
              <a:rPr lang="cs-CZ" u="sng" dirty="0" err="1" smtClean="0"/>
              <a:t>meaning</a:t>
            </a:r>
            <a:endParaRPr lang="cs-CZ" u="sng" dirty="0" smtClean="0"/>
          </a:p>
          <a:p>
            <a:pPr marL="514350" indent="-514350">
              <a:buFontTx/>
              <a:buChar char="-"/>
            </a:pPr>
            <a:r>
              <a:rPr lang="cs-CZ" dirty="0" smtClean="0"/>
              <a:t>s</a:t>
            </a:r>
            <a:r>
              <a:rPr lang="cs-CZ" dirty="0" smtClean="0"/>
              <a:t>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r>
              <a:rPr lang="cs-CZ" dirty="0" smtClean="0"/>
              <a:t>, </a:t>
            </a:r>
            <a:r>
              <a:rPr lang="cs-CZ" dirty="0" err="1" smtClean="0"/>
              <a:t>perspectives</a:t>
            </a:r>
            <a:r>
              <a:rPr lang="cs-CZ" dirty="0" smtClean="0"/>
              <a:t>, </a:t>
            </a:r>
            <a:r>
              <a:rPr lang="cs-CZ" dirty="0" err="1" smtClean="0"/>
              <a:t>attitudes</a:t>
            </a:r>
            <a:r>
              <a:rPr lang="cs-CZ" dirty="0" smtClean="0"/>
              <a:t>, </a:t>
            </a:r>
            <a:r>
              <a:rPr lang="cs-CZ" dirty="0" err="1" smtClean="0"/>
              <a:t>rituals</a:t>
            </a:r>
            <a:r>
              <a:rPr lang="cs-CZ" dirty="0" smtClean="0"/>
              <a:t>,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, </a:t>
            </a:r>
            <a:r>
              <a:rPr lang="cs-CZ" dirty="0" err="1" smtClean="0"/>
              <a:t>including</a:t>
            </a:r>
            <a:r>
              <a:rPr lang="cs-CZ" dirty="0" smtClean="0"/>
              <a:t> non-</a:t>
            </a:r>
            <a:r>
              <a:rPr lang="cs-CZ" dirty="0" err="1" smtClean="0"/>
              <a:t>discursive</a:t>
            </a:r>
            <a:r>
              <a:rPr lang="cs-CZ" dirty="0" smtClean="0"/>
              <a:t> (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gestures</a:t>
            </a:r>
            <a:r>
              <a:rPr lang="cs-CZ" dirty="0" smtClean="0"/>
              <a:t>)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ideology as a </a:t>
            </a:r>
            <a:r>
              <a:rPr lang="cs-CZ" dirty="0" err="1" smtClean="0"/>
              <a:t>worldview</a:t>
            </a:r>
            <a:r>
              <a:rPr lang="cs-CZ" dirty="0" smtClean="0"/>
              <a:t> </a:t>
            </a:r>
          </a:p>
          <a:p>
            <a:pPr marL="514350" indent="-514350">
              <a:buNone/>
            </a:pPr>
            <a:r>
              <a:rPr lang="cs-CZ" dirty="0" smtClean="0"/>
              <a:t>2. </a:t>
            </a:r>
            <a:r>
              <a:rPr lang="cs-CZ" u="sng" dirty="0" err="1" smtClean="0"/>
              <a:t>Pejorative</a:t>
            </a:r>
            <a:r>
              <a:rPr lang="cs-CZ" u="sng" dirty="0" smtClean="0"/>
              <a:t> </a:t>
            </a:r>
            <a:r>
              <a:rPr lang="cs-CZ" u="sng" dirty="0" err="1" smtClean="0"/>
              <a:t>meaning</a:t>
            </a:r>
            <a:endParaRPr lang="cs-CZ" u="sng" dirty="0" smtClean="0"/>
          </a:p>
          <a:p>
            <a:pPr marL="514350" indent="-514350">
              <a:buFontTx/>
              <a:buChar char="-"/>
            </a:pPr>
            <a:r>
              <a:rPr lang="cs-CZ" dirty="0" err="1" smtClean="0"/>
              <a:t>false</a:t>
            </a:r>
            <a:r>
              <a:rPr lang="cs-CZ" dirty="0" smtClean="0"/>
              <a:t> </a:t>
            </a:r>
            <a:r>
              <a:rPr lang="cs-CZ" dirty="0" err="1" smtClean="0"/>
              <a:t>conciousness</a:t>
            </a:r>
            <a:r>
              <a:rPr lang="cs-CZ" dirty="0" smtClean="0"/>
              <a:t> =&gt;</a:t>
            </a:r>
            <a:r>
              <a:rPr lang="en-GB" dirty="0" smtClean="0"/>
              <a:t> interests of a certain group are presented as interests of the society as a </a:t>
            </a:r>
            <a:r>
              <a:rPr lang="en-GB" dirty="0" smtClean="0"/>
              <a:t>whole</a:t>
            </a:r>
            <a:endParaRPr lang="cs-CZ" dirty="0" smtClean="0"/>
          </a:p>
          <a:p>
            <a:pPr marL="514350" indent="-514350">
              <a:buFontTx/>
              <a:buChar char="-"/>
            </a:pPr>
            <a:r>
              <a:rPr lang="en-GB" dirty="0" smtClean="0"/>
              <a:t>justification or legitimization of institutions or social </a:t>
            </a:r>
            <a:r>
              <a:rPr lang="en-GB" dirty="0" smtClean="0"/>
              <a:t>practices</a:t>
            </a:r>
            <a:r>
              <a:rPr lang="cs-CZ" dirty="0" smtClean="0"/>
              <a:t>, </a:t>
            </a:r>
            <a:r>
              <a:rPr lang="en-GB" dirty="0" smtClean="0"/>
              <a:t>disguise of social contradictions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3. Positive </a:t>
            </a:r>
            <a:r>
              <a:rPr lang="cs-CZ" u="sng" dirty="0" err="1" smtClean="0"/>
              <a:t>meaning</a:t>
            </a:r>
            <a:r>
              <a:rPr lang="cs-CZ" u="sng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n</a:t>
            </a:r>
            <a:r>
              <a:rPr lang="en-GB" dirty="0" err="1" smtClean="0"/>
              <a:t>ecessary</a:t>
            </a:r>
            <a:r>
              <a:rPr lang="en-GB" dirty="0" smtClean="0"/>
              <a:t> </a:t>
            </a:r>
            <a:r>
              <a:rPr lang="en-GB" dirty="0" smtClean="0"/>
              <a:t>for coherence of </a:t>
            </a:r>
            <a:r>
              <a:rPr lang="en-GB" dirty="0" smtClean="0"/>
              <a:t>society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Inevitable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titan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580812"/>
            <a:ext cx="8504238" cy="446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Oppresive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(</a:t>
            </a:r>
            <a:r>
              <a:rPr lang="cs-CZ" dirty="0" err="1" smtClean="0"/>
              <a:t>capitalist</a:t>
            </a:r>
            <a:r>
              <a:rPr lang="cs-CZ" dirty="0" smtClean="0"/>
              <a:t>) </a:t>
            </a:r>
            <a:r>
              <a:rPr lang="cs-CZ" dirty="0" err="1" smtClean="0"/>
              <a:t>societies</a:t>
            </a:r>
            <a:endParaRPr lang="cs-CZ" dirty="0" smtClean="0"/>
          </a:p>
          <a:p>
            <a:r>
              <a:rPr lang="cs-CZ" dirty="0" err="1" smtClean="0"/>
              <a:t>Critique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(</a:t>
            </a:r>
            <a:r>
              <a:rPr lang="cs-CZ" dirty="0" err="1" smtClean="0"/>
              <a:t>Adorno</a:t>
            </a:r>
            <a:r>
              <a:rPr lang="cs-CZ" dirty="0" smtClean="0"/>
              <a:t>) </a:t>
            </a:r>
          </a:p>
          <a:p>
            <a:pPr>
              <a:buFontTx/>
              <a:buChar char="-"/>
            </a:pP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commodities</a:t>
            </a:r>
            <a:r>
              <a:rPr lang="cs-CZ" dirty="0" smtClean="0"/>
              <a:t> </a:t>
            </a:r>
            <a:r>
              <a:rPr lang="cs-CZ" dirty="0" smtClean="0"/>
              <a:t>=&gt;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purpose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sold </a:t>
            </a:r>
            <a:r>
              <a:rPr lang="cs-CZ" dirty="0" err="1" smtClean="0"/>
              <a:t>with</a:t>
            </a:r>
            <a:r>
              <a:rPr lang="cs-CZ" dirty="0" smtClean="0"/>
              <a:t> as much profit as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duplicates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challenges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reality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ideological</a:t>
            </a:r>
            <a:r>
              <a:rPr lang="cs-CZ" dirty="0" smtClean="0"/>
              <a:t> =&gt;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reinforces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to </a:t>
            </a:r>
            <a:r>
              <a:rPr lang="cs-CZ" dirty="0" err="1" smtClean="0"/>
              <a:t>conceal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inequalities</a:t>
            </a:r>
            <a:r>
              <a:rPr lang="cs-CZ" dirty="0" smtClean="0"/>
              <a:t> in society 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1258</TotalTime>
  <Words>1003</Words>
  <Application>Microsoft Office PowerPoint</Application>
  <PresentationFormat>Předvádění na obrazovce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Administrativní</vt:lpstr>
      <vt:lpstr>Art and Politics</vt:lpstr>
      <vt:lpstr>Aesthetics as a Guiding Principle</vt:lpstr>
      <vt:lpstr>What Is the Aesthetic? </vt:lpstr>
      <vt:lpstr>Schiller and Romantics</vt:lpstr>
      <vt:lpstr>Snímek 5</vt:lpstr>
      <vt:lpstr>Ideology </vt:lpstr>
      <vt:lpstr>Snímek 7</vt:lpstr>
      <vt:lpstr>Snímek 8</vt:lpstr>
      <vt:lpstr>Critical Theory</vt:lpstr>
      <vt:lpstr>Snímek 10</vt:lpstr>
      <vt:lpstr>The Affirmative Character of Culture </vt:lpstr>
      <vt:lpstr>Ai Wei Wei: The Law of the Journey </vt:lpstr>
      <vt:lpstr>Aura and Technology </vt:lpstr>
      <vt:lpstr>Adorno‘s Aesthetic Theory</vt:lpstr>
      <vt:lpstr>Snímek 15</vt:lpstr>
      <vt:lpstr>Pablo Picasso: Guernica</vt:lpstr>
      <vt:lpstr>The Aesthetic Judgment</vt:lpstr>
      <vt:lpstr>Political Significance of Aesthetic Judgment in Hannah Arendt‘s Conception</vt:lpstr>
      <vt:lpstr>Damien Hirst: Love's Paradox (2007)</vt:lpstr>
      <vt:lpstr>Jacques Rancière</vt:lpstr>
      <vt:lpstr>Snímek 21</vt:lpstr>
      <vt:lpstr>The Distribution of the Sensible </vt:lpstr>
      <vt:lpstr>Taryn Simon: The Picture Collection</vt:lpstr>
      <vt:lpstr>Taryn Simon: Contraband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Politics</dc:title>
  <dc:creator>Vlastník</dc:creator>
  <cp:lastModifiedBy>Vlastník</cp:lastModifiedBy>
  <cp:revision>36</cp:revision>
  <dcterms:created xsi:type="dcterms:W3CDTF">2019-05-14T13:47:15Z</dcterms:created>
  <dcterms:modified xsi:type="dcterms:W3CDTF">2019-05-16T07:09:35Z</dcterms:modified>
</cp:coreProperties>
</file>