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57" r:id="rId7"/>
    <p:sldId id="267" r:id="rId8"/>
    <p:sldId id="268" r:id="rId9"/>
    <p:sldId id="262" r:id="rId10"/>
    <p:sldId id="260" r:id="rId11"/>
    <p:sldId id="261" r:id="rId12"/>
    <p:sldId id="25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6. 10. 2020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youtube.com/watch?v=WW2yKSt2C_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pyVgzfzO3Q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SPOTŘEBNÍ IMAGINACE A REKLAMNÍ FILM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cs-CZ" dirty="0" smtClean="0">
              <a:hlinkClick r:id="rId2"/>
            </a:endParaRPr>
          </a:p>
          <a:p>
            <a:pPr>
              <a:buNone/>
            </a:pPr>
            <a:endParaRPr lang="cs-CZ" dirty="0" smtClean="0">
              <a:hlinkClick r:id="rId2"/>
            </a:endParaRPr>
          </a:p>
          <a:p>
            <a:pPr>
              <a:buNone/>
            </a:pPr>
            <a:endParaRPr lang="cs-CZ" dirty="0" smtClean="0">
              <a:hlinkClick r:id="rId2"/>
            </a:endParaRPr>
          </a:p>
          <a:p>
            <a:pPr>
              <a:buNone/>
            </a:pPr>
            <a:endParaRPr lang="cs-CZ" dirty="0" smtClean="0">
              <a:hlinkClick r:id="rId2"/>
            </a:endParaRPr>
          </a:p>
          <a:p>
            <a:pPr>
              <a:buNone/>
            </a:pPr>
            <a:endParaRPr lang="cs-CZ" dirty="0" smtClean="0">
              <a:hlinkClick r:id="rId2"/>
            </a:endParaRPr>
          </a:p>
          <a:p>
            <a:pPr>
              <a:buNone/>
            </a:pPr>
            <a:endParaRPr lang="cs-CZ" dirty="0" smtClean="0">
              <a:hlinkClick r:id="rId2"/>
            </a:endParaRPr>
          </a:p>
          <a:p>
            <a:pPr>
              <a:buNone/>
            </a:pPr>
            <a:endParaRPr lang="cs-CZ" dirty="0" smtClean="0">
              <a:hlinkClick r:id="rId2"/>
            </a:endParaRPr>
          </a:p>
          <a:p>
            <a:pPr algn="ctr">
              <a:buNone/>
            </a:pPr>
            <a:endParaRPr lang="cs-CZ" dirty="0" smtClean="0">
              <a:hlinkClick r:id="rId2"/>
            </a:endParaRPr>
          </a:p>
          <a:p>
            <a:pPr algn="ctr">
              <a:buNone/>
            </a:pPr>
            <a:r>
              <a:rPr lang="cs-CZ" dirty="0" smtClean="0">
                <a:hlinkClick r:id="rId2"/>
              </a:rPr>
              <a:t>NIKE_DREAM CRAZY</a:t>
            </a:r>
            <a:endParaRPr lang="cs-CZ" dirty="0"/>
          </a:p>
        </p:txBody>
      </p:sp>
      <p:pic>
        <p:nvPicPr>
          <p:cNvPr id="4" name="Obrázek 3" descr="zzw_nike_dream crazy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0797" y="214745"/>
            <a:ext cx="9164797" cy="515847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kap_typ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692696"/>
            <a:ext cx="9244202" cy="5202432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400" dirty="0" smtClean="0"/>
              <a:t>    reklamní film jako </a:t>
            </a:r>
            <a:r>
              <a:rPr lang="cs-CZ" sz="2400" b="1" dirty="0" smtClean="0"/>
              <a:t>hraniční objekt </a:t>
            </a:r>
            <a:r>
              <a:rPr lang="cs-CZ" sz="2400" dirty="0" smtClean="0"/>
              <a:t>(</a:t>
            </a:r>
            <a:r>
              <a:rPr lang="cs-CZ" sz="2400" i="1" dirty="0" err="1" smtClean="0"/>
              <a:t>boundary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object</a:t>
            </a:r>
            <a:r>
              <a:rPr lang="cs-CZ" sz="2400" dirty="0" smtClean="0"/>
              <a:t>)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=  rozhraní mezi relativně odlišnými institucionálními  doménami</a:t>
            </a:r>
          </a:p>
          <a:p>
            <a:pPr>
              <a:buNone/>
            </a:pPr>
            <a:r>
              <a:rPr lang="cs-CZ" sz="2400" dirty="0" smtClean="0"/>
              <a:t>    (umění/kreativní průmysl, výrobní průmysl, obchod, marketing), v jejichž rámci plní různé funkce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=  plocha interakcí mezi různými sociálními skupinami, které s ním nakládají nebo jej interpretují různými způsoby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38936" cy="922114"/>
          </a:xfrm>
        </p:spPr>
        <p:txBody>
          <a:bodyPr>
            <a:normAutofit fontScale="90000"/>
          </a:bodyPr>
          <a:lstStyle/>
          <a:p>
            <a:r>
              <a:rPr lang="cs-CZ" sz="2800" b="1" dirty="0" err="1" smtClean="0"/>
              <a:t>socio</a:t>
            </a:r>
            <a:r>
              <a:rPr lang="cs-CZ" sz="2800" b="1" dirty="0" smtClean="0"/>
              <a:t>-kulturní teorie spotřeby a spotřební imaginace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96752"/>
            <a:ext cx="5580112" cy="53285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sz="2000" b="1" dirty="0" smtClean="0"/>
          </a:p>
          <a:p>
            <a:pPr>
              <a:buNone/>
            </a:pPr>
            <a:r>
              <a:rPr lang="cs-CZ" sz="2000" b="1" dirty="0" smtClean="0"/>
              <a:t>      </a:t>
            </a:r>
            <a:r>
              <a:rPr lang="cs-CZ" sz="2400" b="1" dirty="0" smtClean="0"/>
              <a:t>spotřeba jako druh komunikace</a:t>
            </a:r>
          </a:p>
          <a:p>
            <a:pPr>
              <a:buNone/>
            </a:pPr>
            <a:endParaRPr lang="cs-CZ" sz="2400" b="1" dirty="0" smtClean="0"/>
          </a:p>
          <a:p>
            <a:pPr>
              <a:buNone/>
            </a:pPr>
            <a:endParaRPr lang="cs-CZ" sz="2400" b="1" dirty="0" smtClean="0"/>
          </a:p>
          <a:p>
            <a:pPr>
              <a:buNone/>
            </a:pPr>
            <a:r>
              <a:rPr lang="cs-CZ" sz="2400" dirty="0" smtClean="0"/>
              <a:t>      jakoukoli </a:t>
            </a:r>
            <a:r>
              <a:rPr lang="cs-CZ" sz="2400" b="1" dirty="0" smtClean="0"/>
              <a:t>spotřebu</a:t>
            </a:r>
            <a:r>
              <a:rPr lang="cs-CZ" sz="2400" dirty="0" smtClean="0"/>
              <a:t> lze chápat jako spotřebu symbolických znaků          </a:t>
            </a:r>
          </a:p>
          <a:p>
            <a:pPr>
              <a:buNone/>
            </a:pPr>
            <a:r>
              <a:rPr lang="cs-CZ" sz="2400" dirty="0" smtClean="0"/>
              <a:t>      (Jean </a:t>
            </a:r>
            <a:r>
              <a:rPr lang="cs-CZ" sz="2400" dirty="0" err="1" smtClean="0"/>
              <a:t>Baudrillard</a:t>
            </a:r>
            <a:r>
              <a:rPr lang="cs-CZ" sz="2400" dirty="0" smtClean="0"/>
              <a:t>)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b="1" dirty="0" smtClean="0"/>
              <a:t>      komodity</a:t>
            </a:r>
            <a:r>
              <a:rPr lang="cs-CZ" sz="2400" dirty="0" smtClean="0"/>
              <a:t> nejsou jen předměty ekonomické směny; </a:t>
            </a:r>
          </a:p>
          <a:p>
            <a:pPr>
              <a:buNone/>
            </a:pPr>
            <a:r>
              <a:rPr lang="cs-CZ" sz="2400" dirty="0" smtClean="0"/>
              <a:t>	je to zboží, skrze které lze přemýšlet, </a:t>
            </a:r>
          </a:p>
          <a:p>
            <a:pPr>
              <a:buNone/>
            </a:pPr>
            <a:r>
              <a:rPr lang="cs-CZ" sz="2400" dirty="0" smtClean="0"/>
              <a:t>     zboží, kterým se lze vyjadřovat  	</a:t>
            </a:r>
          </a:p>
          <a:p>
            <a:pPr>
              <a:buNone/>
            </a:pPr>
            <a:r>
              <a:rPr lang="cs-CZ" sz="2400" dirty="0" smtClean="0"/>
              <a:t>     (John </a:t>
            </a:r>
            <a:r>
              <a:rPr lang="cs-CZ" sz="2400" dirty="0" err="1" smtClean="0"/>
              <a:t>Fiske</a:t>
            </a:r>
            <a:r>
              <a:rPr lang="cs-CZ" sz="2400" dirty="0" smtClean="0"/>
              <a:t>)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/>
          </a:p>
        </p:txBody>
      </p:sp>
      <p:pic>
        <p:nvPicPr>
          <p:cNvPr id="6" name="Obrázek 5" descr="thumbnail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00700" y="980728"/>
            <a:ext cx="3543300" cy="5410200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5940152" y="648866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Jablonex / 60. léta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thumbnail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4704"/>
            <a:ext cx="4612855" cy="4834136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44008" y="980728"/>
            <a:ext cx="4320480" cy="511256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sz="2200" b="1" dirty="0" smtClean="0"/>
              <a:t>	spotřebitelé</a:t>
            </a:r>
            <a:r>
              <a:rPr lang="cs-CZ" sz="2200" dirty="0" smtClean="0"/>
              <a:t> jsou aktivními účastníky tohoto </a:t>
            </a:r>
            <a:r>
              <a:rPr lang="cs-CZ" sz="2200" dirty="0" err="1" smtClean="0"/>
              <a:t>socio</a:t>
            </a:r>
            <a:r>
              <a:rPr lang="cs-CZ" sz="2200" dirty="0" smtClean="0"/>
              <a:t>-sémiotického systému komunikace a jeho prostřednictvím mohou vytvářet a formovat své osobní i kolektivní identity</a:t>
            </a:r>
          </a:p>
          <a:p>
            <a:pPr>
              <a:buNone/>
            </a:pPr>
            <a:endParaRPr lang="cs-CZ" sz="2200" dirty="0" smtClean="0"/>
          </a:p>
          <a:p>
            <a:pPr>
              <a:buNone/>
            </a:pPr>
            <a:r>
              <a:rPr lang="cs-CZ" sz="2200" dirty="0" smtClean="0"/>
              <a:t>      „Lidé se snaží stát se bytostmi, jimiž si přejí být, tím, že konzumují předměty, o kterých si představují, že jim pomohou vytvářet a udržovat jejich představy o sobě, o svém obrazu, své identitě.“ </a:t>
            </a:r>
          </a:p>
          <a:p>
            <a:pPr algn="r">
              <a:buNone/>
            </a:pPr>
            <a:r>
              <a:rPr lang="cs-CZ" sz="2200" dirty="0" smtClean="0"/>
              <a:t>(Robert </a:t>
            </a:r>
            <a:r>
              <a:rPr lang="cs-CZ" sz="2200" dirty="0" err="1" smtClean="0"/>
              <a:t>Bocock</a:t>
            </a:r>
            <a:r>
              <a:rPr lang="cs-CZ" sz="2200" dirty="0" smtClean="0"/>
              <a:t>)</a:t>
            </a:r>
          </a:p>
          <a:p>
            <a:pPr>
              <a:buNone/>
            </a:pPr>
            <a:endParaRPr lang="cs-CZ" sz="2200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580526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šicí stroje Lada / 60. léta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4797152"/>
            <a:ext cx="7499176" cy="20608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dirty="0" smtClean="0"/>
              <a:t>	</a:t>
            </a:r>
          </a:p>
          <a:p>
            <a:pPr>
              <a:buNone/>
            </a:pPr>
            <a:r>
              <a:rPr lang="cs-CZ" dirty="0" smtClean="0"/>
              <a:t>     proces </a:t>
            </a:r>
            <a:r>
              <a:rPr lang="cs-CZ" b="1" dirty="0" smtClean="0"/>
              <a:t>spotřební imaginace </a:t>
            </a:r>
            <a:r>
              <a:rPr lang="cs-CZ" dirty="0" smtClean="0"/>
              <a:t>umisťuje spotřebitele do sociálně-hmotného světa a pomáhá rozvíjet strategie komunikace abstraktních identit mezi spotřebiteli a mezi spotřebiteli a producenty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4" name="Obrázek 3" descr="thumbnail (4).jpg"/>
          <p:cNvPicPr>
            <a:picLocks noChangeAspect="1"/>
          </p:cNvPicPr>
          <p:nvPr/>
        </p:nvPicPr>
        <p:blipFill>
          <a:blip r:embed="rId2" cstate="print"/>
          <a:srcRect t="4054" r="1613" b="4638"/>
          <a:stretch>
            <a:fillRect/>
          </a:stretch>
        </p:blipFill>
        <p:spPr>
          <a:xfrm>
            <a:off x="2339752" y="476672"/>
            <a:ext cx="4392488" cy="42484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	</a:t>
            </a:r>
            <a:r>
              <a:rPr lang="cs-CZ" sz="2400" b="1" dirty="0" smtClean="0"/>
              <a:t>REKLAMA JE NÁSTROJEM SPOTŘEBNÍ IMAGINACE TÍM, ŽE PROPOJUJE PRODUKTY A SLUŽBY S KONKRÉTNÍMI VÝZNAMY, HODNOTAMI, EMOCEMI, ATP</a:t>
            </a:r>
            <a:r>
              <a:rPr lang="cs-CZ" b="1" dirty="0" smtClean="0"/>
              <a:t>.</a:t>
            </a:r>
          </a:p>
        </p:txBody>
      </p:sp>
      <p:pic>
        <p:nvPicPr>
          <p:cNvPr id="4" name="Obrázek 3" descr="thumbnail (5).jpg"/>
          <p:cNvPicPr>
            <a:picLocks noChangeAspect="1"/>
          </p:cNvPicPr>
          <p:nvPr/>
        </p:nvPicPr>
        <p:blipFill>
          <a:blip r:embed="rId2" cstate="print"/>
          <a:srcRect l="787" t="7822" r="18889"/>
          <a:stretch>
            <a:fillRect/>
          </a:stretch>
        </p:blipFill>
        <p:spPr>
          <a:xfrm>
            <a:off x="899592" y="1844824"/>
            <a:ext cx="7128792" cy="4656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  reklamní film je mediální text, jehož cílem je zvýšit povědomí o značce či produktu, a to tím, že ji/jej naplní společensky definovanými významy, hodnotami či iluzemi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600" dirty="0" err="1" smtClean="0"/>
              <a:t>Jeremy</a:t>
            </a:r>
            <a:r>
              <a:rPr lang="cs-CZ" sz="1600" dirty="0" smtClean="0"/>
              <a:t> G. </a:t>
            </a:r>
            <a:r>
              <a:rPr lang="cs-CZ" sz="1600" dirty="0" err="1" smtClean="0"/>
              <a:t>Butler</a:t>
            </a:r>
            <a:r>
              <a:rPr lang="cs-CZ" sz="1600" dirty="0" smtClean="0"/>
              <a:t>, </a:t>
            </a:r>
            <a:r>
              <a:rPr lang="cs-CZ" sz="1600" dirty="0" err="1" smtClean="0"/>
              <a:t>Television</a:t>
            </a:r>
            <a:r>
              <a:rPr lang="cs-CZ" sz="1600" dirty="0" smtClean="0"/>
              <a:t> </a:t>
            </a:r>
            <a:r>
              <a:rPr lang="cs-CZ" sz="1600" dirty="0" err="1" smtClean="0"/>
              <a:t>Commercials</a:t>
            </a:r>
            <a:r>
              <a:rPr lang="cs-CZ" sz="1600" dirty="0" smtClean="0"/>
              <a:t>. In: </a:t>
            </a:r>
            <a:r>
              <a:rPr lang="cs-CZ" sz="1600" dirty="0" err="1" smtClean="0"/>
              <a:t>Television</a:t>
            </a:r>
            <a:r>
              <a:rPr lang="cs-CZ" sz="1600" dirty="0" smtClean="0"/>
              <a:t>. </a:t>
            </a:r>
            <a:r>
              <a:rPr lang="cs-CZ" sz="1600" dirty="0" err="1" smtClean="0"/>
              <a:t>Visual</a:t>
            </a:r>
            <a:r>
              <a:rPr lang="cs-CZ" sz="1600" dirty="0" smtClean="0"/>
              <a:t> </a:t>
            </a:r>
            <a:r>
              <a:rPr lang="cs-CZ" sz="1600" dirty="0" err="1" smtClean="0"/>
              <a:t>Storytelling</a:t>
            </a:r>
            <a:r>
              <a:rPr lang="cs-CZ" sz="1600" dirty="0" smtClean="0"/>
              <a:t> </a:t>
            </a:r>
            <a:r>
              <a:rPr lang="cs-CZ" sz="1600" dirty="0" err="1" smtClean="0"/>
              <a:t>and</a:t>
            </a:r>
            <a:r>
              <a:rPr lang="cs-CZ" sz="1600" dirty="0" smtClean="0"/>
              <a:t> </a:t>
            </a:r>
            <a:r>
              <a:rPr lang="cs-CZ" sz="1600" dirty="0" err="1" smtClean="0"/>
              <a:t>Screen</a:t>
            </a:r>
            <a:r>
              <a:rPr lang="cs-CZ" sz="1600" dirty="0" smtClean="0"/>
              <a:t> </a:t>
            </a:r>
            <a:r>
              <a:rPr lang="cs-CZ" sz="1600" dirty="0" err="1" smtClean="0"/>
              <a:t>Culture</a:t>
            </a:r>
            <a:r>
              <a:rPr lang="cs-CZ" sz="1600" dirty="0" smtClean="0"/>
              <a:t>. </a:t>
            </a:r>
          </a:p>
          <a:p>
            <a:pPr>
              <a:buNone/>
            </a:pPr>
            <a:r>
              <a:rPr lang="cs-CZ" sz="1600" dirty="0" smtClean="0"/>
              <a:t>5. vydání, 2018.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dirty="0" err="1" smtClean="0">
                <a:hlinkClick r:id="rId2"/>
              </a:rPr>
              <a:t>The</a:t>
            </a:r>
            <a:r>
              <a:rPr lang="cs-CZ" dirty="0" smtClean="0">
                <a:hlinkClick r:id="rId2"/>
              </a:rPr>
              <a:t> New Škoda </a:t>
            </a:r>
            <a:r>
              <a:rPr lang="cs-CZ" dirty="0" err="1" smtClean="0">
                <a:hlinkClick r:id="rId2"/>
              </a:rPr>
              <a:t>Superb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  <a:endParaRPr lang="cs-CZ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000" dirty="0" smtClean="0"/>
              <a:t>	</a:t>
            </a:r>
          </a:p>
          <a:p>
            <a:pPr>
              <a:buNone/>
            </a:pPr>
            <a:r>
              <a:rPr lang="cs-CZ" sz="2000" dirty="0" smtClean="0"/>
              <a:t>	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en-US" sz="2000" dirty="0" smtClean="0"/>
              <a:t>The new ŠKODA SUPERB is a car for people who are </a:t>
            </a:r>
            <a:r>
              <a:rPr lang="en-US" sz="2000" b="1" dirty="0" smtClean="0"/>
              <a:t>redefining luxury</a:t>
            </a:r>
            <a:r>
              <a:rPr lang="en-US" sz="2000" dirty="0" smtClean="0"/>
              <a:t>. 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en-US" sz="2000" dirty="0" smtClean="0"/>
              <a:t>It is a </a:t>
            </a:r>
            <a:r>
              <a:rPr lang="en-US" sz="2000" b="1" dirty="0" smtClean="0"/>
              <a:t>car for open-minded people</a:t>
            </a:r>
            <a:r>
              <a:rPr lang="en-US" sz="2000" dirty="0" smtClean="0"/>
              <a:t>, who want to enjoy a high </a:t>
            </a:r>
            <a:r>
              <a:rPr lang="en-US" sz="2000" b="1" dirty="0" smtClean="0"/>
              <a:t>quality of life </a:t>
            </a:r>
            <a:r>
              <a:rPr lang="en-US" sz="2000" dirty="0" smtClean="0"/>
              <a:t>without needing to prove anything to others. 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en-US" sz="2000" dirty="0" smtClean="0"/>
              <a:t>A life that is about </a:t>
            </a:r>
            <a:r>
              <a:rPr lang="en-US" sz="2000" b="1" dirty="0" smtClean="0"/>
              <a:t>balance, ease and substance</a:t>
            </a:r>
            <a:r>
              <a:rPr lang="en-US" sz="2000" dirty="0" smtClean="0"/>
              <a:t>. 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en-US" sz="2000" dirty="0" smtClean="0"/>
              <a:t>The new ŠKODA SUPERB is a car for those who know What Really Matters</a:t>
            </a:r>
            <a:r>
              <a:rPr lang="cs-CZ" sz="2000" dirty="0" smtClean="0"/>
              <a:t>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komoditní polysémie </a:t>
            </a:r>
            <a:r>
              <a:rPr lang="cs-CZ" dirty="0" smtClean="0"/>
              <a:t>dle </a:t>
            </a:r>
            <a:r>
              <a:rPr lang="cs-CZ" dirty="0" err="1" smtClean="0"/>
              <a:t>Butlera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 smtClean="0"/>
              <a:t>luxus</a:t>
            </a:r>
          </a:p>
          <a:p>
            <a:pPr lvl="0"/>
            <a:r>
              <a:rPr lang="cs-CZ" dirty="0" smtClean="0"/>
              <a:t>individualismus</a:t>
            </a:r>
          </a:p>
          <a:p>
            <a:pPr lvl="0"/>
            <a:r>
              <a:rPr lang="cs-CZ" dirty="0" smtClean="0"/>
              <a:t>přirozenost</a:t>
            </a:r>
          </a:p>
          <a:p>
            <a:pPr lvl="0"/>
            <a:r>
              <a:rPr lang="cs-CZ" dirty="0" smtClean="0"/>
              <a:t>lidová kultura a tradice</a:t>
            </a:r>
          </a:p>
          <a:p>
            <a:pPr lvl="0"/>
            <a:r>
              <a:rPr lang="cs-CZ" dirty="0" smtClean="0"/>
              <a:t>novost a pokrok</a:t>
            </a:r>
          </a:p>
          <a:p>
            <a:pPr lvl="0"/>
            <a:r>
              <a:rPr lang="cs-CZ" dirty="0" smtClean="0"/>
              <a:t>sexualita a romance</a:t>
            </a:r>
          </a:p>
          <a:p>
            <a:pPr lvl="0"/>
            <a:r>
              <a:rPr lang="cs-CZ" dirty="0" smtClean="0"/>
              <a:t>úleva od bolesti, strachu, viny</a:t>
            </a:r>
          </a:p>
          <a:p>
            <a:r>
              <a:rPr lang="cs-CZ" dirty="0" smtClean="0"/>
              <a:t>utopie a únik z dystopie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191</Words>
  <Application>Microsoft Office PowerPoint</Application>
  <PresentationFormat>Předvádění na obrazovce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SPOTŘEBNÍ IMAGINACE A REKLAMNÍ FILM</vt:lpstr>
      <vt:lpstr>socio-kulturní teorie spotřeby a spotřební imaginace</vt:lpstr>
      <vt:lpstr>Snímek 3</vt:lpstr>
      <vt:lpstr>Snímek 4</vt:lpstr>
      <vt:lpstr>Snímek 5</vt:lpstr>
      <vt:lpstr>Snímek 6</vt:lpstr>
      <vt:lpstr>Snímek 7</vt:lpstr>
      <vt:lpstr>Snímek 8</vt:lpstr>
      <vt:lpstr>komoditní polysémie dle Butlera</vt:lpstr>
      <vt:lpstr>Snímek 10</vt:lpstr>
      <vt:lpstr>Snímek 11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SPOTŘEBNÍ IMAGINACE A REKLAMNÍ FILM</dc:title>
  <dc:creator>Lucie Cesalkova</dc:creator>
  <cp:lastModifiedBy>lu</cp:lastModifiedBy>
  <cp:revision>35</cp:revision>
  <dcterms:created xsi:type="dcterms:W3CDTF">2020-10-04T07:36:28Z</dcterms:created>
  <dcterms:modified xsi:type="dcterms:W3CDTF">2020-10-06T20:30:06Z</dcterms:modified>
</cp:coreProperties>
</file>