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48566-EC07-4BEA-A370-00DF50E0A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F8CD09-CD21-446F-B864-7300E7E42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2837BD-A801-4DD0-9F99-3321AA692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588F0-9384-4D38-A159-11208BF1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7B81F7-E92D-4237-80E5-11780B184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25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00551-377C-468C-81D3-9DC0026ED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53AB4C-94AA-40C9-AA84-126F483A5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CD1C7B-147E-4661-9BB4-8D026EAF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0EED45-25CC-4D9F-AA52-BBDAE6296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7E505A-BCD0-4635-8376-5FD9DF99F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1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A30272-67BE-44D5-882E-30AB47D715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655F62-1CE4-4F89-ADAA-582DF99C5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3B3AB3-B8ED-486B-8353-F58165F66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525A43-832A-4173-B5F7-65B5B8D95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77A0F8-3DE9-4336-A3D0-2090158B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5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1D62A-0131-4D55-AB83-EA5A8CF2E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C72D4C-49F7-44E8-BFD2-1DB5817AC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545864-885D-418B-AE1D-DCF723B9E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73F431-60C5-47C3-B084-10AA56672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AEAC7C-E2A8-4365-AE8F-5BF9425FB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76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3DC49-39A5-4B11-A699-847DFEDED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0FF90E-E070-4604-A577-4C633BEA8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0663E5-590A-4560-BA89-57CDDDFC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8A2653-CC2D-4B1A-801D-3DB0342BC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B3CA01-50BE-4BAE-908E-4469EB562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9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EC0AD-13AB-4825-B566-C2071E8DB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76C888-D0F9-466D-A22A-8C83C76DE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669D43-795F-48B6-848B-1E53157C9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839786-B6B2-4A1F-8348-800604CCF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3AF3E1-81A9-467E-8BDA-B6EE13C33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9E8814-6CFE-422F-B817-69EC7FDB3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0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F7DDE-BB37-4ED5-AFCD-4013F61D4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33FA87-78BD-487E-AE98-8466CFA2E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30E9A9B-AE50-4309-B1C5-A115C7ECC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920ADB9-827F-4CE3-BA8E-949507AE4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681B50-AF27-4C65-A73E-AF49B518A2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54131D-9928-489B-8A89-160F36F4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CF369D-C69B-4ACB-8518-114C718C0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CF15AEB-656B-461D-9AE4-671300996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63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C0EFC-8F87-42C7-B085-F71C55CB8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373876-AA8B-4AA9-919C-E14E12041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D76162E-3F91-4C27-B144-2AA821D20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09EFE98-E078-49E3-BEB7-556A8D274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72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FB7FAFF-FAA5-4185-B91D-96F991343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76E4A0D-6B5D-43CA-8BBD-FFEFAC1F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E02101-904E-4829-8521-02CC6976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65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42087-28B9-449F-9E6C-06053B83A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FDCFA-EA65-45AD-BA2B-0771D63F0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9095C9-CE3B-4EBC-AFA5-CB6FA6486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80F177-7222-4B2A-B4E2-C672EBE65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53F065-D983-4D9E-BF4C-B85B7B91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06EA29-316D-49C5-B75C-2022710D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96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5247C-E490-4BBA-89DB-A6DEF4E38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8BF170B-1E3A-44AF-8615-3DE88D6197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2DBD6C-33FF-47A8-9E09-8390CAD5E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47ECB5-7490-4E42-937D-9900FF76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AE3D83-F47A-41B4-8453-F6E24974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0A83E4-EFFA-4AA6-8DDE-59BBA00AB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68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4B76F6-0841-40CA-88A4-7DFD35741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10C360-06FC-4482-9EAE-38FD251A8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EB4457-B953-46A7-B6CF-07F106F9E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3D31B-C96D-4BDE-AD39-2BC8D8094630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5B54E7-D0EE-46B9-A135-4BD00B960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C8AA09-6A4C-4A04-B0B5-969B11E42C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39D3E-F582-4370-AF74-3E5A803D4F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8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Arc 78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0" name="Nadpis 1">
            <a:extLst>
              <a:ext uri="{FF2B5EF4-FFF2-40B4-BE49-F238E27FC236}">
                <a16:creationId xmlns:a16="http://schemas.microsoft.com/office/drawing/2014/main" id="{B234CCA8-1D7F-4288-8249-B855235F1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de-DE" altLang="cs-CZ" sz="3600" dirty="0"/>
              <a:t>WIEN IN REALIEN</a:t>
            </a:r>
            <a:endParaRPr lang="cs-CZ" altLang="cs-CZ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ED689786-8A2C-467B-A780-17CA9856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de-DE" altLang="cs-CZ" sz="3200" dirty="0"/>
              <a:t>WIENER DIALEKT UND DER EINFLUSS DES TSCHECHISCHEN</a:t>
            </a:r>
            <a:endParaRPr lang="cs-CZ" altLang="cs-CZ" sz="3200" dirty="0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60DA119C-4504-4EED-A46B-B4E8034CB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400"/>
              <a:t>Buchteln</a:t>
            </a:r>
          </a:p>
          <a:p>
            <a:r>
              <a:rPr lang="de-DE" altLang="cs-CZ" sz="1400"/>
              <a:t>Frnak</a:t>
            </a:r>
          </a:p>
          <a:p>
            <a:r>
              <a:rPr lang="de-DE" altLang="cs-CZ" sz="1400"/>
              <a:t>Golatsche</a:t>
            </a:r>
          </a:p>
          <a:p>
            <a:r>
              <a:rPr lang="de-DE" altLang="cs-CZ" sz="1400"/>
              <a:t>Kren</a:t>
            </a:r>
          </a:p>
          <a:p>
            <a:r>
              <a:rPr lang="de-DE" altLang="cs-CZ" sz="1400"/>
              <a:t>lepschi, auf lepschi gehen</a:t>
            </a:r>
          </a:p>
          <a:p>
            <a:r>
              <a:rPr lang="de-DE" altLang="cs-CZ" sz="1400"/>
              <a:t>papierln</a:t>
            </a:r>
          </a:p>
          <a:p>
            <a:r>
              <a:rPr lang="de-DE" altLang="cs-CZ" sz="1400"/>
              <a:t>Pawlatschen</a:t>
            </a:r>
          </a:p>
          <a:p>
            <a:r>
              <a:rPr lang="de-DE" altLang="cs-CZ" sz="1400"/>
              <a:t>Piwo</a:t>
            </a:r>
          </a:p>
          <a:p>
            <a:r>
              <a:rPr lang="de-DE" altLang="cs-CZ" sz="1400"/>
              <a:t>platzn</a:t>
            </a:r>
          </a:p>
          <a:p>
            <a:r>
              <a:rPr lang="de-DE" altLang="cs-CZ" sz="1400"/>
              <a:t>Plutzer</a:t>
            </a:r>
          </a:p>
          <a:p>
            <a:r>
              <a:rPr lang="de-DE" altLang="cs-CZ" sz="1400"/>
              <a:t>pomali</a:t>
            </a:r>
          </a:p>
          <a:p>
            <a:r>
              <a:rPr lang="de-DE" altLang="cs-CZ" sz="1400"/>
              <a:t>Ribisel</a:t>
            </a:r>
          </a:p>
          <a:p>
            <a:r>
              <a:rPr lang="de-DE" altLang="cs-CZ" sz="1400"/>
              <a:t>Tschopperl</a:t>
            </a:r>
            <a:endParaRPr lang="cs-CZ" altLang="cs-CZ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2">
            <a:extLst>
              <a:ext uri="{FF2B5EF4-FFF2-40B4-BE49-F238E27FC236}">
                <a16:creationId xmlns:a16="http://schemas.microsoft.com/office/drawing/2014/main" id="{33BC9490-D0FF-4149-8A34-14729F1FF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/>
              <a:t>B</a:t>
            </a:r>
            <a:r>
              <a:rPr lang="de-AT" altLang="cs-CZ" sz="2000"/>
              <a:t>atschi</a:t>
            </a:r>
          </a:p>
          <a:p>
            <a:r>
              <a:rPr lang="de-AT" altLang="cs-CZ" sz="2000"/>
              <a:t>Busserl</a:t>
            </a:r>
          </a:p>
          <a:p>
            <a:r>
              <a:rPr lang="de-AT" altLang="cs-CZ" sz="2000"/>
              <a:t>Maschekseitn</a:t>
            </a:r>
          </a:p>
          <a:p>
            <a:r>
              <a:rPr lang="de-AT" altLang="cs-CZ" sz="2000"/>
              <a:t>Netsch</a:t>
            </a:r>
          </a:p>
          <a:p>
            <a:r>
              <a:rPr lang="de-AT" altLang="cs-CZ" sz="2000"/>
              <a:t>Pogatscherln</a:t>
            </a:r>
          </a:p>
          <a:p>
            <a:r>
              <a:rPr lang="de-AT" altLang="cs-CZ" sz="2000"/>
              <a:t>potsch(ert)</a:t>
            </a:r>
          </a:p>
          <a:p>
            <a:r>
              <a:rPr lang="de-AT" altLang="cs-CZ" sz="2000"/>
              <a:t>Schinakl</a:t>
            </a:r>
          </a:p>
          <a:p>
            <a:r>
              <a:rPr lang="de-AT" altLang="cs-CZ" sz="2000"/>
              <a:t>Teschek</a:t>
            </a:r>
          </a:p>
          <a:p>
            <a:r>
              <a:rPr lang="de-AT" altLang="cs-CZ" sz="2000"/>
              <a:t>Tschako</a:t>
            </a:r>
          </a:p>
          <a:p>
            <a:r>
              <a:rPr lang="de-AT" altLang="cs-CZ" sz="2000"/>
              <a:t>Untergattn</a:t>
            </a:r>
            <a:endParaRPr lang="cs-CZ" altLang="cs-CZ" sz="2000"/>
          </a:p>
        </p:txBody>
      </p:sp>
      <p:sp>
        <p:nvSpPr>
          <p:cNvPr id="11267" name="Nadpis 1">
            <a:extLst>
              <a:ext uri="{FF2B5EF4-FFF2-40B4-BE49-F238E27FC236}">
                <a16:creationId xmlns:a16="http://schemas.microsoft.com/office/drawing/2014/main" id="{099052B2-1225-4526-815B-A8FB4E4F0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cs-CZ" sz="3200" dirty="0"/>
              <a:t>WIENER DIALEKT UND DER EINFLUSS DES UNGARISCHEN</a:t>
            </a:r>
            <a:endParaRPr lang="cs-CZ" altLang="cs-CZ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2">
            <a:extLst>
              <a:ext uri="{FF2B5EF4-FFF2-40B4-BE49-F238E27FC236}">
                <a16:creationId xmlns:a16="http://schemas.microsoft.com/office/drawing/2014/main" id="{96BC87AE-1998-49A2-B022-B203DA8CC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/>
              <a:t>Beisl</a:t>
            </a:r>
          </a:p>
          <a:p>
            <a:r>
              <a:rPr lang="cs-CZ" altLang="cs-CZ" sz="1800"/>
              <a:t>Chuzpe</a:t>
            </a:r>
          </a:p>
          <a:p>
            <a:r>
              <a:rPr lang="cs-CZ" altLang="cs-CZ" sz="1800"/>
              <a:t>Gannef</a:t>
            </a:r>
          </a:p>
          <a:p>
            <a:r>
              <a:rPr lang="cs-CZ" altLang="cs-CZ" sz="1800"/>
              <a:t>Haberer</a:t>
            </a:r>
          </a:p>
          <a:p>
            <a:r>
              <a:rPr lang="cs-CZ" altLang="cs-CZ" sz="1800"/>
              <a:t>malochn</a:t>
            </a:r>
          </a:p>
          <a:p>
            <a:r>
              <a:rPr lang="cs-CZ" altLang="cs-CZ" sz="1800"/>
              <a:t>Mischpoche</a:t>
            </a:r>
          </a:p>
          <a:p>
            <a:r>
              <a:rPr lang="cs-CZ" altLang="cs-CZ" sz="1800"/>
              <a:t>Nebbich</a:t>
            </a:r>
          </a:p>
          <a:p>
            <a:r>
              <a:rPr lang="cs-CZ" altLang="cs-CZ" sz="1800"/>
              <a:t>Nebochant</a:t>
            </a:r>
          </a:p>
          <a:p>
            <a:r>
              <a:rPr lang="cs-CZ" altLang="cs-CZ" sz="1800"/>
              <a:t>Schammes</a:t>
            </a:r>
          </a:p>
          <a:p>
            <a:r>
              <a:rPr lang="cs-CZ" altLang="cs-CZ" sz="1800"/>
              <a:t>Schm</a:t>
            </a:r>
            <a:r>
              <a:rPr lang="de-DE" altLang="cs-CZ" sz="1800"/>
              <a:t>äh</a:t>
            </a:r>
          </a:p>
          <a:p>
            <a:r>
              <a:rPr lang="de-DE" altLang="cs-CZ" sz="1800"/>
              <a:t>Schmier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800"/>
          </a:p>
        </p:txBody>
      </p:sp>
      <p:sp>
        <p:nvSpPr>
          <p:cNvPr id="12291" name="Nadpis 1">
            <a:extLst>
              <a:ext uri="{FF2B5EF4-FFF2-40B4-BE49-F238E27FC236}">
                <a16:creationId xmlns:a16="http://schemas.microsoft.com/office/drawing/2014/main" id="{CFBA9464-E7E0-4D21-8E3C-02369A9DF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de-DE" altLang="cs-CZ" sz="3200" dirty="0"/>
              <a:t>WIENER DIALEKT UND DER EINFLUSS DES JIDDISCHEN</a:t>
            </a:r>
            <a:endParaRPr lang="cs-CZ" altLang="cs-CZ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2">
            <a:extLst>
              <a:ext uri="{FF2B5EF4-FFF2-40B4-BE49-F238E27FC236}">
                <a16:creationId xmlns:a16="http://schemas.microsoft.com/office/drawing/2014/main" id="{D24EA989-2E1E-45A9-AFA8-9A7AC0BC8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 err="1"/>
              <a:t>akkurat</a:t>
            </a:r>
            <a:endParaRPr lang="cs-CZ" altLang="cs-CZ" sz="1800" dirty="0"/>
          </a:p>
          <a:p>
            <a:r>
              <a:rPr lang="cs-CZ" altLang="cs-CZ" sz="1800" dirty="0" err="1"/>
              <a:t>Apportl</a:t>
            </a:r>
            <a:endParaRPr lang="cs-CZ" altLang="cs-CZ" sz="1800" dirty="0"/>
          </a:p>
          <a:p>
            <a:r>
              <a:rPr lang="cs-CZ" altLang="cs-CZ" sz="1800" dirty="0"/>
              <a:t>H</a:t>
            </a:r>
            <a:r>
              <a:rPr lang="de-DE" altLang="cs-CZ" sz="1800" dirty="0" err="1"/>
              <a:t>äfn</a:t>
            </a:r>
            <a:r>
              <a:rPr lang="de-DE" altLang="cs-CZ" sz="1800" dirty="0"/>
              <a:t>, Häferl</a:t>
            </a:r>
          </a:p>
          <a:p>
            <a:r>
              <a:rPr lang="de-DE" altLang="cs-CZ" sz="1800" dirty="0"/>
              <a:t>kommod</a:t>
            </a:r>
          </a:p>
          <a:p>
            <a:r>
              <a:rPr lang="de-DE" altLang="cs-CZ" sz="1800" dirty="0"/>
              <a:t>Seidl</a:t>
            </a:r>
          </a:p>
          <a:p>
            <a:r>
              <a:rPr lang="de-DE" altLang="cs-CZ" sz="1800" dirty="0"/>
              <a:t>sekkieren</a:t>
            </a:r>
          </a:p>
          <a:p>
            <a:r>
              <a:rPr lang="de-DE" altLang="cs-CZ" sz="1800" dirty="0" err="1"/>
              <a:t>Servas</a:t>
            </a:r>
            <a:endParaRPr lang="cs-CZ" altLang="cs-CZ" sz="1800" dirty="0"/>
          </a:p>
        </p:txBody>
      </p:sp>
      <p:sp>
        <p:nvSpPr>
          <p:cNvPr id="13315" name="Nadpis 1">
            <a:extLst>
              <a:ext uri="{FF2B5EF4-FFF2-40B4-BE49-F238E27FC236}">
                <a16:creationId xmlns:a16="http://schemas.microsoft.com/office/drawing/2014/main" id="{6066A1EC-B4FD-4D12-AC10-FFBCD8E2B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cs-CZ" sz="3200" dirty="0"/>
              <a:t>WIENER DIALEKT UND LATEIN</a:t>
            </a:r>
            <a:endParaRPr lang="cs-CZ" altLang="cs-CZ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>
            <a:extLst>
              <a:ext uri="{FF2B5EF4-FFF2-40B4-BE49-F238E27FC236}">
                <a16:creationId xmlns:a16="http://schemas.microsoft.com/office/drawing/2014/main" id="{DE4B10FA-8775-4209-9CFC-4A1307C41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altLang="cs-CZ" sz="1400"/>
              <a:t>büsln</a:t>
            </a:r>
          </a:p>
          <a:p>
            <a:r>
              <a:rPr lang="de-AT" altLang="cs-CZ" sz="1400"/>
              <a:t>Falott</a:t>
            </a:r>
          </a:p>
          <a:p>
            <a:r>
              <a:rPr lang="de-AT" altLang="cs-CZ" sz="1400"/>
              <a:t>Frittaten</a:t>
            </a:r>
          </a:p>
          <a:p>
            <a:r>
              <a:rPr lang="de-AT" altLang="cs-CZ" sz="1400"/>
              <a:t>Gatsch</a:t>
            </a:r>
          </a:p>
          <a:p>
            <a:r>
              <a:rPr lang="de-AT" altLang="cs-CZ" sz="1400"/>
              <a:t>Gstanzl</a:t>
            </a:r>
          </a:p>
          <a:p>
            <a:r>
              <a:rPr lang="de-AT" altLang="cs-CZ" sz="1400"/>
              <a:t>gustieren</a:t>
            </a:r>
          </a:p>
          <a:p>
            <a:r>
              <a:rPr lang="de-AT" altLang="cs-CZ" sz="1400"/>
              <a:t>Gusto</a:t>
            </a:r>
          </a:p>
          <a:p>
            <a:r>
              <a:rPr lang="de-AT" altLang="cs-CZ" sz="1400"/>
              <a:t>Kredenz</a:t>
            </a:r>
          </a:p>
          <a:p>
            <a:r>
              <a:rPr lang="de-AT" altLang="cs-CZ" sz="1400"/>
              <a:t>Mezzanin</a:t>
            </a:r>
          </a:p>
          <a:p>
            <a:r>
              <a:rPr lang="de-AT" altLang="cs-CZ" sz="1400"/>
              <a:t>Pratzn</a:t>
            </a:r>
          </a:p>
          <a:p>
            <a:r>
              <a:rPr lang="de-AT" altLang="cs-CZ" sz="1400"/>
              <a:t>Risipisi</a:t>
            </a:r>
          </a:p>
          <a:p>
            <a:r>
              <a:rPr lang="de-AT" altLang="cs-CZ" sz="1400"/>
              <a:t>Sackl</a:t>
            </a:r>
          </a:p>
          <a:p>
            <a:r>
              <a:rPr lang="de-AT" altLang="cs-CZ" sz="1400"/>
              <a:t>strapaziös</a:t>
            </a:r>
          </a:p>
          <a:p>
            <a:r>
              <a:rPr lang="de-AT" altLang="cs-CZ" sz="1400"/>
              <a:t>Trafik</a:t>
            </a:r>
            <a:endParaRPr lang="cs-CZ" altLang="cs-CZ" sz="1400"/>
          </a:p>
        </p:txBody>
      </p:sp>
      <p:sp>
        <p:nvSpPr>
          <p:cNvPr id="14339" name="Nadpis 1">
            <a:extLst>
              <a:ext uri="{FF2B5EF4-FFF2-40B4-BE49-F238E27FC236}">
                <a16:creationId xmlns:a16="http://schemas.microsoft.com/office/drawing/2014/main" id="{EB82EC00-F074-4C45-8A4E-DA6902E5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de-DE" altLang="cs-CZ" sz="3200" dirty="0"/>
              <a:t>WIENER DIALEKT UND DER EINFLUSS DES ITALIENISCHEN</a:t>
            </a:r>
            <a:endParaRPr lang="cs-CZ" altLang="cs-CZ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7F311D38-0602-4154-AA74-7C5DAACB0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1400"/>
              <a:t>Ba</a:t>
            </a:r>
            <a:r>
              <a:rPr lang="de-DE" altLang="cs-CZ" sz="1400"/>
              <a:t>ssena</a:t>
            </a:r>
          </a:p>
          <a:p>
            <a:r>
              <a:rPr lang="de-DE" altLang="cs-CZ" sz="1400"/>
              <a:t>sich echauffieren</a:t>
            </a:r>
          </a:p>
          <a:p>
            <a:r>
              <a:rPr lang="de-DE" altLang="cs-CZ" sz="1400"/>
              <a:t>flanieren</a:t>
            </a:r>
          </a:p>
          <a:p>
            <a:r>
              <a:rPr lang="de-DE" altLang="cs-CZ" sz="1400"/>
              <a:t>gschaßt</a:t>
            </a:r>
          </a:p>
          <a:p>
            <a:r>
              <a:rPr lang="de-DE" altLang="cs-CZ" sz="1400"/>
              <a:t>Kombinäsch</a:t>
            </a:r>
          </a:p>
          <a:p>
            <a:r>
              <a:rPr lang="de-DE" altLang="cs-CZ" sz="1400"/>
              <a:t>Lawur</a:t>
            </a:r>
          </a:p>
          <a:p>
            <a:r>
              <a:rPr lang="de-DE" altLang="cs-CZ" sz="1400"/>
              <a:t>lescher</a:t>
            </a:r>
          </a:p>
          <a:p>
            <a:r>
              <a:rPr lang="de-DE" altLang="cs-CZ" sz="1400"/>
              <a:t>marod</a:t>
            </a:r>
          </a:p>
          <a:p>
            <a:r>
              <a:rPr lang="de-DE" altLang="cs-CZ" sz="1400"/>
              <a:t>Melange</a:t>
            </a:r>
          </a:p>
          <a:p>
            <a:r>
              <a:rPr lang="de-DE" altLang="cs-CZ" sz="1400"/>
              <a:t>Parte</a:t>
            </a:r>
          </a:p>
          <a:p>
            <a:r>
              <a:rPr lang="de-DE" altLang="cs-CZ" sz="1400"/>
              <a:t>Plafon</a:t>
            </a:r>
          </a:p>
          <a:p>
            <a:r>
              <a:rPr lang="de-DE" altLang="cs-CZ" sz="1400"/>
              <a:t>Polier</a:t>
            </a:r>
          </a:p>
          <a:p>
            <a:r>
              <a:rPr lang="de-DE" altLang="cs-CZ" sz="1400"/>
              <a:t>Pomfineberer</a:t>
            </a:r>
          </a:p>
          <a:p>
            <a:r>
              <a:rPr lang="de-DE" altLang="cs-CZ" sz="1400"/>
              <a:t>Potschamberl</a:t>
            </a:r>
          </a:p>
          <a:p>
            <a:r>
              <a:rPr lang="de-DE" altLang="cs-CZ" sz="1400"/>
              <a:t>Rolloh</a:t>
            </a:r>
          </a:p>
          <a:p>
            <a:r>
              <a:rPr lang="de-DE" altLang="cs-CZ" sz="1400"/>
              <a:t>schmafu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400"/>
          </a:p>
        </p:txBody>
      </p:sp>
      <p:sp>
        <p:nvSpPr>
          <p:cNvPr id="15363" name="Nadpis 1">
            <a:extLst>
              <a:ext uri="{FF2B5EF4-FFF2-40B4-BE49-F238E27FC236}">
                <a16:creationId xmlns:a16="http://schemas.microsoft.com/office/drawing/2014/main" id="{452C22E6-539F-424C-A713-DDBD448FB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288" y="3333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de-DE" altLang="cs-CZ" sz="3200" dirty="0"/>
              <a:t>WIENER DIALEKT UND DER EINFLUSS DES FRANZÖSISCHEN</a:t>
            </a:r>
            <a:endParaRPr lang="cs-CZ" altLang="cs-CZ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>
            <a:extLst>
              <a:ext uri="{FF2B5EF4-FFF2-40B4-BE49-F238E27FC236}">
                <a16:creationId xmlns:a16="http://schemas.microsoft.com/office/drawing/2014/main" id="{8994A610-662C-4EE7-A189-9832BC1FB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 err="1"/>
              <a:t>fesch</a:t>
            </a:r>
            <a:r>
              <a:rPr lang="cs-CZ" altLang="cs-CZ" sz="1800" dirty="0"/>
              <a:t>  (</a:t>
            </a:r>
            <a:r>
              <a:rPr lang="de-DE" altLang="cs-CZ" sz="1800" dirty="0"/>
              <a:t>englisch</a:t>
            </a:r>
            <a:r>
              <a:rPr lang="cs-CZ" altLang="cs-CZ" sz="1800" dirty="0"/>
              <a:t>)</a:t>
            </a:r>
          </a:p>
          <a:p>
            <a:r>
              <a:rPr lang="cs-CZ" altLang="cs-CZ" sz="1800" dirty="0" err="1"/>
              <a:t>Jause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jausnen</a:t>
            </a:r>
            <a:r>
              <a:rPr lang="cs-CZ" altLang="cs-CZ" sz="1800" dirty="0"/>
              <a:t> (</a:t>
            </a:r>
            <a:r>
              <a:rPr lang="de-DE" altLang="cs-CZ" sz="1800" dirty="0"/>
              <a:t>südslawisch</a:t>
            </a:r>
            <a:r>
              <a:rPr lang="cs-CZ" altLang="cs-CZ" sz="1800" dirty="0"/>
              <a:t>)</a:t>
            </a:r>
          </a:p>
          <a:p>
            <a:r>
              <a:rPr lang="cs-CZ" altLang="cs-CZ" sz="1800" dirty="0"/>
              <a:t>Marie (</a:t>
            </a:r>
            <a:r>
              <a:rPr lang="de-DE" altLang="cs-CZ" sz="1800" dirty="0" err="1"/>
              <a:t>Romasprache</a:t>
            </a:r>
            <a:r>
              <a:rPr lang="cs-CZ" altLang="cs-CZ" sz="1800" dirty="0"/>
              <a:t>)</a:t>
            </a:r>
          </a:p>
          <a:p>
            <a:r>
              <a:rPr lang="cs-CZ" altLang="cs-CZ" sz="1800" dirty="0" err="1"/>
              <a:t>Pintsch</a:t>
            </a:r>
            <a:r>
              <a:rPr lang="cs-CZ" altLang="cs-CZ" sz="1800" dirty="0"/>
              <a:t> (</a:t>
            </a:r>
            <a:r>
              <a:rPr lang="de-DE" altLang="cs-CZ" sz="1800" dirty="0"/>
              <a:t>polnisch</a:t>
            </a:r>
            <a:r>
              <a:rPr lang="cs-CZ" altLang="cs-CZ" sz="1800" dirty="0"/>
              <a:t>)</a:t>
            </a:r>
          </a:p>
          <a:p>
            <a:r>
              <a:rPr lang="cs-CZ" altLang="cs-CZ" sz="1800" dirty="0"/>
              <a:t>Tram(</a:t>
            </a:r>
            <a:r>
              <a:rPr lang="cs-CZ" altLang="cs-CZ" sz="1800" dirty="0" err="1"/>
              <a:t>way</a:t>
            </a:r>
            <a:r>
              <a:rPr lang="cs-CZ" altLang="cs-CZ" sz="1800" dirty="0"/>
              <a:t>) (</a:t>
            </a:r>
            <a:r>
              <a:rPr lang="de-DE" altLang="cs-CZ" sz="1800" dirty="0"/>
              <a:t>englisch</a:t>
            </a:r>
            <a:r>
              <a:rPr lang="cs-CZ" altLang="cs-CZ" sz="1800" dirty="0"/>
              <a:t>)</a:t>
            </a:r>
          </a:p>
        </p:txBody>
      </p:sp>
      <p:sp>
        <p:nvSpPr>
          <p:cNvPr id="16387" name="Nadpis 1">
            <a:extLst>
              <a:ext uri="{FF2B5EF4-FFF2-40B4-BE49-F238E27FC236}">
                <a16:creationId xmlns:a16="http://schemas.microsoft.com/office/drawing/2014/main" id="{638B9321-B896-4F24-B0A9-E22ADF746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cs-CZ" sz="3200" dirty="0"/>
              <a:t>WIENER DIALEKT UND ANDERE SPRACHEN</a:t>
            </a:r>
            <a:endParaRPr lang="cs-CZ" altLang="cs-CZ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48A7399C-F864-4A6D-9B0E-AEF5C82D6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cs-CZ" sz="3200" dirty="0"/>
              <a:t>TSCHUSCH</a:t>
            </a:r>
            <a:endParaRPr lang="cs-CZ" altLang="cs-CZ" sz="3200" dirty="0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2F42CE6D-B63F-436C-B6FE-C224FCB98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e-DE" altLang="cs-CZ" sz="2000" dirty="0"/>
              <a:t>Der unfreundliche Ausdruck für (südöstliche) Ausländer geht auf den Bau der Südbahnstrecke zurück. Die dort arbeitenden südslawischen Bauarbeiter riefen sich bei Unklarheiten schlicht immer wieder </a:t>
            </a:r>
            <a:r>
              <a:rPr lang="cs-CZ" altLang="cs-CZ" sz="2000" dirty="0"/>
              <a:t>„</a:t>
            </a:r>
            <a:r>
              <a:rPr lang="cs-CZ" altLang="cs-CZ" sz="2000" dirty="0" err="1"/>
              <a:t>čuješ</a:t>
            </a:r>
            <a:r>
              <a:rPr lang="cs-CZ" altLang="cs-CZ" sz="2000" dirty="0"/>
              <a:t>“ </a:t>
            </a:r>
            <a:r>
              <a:rPr lang="de-DE" altLang="cs-CZ" sz="2000" dirty="0"/>
              <a:t>(„Verstehst du?“) zu.</a:t>
            </a:r>
            <a:endParaRPr lang="cs-CZ" alt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8AB4C-FBD5-4B5C-B80A-499E80DF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/>
              <a:t>MUSIK IN WIEN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358A1B-434F-434F-AC2D-4DB1E4816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sz="2000" dirty="0"/>
              <a:t>Wien ist die weltweit bekannte Musikstadt. Die berühmtesten Komponisten der klassischen Musik hatten Wien zu ihrem Domizil.</a:t>
            </a:r>
          </a:p>
          <a:p>
            <a:pPr algn="just"/>
            <a:r>
              <a:rPr lang="de-DE" sz="2000" dirty="0"/>
              <a:t>In der klassischen und der romantischen Epoche wirkten hier </a:t>
            </a:r>
            <a:r>
              <a:rPr lang="de-DE" sz="2000" b="1" i="1" dirty="0"/>
              <a:t>Wolfgang Amadeus Mozart </a:t>
            </a:r>
            <a:r>
              <a:rPr lang="de-DE" sz="2000" dirty="0"/>
              <a:t>(1756 – 1791), eng mit Prag verknüpft, </a:t>
            </a:r>
            <a:r>
              <a:rPr lang="de-DE" sz="2000" b="1" i="1" dirty="0"/>
              <a:t>Ludwig van Beethoven </a:t>
            </a:r>
            <a:r>
              <a:rPr lang="de-DE" sz="2000" dirty="0"/>
              <a:t>(1770 – 1827), </a:t>
            </a:r>
            <a:r>
              <a:rPr lang="de-DE" sz="2000" b="1" i="1" dirty="0"/>
              <a:t>Joseph Haydn </a:t>
            </a:r>
            <a:r>
              <a:rPr lang="de-DE" sz="2000" dirty="0"/>
              <a:t>(1732 – 1809), </a:t>
            </a:r>
            <a:r>
              <a:rPr lang="de-DE" sz="2000" b="1" i="1" dirty="0"/>
              <a:t>Franz Schubert </a:t>
            </a:r>
            <a:r>
              <a:rPr lang="de-DE" sz="2000" dirty="0"/>
              <a:t>(1797 – 1828), </a:t>
            </a:r>
            <a:r>
              <a:rPr lang="de-DE" sz="2000" b="1" i="1" dirty="0"/>
              <a:t>Anton Bruckner </a:t>
            </a:r>
            <a:r>
              <a:rPr lang="de-DE" sz="2000" dirty="0"/>
              <a:t>(1824 – 1896), </a:t>
            </a:r>
            <a:r>
              <a:rPr lang="de-DE" sz="2000" b="1" i="1" dirty="0"/>
              <a:t>Ferenc (Franz) Liszt </a:t>
            </a:r>
            <a:r>
              <a:rPr lang="de-DE" sz="2000" dirty="0"/>
              <a:t>(1811 – 1886), „Walzerkönig“ </a:t>
            </a:r>
            <a:r>
              <a:rPr lang="de-DE" sz="2000" b="1" i="1" dirty="0"/>
              <a:t>Johann Strauß </a:t>
            </a:r>
            <a:r>
              <a:rPr lang="de-DE" sz="2000" dirty="0"/>
              <a:t>(1825 – 1899).</a:t>
            </a:r>
          </a:p>
          <a:p>
            <a:pPr algn="just"/>
            <a:r>
              <a:rPr lang="de-DE" sz="2000" dirty="0"/>
              <a:t>Die Musik des 20. Jahrhunderts revolutionierten </a:t>
            </a:r>
            <a:r>
              <a:rPr lang="de-DE" sz="2000" b="1" i="1" dirty="0"/>
              <a:t>Gustav Mahler </a:t>
            </a:r>
            <a:r>
              <a:rPr lang="de-DE" sz="2000" dirty="0"/>
              <a:t>(1860 – 1911) und die Komponisten der „Neuen Wiener Schule“ </a:t>
            </a:r>
            <a:r>
              <a:rPr lang="de-DE" sz="2000" b="1" i="1" dirty="0"/>
              <a:t>Arnold Schönberg </a:t>
            </a:r>
            <a:r>
              <a:rPr lang="de-DE" sz="2000" dirty="0"/>
              <a:t>(1874 – 1951), </a:t>
            </a:r>
            <a:r>
              <a:rPr lang="de-DE" sz="2000" b="1" i="1" dirty="0"/>
              <a:t>Alban Berg </a:t>
            </a:r>
            <a:r>
              <a:rPr lang="de-DE" sz="2000" dirty="0"/>
              <a:t>(1885 – 1935) und </a:t>
            </a:r>
            <a:r>
              <a:rPr lang="de-DE" sz="2000" b="1" i="1" dirty="0"/>
              <a:t>Anton von Webern </a:t>
            </a:r>
            <a:r>
              <a:rPr lang="de-DE" sz="2000" dirty="0"/>
              <a:t>(1883 – 1945).</a:t>
            </a:r>
          </a:p>
          <a:p>
            <a:pPr algn="just"/>
            <a:r>
              <a:rPr lang="de-DE" sz="2000" dirty="0"/>
              <a:t>Die Operette ist eine ernst genommene Kunstform in Mitteleuropa an der Spitze mit Österreich, das die Mehrzahl ihrer bekanntesten Vertreter hervorbrachte: Familie Strauß, </a:t>
            </a:r>
            <a:r>
              <a:rPr lang="de-DE" sz="2000" b="1" i="1" dirty="0"/>
              <a:t>Franz von Suppé </a:t>
            </a:r>
            <a:r>
              <a:rPr lang="de-DE" sz="2000" dirty="0"/>
              <a:t>(1819 – 1895), </a:t>
            </a:r>
            <a:r>
              <a:rPr lang="de-DE" sz="2000" b="1" i="1" dirty="0"/>
              <a:t>Franz Lehár </a:t>
            </a:r>
            <a:r>
              <a:rPr lang="de-DE" sz="2000" dirty="0"/>
              <a:t>(1870 – 1948), </a:t>
            </a:r>
            <a:r>
              <a:rPr lang="de-DE" sz="2000" b="1" i="1" dirty="0"/>
              <a:t>Imre (Emmerich) Kálmán </a:t>
            </a:r>
            <a:r>
              <a:rPr lang="de-DE" sz="2000" dirty="0"/>
              <a:t>(1882 – 1953).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1532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926C0D78-A3D4-47EE-BFDC-2AAF79A8B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cs-CZ" sz="3200" dirty="0"/>
              <a:t>ESSEN UND TRINKEN</a:t>
            </a:r>
            <a:endParaRPr lang="cs-CZ" altLang="cs-CZ" sz="3200" dirty="0"/>
          </a:p>
        </p:txBody>
      </p:sp>
      <p:sp>
        <p:nvSpPr>
          <p:cNvPr id="3075" name="Zástupný symbol pro obsah 2">
            <a:extLst>
              <a:ext uri="{FF2B5EF4-FFF2-40B4-BE49-F238E27FC236}">
                <a16:creationId xmlns:a16="http://schemas.microsoft.com/office/drawing/2014/main" id="{AC6135FD-2A2A-4F3D-A18E-618C64F16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dirty="0"/>
              <a:t>Die Palatschinke: </a:t>
            </a:r>
            <a:r>
              <a:rPr lang="de-DE" altLang="cs-CZ" sz="2000" i="1" dirty="0" err="1"/>
              <a:t>placenta</a:t>
            </a:r>
            <a:r>
              <a:rPr lang="de-DE" altLang="cs-CZ" sz="2000" i="1" dirty="0"/>
              <a:t> → </a:t>
            </a:r>
            <a:r>
              <a:rPr lang="de-DE" altLang="cs-CZ" sz="2000" i="1" dirty="0" err="1"/>
              <a:t>placinta</a:t>
            </a:r>
            <a:r>
              <a:rPr lang="de-DE" altLang="cs-CZ" sz="2000" i="1" dirty="0"/>
              <a:t> → </a:t>
            </a:r>
            <a:r>
              <a:rPr lang="az-Cyrl-AZ" altLang="cs-CZ" sz="2000" i="1" dirty="0"/>
              <a:t>блинчики</a:t>
            </a:r>
            <a:r>
              <a:rPr lang="de-DE" altLang="cs-CZ" sz="2000" i="1" dirty="0"/>
              <a:t> → </a:t>
            </a:r>
            <a:r>
              <a:rPr lang="de-DE" altLang="cs-CZ" sz="2000" i="1" dirty="0" err="1"/>
              <a:t>palacsinta</a:t>
            </a:r>
            <a:endParaRPr lang="de-DE" altLang="cs-CZ" sz="2000" i="1" dirty="0"/>
          </a:p>
          <a:p>
            <a:r>
              <a:rPr lang="de-DE" altLang="cs-CZ" sz="2000" dirty="0"/>
              <a:t>Der </a:t>
            </a:r>
            <a:r>
              <a:rPr lang="de-DE" altLang="cs-CZ" sz="2000" dirty="0" err="1"/>
              <a:t>Guglhupf</a:t>
            </a:r>
            <a:r>
              <a:rPr lang="de-DE" altLang="cs-CZ" sz="2000" dirty="0"/>
              <a:t>: </a:t>
            </a:r>
            <a:r>
              <a:rPr lang="de-DE" altLang="cs-CZ" sz="2000" i="1" dirty="0" err="1"/>
              <a:t>cuculla</a:t>
            </a:r>
            <a:r>
              <a:rPr lang="de-DE" altLang="cs-CZ" sz="2000" i="1" dirty="0"/>
              <a:t> (</a:t>
            </a:r>
            <a:r>
              <a:rPr lang="de-DE" altLang="cs-CZ" sz="2000" i="1" dirty="0" err="1"/>
              <a:t>cucullus</a:t>
            </a:r>
            <a:r>
              <a:rPr lang="de-DE" altLang="cs-CZ" sz="2000" i="1" dirty="0"/>
              <a:t>) </a:t>
            </a:r>
            <a:r>
              <a:rPr lang="de-DE" altLang="cs-CZ" sz="2000" dirty="0"/>
              <a:t>oder </a:t>
            </a:r>
            <a:r>
              <a:rPr lang="de-DE" altLang="cs-CZ" sz="2000" i="1" dirty="0" err="1"/>
              <a:t>cuculla</a:t>
            </a:r>
            <a:r>
              <a:rPr lang="de-DE" altLang="cs-CZ" sz="2000" i="1" dirty="0"/>
              <a:t> </a:t>
            </a:r>
            <a:r>
              <a:rPr lang="de-DE" altLang="cs-CZ" sz="2000" i="1" dirty="0" err="1"/>
              <a:t>offa</a:t>
            </a:r>
            <a:endParaRPr lang="de-DE" altLang="cs-CZ" sz="2000" dirty="0"/>
          </a:p>
          <a:p>
            <a:r>
              <a:rPr lang="de-DE" altLang="cs-CZ" sz="2000" dirty="0"/>
              <a:t>Der Beugel (</a:t>
            </a:r>
            <a:r>
              <a:rPr lang="de-DE" altLang="cs-CZ" sz="2000" dirty="0" err="1"/>
              <a:t>Nußbeugel</a:t>
            </a:r>
            <a:r>
              <a:rPr lang="de-DE" altLang="cs-CZ" sz="2000" dirty="0"/>
              <a:t>, Mohnbeugel)</a:t>
            </a:r>
            <a:endParaRPr lang="cs-CZ" alt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A952AED3-F4B9-4363-A50B-4E077E34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cs-CZ" sz="3200" dirty="0"/>
              <a:t>TYPISCHE</a:t>
            </a:r>
            <a:r>
              <a:rPr lang="cs-CZ" altLang="cs-CZ" sz="3200" dirty="0"/>
              <a:t> </a:t>
            </a:r>
            <a:r>
              <a:rPr lang="de-DE" altLang="cs-CZ" sz="3200" dirty="0"/>
              <a:t>WIENER</a:t>
            </a:r>
            <a:r>
              <a:rPr lang="cs-CZ" altLang="cs-CZ" sz="3200" dirty="0"/>
              <a:t> </a:t>
            </a:r>
            <a:r>
              <a:rPr lang="de-DE" altLang="cs-CZ" sz="3200" dirty="0"/>
              <a:t>KÜCHE</a:t>
            </a:r>
            <a:br>
              <a:rPr lang="cs-CZ" altLang="cs-CZ" sz="2400" dirty="0"/>
            </a:br>
            <a:r>
              <a:rPr lang="de-DE" altLang="cs-CZ" sz="2400" dirty="0"/>
              <a:t>SUPPEN</a:t>
            </a:r>
            <a:endParaRPr lang="cs-CZ" altLang="cs-CZ" dirty="0"/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EBFE9BCA-1E17-4349-8834-041132BD4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/>
              <a:t>Rindsuppe mit Marknockerln, Bröselknödeln, Kohlschöberln, Milzschöberln, Schinkenschöberln</a:t>
            </a:r>
          </a:p>
          <a:p>
            <a:r>
              <a:rPr lang="de-DE" altLang="cs-CZ" sz="2000"/>
              <a:t>Fischbeuschelsuppe vom Karpfen</a:t>
            </a:r>
          </a:p>
          <a:p>
            <a:r>
              <a:rPr lang="de-DE" altLang="cs-CZ" sz="2000"/>
              <a:t>Gulaschsuppe</a:t>
            </a:r>
            <a:endParaRPr lang="cs-CZ" altLang="cs-CZ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37A93056-8961-43B8-942F-F584F9D3D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cs-CZ" sz="3200" dirty="0"/>
              <a:t>TYPISCHE WIENER</a:t>
            </a:r>
            <a:r>
              <a:rPr lang="cs-CZ" altLang="cs-CZ" sz="3200" dirty="0"/>
              <a:t> </a:t>
            </a:r>
            <a:r>
              <a:rPr lang="de-DE" altLang="cs-CZ" sz="3200" dirty="0"/>
              <a:t>KÜCHE</a:t>
            </a:r>
            <a:br>
              <a:rPr lang="cs-CZ" altLang="cs-CZ" sz="2400" dirty="0"/>
            </a:br>
            <a:r>
              <a:rPr lang="de-DE" altLang="cs-CZ" sz="2400" dirty="0"/>
              <a:t>FLEISCHGERICHTE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EA48A5-B4A9-44E9-B15E-84836D54A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de-DE" sz="1400" dirty="0"/>
              <a:t>Gekochtes Rindfleisch mit Apfelkren, </a:t>
            </a:r>
            <a:r>
              <a:rPr lang="de-DE" sz="1400" dirty="0" err="1"/>
              <a:t>Oberskren</a:t>
            </a:r>
            <a:r>
              <a:rPr lang="de-DE" sz="1400" dirty="0"/>
              <a:t> oder Semmelkren</a:t>
            </a:r>
          </a:p>
          <a:p>
            <a:pPr>
              <a:defRPr/>
            </a:pPr>
            <a:r>
              <a:rPr lang="de-DE" sz="1400" dirty="0"/>
              <a:t>Rostbraten „Esterhazy“</a:t>
            </a:r>
          </a:p>
          <a:p>
            <a:pPr>
              <a:defRPr/>
            </a:pPr>
            <a:r>
              <a:rPr lang="de-DE" sz="1400" dirty="0"/>
              <a:t>Wiener Zwiebelrostbraten</a:t>
            </a:r>
          </a:p>
          <a:p>
            <a:pPr>
              <a:defRPr/>
            </a:pPr>
            <a:r>
              <a:rPr lang="de-DE" sz="1400" dirty="0"/>
              <a:t>Wiener Lungenbraten</a:t>
            </a:r>
          </a:p>
          <a:p>
            <a:pPr>
              <a:defRPr/>
            </a:pPr>
            <a:r>
              <a:rPr lang="de-DE" sz="1400" dirty="0"/>
              <a:t>Reisfleisch</a:t>
            </a:r>
          </a:p>
          <a:p>
            <a:pPr>
              <a:defRPr/>
            </a:pPr>
            <a:r>
              <a:rPr lang="de-DE" sz="1400" dirty="0"/>
              <a:t>Gulasch auf Wiener Art</a:t>
            </a:r>
          </a:p>
          <a:p>
            <a:pPr>
              <a:defRPr/>
            </a:pPr>
            <a:r>
              <a:rPr lang="de-DE" sz="1400" dirty="0" err="1"/>
              <a:t>Fiakergulasch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Kaiserschlegel</a:t>
            </a:r>
          </a:p>
          <a:p>
            <a:pPr>
              <a:defRPr/>
            </a:pPr>
            <a:r>
              <a:rPr lang="de-DE" sz="1400" dirty="0"/>
              <a:t>Kalbsrücken „Metternich“</a:t>
            </a:r>
          </a:p>
          <a:p>
            <a:pPr>
              <a:defRPr/>
            </a:pPr>
            <a:r>
              <a:rPr lang="de-DE" sz="1400" dirty="0"/>
              <a:t>Wiener Schnitzel (vom Kalb oder vom Schwein)</a:t>
            </a:r>
          </a:p>
          <a:p>
            <a:pPr>
              <a:defRPr/>
            </a:pPr>
            <a:r>
              <a:rPr lang="de-DE" sz="1400" dirty="0"/>
              <a:t>Eingemachte Kalbsbrust</a:t>
            </a:r>
          </a:p>
          <a:p>
            <a:pPr>
              <a:defRPr/>
            </a:pPr>
            <a:r>
              <a:rPr lang="de-DE" sz="1400" dirty="0"/>
              <a:t>Schweinsbraten Wiener Art</a:t>
            </a:r>
          </a:p>
          <a:p>
            <a:pPr>
              <a:defRPr/>
            </a:pPr>
            <a:r>
              <a:rPr lang="de-DE" sz="1400" dirty="0"/>
              <a:t>Krenfleisch</a:t>
            </a:r>
          </a:p>
          <a:p>
            <a:pPr>
              <a:defRPr/>
            </a:pPr>
            <a:r>
              <a:rPr lang="de-DE" sz="1400" dirty="0"/>
              <a:t>Wiener Backhendl</a:t>
            </a:r>
          </a:p>
          <a:p>
            <a:pPr>
              <a:defRPr/>
            </a:pPr>
            <a:r>
              <a:rPr lang="de-DE" sz="1400" dirty="0"/>
              <a:t>Einmachhuhn</a:t>
            </a:r>
          </a:p>
          <a:p>
            <a:pPr>
              <a:defRPr/>
            </a:pPr>
            <a:r>
              <a:rPr lang="de-DE" sz="1400" dirty="0"/>
              <a:t>Paprikahühner</a:t>
            </a:r>
          </a:p>
          <a:p>
            <a:pPr>
              <a:defRPr/>
            </a:pPr>
            <a:r>
              <a:rPr lang="de-DE" sz="1400" dirty="0"/>
              <a:t>Kalbsbeuschel Wiener Art</a:t>
            </a:r>
          </a:p>
          <a:p>
            <a:pPr>
              <a:defRPr/>
            </a:pPr>
            <a:r>
              <a:rPr lang="de-DE" sz="1400" dirty="0"/>
              <a:t>Geröstete </a:t>
            </a:r>
            <a:r>
              <a:rPr lang="de-DE" sz="1400" dirty="0" err="1"/>
              <a:t>Nierndln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Geröstete Leber</a:t>
            </a:r>
          </a:p>
          <a:p>
            <a:pPr>
              <a:defRPr/>
            </a:pPr>
            <a:r>
              <a:rPr lang="de-DE" sz="1400" dirty="0"/>
              <a:t>Hirn mit Ei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B9A9F870-8EB8-457D-9E4C-9FD9567C7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cs-CZ" sz="3200" dirty="0"/>
              <a:t>TYPISCHE WIENER KÜCHE</a:t>
            </a:r>
            <a:br>
              <a:rPr lang="cs-CZ" altLang="cs-CZ" sz="2400" dirty="0"/>
            </a:br>
            <a:br>
              <a:rPr lang="de-DE" altLang="cs-CZ" sz="2400" dirty="0"/>
            </a:br>
            <a:r>
              <a:rPr lang="de-DE" altLang="cs-CZ" sz="2400" dirty="0"/>
              <a:t>BEILAGEN UND GEMÜSE</a:t>
            </a:r>
            <a:endParaRPr lang="cs-CZ" altLang="cs-CZ" dirty="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1AA74CD7-0D1E-48D4-AB7E-5AB0BA107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600"/>
              <a:t>Zwiebelnockerln</a:t>
            </a:r>
          </a:p>
          <a:p>
            <a:r>
              <a:rPr lang="de-DE" altLang="cs-CZ" sz="1600"/>
              <a:t>Serviettenknödel</a:t>
            </a:r>
          </a:p>
          <a:p>
            <a:r>
              <a:rPr lang="de-DE" altLang="cs-CZ" sz="1600"/>
              <a:t>Geröstete Erdäpfel</a:t>
            </a:r>
          </a:p>
          <a:p>
            <a:r>
              <a:rPr lang="de-DE" altLang="cs-CZ" sz="1600"/>
              <a:t>Gestürzte Kartoffeln</a:t>
            </a:r>
          </a:p>
          <a:p>
            <a:r>
              <a:rPr lang="de-DE" altLang="cs-CZ" sz="1600"/>
              <a:t>Eingebrannte Kartoffeln</a:t>
            </a:r>
          </a:p>
          <a:p>
            <a:r>
              <a:rPr lang="de-DE" altLang="cs-CZ" sz="1600"/>
              <a:t>Eingebrannte Erbsen oder Bohnen</a:t>
            </a:r>
          </a:p>
          <a:p>
            <a:r>
              <a:rPr lang="de-DE" altLang="cs-CZ" sz="1600"/>
              <a:t>Krautstrudel</a:t>
            </a:r>
            <a:endParaRPr lang="cs-CZ" altLang="cs-CZ"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3521B4E4-CCC3-4A65-AD2C-694A8BC07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cs-CZ" sz="3200" dirty="0"/>
              <a:t>TYPISCHE WIENER KÜCHE</a:t>
            </a:r>
            <a:br>
              <a:rPr lang="cs-CZ" altLang="cs-CZ" sz="2400" dirty="0"/>
            </a:br>
            <a:r>
              <a:rPr lang="de-DE" altLang="cs-CZ" sz="2400" dirty="0"/>
              <a:t>MEHLSPEISEN UND SÜSSWAREN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1350E2-1F21-4F3B-9C9C-68B7BCA7B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de-DE" sz="1400" dirty="0" err="1"/>
              <a:t>Palatschinken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Topfenpala</a:t>
            </a:r>
          </a:p>
          <a:p>
            <a:pPr>
              <a:defRPr/>
            </a:pPr>
            <a:r>
              <a:rPr lang="de-DE" sz="1400" dirty="0" err="1"/>
              <a:t>Rahmpalatschinken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Kaiserschmarrn</a:t>
            </a:r>
          </a:p>
          <a:p>
            <a:pPr>
              <a:defRPr/>
            </a:pPr>
            <a:r>
              <a:rPr lang="de-DE" sz="1400" dirty="0" err="1"/>
              <a:t>Kaiseromelett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Alt-Wiener Apfelstrudel</a:t>
            </a:r>
          </a:p>
          <a:p>
            <a:pPr>
              <a:defRPr/>
            </a:pPr>
            <a:r>
              <a:rPr lang="de-DE" sz="1400" dirty="0" err="1"/>
              <a:t>Millirahmstrudel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Mohr im Hemd</a:t>
            </a:r>
          </a:p>
          <a:p>
            <a:pPr>
              <a:defRPr/>
            </a:pPr>
            <a:r>
              <a:rPr lang="de-DE" sz="1400" dirty="0"/>
              <a:t>Kaiserkoch</a:t>
            </a:r>
          </a:p>
          <a:p>
            <a:pPr>
              <a:defRPr/>
            </a:pPr>
            <a:r>
              <a:rPr lang="de-DE" sz="1400" dirty="0"/>
              <a:t>Wiener </a:t>
            </a:r>
            <a:r>
              <a:rPr lang="de-DE" sz="1400" dirty="0" err="1"/>
              <a:t>Weinkoch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Wiener Creme</a:t>
            </a:r>
          </a:p>
          <a:p>
            <a:pPr>
              <a:defRPr/>
            </a:pPr>
            <a:r>
              <a:rPr lang="de-DE" sz="1400" dirty="0"/>
              <a:t>Sachertorte</a:t>
            </a:r>
          </a:p>
          <a:p>
            <a:pPr>
              <a:defRPr/>
            </a:pPr>
            <a:r>
              <a:rPr lang="de-DE" sz="1400" dirty="0"/>
              <a:t>Gugelhupf</a:t>
            </a:r>
          </a:p>
          <a:p>
            <a:pPr>
              <a:defRPr/>
            </a:pPr>
            <a:r>
              <a:rPr lang="de-DE" sz="1400" dirty="0" err="1"/>
              <a:t>Dobostorte</a:t>
            </a:r>
            <a:endParaRPr lang="de-DE" sz="1400" dirty="0"/>
          </a:p>
          <a:p>
            <a:pPr>
              <a:defRPr/>
            </a:pPr>
            <a:r>
              <a:rPr lang="de-DE" sz="1400" dirty="0" err="1"/>
              <a:t>Nußschaumtorte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Vanillekipferln</a:t>
            </a:r>
          </a:p>
          <a:p>
            <a:pPr>
              <a:defRPr/>
            </a:pPr>
            <a:r>
              <a:rPr lang="de-DE" sz="1400" dirty="0"/>
              <a:t>Faschingskrapfen</a:t>
            </a:r>
          </a:p>
          <a:p>
            <a:pPr>
              <a:defRPr/>
            </a:pPr>
            <a:r>
              <a:rPr lang="de-DE" sz="1400" dirty="0"/>
              <a:t>Indianerkrapfen</a:t>
            </a:r>
            <a:endParaRPr lang="cs-CZ" sz="1400" dirty="0"/>
          </a:p>
          <a:p>
            <a:pPr>
              <a:defRPr/>
            </a:pPr>
            <a:endParaRPr lang="cs-CZ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E422821F-25B3-421C-A66F-5B4B0F81D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cs-CZ" sz="3200" dirty="0"/>
              <a:t>WIENER KAFFEESORTEN</a:t>
            </a:r>
            <a:endParaRPr lang="cs-CZ" altLang="cs-CZ" sz="3200" dirty="0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785B0C9A-5388-4EAC-9AFB-1E5B39B85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1400"/>
              <a:t>Brauner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/>
              <a:t>Capuccino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1400"/>
              <a:t>Einsp</a:t>
            </a:r>
            <a:r>
              <a:rPr lang="de-DE" altLang="cs-CZ" sz="1400"/>
              <a:t>ä</a:t>
            </a:r>
            <a:r>
              <a:rPr lang="cs-CZ" altLang="cs-CZ" sz="1400"/>
              <a:t>nner</a:t>
            </a:r>
            <a:endParaRPr lang="de-DE" altLang="cs-CZ" sz="1400"/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Fiaker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Franziskaner (Kapuziner)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Häferl- oder Hauskaffe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Irish Coffee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Kaffee vermehrt (Milchkaffee)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Kaisermelange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Maria Theresia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Melange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Piccolo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Schwarzer (Mocca)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1400"/>
              <a:t>Türkischer Kaffee</a:t>
            </a:r>
            <a:endParaRPr lang="cs-CZ" altLang="cs-CZ" sz="1400"/>
          </a:p>
          <a:p>
            <a:pPr>
              <a:buFont typeface="Arial" panose="020B0604020202020204" pitchFamily="34" charset="0"/>
              <a:buNone/>
            </a:pPr>
            <a:endParaRPr lang="cs-CZ" altLang="cs-CZ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AA317-EEBE-4AF8-9E54-8A717C479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de-DE" sz="3200" dirty="0"/>
              <a:t>WAS MAN BEI EINER BESTELLUNG HÖREN KANN?</a:t>
            </a:r>
            <a:endParaRPr lang="cs-CZ" sz="3200" dirty="0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6CA9AA3E-3802-4F93-AF9F-50D8D28A8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altLang="cs-CZ" sz="2000"/>
              <a:t>„A Eitrige mit an Buckel, an Krokodüh und a Sechzehnerblech.“ </a:t>
            </a:r>
          </a:p>
          <a:p>
            <a:r>
              <a:rPr lang="de-AT" altLang="cs-CZ" sz="2000"/>
              <a:t>(Eine Käsekrainer mit Brot-Scherzel, einen scharfen Pfefferoni und eine Dose Ottakringer-Bier)</a:t>
            </a:r>
          </a:p>
          <a:p>
            <a:endParaRPr lang="de-AT" altLang="cs-CZ" sz="2000"/>
          </a:p>
          <a:p>
            <a:endParaRPr lang="cs-CZ" altLang="cs-CZ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615</Words>
  <Application>Microsoft Office PowerPoint</Application>
  <PresentationFormat>Širokoúhlá obrazovka</PresentationFormat>
  <Paragraphs>165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WIEN IN REALIEN</vt:lpstr>
      <vt:lpstr>MUSIK IN WIEN</vt:lpstr>
      <vt:lpstr>ESSEN UND TRINKEN</vt:lpstr>
      <vt:lpstr>TYPISCHE WIENER KÜCHE SUPPEN</vt:lpstr>
      <vt:lpstr>TYPISCHE WIENER KÜCHE FLEISCHGERICHTE</vt:lpstr>
      <vt:lpstr>TYPISCHE WIENER KÜCHE  BEILAGEN UND GEMÜSE</vt:lpstr>
      <vt:lpstr>TYPISCHE WIENER KÜCHE MEHLSPEISEN UND SÜSSWAREN</vt:lpstr>
      <vt:lpstr>WIENER KAFFEESORTEN</vt:lpstr>
      <vt:lpstr>WAS MAN BEI EINER BESTELLUNG HÖREN KANN?</vt:lpstr>
      <vt:lpstr>WIENER DIALEKT UND DER EINFLUSS DES TSCHECHISCHEN</vt:lpstr>
      <vt:lpstr>WIENER DIALEKT UND DER EINFLUSS DES UNGARISCHEN</vt:lpstr>
      <vt:lpstr>WIENER DIALEKT UND DER EINFLUSS DES JIDDISCHEN</vt:lpstr>
      <vt:lpstr>WIENER DIALEKT UND LATEIN</vt:lpstr>
      <vt:lpstr>WIENER DIALEKT UND DER EINFLUSS DES ITALIENISCHEN</vt:lpstr>
      <vt:lpstr>WIENER DIALEKT UND DER EINFLUSS DES FRANZÖSISCHEN</vt:lpstr>
      <vt:lpstr>WIENER DIALEKT UND ANDERE SPRACHEN</vt:lpstr>
      <vt:lpstr>TSCHUSCH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WIEN IN REALIEN</dc:title>
  <dc:creator>Milan Tvrdík</dc:creator>
  <cp:lastModifiedBy>Milan Tvrdík</cp:lastModifiedBy>
  <cp:revision>6</cp:revision>
  <dcterms:created xsi:type="dcterms:W3CDTF">2021-02-01T08:54:56Z</dcterms:created>
  <dcterms:modified xsi:type="dcterms:W3CDTF">2021-02-02T08:15:11Z</dcterms:modified>
</cp:coreProperties>
</file>