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257" r:id="rId4"/>
    <p:sldId id="304" r:id="rId5"/>
    <p:sldId id="295" r:id="rId6"/>
    <p:sldId id="306" r:id="rId7"/>
    <p:sldId id="296" r:id="rId8"/>
    <p:sldId id="292" r:id="rId9"/>
    <p:sldId id="271" r:id="rId10"/>
    <p:sldId id="258" r:id="rId11"/>
    <p:sldId id="272" r:id="rId12"/>
    <p:sldId id="307" r:id="rId13"/>
    <p:sldId id="297" r:id="rId14"/>
    <p:sldId id="298" r:id="rId15"/>
    <p:sldId id="301" r:id="rId16"/>
    <p:sldId id="299" r:id="rId17"/>
    <p:sldId id="289" r:id="rId18"/>
    <p:sldId id="293" r:id="rId19"/>
    <p:sldId id="300" r:id="rId20"/>
    <p:sldId id="302" r:id="rId21"/>
    <p:sldId id="305" r:id="rId22"/>
    <p:sldId id="294" r:id="rId23"/>
    <p:sldId id="291" r:id="rId24"/>
    <p:sldId id="290" r:id="rId25"/>
    <p:sldId id="30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88" autoAdjust="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9003-25C0-496F-9983-4139DE355FDD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4826-C51F-4CAF-B72A-7B69A02F8E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8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Syllabus:</a:t>
            </a:r>
          </a:p>
          <a:p>
            <a:pPr marL="0" indent="0">
              <a:buFontTx/>
              <a:buNone/>
            </a:pPr>
            <a:endParaRPr lang="en-GB" dirty="0" smtClean="0"/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zinsanalyse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constituenten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herkennen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basisbegrippen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opbouw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woordgroepen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zinsdelen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functie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gezegde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onderwerp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voorzetselobject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bijwoordelijke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bepaling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bijvoeglijke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bepaling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gesteldheid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Eventuele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onderwerpen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functie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valentiepatroon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2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zinnen</a:t>
            </a:r>
            <a:r>
              <a:rPr lang="en-GB" dirty="0" smtClean="0"/>
              <a:t> </a:t>
            </a:r>
            <a:r>
              <a:rPr lang="en-GB" dirty="0" err="1" smtClean="0"/>
              <a:t>bestaan</a:t>
            </a:r>
            <a:r>
              <a:rPr lang="en-GB" baseline="0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9 </a:t>
            </a:r>
            <a:r>
              <a:rPr lang="en-GB" dirty="0" err="1" smtClean="0"/>
              <a:t>woorden</a:t>
            </a:r>
            <a:r>
              <a:rPr lang="en-GB" dirty="0" smtClean="0"/>
              <a:t> maar de </a:t>
            </a:r>
            <a:r>
              <a:rPr lang="en-GB" dirty="0" err="1" smtClean="0"/>
              <a:t>woorden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op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bepaalde</a:t>
            </a:r>
            <a:r>
              <a:rPr lang="en-GB" dirty="0" smtClean="0"/>
              <a:t> </a:t>
            </a:r>
            <a:r>
              <a:rPr lang="en-GB" dirty="0" err="1" smtClean="0"/>
              <a:t>manier</a:t>
            </a:r>
            <a:r>
              <a:rPr lang="en-GB" dirty="0" smtClean="0"/>
              <a:t> </a:t>
            </a:r>
            <a:r>
              <a:rPr lang="en-GB" dirty="0" err="1" smtClean="0"/>
              <a:t>geordend</a:t>
            </a:r>
            <a:r>
              <a:rPr lang="en-GB" dirty="0" smtClean="0"/>
              <a:t> – </a:t>
            </a:r>
            <a:r>
              <a:rPr lang="en-GB" dirty="0" err="1" smtClean="0"/>
              <a:t>d.m.v</a:t>
            </a:r>
            <a:r>
              <a:rPr lang="en-GB" dirty="0" smtClean="0"/>
              <a:t>. </a:t>
            </a:r>
            <a:r>
              <a:rPr lang="en-GB" dirty="0" err="1" smtClean="0"/>
              <a:t>hierarchie</a:t>
            </a:r>
            <a:r>
              <a:rPr lang="en-GB" dirty="0" smtClean="0"/>
              <a:t> …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0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19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err="1" smtClean="0"/>
              <a:t>Functiecategorie</a:t>
            </a:r>
            <a:r>
              <a:rPr lang="cs-CZ" sz="1200" dirty="0" err="1" smtClean="0"/>
              <a:t>ën</a:t>
            </a:r>
            <a:r>
              <a:rPr lang="cs-CZ" sz="1200" dirty="0" smtClean="0"/>
              <a:t>:</a:t>
            </a:r>
            <a:endParaRPr lang="en-GB" sz="1200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1200" b="1" dirty="0" err="1" smtClean="0"/>
              <a:t>Aux</a:t>
            </a:r>
            <a:r>
              <a:rPr lang="en-US" sz="1200" b="1" dirty="0" smtClean="0"/>
              <a:t>		</a:t>
            </a:r>
            <a:r>
              <a:rPr lang="en-US" sz="1200" b="1" dirty="0" err="1" smtClean="0"/>
              <a:t>hulpwerkwoord</a:t>
            </a:r>
            <a:r>
              <a:rPr lang="en-US" sz="1200" b="1" dirty="0" smtClean="0"/>
              <a:t> → Vaux</a:t>
            </a:r>
            <a:endParaRPr lang="cs-CZ" sz="1200" b="1" dirty="0" smtClean="0"/>
          </a:p>
          <a:p>
            <a:r>
              <a:rPr lang="cs-CZ" sz="1200" b="1" dirty="0" err="1" smtClean="0"/>
              <a:t>Det</a:t>
            </a:r>
            <a:r>
              <a:rPr lang="en-US" sz="1200" b="1" dirty="0" smtClean="0"/>
              <a:t>		</a:t>
            </a:r>
            <a:r>
              <a:rPr lang="en-US" sz="1200" b="1" dirty="0" err="1" smtClean="0"/>
              <a:t>determinator</a:t>
            </a:r>
            <a:endParaRPr lang="cs-CZ" sz="1200" b="1" dirty="0" smtClean="0"/>
          </a:p>
          <a:p>
            <a:r>
              <a:rPr lang="cs-CZ" sz="1200" b="1" dirty="0" err="1" smtClean="0"/>
              <a:t>Conj</a:t>
            </a:r>
            <a:r>
              <a:rPr lang="en-US" sz="1200" b="1" dirty="0" smtClean="0"/>
              <a:t>		</a:t>
            </a:r>
            <a:r>
              <a:rPr lang="en-US" sz="1200" b="1" dirty="0" err="1" smtClean="0"/>
              <a:t>voegwoord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E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gebruiken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vierkante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haakjes</a:t>
            </a:r>
            <a:r>
              <a:rPr lang="en-US" sz="1200" b="1" baseline="0" dirty="0" smtClean="0"/>
              <a:t> om </a:t>
            </a:r>
            <a:r>
              <a:rPr lang="en-US" sz="1200" b="1" baseline="0" dirty="0" err="1" smtClean="0"/>
              <a:t>woordgroepen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te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markeren</a:t>
            </a:r>
            <a:r>
              <a:rPr lang="en-US" sz="1200" b="1" baseline="0" dirty="0" smtClean="0"/>
              <a:t>  […] NP    […] AP</a:t>
            </a:r>
            <a:endParaRPr lang="cs-CZ" sz="1200" b="1" dirty="0" smtClean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10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Woordgroep</a:t>
            </a:r>
            <a:r>
              <a:rPr lang="cs-CZ" dirty="0" smtClean="0"/>
              <a:t> = </a:t>
            </a:r>
            <a:r>
              <a:rPr lang="cs-CZ" dirty="0" err="1" smtClean="0"/>
              <a:t>constituent</a:t>
            </a:r>
            <a:r>
              <a:rPr lang="cs-CZ" dirty="0" smtClean="0"/>
              <a:t> = </a:t>
            </a:r>
            <a:r>
              <a:rPr lang="cs-CZ" dirty="0" err="1" smtClean="0"/>
              <a:t>frase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Existuje</a:t>
            </a:r>
            <a:r>
              <a:rPr lang="en-GB" dirty="0" smtClean="0"/>
              <a:t> vice </a:t>
            </a:r>
            <a:r>
              <a:rPr lang="en-GB" dirty="0" err="1" smtClean="0"/>
              <a:t>druhů</a:t>
            </a:r>
            <a:r>
              <a:rPr lang="en-GB" dirty="0" smtClean="0"/>
              <a:t> </a:t>
            </a:r>
            <a:r>
              <a:rPr lang="en-GB" dirty="0" err="1" smtClean="0"/>
              <a:t>zápisu</a:t>
            </a:r>
            <a:r>
              <a:rPr lang="en-GB" dirty="0" smtClean="0"/>
              <a:t>, vice </a:t>
            </a:r>
            <a:r>
              <a:rPr lang="en-GB" dirty="0" err="1" smtClean="0"/>
              <a:t>pojetí</a:t>
            </a:r>
            <a:r>
              <a:rPr lang="en-GB" dirty="0" smtClean="0"/>
              <a:t>, vice </a:t>
            </a:r>
            <a:r>
              <a:rPr lang="en-GB" dirty="0" err="1" smtClean="0"/>
              <a:t>teorií</a:t>
            </a:r>
            <a:r>
              <a:rPr lang="en-GB" dirty="0" smtClean="0"/>
              <a:t>, </a:t>
            </a:r>
            <a:r>
              <a:rPr lang="en-GB" dirty="0" err="1" smtClean="0"/>
              <a:t>navíc</a:t>
            </a:r>
            <a:r>
              <a:rPr lang="en-GB" dirty="0" smtClean="0"/>
              <a:t> </a:t>
            </a:r>
            <a:r>
              <a:rPr lang="en-GB" dirty="0" err="1" smtClean="0"/>
              <a:t>každý</a:t>
            </a:r>
            <a:r>
              <a:rPr lang="en-GB" dirty="0" smtClean="0"/>
              <a:t> </a:t>
            </a:r>
            <a:r>
              <a:rPr lang="en-GB" dirty="0" err="1" smtClean="0"/>
              <a:t>lingvista</a:t>
            </a:r>
            <a:r>
              <a:rPr lang="en-GB" dirty="0" smtClean="0"/>
              <a:t> </a:t>
            </a:r>
            <a:r>
              <a:rPr lang="en-GB" dirty="0" err="1" smtClean="0"/>
              <a:t>může</a:t>
            </a:r>
            <a:r>
              <a:rPr lang="en-GB" dirty="0" smtClean="0"/>
              <a:t> </a:t>
            </a:r>
            <a:r>
              <a:rPr lang="en-GB" dirty="0" err="1" smtClean="0"/>
              <a:t>mít</a:t>
            </a:r>
            <a:r>
              <a:rPr lang="en-GB" dirty="0" smtClean="0"/>
              <a:t> </a:t>
            </a:r>
            <a:r>
              <a:rPr lang="en-GB" dirty="0" err="1" smtClean="0"/>
              <a:t>svůj</a:t>
            </a:r>
            <a:r>
              <a:rPr lang="en-GB" dirty="0" smtClean="0"/>
              <a:t> </a:t>
            </a:r>
            <a:r>
              <a:rPr lang="en-GB" dirty="0" err="1" smtClean="0"/>
              <a:t>druh</a:t>
            </a:r>
            <a:r>
              <a:rPr lang="en-GB" dirty="0" smtClean="0"/>
              <a:t> </a:t>
            </a:r>
            <a:r>
              <a:rPr lang="en-GB" dirty="0" err="1" smtClean="0"/>
              <a:t>zápisu</a:t>
            </a:r>
            <a:r>
              <a:rPr lang="en-GB" dirty="0" smtClean="0"/>
              <a:t>. – </a:t>
            </a:r>
            <a:r>
              <a:rPr lang="en-GB" dirty="0" err="1" smtClean="0"/>
              <a:t>Buďte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čitelní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konzistentní</a:t>
            </a:r>
            <a:r>
              <a:rPr lang="en-GB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57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42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Hoe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haakjes</a:t>
            </a:r>
            <a:r>
              <a:rPr lang="en-GB" dirty="0" smtClean="0"/>
              <a:t> om </a:t>
            </a:r>
            <a:r>
              <a:rPr lang="en-GB" dirty="0" err="1" smtClean="0"/>
              <a:t>een</a:t>
            </a:r>
            <a:r>
              <a:rPr lang="en-GB" dirty="0" smtClean="0"/>
              <a:t> element </a:t>
            </a:r>
            <a:r>
              <a:rPr lang="en-GB" dirty="0" err="1" smtClean="0"/>
              <a:t>heen</a:t>
            </a:r>
            <a:r>
              <a:rPr lang="en-GB" dirty="0" smtClean="0"/>
              <a:t> –</a:t>
            </a:r>
            <a:r>
              <a:rPr lang="en-GB" baseline="0" dirty="0" smtClean="0"/>
              <a:t> hoe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ingebed</a:t>
            </a:r>
            <a:r>
              <a:rPr lang="en-GB" baseline="0" dirty="0" smtClean="0"/>
              <a:t> het is.   - </a:t>
            </a:r>
            <a:r>
              <a:rPr lang="en-GB" baseline="0" dirty="0" err="1" smtClean="0"/>
              <a:t>nejvice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závislý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větný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člen</a:t>
            </a:r>
            <a:r>
              <a:rPr lang="en-GB" baseline="0" dirty="0" smtClean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493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76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639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66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onzin</a:t>
            </a:r>
            <a:r>
              <a:rPr lang="en-GB" baseline="0" dirty="0" smtClean="0"/>
              <a:t> zin”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2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Wat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behandelt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syntaxis</a:t>
            </a:r>
            <a:r>
              <a:rPr lang="en-GB" baseline="0" dirty="0" smtClean="0"/>
              <a:t>? 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ZINSBOUW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VERBINDBAARHEID = VALENTIE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VĚTA</a:t>
            </a:r>
          </a:p>
          <a:p>
            <a:r>
              <a:rPr lang="en-GB" dirty="0" smtClean="0"/>
              <a:t>VĚTNÁ</a:t>
            </a:r>
            <a:r>
              <a:rPr lang="en-GB" baseline="0" dirty="0" smtClean="0"/>
              <a:t> FRÁZE</a:t>
            </a:r>
          </a:p>
          <a:p>
            <a:r>
              <a:rPr lang="en-GB" baseline="0" dirty="0" smtClean="0"/>
              <a:t>VĚTNÝ ČLEN</a:t>
            </a:r>
          </a:p>
          <a:p>
            <a:r>
              <a:rPr lang="en-GB" baseline="0" dirty="0" smtClean="0"/>
              <a:t>MODIFIKÁTOR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0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Wat is</a:t>
            </a:r>
            <a:r>
              <a:rPr lang="en-GB" b="1" u="sng" baseline="0" dirty="0" smtClean="0"/>
              <a:t> </a:t>
            </a:r>
            <a:r>
              <a:rPr lang="en-GB" b="1" u="sng" baseline="0" dirty="0" err="1" smtClean="0"/>
              <a:t>een</a:t>
            </a:r>
            <a:r>
              <a:rPr lang="en-GB" b="1" u="sng" baseline="0" dirty="0" smtClean="0"/>
              <a:t> zin?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dirty="0" err="1" smtClean="0"/>
              <a:t>functioneel-syntactisch</a:t>
            </a:r>
            <a:r>
              <a:rPr lang="cs-CZ" sz="1200" b="1" u="sng" dirty="0" smtClean="0"/>
              <a:t> </a:t>
            </a:r>
            <a:r>
              <a:rPr lang="cs-CZ" sz="1200" b="1" u="sng" dirty="0" err="1" smtClean="0"/>
              <a:t>geheel</a:t>
            </a:r>
            <a:r>
              <a:rPr lang="cs-CZ" sz="1200" b="1" u="sng" dirty="0" smtClean="0"/>
              <a:t> </a:t>
            </a:r>
            <a:r>
              <a:rPr lang="en-GB" sz="1200" b="1" u="sng" dirty="0" smtClean="0"/>
              <a:t> </a:t>
            </a:r>
            <a:r>
              <a:rPr lang="en-GB" sz="1200" b="1" u="none" dirty="0" smtClean="0"/>
              <a:t>- </a:t>
            </a:r>
            <a:r>
              <a:rPr lang="en-GB" sz="1200" b="0" u="none" dirty="0" smtClean="0"/>
              <a:t>is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onderwerp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en</a:t>
            </a:r>
            <a:r>
              <a:rPr lang="en-GB" sz="1200" b="0" u="none" baseline="0" dirty="0" smtClean="0"/>
              <a:t> het </a:t>
            </a:r>
            <a:r>
              <a:rPr lang="en-GB" sz="1200" b="0" u="none" baseline="0" dirty="0" err="1" smtClean="0"/>
              <a:t>gezegde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genoeg</a:t>
            </a:r>
            <a:r>
              <a:rPr lang="en-GB" sz="1200" b="0" u="none" baseline="0" dirty="0" smtClean="0"/>
              <a:t> om </a:t>
            </a:r>
            <a:r>
              <a:rPr lang="en-GB" sz="1200" b="0" u="none" baseline="0" dirty="0" err="1" smtClean="0"/>
              <a:t>een</a:t>
            </a:r>
            <a:r>
              <a:rPr lang="en-GB" sz="1200" b="0" u="none" baseline="0" dirty="0" smtClean="0"/>
              <a:t> zin </a:t>
            </a:r>
            <a:r>
              <a:rPr lang="en-GB" sz="1200" b="0" u="none" baseline="0" dirty="0" err="1" smtClean="0"/>
              <a:t>te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definieren</a:t>
            </a:r>
            <a:r>
              <a:rPr lang="en-GB" sz="1200" b="0" u="none" baseline="0" dirty="0" smtClean="0"/>
              <a:t>? = </a:t>
            </a:r>
            <a:r>
              <a:rPr lang="en-GB" sz="1200" b="0" u="none" baseline="0" dirty="0" err="1" smtClean="0"/>
              <a:t>tzv</a:t>
            </a:r>
            <a:r>
              <a:rPr lang="en-GB" sz="1200" b="0" u="none" baseline="0" dirty="0" smtClean="0"/>
              <a:t>. “</a:t>
            </a:r>
            <a:r>
              <a:rPr lang="en-GB" sz="1200" b="0" u="none" baseline="0" dirty="0" err="1" smtClean="0"/>
              <a:t>základní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stavební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dvojice</a:t>
            </a:r>
            <a:r>
              <a:rPr lang="en-GB" sz="1200" b="0" u="none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baseline="0" dirty="0" smtClean="0"/>
              <a:t>- Na </a:t>
            </a:r>
            <a:r>
              <a:rPr lang="en-GB" sz="1200" b="0" u="none" baseline="0" dirty="0" err="1" smtClean="0"/>
              <a:t>tento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výraz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zapomeňte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jako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na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definici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základního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stavebního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kamene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u="none" baseline="0" dirty="0" err="1" smtClean="0"/>
              <a:t>Roli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hraje</a:t>
            </a:r>
            <a:r>
              <a:rPr lang="en-GB" sz="1200" b="0" u="none" baseline="0" dirty="0" smtClean="0"/>
              <a:t> VALENCE SLOVESA – </a:t>
            </a:r>
            <a:r>
              <a:rPr lang="en-GB" sz="1200" b="0" u="none" baseline="0" dirty="0" err="1" smtClean="0"/>
              <a:t>větu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tvoří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sloveso</a:t>
            </a:r>
            <a:r>
              <a:rPr lang="en-GB" sz="1200" b="0" u="none" baseline="0" dirty="0" smtClean="0"/>
              <a:t> a (</a:t>
            </a:r>
            <a:r>
              <a:rPr lang="en-GB" sz="1200" b="0" u="none" baseline="0" dirty="0" err="1" smtClean="0"/>
              <a:t>minimálně</a:t>
            </a:r>
            <a:r>
              <a:rPr lang="en-GB" sz="1200" b="0" u="none" baseline="0" dirty="0" smtClean="0"/>
              <a:t>) </a:t>
            </a:r>
            <a:r>
              <a:rPr lang="en-GB" sz="1200" b="0" u="none" baseline="0" dirty="0" err="1" smtClean="0"/>
              <a:t>jeho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nutná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doplnění</a:t>
            </a:r>
            <a:endParaRPr lang="en-GB" sz="1200" b="0" u="non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u="non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u="none" baseline="0" dirty="0" smtClean="0"/>
              <a:t>Pro </a:t>
            </a:r>
            <a:r>
              <a:rPr lang="en-GB" sz="1200" b="0" u="none" baseline="0" dirty="0" err="1" smtClean="0"/>
              <a:t>které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 to </a:t>
            </a:r>
            <a:r>
              <a:rPr lang="en-GB" sz="1200" b="0" u="none" baseline="0" dirty="0" err="1" smtClean="0"/>
              <a:t>neplatí</a:t>
            </a:r>
            <a:r>
              <a:rPr lang="en-GB" sz="1200" b="0" u="none" baseline="0" dirty="0" smtClean="0"/>
              <a:t>? – </a:t>
            </a:r>
            <a:r>
              <a:rPr lang="en-GB" sz="1200" b="0" u="none" baseline="0" dirty="0" err="1" smtClean="0"/>
              <a:t>elipsy</a:t>
            </a:r>
            <a:r>
              <a:rPr lang="en-GB" sz="1200" b="0" u="none" baseline="0" dirty="0" smtClean="0"/>
              <a:t>, </a:t>
            </a:r>
            <a:r>
              <a:rPr lang="en-GB" sz="1200" b="0" u="none" baseline="0" dirty="0" err="1" smtClean="0"/>
              <a:t>jednočlenné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 (ČJ)</a:t>
            </a:r>
            <a:endParaRPr lang="cs-CZ" sz="1200" b="0" u="none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7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Wat is</a:t>
            </a:r>
            <a:r>
              <a:rPr lang="en-GB" b="1" u="sng" baseline="0" dirty="0" smtClean="0"/>
              <a:t> </a:t>
            </a:r>
            <a:r>
              <a:rPr lang="en-GB" b="1" u="sng" baseline="0" dirty="0" err="1" smtClean="0"/>
              <a:t>een</a:t>
            </a:r>
            <a:r>
              <a:rPr lang="en-GB" b="1" u="sng" baseline="0" dirty="0" smtClean="0"/>
              <a:t> zin?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dirty="0" err="1" smtClean="0"/>
              <a:t>functioneel-syntactisch</a:t>
            </a:r>
            <a:r>
              <a:rPr lang="cs-CZ" sz="1200" b="1" u="sng" dirty="0" smtClean="0"/>
              <a:t> </a:t>
            </a:r>
            <a:r>
              <a:rPr lang="cs-CZ" sz="1200" b="1" u="sng" dirty="0" err="1" smtClean="0"/>
              <a:t>geheel</a:t>
            </a:r>
            <a:r>
              <a:rPr lang="cs-CZ" sz="1200" b="1" u="sng" dirty="0" smtClean="0"/>
              <a:t> </a:t>
            </a:r>
            <a:r>
              <a:rPr lang="en-GB" sz="1200" b="1" u="sng" dirty="0" smtClean="0"/>
              <a:t> </a:t>
            </a:r>
            <a:r>
              <a:rPr lang="en-GB" sz="1200" b="1" u="none" dirty="0" smtClean="0"/>
              <a:t>- </a:t>
            </a:r>
            <a:r>
              <a:rPr lang="en-GB" sz="1200" b="0" u="none" dirty="0" smtClean="0"/>
              <a:t>is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onderwerp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en</a:t>
            </a:r>
            <a:r>
              <a:rPr lang="en-GB" sz="1200" b="0" u="none" baseline="0" dirty="0" smtClean="0"/>
              <a:t> het </a:t>
            </a:r>
            <a:r>
              <a:rPr lang="en-GB" sz="1200" b="0" u="none" baseline="0" dirty="0" err="1" smtClean="0"/>
              <a:t>gezegde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genoeg</a:t>
            </a:r>
            <a:r>
              <a:rPr lang="en-GB" sz="1200" b="0" u="none" baseline="0" dirty="0" smtClean="0"/>
              <a:t> om </a:t>
            </a:r>
            <a:r>
              <a:rPr lang="en-GB" sz="1200" b="0" u="none" baseline="0" dirty="0" err="1" smtClean="0"/>
              <a:t>een</a:t>
            </a:r>
            <a:r>
              <a:rPr lang="en-GB" sz="1200" b="0" u="none" baseline="0" dirty="0" smtClean="0"/>
              <a:t> zin </a:t>
            </a:r>
            <a:r>
              <a:rPr lang="en-GB" sz="1200" b="0" u="none" baseline="0" dirty="0" err="1" smtClean="0"/>
              <a:t>te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definieren</a:t>
            </a:r>
            <a:r>
              <a:rPr lang="en-GB" sz="1200" b="0" u="none" baseline="0" dirty="0" smtClean="0"/>
              <a:t>? = </a:t>
            </a:r>
            <a:r>
              <a:rPr lang="en-GB" sz="1200" b="0" u="none" baseline="0" dirty="0" err="1" smtClean="0"/>
              <a:t>tzv</a:t>
            </a:r>
            <a:r>
              <a:rPr lang="en-GB" sz="1200" b="0" u="none" baseline="0" dirty="0" smtClean="0"/>
              <a:t>. “</a:t>
            </a:r>
            <a:r>
              <a:rPr lang="en-GB" sz="1200" b="0" u="none" baseline="0" dirty="0" err="1" smtClean="0"/>
              <a:t>základní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stavební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dvojice</a:t>
            </a:r>
            <a:r>
              <a:rPr lang="en-GB" sz="1200" b="0" u="none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baseline="0" dirty="0" smtClean="0"/>
              <a:t>- Na </a:t>
            </a:r>
            <a:r>
              <a:rPr lang="en-GB" sz="1200" b="0" u="none" baseline="0" dirty="0" err="1" smtClean="0"/>
              <a:t>tento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výraz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zapomeňte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jako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na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definici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základního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stavebního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kamene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u="none" baseline="0" dirty="0" err="1" smtClean="0"/>
              <a:t>Roli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hraje</a:t>
            </a:r>
            <a:r>
              <a:rPr lang="en-GB" sz="1200" b="0" u="none" baseline="0" dirty="0" smtClean="0"/>
              <a:t> VALENCE SLOVESA – </a:t>
            </a:r>
            <a:r>
              <a:rPr lang="en-GB" sz="1200" b="0" u="none" baseline="0" dirty="0" err="1" smtClean="0"/>
              <a:t>větu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tvoří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sloveso</a:t>
            </a:r>
            <a:r>
              <a:rPr lang="en-GB" sz="1200" b="0" u="none" baseline="0" dirty="0" smtClean="0"/>
              <a:t> a (</a:t>
            </a:r>
            <a:r>
              <a:rPr lang="en-GB" sz="1200" b="0" u="none" baseline="0" dirty="0" err="1" smtClean="0"/>
              <a:t>minimálně</a:t>
            </a:r>
            <a:r>
              <a:rPr lang="en-GB" sz="1200" b="0" u="none" baseline="0" dirty="0" smtClean="0"/>
              <a:t>) </a:t>
            </a:r>
            <a:r>
              <a:rPr lang="en-GB" sz="1200" b="0" u="none" baseline="0" dirty="0" err="1" smtClean="0"/>
              <a:t>jeho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nutná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doplnění</a:t>
            </a:r>
            <a:endParaRPr lang="en-GB" sz="1200" b="0" u="non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u="non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u="none" baseline="0" dirty="0" smtClean="0"/>
              <a:t>Pro </a:t>
            </a:r>
            <a:r>
              <a:rPr lang="en-GB" sz="1200" b="0" u="none" baseline="0" dirty="0" err="1" smtClean="0"/>
              <a:t>které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 to </a:t>
            </a:r>
            <a:r>
              <a:rPr lang="en-GB" sz="1200" b="0" u="none" baseline="0" dirty="0" err="1" smtClean="0"/>
              <a:t>neplatí</a:t>
            </a:r>
            <a:r>
              <a:rPr lang="en-GB" sz="1200" b="0" u="none" baseline="0" dirty="0" smtClean="0"/>
              <a:t>? – </a:t>
            </a:r>
            <a:r>
              <a:rPr lang="en-GB" sz="1200" b="0" u="none" baseline="0" dirty="0" err="1" smtClean="0"/>
              <a:t>elipsy</a:t>
            </a:r>
            <a:r>
              <a:rPr lang="en-GB" sz="1200" b="0" u="none" baseline="0" dirty="0" smtClean="0"/>
              <a:t>, </a:t>
            </a:r>
            <a:r>
              <a:rPr lang="en-GB" sz="1200" b="0" u="none" baseline="0" dirty="0" err="1" smtClean="0"/>
              <a:t>jednočlenné</a:t>
            </a:r>
            <a:r>
              <a:rPr lang="en-GB" sz="1200" b="0" u="none" baseline="0" dirty="0" smtClean="0"/>
              <a:t> </a:t>
            </a:r>
            <a:r>
              <a:rPr lang="en-GB" sz="1200" b="0" u="none" baseline="0" dirty="0" err="1" smtClean="0"/>
              <a:t>věty</a:t>
            </a:r>
            <a:r>
              <a:rPr lang="en-GB" sz="1200" b="0" u="none" baseline="0" dirty="0" smtClean="0"/>
              <a:t> (ČJ)</a:t>
            </a:r>
            <a:endParaRPr lang="cs-CZ" sz="1200" b="0" u="none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6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 smtClean="0"/>
              <a:t>Waarom</a:t>
            </a:r>
            <a:r>
              <a:rPr lang="cs-CZ" b="1" i="0" dirty="0" smtClean="0"/>
              <a:t> </a:t>
            </a:r>
            <a:r>
              <a:rPr lang="cs-CZ" b="1" i="0" dirty="0" err="1" smtClean="0"/>
              <a:t>is</a:t>
            </a:r>
            <a:r>
              <a:rPr lang="cs-CZ" b="1" i="0" dirty="0" smtClean="0"/>
              <a:t> de analyse van </a:t>
            </a:r>
            <a:r>
              <a:rPr lang="cs-CZ" b="1" i="0" dirty="0" err="1" smtClean="0"/>
              <a:t>zinsopbouw</a:t>
            </a:r>
            <a:r>
              <a:rPr lang="cs-CZ" b="1" i="0" dirty="0" smtClean="0"/>
              <a:t> </a:t>
            </a:r>
            <a:r>
              <a:rPr lang="cs-CZ" b="1" i="0" dirty="0" err="1" smtClean="0"/>
              <a:t>belangrijk</a:t>
            </a:r>
            <a:r>
              <a:rPr lang="cs-CZ" b="1" i="0" dirty="0" smtClean="0"/>
              <a:t>? </a:t>
            </a:r>
            <a:endParaRPr lang="cs-CZ" b="1" i="1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15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Wat</a:t>
            </a:r>
            <a:r>
              <a:rPr lang="cs-CZ" dirty="0" smtClean="0"/>
              <a:t> </a:t>
            </a:r>
            <a:r>
              <a:rPr lang="cs-CZ" dirty="0" err="1" smtClean="0"/>
              <a:t>weten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van </a:t>
            </a:r>
            <a:r>
              <a:rPr lang="cs-CZ" dirty="0" err="1" smtClean="0"/>
              <a:t>Nederlandse</a:t>
            </a:r>
            <a:r>
              <a:rPr lang="cs-CZ" dirty="0" smtClean="0"/>
              <a:t> </a:t>
            </a:r>
            <a:r>
              <a:rPr lang="cs-CZ" dirty="0" err="1" smtClean="0"/>
              <a:t>woordvolgorde</a:t>
            </a:r>
            <a:r>
              <a:rPr lang="cs-CZ" dirty="0" smtClean="0"/>
              <a:t>?</a:t>
            </a:r>
            <a:r>
              <a:rPr lang="cs-CZ" baseline="0" dirty="0" smtClean="0"/>
              <a:t>   (x CZ)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78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baseline="0" dirty="0" smtClean="0"/>
              <a:t>Zin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geen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reeks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woorden</a:t>
            </a:r>
            <a:r>
              <a:rPr lang="cs-CZ" baseline="0" dirty="0" smtClean="0"/>
              <a:t> maar </a:t>
            </a:r>
            <a:r>
              <a:rPr lang="cs-CZ" baseline="0" dirty="0" err="1" smtClean="0"/>
              <a:t>een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netwerk</a:t>
            </a:r>
            <a:r>
              <a:rPr lang="cs-CZ" baseline="0" dirty="0" smtClean="0"/>
              <a:t> van </a:t>
            </a:r>
            <a:r>
              <a:rPr lang="cs-CZ" baseline="0" dirty="0" err="1" smtClean="0"/>
              <a:t>relaties</a:t>
            </a:r>
            <a:r>
              <a:rPr lang="cs-CZ" baseline="0" dirty="0" smtClean="0"/>
              <a:t>, hierarchie van </a:t>
            </a:r>
            <a:r>
              <a:rPr lang="cs-CZ" baseline="0" dirty="0" err="1" smtClean="0"/>
              <a:t>elementen</a:t>
            </a:r>
            <a:r>
              <a:rPr lang="cs-CZ" baseline="0" dirty="0" smtClean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76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0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5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40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90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7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2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1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4483-5F3A-4F98-9BE1-9D009CB5CA3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A128-DA92-4F8B-B5FF-0DCD204E5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6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-ans.ivdnt.org/topics/pid/ans19lingtop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-ans.ivdnt.org/topics/pid/ans19lingtopi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ans.ivdnt.org/topics/pid/ans1904lingtop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err="1" smtClean="0"/>
              <a:t>Syntaxis</a:t>
            </a:r>
            <a:r>
              <a:rPr lang="cs-CZ" sz="5400" b="1" dirty="0" smtClean="0"/>
              <a:t>: </a:t>
            </a:r>
            <a:r>
              <a:rPr lang="cs-CZ" sz="5400" b="1" dirty="0" err="1" smtClean="0"/>
              <a:t>Inleiding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64896" cy="1752600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0070C0"/>
                </a:solidFill>
              </a:rPr>
              <a:t>Wintersemester</a:t>
            </a:r>
            <a:r>
              <a:rPr lang="cs-CZ" altLang="cs-CZ" dirty="0" smtClean="0">
                <a:solidFill>
                  <a:srgbClr val="0070C0"/>
                </a:solidFill>
              </a:rPr>
              <a:t> 20</a:t>
            </a:r>
            <a:r>
              <a:rPr lang="en-GB" altLang="cs-CZ" dirty="0" smtClean="0">
                <a:solidFill>
                  <a:srgbClr val="0070C0"/>
                </a:solidFill>
              </a:rPr>
              <a:t>2</a:t>
            </a:r>
            <a:r>
              <a:rPr lang="cs-CZ" altLang="cs-CZ" dirty="0" smtClean="0">
                <a:solidFill>
                  <a:srgbClr val="0070C0"/>
                </a:solidFill>
              </a:rPr>
              <a:t>2/23</a:t>
            </a:r>
            <a:endParaRPr lang="en-GB" altLang="cs-CZ" dirty="0" smtClean="0">
              <a:solidFill>
                <a:srgbClr val="0070C0"/>
              </a:solidFill>
            </a:endParaRPr>
          </a:p>
          <a:p>
            <a:r>
              <a:rPr lang="en-GB" altLang="cs-CZ" dirty="0" smtClean="0">
                <a:solidFill>
                  <a:srgbClr val="0070C0"/>
                </a:solidFill>
              </a:rPr>
              <a:t>©  Iva </a:t>
            </a:r>
            <a:r>
              <a:rPr lang="en-GB" altLang="cs-CZ" dirty="0" err="1" smtClean="0">
                <a:solidFill>
                  <a:srgbClr val="0070C0"/>
                </a:solidFill>
              </a:rPr>
              <a:t>Rezková</a:t>
            </a:r>
            <a:r>
              <a:rPr lang="en-GB" altLang="cs-CZ" dirty="0" smtClean="0">
                <a:solidFill>
                  <a:srgbClr val="0070C0"/>
                </a:solidFill>
              </a:rPr>
              <a:t>, PhD.;  </a:t>
            </a:r>
            <a:r>
              <a:rPr lang="cs-CZ" altLang="cs-CZ" dirty="0" err="1" smtClean="0">
                <a:solidFill>
                  <a:srgbClr val="0070C0"/>
                </a:solidFill>
              </a:rPr>
              <a:t>iva.rezkova</a:t>
            </a:r>
            <a:r>
              <a:rPr lang="en-US" altLang="cs-CZ" dirty="0">
                <a:solidFill>
                  <a:srgbClr val="0070C0"/>
                </a:solidFill>
              </a:rPr>
              <a:t>@ff.cuni.cz</a:t>
            </a:r>
            <a:endParaRPr lang="cs-CZ" alt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2443" t="33309" r="5113" b="44001"/>
          <a:stretch/>
        </p:blipFill>
        <p:spPr>
          <a:xfrm>
            <a:off x="2267744" y="332656"/>
            <a:ext cx="4824536" cy="2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CZ </a:t>
            </a:r>
            <a:r>
              <a:rPr lang="cs-CZ" b="1" dirty="0" err="1" smtClean="0"/>
              <a:t>volgorde</a:t>
            </a:r>
            <a:r>
              <a:rPr lang="cs-CZ" b="1" dirty="0" smtClean="0"/>
              <a:t>   x   NL </a:t>
            </a:r>
            <a:r>
              <a:rPr lang="cs-CZ" b="1" dirty="0" err="1" smtClean="0"/>
              <a:t>volgorde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32500" lnSpcReduction="20000"/>
          </a:bodyPr>
          <a:lstStyle/>
          <a:p>
            <a:r>
              <a:rPr lang="cs-CZ" sz="8600" b="1" dirty="0"/>
              <a:t>CZ</a:t>
            </a:r>
          </a:p>
          <a:p>
            <a:pPr marL="0" indent="0">
              <a:buNone/>
            </a:pPr>
            <a:r>
              <a:rPr lang="cs-CZ" sz="8600" dirty="0" smtClean="0"/>
              <a:t>	</a:t>
            </a:r>
            <a:r>
              <a:rPr lang="cs-CZ" sz="8600" dirty="0" smtClean="0">
                <a:solidFill>
                  <a:srgbClr val="7030A0"/>
                </a:solidFill>
              </a:rPr>
              <a:t>Honza bouchnul Vaška. </a:t>
            </a:r>
          </a:p>
          <a:p>
            <a:pPr marL="0" indent="0">
              <a:buNone/>
            </a:pPr>
            <a:r>
              <a:rPr lang="cs-CZ" sz="8600" dirty="0" smtClean="0">
                <a:solidFill>
                  <a:srgbClr val="7030A0"/>
                </a:solidFill>
              </a:rPr>
              <a:t>	Vaška bouchl Honza.</a:t>
            </a:r>
          </a:p>
          <a:p>
            <a:pPr marL="0" indent="0">
              <a:buNone/>
            </a:pPr>
            <a:r>
              <a:rPr lang="cs-CZ" sz="8600" dirty="0" smtClean="0">
                <a:solidFill>
                  <a:srgbClr val="7030A0"/>
                </a:solidFill>
              </a:rPr>
              <a:t>	Honza Vaška bouchl.</a:t>
            </a:r>
          </a:p>
          <a:p>
            <a:pPr marL="0" indent="0">
              <a:buNone/>
            </a:pPr>
            <a:r>
              <a:rPr lang="cs-CZ" sz="8600" dirty="0" smtClean="0">
                <a:solidFill>
                  <a:srgbClr val="7030A0"/>
                </a:solidFill>
              </a:rPr>
              <a:t>	Honza Vaška bouchl? / Bouchl Vaška Honza ? …</a:t>
            </a:r>
          </a:p>
          <a:p>
            <a:pPr marL="0" indent="0">
              <a:buNone/>
            </a:pPr>
            <a:endParaRPr lang="cs-CZ" sz="8600" dirty="0" smtClean="0"/>
          </a:p>
          <a:p>
            <a:r>
              <a:rPr lang="cs-CZ" sz="8600" b="1" dirty="0" smtClean="0"/>
              <a:t>NL</a:t>
            </a:r>
          </a:p>
          <a:p>
            <a:pPr marL="0" indent="0">
              <a:buNone/>
            </a:pPr>
            <a:r>
              <a:rPr lang="cs-CZ" sz="8600" dirty="0" smtClean="0"/>
              <a:t>	</a:t>
            </a:r>
            <a:r>
              <a:rPr lang="cs-CZ" sz="8600" dirty="0" smtClean="0">
                <a:solidFill>
                  <a:srgbClr val="FF0000"/>
                </a:solidFill>
              </a:rPr>
              <a:t>Piet (S) </a:t>
            </a:r>
            <a:r>
              <a:rPr lang="cs-CZ" sz="8600" dirty="0" err="1" smtClean="0">
                <a:solidFill>
                  <a:srgbClr val="FF0000"/>
                </a:solidFill>
              </a:rPr>
              <a:t>sloeg</a:t>
            </a:r>
            <a:r>
              <a:rPr lang="cs-CZ" sz="8600" dirty="0" smtClean="0">
                <a:solidFill>
                  <a:srgbClr val="FF0000"/>
                </a:solidFill>
              </a:rPr>
              <a:t> </a:t>
            </a:r>
            <a:r>
              <a:rPr lang="cs-CZ" sz="8600" dirty="0" err="1" smtClean="0">
                <a:solidFill>
                  <a:srgbClr val="FF0000"/>
                </a:solidFill>
              </a:rPr>
              <a:t>Kees</a:t>
            </a:r>
            <a:r>
              <a:rPr lang="cs-CZ" sz="8600" dirty="0" smtClean="0">
                <a:solidFill>
                  <a:srgbClr val="FF0000"/>
                </a:solidFill>
              </a:rPr>
              <a:t> (O).</a:t>
            </a:r>
          </a:p>
          <a:p>
            <a:pPr marL="0" indent="0">
              <a:buNone/>
            </a:pPr>
            <a:r>
              <a:rPr lang="cs-CZ" sz="8600" dirty="0" smtClean="0">
                <a:solidFill>
                  <a:srgbClr val="FF0000"/>
                </a:solidFill>
              </a:rPr>
              <a:t>	</a:t>
            </a:r>
            <a:r>
              <a:rPr lang="cs-CZ" sz="8600" b="1" dirty="0"/>
              <a:t>*</a:t>
            </a:r>
            <a:r>
              <a:rPr lang="cs-CZ" sz="8600" dirty="0" err="1" smtClean="0">
                <a:solidFill>
                  <a:srgbClr val="FF0000"/>
                </a:solidFill>
              </a:rPr>
              <a:t>Kees</a:t>
            </a:r>
            <a:r>
              <a:rPr lang="cs-CZ" sz="8600" dirty="0" smtClean="0">
                <a:solidFill>
                  <a:srgbClr val="FF0000"/>
                </a:solidFill>
              </a:rPr>
              <a:t> (O) </a:t>
            </a:r>
            <a:r>
              <a:rPr lang="cs-CZ" sz="8600" dirty="0" err="1" smtClean="0">
                <a:solidFill>
                  <a:srgbClr val="FF0000"/>
                </a:solidFill>
              </a:rPr>
              <a:t>sloeg</a:t>
            </a:r>
            <a:r>
              <a:rPr lang="cs-CZ" sz="8600" dirty="0" smtClean="0">
                <a:solidFill>
                  <a:srgbClr val="FF0000"/>
                </a:solidFill>
              </a:rPr>
              <a:t> Piet (S). </a:t>
            </a:r>
          </a:p>
          <a:p>
            <a:pPr marL="0" indent="0">
              <a:buNone/>
            </a:pPr>
            <a:r>
              <a:rPr lang="cs-CZ" sz="8600" dirty="0">
                <a:solidFill>
                  <a:srgbClr val="FF0000"/>
                </a:solidFill>
              </a:rPr>
              <a:t>	</a:t>
            </a:r>
            <a:r>
              <a:rPr lang="cs-CZ" sz="8600" b="1" dirty="0"/>
              <a:t>*</a:t>
            </a:r>
            <a:r>
              <a:rPr lang="cs-CZ" sz="8600" dirty="0" smtClean="0">
                <a:solidFill>
                  <a:srgbClr val="FF0000"/>
                </a:solidFill>
              </a:rPr>
              <a:t> </a:t>
            </a:r>
            <a:r>
              <a:rPr lang="cs-CZ" sz="8600" dirty="0" err="1" smtClean="0">
                <a:solidFill>
                  <a:srgbClr val="FF0000"/>
                </a:solidFill>
              </a:rPr>
              <a:t>Sloeg</a:t>
            </a:r>
            <a:r>
              <a:rPr lang="cs-CZ" sz="8600" dirty="0" smtClean="0">
                <a:solidFill>
                  <a:srgbClr val="FF0000"/>
                </a:solidFill>
              </a:rPr>
              <a:t> Piet (S) </a:t>
            </a:r>
            <a:r>
              <a:rPr lang="cs-CZ" sz="8600" dirty="0" err="1" smtClean="0">
                <a:solidFill>
                  <a:srgbClr val="FF0000"/>
                </a:solidFill>
              </a:rPr>
              <a:t>Kees</a:t>
            </a:r>
            <a:r>
              <a:rPr lang="cs-CZ" sz="8600" dirty="0" smtClean="0">
                <a:solidFill>
                  <a:srgbClr val="FF0000"/>
                </a:solidFill>
              </a:rPr>
              <a:t> (O).</a:t>
            </a:r>
            <a:r>
              <a:rPr lang="cs-CZ" sz="8600" i="1" dirty="0"/>
              <a:t> (</a:t>
            </a:r>
            <a:r>
              <a:rPr lang="cs-CZ" sz="8600" i="1" dirty="0" err="1"/>
              <a:t>mededelend</a:t>
            </a:r>
            <a:r>
              <a:rPr lang="cs-CZ" sz="8600" i="1" dirty="0"/>
              <a:t>)</a:t>
            </a:r>
          </a:p>
          <a:p>
            <a:pPr marL="0" indent="0">
              <a:buNone/>
            </a:pPr>
            <a:r>
              <a:rPr lang="cs-CZ" sz="8600" dirty="0">
                <a:solidFill>
                  <a:srgbClr val="FF0000"/>
                </a:solidFill>
              </a:rPr>
              <a:t>	</a:t>
            </a:r>
            <a:r>
              <a:rPr lang="cs-CZ" sz="8600" dirty="0" err="1" smtClean="0">
                <a:solidFill>
                  <a:srgbClr val="FF0000"/>
                </a:solidFill>
              </a:rPr>
              <a:t>Sloeg</a:t>
            </a:r>
            <a:r>
              <a:rPr lang="cs-CZ" sz="8600" dirty="0" smtClean="0">
                <a:solidFill>
                  <a:srgbClr val="FF0000"/>
                </a:solidFill>
              </a:rPr>
              <a:t> Piet (S) </a:t>
            </a:r>
            <a:r>
              <a:rPr lang="cs-CZ" sz="8600" dirty="0" err="1" smtClean="0">
                <a:solidFill>
                  <a:srgbClr val="FF0000"/>
                </a:solidFill>
              </a:rPr>
              <a:t>Kees</a:t>
            </a:r>
            <a:r>
              <a:rPr lang="cs-CZ" sz="8600" dirty="0" smtClean="0">
                <a:solidFill>
                  <a:srgbClr val="FF0000"/>
                </a:solidFill>
              </a:rPr>
              <a:t> (O)?</a:t>
            </a:r>
          </a:p>
          <a:p>
            <a:pPr marL="0" indent="0">
              <a:buNone/>
            </a:pPr>
            <a:r>
              <a:rPr lang="cs-CZ" sz="8600" dirty="0">
                <a:solidFill>
                  <a:srgbClr val="FF0000"/>
                </a:solidFill>
              </a:rPr>
              <a:t>	</a:t>
            </a:r>
            <a:r>
              <a:rPr lang="cs-CZ" sz="8600" b="1" dirty="0"/>
              <a:t>*</a:t>
            </a:r>
            <a:r>
              <a:rPr lang="cs-CZ" sz="8600" dirty="0" smtClean="0">
                <a:solidFill>
                  <a:srgbClr val="FF0000"/>
                </a:solidFill>
              </a:rPr>
              <a:t> </a:t>
            </a:r>
            <a:r>
              <a:rPr lang="cs-CZ" sz="8600" dirty="0" err="1" smtClean="0">
                <a:solidFill>
                  <a:srgbClr val="FF0000"/>
                </a:solidFill>
              </a:rPr>
              <a:t>Sloeg</a:t>
            </a:r>
            <a:r>
              <a:rPr lang="cs-CZ" sz="8600" dirty="0" smtClean="0">
                <a:solidFill>
                  <a:srgbClr val="FF0000"/>
                </a:solidFill>
              </a:rPr>
              <a:t> </a:t>
            </a:r>
            <a:r>
              <a:rPr lang="cs-CZ" sz="8600" dirty="0" err="1" smtClean="0">
                <a:solidFill>
                  <a:srgbClr val="FF0000"/>
                </a:solidFill>
              </a:rPr>
              <a:t>Kees</a:t>
            </a:r>
            <a:r>
              <a:rPr lang="cs-CZ" sz="8600" dirty="0" smtClean="0">
                <a:solidFill>
                  <a:srgbClr val="FF0000"/>
                </a:solidFill>
              </a:rPr>
              <a:t> (O) Piet (S)?</a:t>
            </a:r>
          </a:p>
          <a:p>
            <a:pPr marL="0" indent="0">
              <a:buNone/>
            </a:pPr>
            <a:endParaRPr lang="cs-CZ" sz="8600" dirty="0" smtClean="0"/>
          </a:p>
        </p:txBody>
      </p:sp>
    </p:spTree>
    <p:extLst>
      <p:ext uri="{BB962C8B-B14F-4D97-AF65-F5344CB8AC3E}">
        <p14:creationId xmlns:p14="http://schemas.microsoft.com/office/powerpoint/2010/main" val="14456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zinstructuur</a:t>
            </a:r>
            <a:r>
              <a:rPr lang="cs-CZ" b="1" dirty="0"/>
              <a:t> = hierarchie van </a:t>
            </a:r>
            <a:r>
              <a:rPr lang="cs-CZ" b="1" dirty="0" err="1"/>
              <a:t>elementen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3"/>
          <a:srcRect l="11736" t="21488" r="62313" b="55055"/>
          <a:stretch/>
        </p:blipFill>
        <p:spPr bwMode="auto">
          <a:xfrm>
            <a:off x="683568" y="1412776"/>
            <a:ext cx="784887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0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b="1" dirty="0" smtClean="0"/>
              <a:t>E</a:t>
            </a:r>
            <a:r>
              <a:rPr lang="en-GB" b="1" dirty="0" err="1" smtClean="0"/>
              <a:t>en</a:t>
            </a:r>
            <a:r>
              <a:rPr lang="en-GB" b="1" dirty="0" smtClean="0"/>
              <a:t> zin </a:t>
            </a:r>
            <a:r>
              <a:rPr lang="cs-CZ" b="1" dirty="0" smtClean="0"/>
              <a:t>g</a:t>
            </a:r>
            <a:r>
              <a:rPr lang="en-GB" b="1" dirty="0" err="1" smtClean="0"/>
              <a:t>een</a:t>
            </a:r>
            <a:r>
              <a:rPr lang="en-GB" b="1" dirty="0" smtClean="0"/>
              <a:t> reeks van </a:t>
            </a:r>
            <a:r>
              <a:rPr lang="en-GB" b="1" dirty="0" err="1" smtClean="0"/>
              <a:t>woorden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5172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000" b="1" dirty="0"/>
              <a:t>→ HIERARCHIE </a:t>
            </a:r>
          </a:p>
          <a:p>
            <a:pPr marL="0" lvl="0" indent="0">
              <a:buNone/>
            </a:pPr>
            <a:r>
              <a:rPr lang="en-GB" sz="3000" b="1" dirty="0"/>
              <a:t>→ </a:t>
            </a:r>
            <a:r>
              <a:rPr lang="en-GB" sz="3000" b="1" dirty="0" err="1"/>
              <a:t>netwerk</a:t>
            </a:r>
            <a:r>
              <a:rPr lang="en-GB" sz="3000" b="1" dirty="0"/>
              <a:t> van </a:t>
            </a:r>
            <a:r>
              <a:rPr lang="en-GB" sz="3000" b="1" dirty="0" err="1"/>
              <a:t>relaties</a:t>
            </a:r>
            <a:endParaRPr lang="en-GB" sz="3000" b="1" dirty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en-GB" sz="2600" dirty="0" smtClean="0"/>
              <a:t>1a. </a:t>
            </a:r>
            <a:r>
              <a:rPr lang="en-GB" sz="2600" dirty="0" smtClean="0">
                <a:solidFill>
                  <a:srgbClr val="0070C0"/>
                </a:solidFill>
              </a:rPr>
              <a:t>De </a:t>
            </a:r>
            <a:r>
              <a:rPr lang="en-GB" sz="2600" dirty="0" err="1">
                <a:solidFill>
                  <a:srgbClr val="0070C0"/>
                </a:solidFill>
              </a:rPr>
              <a:t>nieuwe</a:t>
            </a:r>
            <a:r>
              <a:rPr lang="en-GB" sz="2600" dirty="0">
                <a:solidFill>
                  <a:srgbClr val="0070C0"/>
                </a:solidFill>
              </a:rPr>
              <a:t> student </a:t>
            </a:r>
            <a:r>
              <a:rPr lang="en-GB" sz="2600" dirty="0" err="1">
                <a:solidFill>
                  <a:srgbClr val="0070C0"/>
                </a:solidFill>
              </a:rPr>
              <a:t>uit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2600" dirty="0" err="1">
                <a:solidFill>
                  <a:srgbClr val="0070C0"/>
                </a:solidFill>
              </a:rPr>
              <a:t>Londen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2600" dirty="0" err="1"/>
              <a:t>spreekt</a:t>
            </a:r>
            <a:r>
              <a:rPr lang="en-GB" sz="2600" dirty="0"/>
              <a:t> heel </a:t>
            </a:r>
            <a:r>
              <a:rPr lang="en-GB" sz="2600" dirty="0" err="1"/>
              <a:t>goed</a:t>
            </a:r>
            <a:r>
              <a:rPr lang="en-GB" sz="2600" dirty="0"/>
              <a:t> </a:t>
            </a:r>
            <a:r>
              <a:rPr lang="en-GB" sz="2600" dirty="0" smtClean="0">
                <a:solidFill>
                  <a:srgbClr val="00B050"/>
                </a:solidFill>
              </a:rPr>
              <a:t>Engels</a:t>
            </a:r>
            <a:r>
              <a:rPr lang="en-GB" sz="2600" dirty="0" smtClean="0"/>
              <a:t>.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1b. </a:t>
            </a:r>
            <a:r>
              <a:rPr lang="en-GB" sz="2600" dirty="0" smtClean="0">
                <a:solidFill>
                  <a:srgbClr val="0070C0"/>
                </a:solidFill>
              </a:rPr>
              <a:t>De </a:t>
            </a:r>
            <a:r>
              <a:rPr lang="en-GB" sz="2600" dirty="0" err="1">
                <a:solidFill>
                  <a:srgbClr val="0070C0"/>
                </a:solidFill>
              </a:rPr>
              <a:t>nieuwe</a:t>
            </a:r>
            <a:r>
              <a:rPr lang="en-GB" sz="2600" dirty="0">
                <a:solidFill>
                  <a:srgbClr val="0070C0"/>
                </a:solidFill>
              </a:rPr>
              <a:t> student </a:t>
            </a:r>
            <a:r>
              <a:rPr lang="en-GB" sz="2600" dirty="0" err="1"/>
              <a:t>spreekt</a:t>
            </a:r>
            <a:r>
              <a:rPr lang="en-GB" sz="2600" dirty="0"/>
              <a:t> heel </a:t>
            </a:r>
            <a:r>
              <a:rPr lang="en-GB" sz="2600" dirty="0" err="1"/>
              <a:t>goed</a:t>
            </a:r>
            <a:r>
              <a:rPr lang="en-GB" sz="2600" dirty="0"/>
              <a:t> </a:t>
            </a:r>
            <a:r>
              <a:rPr lang="en-GB" sz="2600" dirty="0">
                <a:solidFill>
                  <a:srgbClr val="00B050"/>
                </a:solidFill>
              </a:rPr>
              <a:t>Engels </a:t>
            </a:r>
            <a:r>
              <a:rPr lang="en-GB" sz="2600" dirty="0" err="1">
                <a:solidFill>
                  <a:srgbClr val="00B050"/>
                </a:solidFill>
              </a:rPr>
              <a:t>uit</a:t>
            </a:r>
            <a:r>
              <a:rPr lang="en-GB" sz="2600" dirty="0">
                <a:solidFill>
                  <a:srgbClr val="00B050"/>
                </a:solidFill>
              </a:rPr>
              <a:t> </a:t>
            </a:r>
            <a:r>
              <a:rPr lang="en-GB" sz="2600" dirty="0" err="1">
                <a:solidFill>
                  <a:srgbClr val="00B050"/>
                </a:solidFill>
              </a:rPr>
              <a:t>Londen</a:t>
            </a:r>
            <a:r>
              <a:rPr lang="en-GB" sz="2600" dirty="0"/>
              <a:t>. 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2a. De man </a:t>
            </a:r>
            <a:r>
              <a:rPr lang="en-GB" sz="2600" dirty="0" err="1" smtClean="0"/>
              <a:t>loopt</a:t>
            </a:r>
            <a:r>
              <a:rPr lang="en-GB" sz="2600" dirty="0" smtClean="0"/>
              <a:t> in de </a:t>
            </a:r>
            <a:r>
              <a:rPr lang="en-GB" sz="2600" dirty="0" err="1" smtClean="0"/>
              <a:t>straat</a:t>
            </a:r>
            <a:r>
              <a:rPr lang="en-GB" sz="2600" dirty="0" smtClean="0"/>
              <a:t> met </a:t>
            </a:r>
            <a:r>
              <a:rPr lang="en-GB" sz="2600" dirty="0" err="1" smtClean="0"/>
              <a:t>veel</a:t>
            </a:r>
            <a:r>
              <a:rPr lang="en-GB" sz="2600" dirty="0" smtClean="0"/>
              <a:t> auto´s.</a:t>
            </a:r>
          </a:p>
          <a:p>
            <a:pPr marL="0" indent="0">
              <a:buNone/>
            </a:pPr>
            <a:r>
              <a:rPr lang="en-GB" sz="2600" dirty="0" smtClean="0"/>
              <a:t>2b. De man </a:t>
            </a:r>
            <a:r>
              <a:rPr lang="en-GB" sz="2600" dirty="0" err="1" smtClean="0"/>
              <a:t>loopt</a:t>
            </a:r>
            <a:r>
              <a:rPr lang="en-GB" sz="2600" dirty="0" smtClean="0"/>
              <a:t> in </a:t>
            </a:r>
            <a:r>
              <a:rPr lang="en-GB" sz="2600" dirty="0" err="1" smtClean="0"/>
              <a:t>straat</a:t>
            </a:r>
            <a:r>
              <a:rPr lang="en-GB" sz="2600" dirty="0" smtClean="0"/>
              <a:t> met </a:t>
            </a:r>
            <a:r>
              <a:rPr lang="en-GB" sz="2600" dirty="0" err="1" smtClean="0"/>
              <a:t>zijn</a:t>
            </a:r>
            <a:r>
              <a:rPr lang="en-GB" sz="2600" dirty="0" smtClean="0"/>
              <a:t> </a:t>
            </a:r>
            <a:r>
              <a:rPr lang="en-GB" sz="2600" dirty="0" err="1" smtClean="0"/>
              <a:t>vriendin</a:t>
            </a:r>
            <a:r>
              <a:rPr lang="en-GB" sz="2600" dirty="0" smtClean="0"/>
              <a:t>. </a:t>
            </a:r>
          </a:p>
        </p:txBody>
      </p:sp>
      <p:pic>
        <p:nvPicPr>
          <p:cNvPr id="4" name="Obrázek 3" descr="The Challenge With Thinking From First Principl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r="21410"/>
          <a:stretch/>
        </p:blipFill>
        <p:spPr>
          <a:xfrm>
            <a:off x="6598568" y="4653136"/>
            <a:ext cx="2088232" cy="18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BASISBEGRIPPEN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536504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woordgroep</a:t>
            </a:r>
            <a:r>
              <a:rPr lang="cs-CZ" sz="4400" b="1" dirty="0"/>
              <a:t> / </a:t>
            </a:r>
            <a:r>
              <a:rPr lang="cs-CZ" sz="4400" b="1" dirty="0" err="1"/>
              <a:t>constituent</a:t>
            </a:r>
            <a:r>
              <a:rPr lang="cs-CZ" sz="4400" b="1" dirty="0"/>
              <a:t> </a:t>
            </a:r>
            <a:r>
              <a:rPr lang="cs-CZ" sz="4400" i="1" dirty="0"/>
              <a:t>(</a:t>
            </a:r>
            <a:r>
              <a:rPr lang="cs-CZ" sz="4400" i="1" dirty="0" err="1"/>
              <a:t>phrase</a:t>
            </a:r>
            <a:r>
              <a:rPr lang="cs-CZ" sz="4400" i="1" dirty="0" smtClean="0"/>
              <a:t>)</a:t>
            </a:r>
            <a:endParaRPr lang="en-GB" sz="4400" i="1" dirty="0" smtClean="0"/>
          </a:p>
          <a:p>
            <a:pPr marL="0" indent="0">
              <a:buNone/>
            </a:pPr>
            <a:endParaRPr lang="cs-CZ" sz="4400" dirty="0"/>
          </a:p>
          <a:p>
            <a:r>
              <a:rPr lang="en-GB" sz="4400" b="1" dirty="0"/>
              <a:t>z</a:t>
            </a:r>
            <a:r>
              <a:rPr lang="cs-CZ" sz="4400" b="1" dirty="0" err="1" smtClean="0"/>
              <a:t>insdeel</a:t>
            </a:r>
            <a:endParaRPr lang="en-GB" sz="4400" b="1" dirty="0" smtClean="0"/>
          </a:p>
          <a:p>
            <a:pPr marL="0" indent="0">
              <a:buNone/>
            </a:pPr>
            <a:endParaRPr lang="cs-CZ" sz="4400" dirty="0"/>
          </a:p>
          <a:p>
            <a:r>
              <a:rPr lang="cs-CZ" sz="4400" b="1" dirty="0" err="1" smtClean="0"/>
              <a:t>zinsdeelstuk</a:t>
            </a:r>
            <a:endParaRPr lang="cs-CZ" sz="4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BEGRIPPEN &amp; DEFINITIES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Autofit/>
          </a:bodyPr>
          <a:lstStyle/>
          <a:p>
            <a:r>
              <a:rPr lang="cs-CZ" sz="3000" b="1" dirty="0" err="1"/>
              <a:t>woordgroep</a:t>
            </a:r>
            <a:r>
              <a:rPr lang="cs-CZ" sz="3000" b="1" dirty="0"/>
              <a:t> / </a:t>
            </a:r>
            <a:r>
              <a:rPr lang="cs-CZ" sz="3000" b="1" dirty="0" err="1"/>
              <a:t>constituent</a:t>
            </a:r>
            <a:r>
              <a:rPr lang="cs-CZ" sz="3000" b="1" dirty="0"/>
              <a:t> </a:t>
            </a:r>
            <a:r>
              <a:rPr lang="cs-CZ" sz="3000" i="1" dirty="0"/>
              <a:t>(</a:t>
            </a:r>
            <a:r>
              <a:rPr lang="cs-CZ" sz="3000" i="1" dirty="0" err="1"/>
              <a:t>phrase</a:t>
            </a:r>
            <a:r>
              <a:rPr lang="cs-CZ" sz="3000" i="1" dirty="0"/>
              <a:t>)</a:t>
            </a:r>
          </a:p>
          <a:p>
            <a:pPr marL="0" indent="0">
              <a:buNone/>
            </a:pPr>
            <a:r>
              <a:rPr lang="cs-CZ" sz="2800" dirty="0"/>
              <a:t>→ </a:t>
            </a:r>
            <a:r>
              <a:rPr lang="en-GB" sz="2800" dirty="0" smtClean="0"/>
              <a:t> </a:t>
            </a:r>
            <a:r>
              <a:rPr lang="cs-CZ" sz="3000" dirty="0" err="1" smtClean="0"/>
              <a:t>elementen</a:t>
            </a:r>
            <a:r>
              <a:rPr lang="cs-CZ" sz="3000" dirty="0" smtClean="0"/>
              <a:t> </a:t>
            </a:r>
            <a:r>
              <a:rPr lang="cs-CZ" sz="3000" dirty="0"/>
              <a:t>in </a:t>
            </a:r>
            <a:r>
              <a:rPr lang="cs-CZ" sz="3000" dirty="0" err="1"/>
              <a:t>een</a:t>
            </a:r>
            <a:r>
              <a:rPr lang="cs-CZ" sz="3000" dirty="0"/>
              <a:t> </a:t>
            </a:r>
            <a:r>
              <a:rPr lang="cs-CZ" sz="3000" dirty="0" err="1"/>
              <a:t>zin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samen</a:t>
            </a:r>
            <a:r>
              <a:rPr lang="cs-CZ" sz="3000" dirty="0"/>
              <a:t> </a:t>
            </a:r>
            <a:r>
              <a:rPr lang="cs-CZ" sz="3000" dirty="0" err="1"/>
              <a:t>één</a:t>
            </a:r>
            <a:r>
              <a:rPr lang="cs-CZ" sz="3000" dirty="0"/>
              <a:t> </a:t>
            </a:r>
            <a:r>
              <a:rPr lang="cs-CZ" sz="3000" dirty="0" err="1"/>
              <a:t>zinsdeel</a:t>
            </a:r>
            <a:r>
              <a:rPr lang="cs-CZ" sz="3000" dirty="0"/>
              <a:t> </a:t>
            </a:r>
            <a:r>
              <a:rPr lang="cs-CZ" sz="3000" dirty="0" err="1" smtClean="0"/>
              <a:t>vormen</a:t>
            </a:r>
            <a:endParaRPr lang="en-GB" sz="3000" dirty="0" smtClean="0"/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2800" dirty="0"/>
              <a:t>→ </a:t>
            </a:r>
            <a:r>
              <a:rPr lang="en-GB" sz="2800" dirty="0" smtClean="0"/>
              <a:t> </a:t>
            </a:r>
            <a:r>
              <a:rPr lang="cs-CZ" sz="3000" dirty="0" err="1" smtClean="0"/>
              <a:t>vervult</a:t>
            </a:r>
            <a:r>
              <a:rPr lang="cs-CZ" sz="3000" dirty="0" smtClean="0"/>
              <a:t> </a:t>
            </a:r>
            <a:r>
              <a:rPr lang="cs-CZ" sz="3000" dirty="0" err="1"/>
              <a:t>een</a:t>
            </a:r>
            <a:r>
              <a:rPr lang="cs-CZ" sz="3000" dirty="0"/>
              <a:t> </a:t>
            </a:r>
            <a:r>
              <a:rPr lang="cs-CZ" sz="3000" dirty="0" err="1"/>
              <a:t>bepaalde</a:t>
            </a:r>
            <a:r>
              <a:rPr lang="cs-CZ" sz="3000" dirty="0"/>
              <a:t> </a:t>
            </a:r>
            <a:r>
              <a:rPr lang="cs-CZ" sz="3000" dirty="0" err="1"/>
              <a:t>functie</a:t>
            </a:r>
            <a:r>
              <a:rPr lang="cs-CZ" sz="3000" dirty="0"/>
              <a:t> op </a:t>
            </a:r>
            <a:r>
              <a:rPr lang="cs-CZ" sz="3000" dirty="0" err="1"/>
              <a:t>het</a:t>
            </a:r>
            <a:r>
              <a:rPr lang="cs-CZ" sz="3000" dirty="0"/>
              <a:t> </a:t>
            </a:r>
            <a:r>
              <a:rPr lang="cs-CZ" sz="3000" dirty="0" err="1" smtClean="0"/>
              <a:t>zinsniveau</a:t>
            </a:r>
            <a:endParaRPr lang="en-GB" sz="3000" dirty="0" smtClean="0"/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2800" dirty="0"/>
              <a:t>→ </a:t>
            </a:r>
            <a:r>
              <a:rPr lang="en-GB" sz="2800" dirty="0" smtClean="0"/>
              <a:t> </a:t>
            </a:r>
            <a:r>
              <a:rPr lang="cs-CZ" sz="3000" dirty="0" err="1" smtClean="0"/>
              <a:t>hoofd</a:t>
            </a:r>
            <a:r>
              <a:rPr lang="cs-CZ" sz="3000" dirty="0" smtClean="0"/>
              <a:t>  </a:t>
            </a:r>
            <a:r>
              <a:rPr lang="cs-CZ" sz="3000" dirty="0"/>
              <a:t>+  </a:t>
            </a:r>
            <a:r>
              <a:rPr lang="cs-CZ" sz="3000" dirty="0" err="1" smtClean="0"/>
              <a:t>afhankelijke</a:t>
            </a:r>
            <a:r>
              <a:rPr lang="cs-CZ" sz="3000" dirty="0" smtClean="0"/>
              <a:t> </a:t>
            </a:r>
            <a:r>
              <a:rPr lang="cs-CZ" sz="3000" dirty="0" err="1"/>
              <a:t>elementen</a:t>
            </a: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  <a:p>
            <a:r>
              <a:rPr lang="cs-CZ" sz="3000" b="1" dirty="0" err="1" smtClean="0"/>
              <a:t>zinsdeel</a:t>
            </a:r>
            <a:r>
              <a:rPr lang="cs-CZ" sz="3000" b="1" dirty="0" smtClean="0"/>
              <a:t> = </a:t>
            </a:r>
            <a:r>
              <a:rPr lang="cs-CZ" sz="3000" b="1" dirty="0" err="1" smtClean="0"/>
              <a:t>syntactische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functie</a:t>
            </a:r>
            <a:r>
              <a:rPr lang="cs-CZ" sz="3000" b="1" dirty="0" smtClean="0"/>
              <a:t> in de </a:t>
            </a:r>
            <a:r>
              <a:rPr lang="cs-CZ" sz="3000" b="1" dirty="0" err="1" smtClean="0"/>
              <a:t>zin</a:t>
            </a:r>
            <a:r>
              <a:rPr lang="cs-CZ" sz="3000" b="1" dirty="0" smtClean="0"/>
              <a:t>  </a:t>
            </a:r>
            <a:endParaRPr lang="en-GB" sz="2800" b="1" dirty="0"/>
          </a:p>
          <a:p>
            <a:endParaRPr lang="cs-CZ" sz="3000" dirty="0" smtClean="0"/>
          </a:p>
          <a:p>
            <a:r>
              <a:rPr lang="en-GB" sz="3000" b="1" dirty="0" smtClean="0"/>
              <a:t>z</a:t>
            </a:r>
            <a:r>
              <a:rPr lang="cs-CZ" sz="3000" b="1" dirty="0" err="1" smtClean="0"/>
              <a:t>insdeelstuk</a:t>
            </a:r>
            <a:r>
              <a:rPr lang="en-GB" sz="3000" b="1" dirty="0" smtClean="0"/>
              <a:t> = </a:t>
            </a:r>
            <a:r>
              <a:rPr lang="cs-CZ" sz="3000" dirty="0" err="1"/>
              <a:t>afhankelijke</a:t>
            </a:r>
            <a:r>
              <a:rPr lang="cs-CZ" sz="3000" dirty="0"/>
              <a:t> </a:t>
            </a:r>
            <a:r>
              <a:rPr lang="cs-CZ" sz="3000" dirty="0" err="1" smtClean="0"/>
              <a:t>elementen</a:t>
            </a:r>
            <a:r>
              <a:rPr lang="en-GB" sz="3000" dirty="0" smtClean="0"/>
              <a:t> in </a:t>
            </a:r>
            <a:r>
              <a:rPr lang="en-GB" sz="3000" dirty="0" err="1" smtClean="0"/>
              <a:t>een</a:t>
            </a:r>
            <a:r>
              <a:rPr lang="en-GB" sz="3000" dirty="0" smtClean="0"/>
              <a:t> </a:t>
            </a:r>
            <a:r>
              <a:rPr lang="en-GB" sz="3000" dirty="0" err="1" smtClean="0"/>
              <a:t>zinsdeel</a:t>
            </a:r>
            <a:endParaRPr lang="cs-CZ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0945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r>
              <a:rPr lang="en-GB" sz="5400" dirty="0" smtClean="0"/>
              <a:t>focus  </a:t>
            </a:r>
            <a:r>
              <a:rPr lang="en-GB" sz="5400" dirty="0" smtClean="0">
                <a:sym typeface="Wingdings" panose="05000000000000000000" pitchFamily="2" charset="2"/>
              </a:rPr>
              <a:t> </a:t>
            </a:r>
            <a:r>
              <a:rPr lang="en-GB" sz="5400" b="1" u="sng" dirty="0" smtClean="0">
                <a:sym typeface="Wingdings" panose="05000000000000000000" pitchFamily="2" charset="2"/>
              </a:rPr>
              <a:t>WOORDGROEPEN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4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WOORDGROEPEN</a:t>
            </a:r>
            <a:r>
              <a:rPr lang="cs-CZ" sz="3600" b="1" dirty="0" smtClean="0"/>
              <a:t> /</a:t>
            </a:r>
            <a:r>
              <a:rPr lang="en-US" sz="3600" b="1" dirty="0" smtClean="0"/>
              <a:t>CONSTITUENTEN/ </a:t>
            </a:r>
            <a:r>
              <a:rPr lang="cs-CZ" sz="3600" b="1" dirty="0" smtClean="0"/>
              <a:t>FRASEN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b="1" dirty="0" smtClean="0"/>
              <a:t>VP</a:t>
            </a:r>
            <a:r>
              <a:rPr lang="en-US" sz="3000" b="1" dirty="0" smtClean="0"/>
              <a:t>		</a:t>
            </a:r>
            <a:r>
              <a:rPr lang="en-US" sz="3000" b="1" dirty="0" err="1" smtClean="0"/>
              <a:t>werkwoordelijke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woordgroep</a:t>
            </a:r>
            <a:endParaRPr lang="en-US" sz="3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smtClean="0"/>
              <a:t>CP</a:t>
            </a:r>
            <a:r>
              <a:rPr lang="cs-CZ" sz="3000" b="1" dirty="0" smtClean="0"/>
              <a:t>		</a:t>
            </a:r>
            <a:r>
              <a:rPr lang="cs-CZ" sz="3000" b="1" dirty="0" err="1" smtClean="0"/>
              <a:t>bijzin</a:t>
            </a:r>
            <a:r>
              <a:rPr lang="cs-CZ" sz="3000" b="1" dirty="0"/>
              <a:t> </a:t>
            </a:r>
            <a:r>
              <a:rPr lang="cs-CZ" sz="3000" i="1" dirty="0" smtClean="0"/>
              <a:t>(</a:t>
            </a:r>
            <a:r>
              <a:rPr lang="cs-CZ" sz="3000" i="1" dirty="0" err="1" smtClean="0"/>
              <a:t>complementizer-phrase</a:t>
            </a:r>
            <a:r>
              <a:rPr lang="cs-CZ" sz="3000" i="1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b="1" dirty="0" smtClean="0"/>
              <a:t>NP</a:t>
            </a:r>
            <a:r>
              <a:rPr lang="en-US" sz="3000" b="1" dirty="0" smtClean="0"/>
              <a:t>		</a:t>
            </a:r>
            <a:r>
              <a:rPr lang="en-US" sz="3000" b="1" dirty="0" err="1" smtClean="0"/>
              <a:t>naamwoordelijke</a:t>
            </a:r>
            <a:r>
              <a:rPr lang="en-US" sz="3000" b="1" dirty="0"/>
              <a:t> </a:t>
            </a:r>
            <a:r>
              <a:rPr lang="en-US" sz="3000" b="1" dirty="0" err="1" smtClean="0"/>
              <a:t>woordgroep</a:t>
            </a:r>
            <a:endParaRPr lang="en-US" sz="3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b="1" dirty="0"/>
              <a:t>PP</a:t>
            </a:r>
            <a:r>
              <a:rPr lang="en-US" sz="3000" b="1" dirty="0"/>
              <a:t>		</a:t>
            </a:r>
            <a:r>
              <a:rPr lang="en-US" sz="3000" b="1" dirty="0" err="1" smtClean="0"/>
              <a:t>voorzetselwoordgroep</a:t>
            </a:r>
            <a:endParaRPr lang="cs-CZ" sz="30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b="1" dirty="0" smtClean="0"/>
              <a:t>AP</a:t>
            </a:r>
            <a:r>
              <a:rPr lang="en-US" sz="3000" b="1" dirty="0" smtClean="0"/>
              <a:t>		</a:t>
            </a:r>
            <a:r>
              <a:rPr lang="en-US" sz="3000" b="1" dirty="0" err="1" smtClean="0"/>
              <a:t>bijvoeglijke</a:t>
            </a:r>
            <a:r>
              <a:rPr lang="en-US" sz="3000" b="1" dirty="0"/>
              <a:t> </a:t>
            </a:r>
            <a:r>
              <a:rPr lang="en-US" sz="3000" b="1" dirty="0" err="1"/>
              <a:t>woordgroep</a:t>
            </a:r>
            <a:endParaRPr lang="cs-CZ" sz="3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b="1" dirty="0" err="1" smtClean="0"/>
              <a:t>AdvP</a:t>
            </a:r>
            <a:r>
              <a:rPr lang="en-US" sz="3000" b="1" dirty="0" smtClean="0"/>
              <a:t>	</a:t>
            </a:r>
            <a:r>
              <a:rPr lang="en-US" sz="3000" b="1" dirty="0" err="1" smtClean="0"/>
              <a:t>bijwoordelijke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woordgroep</a:t>
            </a:r>
            <a:endParaRPr lang="en-US" sz="3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 smtClean="0"/>
              <a:t>NumP</a:t>
            </a:r>
            <a:r>
              <a:rPr lang="en-US" sz="3000" b="1" dirty="0" smtClean="0"/>
              <a:t>	</a:t>
            </a:r>
            <a:r>
              <a:rPr lang="en-US" sz="3000" b="1" dirty="0" err="1" smtClean="0"/>
              <a:t>telwoordwoordgroep</a:t>
            </a:r>
            <a:endParaRPr lang="en-US" sz="3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 smtClean="0"/>
              <a:t>ProP</a:t>
            </a:r>
            <a:r>
              <a:rPr lang="en-US" sz="3000" b="1" dirty="0" smtClean="0"/>
              <a:t>	</a:t>
            </a:r>
            <a:r>
              <a:rPr lang="en-US" sz="3000" b="1" dirty="0" err="1" smtClean="0"/>
              <a:t>voornaamwoordelijke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woordgroep</a:t>
            </a:r>
            <a:endParaRPr lang="en-US" sz="3000" b="1" dirty="0" smtClean="0"/>
          </a:p>
          <a:p>
            <a:pPr>
              <a:spcBef>
                <a:spcPts val="0"/>
              </a:spcBef>
            </a:pPr>
            <a:endParaRPr lang="cs-CZ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996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4000" b="1" dirty="0" err="1" smtClean="0"/>
              <a:t>Constituenten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herkennen</a:t>
            </a:r>
            <a:r>
              <a:rPr lang="cs-CZ" sz="4000" dirty="0" smtClean="0"/>
              <a:t>: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cs-CZ" sz="2800" b="1" i="1" dirty="0" smtClean="0">
                <a:solidFill>
                  <a:srgbClr val="FF0000"/>
                </a:solidFill>
              </a:rPr>
              <a:t>a.   	De </a:t>
            </a:r>
            <a:r>
              <a:rPr lang="cs-CZ" sz="2800" b="1" i="1" dirty="0">
                <a:solidFill>
                  <a:srgbClr val="FF0000"/>
                </a:solidFill>
              </a:rPr>
              <a:t>man </a:t>
            </a:r>
            <a:r>
              <a:rPr lang="cs-CZ" sz="2800" b="1" i="1" dirty="0" err="1">
                <a:solidFill>
                  <a:srgbClr val="FF0000"/>
                </a:solidFill>
              </a:rPr>
              <a:t>eet</a:t>
            </a:r>
            <a:r>
              <a:rPr lang="cs-CZ" sz="2800" b="1" i="1" dirty="0">
                <a:solidFill>
                  <a:srgbClr val="FF0000"/>
                </a:solidFill>
              </a:rPr>
              <a:t> </a:t>
            </a:r>
            <a:r>
              <a:rPr lang="cs-CZ" sz="2800" b="1" i="1" dirty="0" err="1">
                <a:solidFill>
                  <a:srgbClr val="FF0000"/>
                </a:solidFill>
              </a:rPr>
              <a:t>een</a:t>
            </a:r>
            <a:r>
              <a:rPr lang="cs-CZ" sz="2800" b="1" i="1" dirty="0">
                <a:solidFill>
                  <a:srgbClr val="FF0000"/>
                </a:solidFill>
              </a:rPr>
              <a:t> </a:t>
            </a:r>
            <a:r>
              <a:rPr lang="cs-CZ" sz="2800" b="1" i="1" dirty="0" err="1">
                <a:solidFill>
                  <a:srgbClr val="FF0000"/>
                </a:solidFill>
              </a:rPr>
              <a:t>appel</a:t>
            </a:r>
            <a:r>
              <a:rPr lang="cs-CZ" sz="2800" b="1" i="1" dirty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cs-CZ" sz="1400" b="1" i="1" dirty="0"/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/>
              <a:t>[</a:t>
            </a:r>
            <a:r>
              <a:rPr lang="cs-CZ" sz="2800" dirty="0" smtClean="0"/>
              <a:t>De man</a:t>
            </a:r>
            <a:r>
              <a:rPr lang="en-US" sz="2800" dirty="0" smtClean="0"/>
              <a:t>]</a:t>
            </a:r>
            <a:r>
              <a:rPr lang="en-US" sz="2200" dirty="0"/>
              <a:t>NP</a:t>
            </a:r>
            <a:r>
              <a:rPr lang="cs-CZ" sz="2800" dirty="0" smtClean="0"/>
              <a:t> </a:t>
            </a:r>
            <a:r>
              <a:rPr lang="cs-CZ" sz="2800" b="1" dirty="0" err="1"/>
              <a:t>eet</a:t>
            </a:r>
            <a:r>
              <a:rPr lang="cs-CZ" sz="2800" dirty="0"/>
              <a:t> </a:t>
            </a:r>
            <a:r>
              <a:rPr lang="en-US" sz="2800" dirty="0" smtClean="0"/>
              <a:t>[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dirty="0" err="1" smtClean="0"/>
              <a:t>appel</a:t>
            </a:r>
            <a:r>
              <a:rPr lang="en-US" sz="2800" dirty="0" smtClean="0"/>
              <a:t>]</a:t>
            </a:r>
            <a:r>
              <a:rPr lang="en-US" sz="2200" dirty="0"/>
              <a:t>NP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r>
              <a:rPr lang="en-US" sz="2200" dirty="0" smtClean="0">
                <a:solidFill>
                  <a:srgbClr val="FF0000"/>
                </a:solidFill>
              </a:rPr>
              <a:t>VP</a:t>
            </a:r>
            <a:endParaRPr lang="cs-CZ" sz="22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cs-CZ" sz="2800" dirty="0"/>
          </a:p>
          <a:p>
            <a:pPr marL="0" lvl="2" indent="0">
              <a:buNone/>
            </a:pPr>
            <a:r>
              <a:rPr lang="cs-CZ" sz="2800" b="1" i="1" dirty="0" smtClean="0">
                <a:solidFill>
                  <a:srgbClr val="FF0000"/>
                </a:solidFill>
              </a:rPr>
              <a:t>b. 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</a:rPr>
              <a:t>	De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lieve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oude</a:t>
            </a:r>
            <a:r>
              <a:rPr lang="cs-CZ" sz="2800" b="1" i="1" dirty="0" smtClean="0">
                <a:solidFill>
                  <a:srgbClr val="FF0000"/>
                </a:solidFill>
              </a:rPr>
              <a:t> man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die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naast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ons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woont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2800" b="1" i="1" dirty="0" smtClean="0">
                <a:solidFill>
                  <a:srgbClr val="FF0000"/>
                </a:solidFill>
              </a:rPr>
              <a:t> de rode    	</a:t>
            </a:r>
            <a:r>
              <a:rPr lang="cs-CZ" sz="2800" b="1" i="1" dirty="0" err="1" smtClean="0">
                <a:solidFill>
                  <a:srgbClr val="FF0000"/>
                </a:solidFill>
              </a:rPr>
              <a:t>appel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uit</a:t>
            </a:r>
            <a:r>
              <a:rPr lang="cs-CZ" sz="2800" b="1" i="1" dirty="0" smtClean="0">
                <a:solidFill>
                  <a:srgbClr val="FF0000"/>
                </a:solidFill>
              </a:rPr>
              <a:t> de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tuin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ete</a:t>
            </a:r>
            <a:r>
              <a:rPr lang="en-US" sz="2800" b="1" i="1" dirty="0" smtClean="0">
                <a:solidFill>
                  <a:srgbClr val="FF0000"/>
                </a:solidFill>
              </a:rPr>
              <a:t>n.</a:t>
            </a:r>
          </a:p>
          <a:p>
            <a:pPr marL="914400" lvl="2" indent="0">
              <a:buNone/>
            </a:pPr>
            <a:endParaRPr lang="en-US" sz="1400" b="1" i="1" dirty="0" smtClean="0"/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/>
              <a:t>[</a:t>
            </a:r>
            <a:r>
              <a:rPr lang="cs-CZ" sz="2800" dirty="0"/>
              <a:t>De </a:t>
            </a:r>
            <a:r>
              <a:rPr lang="cs-CZ" sz="2800" dirty="0" err="1"/>
              <a:t>lieve</a:t>
            </a:r>
            <a:r>
              <a:rPr lang="cs-CZ" sz="2800" dirty="0"/>
              <a:t> </a:t>
            </a:r>
            <a:r>
              <a:rPr lang="cs-CZ" sz="2800" dirty="0" err="1"/>
              <a:t>oude</a:t>
            </a:r>
            <a:r>
              <a:rPr lang="cs-CZ" sz="2800" dirty="0"/>
              <a:t> man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naast</a:t>
            </a:r>
            <a:r>
              <a:rPr lang="cs-CZ" sz="2800" dirty="0"/>
              <a:t> </a:t>
            </a:r>
            <a:r>
              <a:rPr lang="cs-CZ" sz="2800" dirty="0" err="1"/>
              <a:t>ons</a:t>
            </a:r>
            <a:r>
              <a:rPr lang="cs-CZ" sz="2800" dirty="0"/>
              <a:t> </a:t>
            </a:r>
            <a:r>
              <a:rPr lang="cs-CZ" sz="2800" dirty="0" err="1"/>
              <a:t>woont</a:t>
            </a:r>
            <a:r>
              <a:rPr lang="en-US" sz="2800" dirty="0"/>
              <a:t>]</a:t>
            </a:r>
            <a:r>
              <a:rPr lang="cs-CZ" sz="2800" dirty="0"/>
              <a:t> </a:t>
            </a:r>
            <a:r>
              <a:rPr lang="cs-CZ" sz="2800" b="1" dirty="0" err="1"/>
              <a:t>wil</a:t>
            </a:r>
            <a:r>
              <a:rPr lang="cs-CZ" sz="2800" dirty="0"/>
              <a:t> </a:t>
            </a:r>
            <a:r>
              <a:rPr lang="cs-CZ" sz="2800" dirty="0" smtClean="0"/>
              <a:t>                      </a:t>
            </a:r>
            <a:r>
              <a:rPr lang="en-US" sz="2800" dirty="0" smtClean="0"/>
              <a:t>[</a:t>
            </a:r>
            <a:r>
              <a:rPr lang="cs-CZ" sz="2800" dirty="0"/>
              <a:t>de rode </a:t>
            </a:r>
            <a:r>
              <a:rPr lang="cs-CZ" sz="2800" dirty="0" err="1"/>
              <a:t>appel</a:t>
            </a:r>
            <a:r>
              <a:rPr lang="cs-CZ" sz="2800" dirty="0"/>
              <a:t> </a:t>
            </a:r>
            <a:r>
              <a:rPr lang="cs-CZ" sz="2800" dirty="0" err="1"/>
              <a:t>uit</a:t>
            </a:r>
            <a:r>
              <a:rPr lang="cs-CZ" sz="2800" dirty="0"/>
              <a:t> de </a:t>
            </a:r>
            <a:r>
              <a:rPr lang="cs-CZ" sz="2800" dirty="0" err="1"/>
              <a:t>tuin</a:t>
            </a:r>
            <a:r>
              <a:rPr lang="en-US" sz="2800" dirty="0"/>
              <a:t>]</a:t>
            </a:r>
            <a:r>
              <a:rPr lang="cs-CZ" sz="2800" dirty="0"/>
              <a:t> </a:t>
            </a:r>
            <a:r>
              <a:rPr lang="cs-CZ" sz="2800" b="1" dirty="0" err="1"/>
              <a:t>ete</a:t>
            </a:r>
            <a:r>
              <a:rPr lang="en-US" sz="2800" b="1" dirty="0"/>
              <a:t>n</a:t>
            </a:r>
            <a:r>
              <a:rPr lang="en-US" sz="2800" dirty="0">
                <a:solidFill>
                  <a:srgbClr val="FF0000"/>
                </a:solidFill>
              </a:rPr>
              <a:t>.]</a:t>
            </a:r>
            <a:r>
              <a:rPr lang="en-US" sz="2200" dirty="0">
                <a:solidFill>
                  <a:srgbClr val="FF0000"/>
                </a:solidFill>
              </a:rPr>
              <a:t>VP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GB" sz="2800" dirty="0"/>
          </a:p>
          <a:p>
            <a:pPr marL="0" lvl="2" indent="0">
              <a:buNone/>
            </a:pPr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r>
              <a:rPr lang="cs-CZ" sz="2800" b="1" i="1" dirty="0" smtClean="0">
                <a:solidFill>
                  <a:srgbClr val="FF0000"/>
                </a:solidFill>
              </a:rPr>
              <a:t>. 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 [  </a:t>
            </a:r>
            <a:r>
              <a:rPr lang="en-US" sz="2800" dirty="0" smtClean="0">
                <a:solidFill>
                  <a:schemeClr val="tx2"/>
                </a:solidFill>
              </a:rPr>
              <a:t>[</a:t>
            </a:r>
            <a:r>
              <a:rPr lang="cs-CZ" sz="2800" dirty="0">
                <a:solidFill>
                  <a:schemeClr val="tx2"/>
                </a:solidFill>
              </a:rPr>
              <a:t>De </a:t>
            </a:r>
            <a:r>
              <a:rPr lang="en-GB" sz="2800" dirty="0" smtClean="0">
                <a:solidFill>
                  <a:schemeClr val="tx2"/>
                </a:solidFill>
              </a:rPr>
              <a:t>[</a:t>
            </a:r>
            <a:r>
              <a:rPr lang="cs-CZ" sz="2800" dirty="0" err="1" smtClean="0">
                <a:solidFill>
                  <a:schemeClr val="tx2"/>
                </a:solidFill>
              </a:rPr>
              <a:t>lieve</a:t>
            </a:r>
            <a:r>
              <a:rPr lang="en-GB" sz="2800" dirty="0" smtClean="0">
                <a:solidFill>
                  <a:schemeClr val="tx2"/>
                </a:solidFill>
              </a:rPr>
              <a:t>]</a:t>
            </a:r>
            <a:r>
              <a:rPr lang="en-GB" sz="2200" dirty="0" smtClean="0">
                <a:solidFill>
                  <a:schemeClr val="tx2"/>
                </a:solidFill>
              </a:rPr>
              <a:t>AP</a:t>
            </a:r>
            <a:r>
              <a:rPr lang="cs-CZ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>[</a:t>
            </a:r>
            <a:r>
              <a:rPr lang="cs-CZ" sz="2800" dirty="0" err="1" smtClean="0">
                <a:solidFill>
                  <a:schemeClr val="tx2"/>
                </a:solidFill>
              </a:rPr>
              <a:t>oude</a:t>
            </a:r>
            <a:r>
              <a:rPr lang="en-GB" sz="2800" dirty="0" smtClean="0">
                <a:solidFill>
                  <a:schemeClr val="tx2"/>
                </a:solidFill>
              </a:rPr>
              <a:t>]</a:t>
            </a:r>
            <a:r>
              <a:rPr lang="en-GB" sz="2200" dirty="0" smtClean="0">
                <a:solidFill>
                  <a:schemeClr val="tx2"/>
                </a:solidFill>
              </a:rPr>
              <a:t>AP</a:t>
            </a:r>
            <a:r>
              <a:rPr lang="cs-CZ" sz="2800" dirty="0" smtClean="0">
                <a:solidFill>
                  <a:schemeClr val="tx2"/>
                </a:solidFill>
              </a:rPr>
              <a:t> </a:t>
            </a:r>
            <a:r>
              <a:rPr lang="cs-CZ" sz="2800" dirty="0">
                <a:solidFill>
                  <a:schemeClr val="tx2"/>
                </a:solidFill>
              </a:rPr>
              <a:t>man </a:t>
            </a:r>
            <a:r>
              <a:rPr lang="en-GB" sz="2800" dirty="0" smtClean="0">
                <a:solidFill>
                  <a:schemeClr val="tx2"/>
                </a:solidFill>
              </a:rPr>
              <a:t>[</a:t>
            </a:r>
            <a:r>
              <a:rPr lang="cs-CZ" sz="2800" dirty="0" err="1" smtClean="0">
                <a:solidFill>
                  <a:schemeClr val="tx2"/>
                </a:solidFill>
              </a:rPr>
              <a:t>die</a:t>
            </a:r>
            <a:r>
              <a:rPr lang="cs-CZ" sz="2800" dirty="0" smtClean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naast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ons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 smtClean="0">
                <a:solidFill>
                  <a:schemeClr val="tx2"/>
                </a:solidFill>
              </a:rPr>
              <a:t>woont</a:t>
            </a:r>
            <a:r>
              <a:rPr lang="en-GB" sz="3000" dirty="0" smtClean="0">
                <a:solidFill>
                  <a:schemeClr val="tx2"/>
                </a:solidFill>
              </a:rPr>
              <a:t>]</a:t>
            </a:r>
            <a:r>
              <a:rPr lang="en-GB" sz="2200" dirty="0" smtClean="0">
                <a:solidFill>
                  <a:schemeClr val="tx2"/>
                </a:solidFill>
              </a:rPr>
              <a:t>CP</a:t>
            </a:r>
            <a:r>
              <a:rPr lang="en-US" sz="3000" dirty="0">
                <a:solidFill>
                  <a:schemeClr val="tx2"/>
                </a:solidFill>
              </a:rPr>
              <a:t>]</a:t>
            </a:r>
            <a:r>
              <a:rPr lang="en-US" sz="2200" dirty="0" smtClean="0">
                <a:solidFill>
                  <a:schemeClr val="tx2"/>
                </a:solidFill>
              </a:rPr>
              <a:t>NP</a:t>
            </a:r>
            <a:r>
              <a:rPr lang="cs-CZ" sz="22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	</a:t>
            </a:r>
            <a:r>
              <a:rPr lang="cs-CZ" sz="2800" b="1" dirty="0" err="1" smtClean="0">
                <a:solidFill>
                  <a:srgbClr val="FF0000"/>
                </a:solidFill>
              </a:rPr>
              <a:t>wil</a:t>
            </a:r>
            <a:r>
              <a:rPr lang="cs-CZ" sz="2800" dirty="0" smtClean="0"/>
              <a:t> </a:t>
            </a:r>
            <a:r>
              <a:rPr lang="en-US" sz="2800" dirty="0">
                <a:solidFill>
                  <a:srgbClr val="00B050"/>
                </a:solidFill>
              </a:rPr>
              <a:t>[</a:t>
            </a:r>
            <a:r>
              <a:rPr lang="cs-CZ" sz="2800" dirty="0">
                <a:solidFill>
                  <a:srgbClr val="00B050"/>
                </a:solidFill>
              </a:rPr>
              <a:t>de </a:t>
            </a:r>
            <a:r>
              <a:rPr lang="en-GB" sz="2800" dirty="0" smtClean="0">
                <a:solidFill>
                  <a:srgbClr val="00B050"/>
                </a:solidFill>
              </a:rPr>
              <a:t>[</a:t>
            </a:r>
            <a:r>
              <a:rPr lang="cs-CZ" sz="2800" dirty="0" smtClean="0">
                <a:solidFill>
                  <a:srgbClr val="00B050"/>
                </a:solidFill>
              </a:rPr>
              <a:t>rode</a:t>
            </a:r>
            <a:r>
              <a:rPr lang="en-GB" sz="2800" dirty="0" smtClean="0">
                <a:solidFill>
                  <a:srgbClr val="00B050"/>
                </a:solidFill>
              </a:rPr>
              <a:t>]</a:t>
            </a:r>
            <a:r>
              <a:rPr lang="en-GB" sz="2200" dirty="0" smtClean="0">
                <a:solidFill>
                  <a:srgbClr val="00B050"/>
                </a:solidFill>
              </a:rPr>
              <a:t>AP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>
                <a:solidFill>
                  <a:srgbClr val="00B050"/>
                </a:solidFill>
              </a:rPr>
              <a:t>appel</a:t>
            </a:r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[</a:t>
            </a:r>
            <a:r>
              <a:rPr lang="cs-CZ" sz="2800" dirty="0" err="1" smtClean="0">
                <a:solidFill>
                  <a:srgbClr val="00B050"/>
                </a:solidFill>
              </a:rPr>
              <a:t>uit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>
                <a:solidFill>
                  <a:srgbClr val="00B050"/>
                </a:solidFill>
              </a:rPr>
              <a:t>de </a:t>
            </a:r>
            <a:r>
              <a:rPr lang="cs-CZ" sz="2800" dirty="0" err="1" smtClean="0">
                <a:solidFill>
                  <a:srgbClr val="00B050"/>
                </a:solidFill>
              </a:rPr>
              <a:t>tuin</a:t>
            </a:r>
            <a:r>
              <a:rPr lang="en-GB" sz="2800" dirty="0" smtClean="0">
                <a:solidFill>
                  <a:srgbClr val="00B050"/>
                </a:solidFill>
              </a:rPr>
              <a:t>]</a:t>
            </a:r>
            <a:r>
              <a:rPr lang="en-GB" sz="2200" dirty="0">
                <a:solidFill>
                  <a:srgbClr val="00B050"/>
                </a:solidFill>
              </a:rPr>
              <a:t>PP</a:t>
            </a:r>
            <a:r>
              <a:rPr lang="en-US" sz="2800" dirty="0" smtClean="0">
                <a:solidFill>
                  <a:srgbClr val="00B050"/>
                </a:solidFill>
              </a:rPr>
              <a:t>]</a:t>
            </a:r>
            <a:r>
              <a:rPr lang="en-US" sz="2200" dirty="0" smtClean="0">
                <a:solidFill>
                  <a:srgbClr val="00B050"/>
                </a:solidFill>
              </a:rPr>
              <a:t>NP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ete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i="1" dirty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  <a:r>
              <a:rPr lang="en-US" sz="2200" b="1" dirty="0">
                <a:solidFill>
                  <a:srgbClr val="FF0000"/>
                </a:solidFill>
              </a:rPr>
              <a:t>VP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 marL="914400" lvl="2" indent="0">
              <a:buNone/>
            </a:pPr>
            <a:endParaRPr lang="cs-CZ" sz="2800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374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Meer</a:t>
            </a:r>
            <a:r>
              <a:rPr lang="cs-CZ" b="1" dirty="0" smtClean="0"/>
              <a:t> </a:t>
            </a:r>
            <a:r>
              <a:rPr lang="cs-CZ" b="1" dirty="0" err="1" smtClean="0"/>
              <a:t>voorbeelden</a:t>
            </a:r>
            <a:r>
              <a:rPr lang="cs-CZ" b="1" dirty="0" smtClean="0"/>
              <a:t>: </a:t>
            </a:r>
            <a:r>
              <a:rPr lang="cs-CZ" b="1" dirty="0" err="1" smtClean="0"/>
              <a:t>zinsontleding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10044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  </a:t>
            </a:r>
            <a:r>
              <a:rPr lang="en-GB" sz="2800" b="1" i="1" dirty="0" smtClean="0">
                <a:solidFill>
                  <a:srgbClr val="FF0000"/>
                </a:solidFill>
              </a:rPr>
              <a:t>1. </a:t>
            </a:r>
            <a:r>
              <a:rPr lang="cs-CZ" sz="2800" b="1" i="1" dirty="0" smtClean="0">
                <a:solidFill>
                  <a:srgbClr val="FF0000"/>
                </a:solidFill>
              </a:rPr>
              <a:t>De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oude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dame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luisterde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naar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mij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zeer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nauwekeurig</a:t>
            </a:r>
            <a:r>
              <a:rPr lang="cs-CZ" sz="2800" b="1" i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cs-CZ" sz="2800" dirty="0" smtClean="0"/>
              <a:t>[[</a:t>
            </a:r>
            <a:r>
              <a:rPr lang="cs-CZ" sz="2800" dirty="0"/>
              <a:t>De[ </a:t>
            </a:r>
            <a:r>
              <a:rPr lang="cs-CZ" sz="2800" dirty="0" err="1"/>
              <a:t>oude</a:t>
            </a:r>
            <a:r>
              <a:rPr lang="cs-CZ" sz="2800" dirty="0"/>
              <a:t>]</a:t>
            </a:r>
            <a:r>
              <a:rPr lang="cs-CZ" sz="2000" i="1" dirty="0"/>
              <a:t>AP </a:t>
            </a:r>
            <a:r>
              <a:rPr lang="cs-CZ" sz="2800" dirty="0" err="1"/>
              <a:t>dame</a:t>
            </a:r>
            <a:r>
              <a:rPr lang="cs-CZ" sz="2800" dirty="0"/>
              <a:t>]</a:t>
            </a:r>
            <a:r>
              <a:rPr lang="cs-CZ" sz="2000" i="1" dirty="0"/>
              <a:t>NP</a:t>
            </a:r>
            <a:r>
              <a:rPr lang="cs-CZ" sz="2800" dirty="0"/>
              <a:t> </a:t>
            </a:r>
            <a:r>
              <a:rPr lang="cs-CZ" sz="2800" b="1" dirty="0" err="1"/>
              <a:t>luisterde</a:t>
            </a:r>
            <a:r>
              <a:rPr lang="cs-CZ" sz="2800" dirty="0"/>
              <a:t> [</a:t>
            </a:r>
            <a:r>
              <a:rPr lang="cs-CZ" sz="2800" dirty="0" err="1"/>
              <a:t>naar</a:t>
            </a:r>
            <a:r>
              <a:rPr lang="cs-CZ" sz="2800" dirty="0"/>
              <a:t> [</a:t>
            </a:r>
            <a:r>
              <a:rPr lang="cs-CZ" sz="2800" dirty="0" err="1" smtClean="0"/>
              <a:t>mij</a:t>
            </a:r>
            <a:r>
              <a:rPr lang="cs-CZ" sz="2800" dirty="0" smtClean="0"/>
              <a:t>]</a:t>
            </a:r>
            <a:r>
              <a:rPr lang="en-GB" sz="2000" i="1" dirty="0" smtClean="0"/>
              <a:t>Pro</a:t>
            </a:r>
            <a:r>
              <a:rPr lang="cs-CZ" sz="2000" i="1" dirty="0" smtClean="0"/>
              <a:t>P</a:t>
            </a:r>
            <a:r>
              <a:rPr lang="cs-CZ" sz="2800" dirty="0" smtClean="0"/>
              <a:t>]</a:t>
            </a:r>
            <a:r>
              <a:rPr lang="cs-CZ" sz="2000" i="1" dirty="0" smtClean="0"/>
              <a:t>PP</a:t>
            </a:r>
            <a:r>
              <a:rPr lang="cs-CZ" sz="2800" dirty="0" smtClean="0"/>
              <a:t> </a:t>
            </a:r>
            <a:r>
              <a:rPr lang="en-US" sz="2800" dirty="0" smtClean="0"/>
              <a:t>                                        	</a:t>
            </a:r>
            <a:r>
              <a:rPr lang="cs-CZ" sz="2800" dirty="0" smtClean="0"/>
              <a:t>[[</a:t>
            </a:r>
            <a:r>
              <a:rPr lang="cs-CZ" sz="2800" dirty="0" err="1"/>
              <a:t>zeer</a:t>
            </a:r>
            <a:r>
              <a:rPr lang="cs-CZ" sz="2800" dirty="0"/>
              <a:t>]</a:t>
            </a:r>
            <a:r>
              <a:rPr lang="cs-CZ" sz="2000" i="1" dirty="0" err="1"/>
              <a:t>AdvP</a:t>
            </a:r>
            <a:r>
              <a:rPr lang="cs-CZ" sz="2000" i="1" dirty="0"/>
              <a:t> </a:t>
            </a:r>
            <a:r>
              <a:rPr lang="cs-CZ" sz="2800" dirty="0" err="1"/>
              <a:t>nauwekeurig</a:t>
            </a:r>
            <a:r>
              <a:rPr lang="cs-CZ" sz="2800" dirty="0"/>
              <a:t>]</a:t>
            </a:r>
            <a:r>
              <a:rPr lang="cs-CZ" sz="2000" i="1" dirty="0" err="1"/>
              <a:t>AdvP</a:t>
            </a:r>
            <a:r>
              <a:rPr lang="cs-CZ" sz="2800" dirty="0"/>
              <a:t>]</a:t>
            </a:r>
            <a:r>
              <a:rPr lang="cs-CZ" sz="2000" i="1" dirty="0"/>
              <a:t>VP</a:t>
            </a:r>
            <a:r>
              <a:rPr lang="cs-CZ" sz="2800" dirty="0"/>
              <a:t>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cs-CZ" sz="2800" i="1" dirty="0" smtClean="0">
                <a:solidFill>
                  <a:srgbClr val="FF0000"/>
                </a:solidFill>
              </a:rPr>
              <a:t>  </a:t>
            </a:r>
            <a:r>
              <a:rPr lang="en-GB" sz="2800" i="1" dirty="0">
                <a:solidFill>
                  <a:srgbClr val="FF0000"/>
                </a:solidFill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</a:rPr>
              <a:t>. </a:t>
            </a:r>
            <a:r>
              <a:rPr lang="nl-NL" sz="2800" b="1" i="1" dirty="0" smtClean="0">
                <a:solidFill>
                  <a:srgbClr val="FF0000"/>
                </a:solidFill>
              </a:rPr>
              <a:t>De </a:t>
            </a:r>
            <a:r>
              <a:rPr lang="nl-NL" sz="2800" b="1" i="1" dirty="0">
                <a:solidFill>
                  <a:srgbClr val="FF0000"/>
                </a:solidFill>
              </a:rPr>
              <a:t>nieuwe studente uit mijn klas is heel aardig</a:t>
            </a:r>
            <a:r>
              <a:rPr lang="nl-NL" sz="28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nl-N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 </a:t>
            </a:r>
            <a:r>
              <a:rPr lang="cs-CZ" sz="2400" dirty="0" smtClean="0"/>
              <a:t>   </a:t>
            </a:r>
            <a:r>
              <a:rPr lang="nl-NL" sz="2400" dirty="0" smtClean="0"/>
              <a:t> [</a:t>
            </a:r>
            <a:r>
              <a:rPr lang="nl-NL" sz="2400" dirty="0"/>
              <a:t>De </a:t>
            </a:r>
            <a:r>
              <a:rPr lang="nl-NL" sz="2400" dirty="0" smtClean="0"/>
              <a:t>[</a:t>
            </a:r>
            <a:r>
              <a:rPr lang="en-US" sz="2400" dirty="0" err="1" smtClean="0"/>
              <a:t>nieuwe</a:t>
            </a:r>
            <a:r>
              <a:rPr lang="cs-CZ" sz="2400" dirty="0" smtClean="0"/>
              <a:t> </a:t>
            </a:r>
            <a:r>
              <a:rPr lang="nl-NL" sz="2400" dirty="0" smtClean="0"/>
              <a:t>]</a:t>
            </a:r>
            <a:r>
              <a:rPr lang="nl-NL" sz="1800" i="1" dirty="0" smtClean="0"/>
              <a:t>AP</a:t>
            </a:r>
            <a:r>
              <a:rPr lang="nl-NL" sz="2400" dirty="0" smtClean="0"/>
              <a:t> </a:t>
            </a:r>
            <a:r>
              <a:rPr lang="cs-CZ" sz="2400" dirty="0" smtClean="0"/>
              <a:t>studente </a:t>
            </a:r>
            <a:r>
              <a:rPr lang="en-US" sz="2400" dirty="0" smtClean="0"/>
              <a:t>[</a:t>
            </a:r>
            <a:r>
              <a:rPr lang="cs-CZ" sz="2400" dirty="0" err="1" smtClean="0"/>
              <a:t>uit</a:t>
            </a:r>
            <a:r>
              <a:rPr lang="cs-CZ" sz="2400" dirty="0" smtClean="0"/>
              <a:t> </a:t>
            </a:r>
            <a:r>
              <a:rPr lang="cs-CZ" sz="2400" dirty="0" err="1" smtClean="0"/>
              <a:t>mijn</a:t>
            </a:r>
            <a:r>
              <a:rPr lang="cs-CZ" sz="2400" dirty="0" smtClean="0"/>
              <a:t> klas</a:t>
            </a:r>
            <a:r>
              <a:rPr lang="en-US" sz="2400" dirty="0" smtClean="0"/>
              <a:t>]</a:t>
            </a:r>
            <a:r>
              <a:rPr lang="en-US" sz="1800" i="1" dirty="0"/>
              <a:t>PP</a:t>
            </a:r>
            <a:r>
              <a:rPr lang="nl-NL" sz="2400" dirty="0"/>
              <a:t>]</a:t>
            </a:r>
            <a:r>
              <a:rPr lang="nl-NL" sz="1800" i="1" dirty="0"/>
              <a:t>NP </a:t>
            </a:r>
            <a:r>
              <a:rPr lang="nl-NL" sz="2400" b="1" dirty="0" smtClean="0"/>
              <a:t>is </a:t>
            </a:r>
            <a:r>
              <a:rPr lang="nl-NL" sz="2400" dirty="0" smtClean="0"/>
              <a:t>[[heel] aardig]</a:t>
            </a:r>
            <a:r>
              <a:rPr lang="nl-NL" sz="1800" i="1" dirty="0" smtClean="0"/>
              <a:t>AP</a:t>
            </a:r>
            <a:r>
              <a:rPr lang="nl-NL" sz="2400" dirty="0" smtClean="0"/>
              <a:t>]</a:t>
            </a:r>
            <a:r>
              <a:rPr lang="nl-NL" sz="1800" i="1" dirty="0" smtClean="0"/>
              <a:t>VP</a:t>
            </a:r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endParaRPr lang="nl-NL" sz="1800" i="1" dirty="0" smtClean="0"/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endParaRPr lang="nl-NL" sz="1800" i="1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069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Meer</a:t>
            </a:r>
            <a:r>
              <a:rPr lang="cs-CZ" b="1" dirty="0"/>
              <a:t> </a:t>
            </a:r>
            <a:r>
              <a:rPr lang="cs-CZ" b="1" dirty="0" err="1"/>
              <a:t>voorbeelden</a:t>
            </a:r>
            <a:r>
              <a:rPr lang="cs-CZ" b="1" dirty="0"/>
              <a:t>: </a:t>
            </a:r>
            <a:r>
              <a:rPr lang="cs-CZ" b="1" dirty="0" err="1"/>
              <a:t>zinsontleding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3.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i="1" dirty="0" err="1" smtClean="0">
                <a:solidFill>
                  <a:srgbClr val="FF0000"/>
                </a:solidFill>
              </a:rPr>
              <a:t>Dit</a:t>
            </a:r>
            <a:r>
              <a:rPr lang="en-GB" sz="3600" b="1" i="1" dirty="0" smtClean="0">
                <a:solidFill>
                  <a:srgbClr val="FF0000"/>
                </a:solidFill>
              </a:rPr>
              <a:t> </a:t>
            </a:r>
            <a:r>
              <a:rPr lang="en-GB" sz="3600" b="1" i="1" dirty="0">
                <a:solidFill>
                  <a:srgbClr val="FF0000"/>
                </a:solidFill>
              </a:rPr>
              <a:t>– </a:t>
            </a:r>
            <a:r>
              <a:rPr lang="en-GB" sz="3600" b="1" i="1" dirty="0" err="1">
                <a:solidFill>
                  <a:srgbClr val="FF0000"/>
                </a:solidFill>
              </a:rPr>
              <a:t>Tsjechische</a:t>
            </a:r>
            <a:r>
              <a:rPr lang="en-GB" sz="3600" b="1" i="1" dirty="0">
                <a:solidFill>
                  <a:srgbClr val="FF0000"/>
                </a:solidFill>
              </a:rPr>
              <a:t> – </a:t>
            </a:r>
            <a:r>
              <a:rPr lang="en-GB" sz="3600" b="1" i="1" dirty="0" err="1">
                <a:solidFill>
                  <a:srgbClr val="FF0000"/>
                </a:solidFill>
              </a:rPr>
              <a:t>meisje</a:t>
            </a:r>
            <a:r>
              <a:rPr lang="en-GB" sz="3600" b="1" i="1" dirty="0">
                <a:solidFill>
                  <a:srgbClr val="FF0000"/>
                </a:solidFill>
              </a:rPr>
              <a:t> – </a:t>
            </a:r>
            <a:r>
              <a:rPr lang="en-GB" sz="3600" b="1" i="1" dirty="0" err="1">
                <a:solidFill>
                  <a:srgbClr val="FF0000"/>
                </a:solidFill>
              </a:rPr>
              <a:t>werkt</a:t>
            </a:r>
            <a:r>
              <a:rPr lang="en-GB" sz="3600" b="1" i="1" dirty="0">
                <a:solidFill>
                  <a:srgbClr val="FF0000"/>
                </a:solidFill>
              </a:rPr>
              <a:t> – </a:t>
            </a:r>
            <a:r>
              <a:rPr lang="en-GB" sz="3600" b="1" i="1" dirty="0" err="1">
                <a:solidFill>
                  <a:srgbClr val="FF0000"/>
                </a:solidFill>
              </a:rPr>
              <a:t>als</a:t>
            </a:r>
            <a:r>
              <a:rPr lang="en-GB" sz="3600" b="1" i="1" dirty="0">
                <a:solidFill>
                  <a:srgbClr val="FF0000"/>
                </a:solidFill>
              </a:rPr>
              <a:t> </a:t>
            </a:r>
            <a:r>
              <a:rPr lang="en-GB" sz="3600" b="1" i="1" dirty="0" smtClean="0">
                <a:solidFill>
                  <a:srgbClr val="FF0000"/>
                </a:solidFill>
              </a:rPr>
              <a:t>–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i="1" dirty="0" smtClean="0">
                <a:solidFill>
                  <a:srgbClr val="FF0000"/>
                </a:solidFill>
              </a:rPr>
              <a:t>de </a:t>
            </a:r>
            <a:r>
              <a:rPr lang="en-GB" sz="3600" b="1" i="1" dirty="0" err="1">
                <a:solidFill>
                  <a:srgbClr val="FF0000"/>
                </a:solidFill>
              </a:rPr>
              <a:t>hoofddirecteur</a:t>
            </a:r>
            <a:r>
              <a:rPr lang="en-GB" sz="3600" b="1" i="1" dirty="0">
                <a:solidFill>
                  <a:srgbClr val="FF0000"/>
                </a:solidFill>
              </a:rPr>
              <a:t> – van – de – </a:t>
            </a:r>
            <a:r>
              <a:rPr lang="en-GB" sz="3600" b="1" i="1" dirty="0" err="1">
                <a:solidFill>
                  <a:srgbClr val="FF0000"/>
                </a:solidFill>
              </a:rPr>
              <a:t>Vlaamse</a:t>
            </a:r>
            <a:r>
              <a:rPr lang="en-GB" sz="3600" b="1" i="1" dirty="0">
                <a:solidFill>
                  <a:srgbClr val="FF0000"/>
                </a:solidFill>
              </a:rPr>
              <a:t> – </a:t>
            </a:r>
            <a:endParaRPr lang="en-GB" sz="36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i="1" dirty="0" err="1" smtClean="0">
                <a:solidFill>
                  <a:srgbClr val="FF0000"/>
                </a:solidFill>
              </a:rPr>
              <a:t>afdeling</a:t>
            </a:r>
            <a:r>
              <a:rPr lang="en-GB" sz="3600" b="1" i="1" dirty="0" smtClean="0">
                <a:solidFill>
                  <a:srgbClr val="FF0000"/>
                </a:solidFill>
              </a:rPr>
              <a:t> –</a:t>
            </a:r>
            <a:r>
              <a:rPr lang="en-GB" sz="3600" b="1" i="1" dirty="0" err="1" smtClean="0">
                <a:solidFill>
                  <a:srgbClr val="FF0000"/>
                </a:solidFill>
              </a:rPr>
              <a:t>voor</a:t>
            </a:r>
            <a:r>
              <a:rPr lang="en-GB" sz="3600" b="1" i="1" dirty="0">
                <a:solidFill>
                  <a:srgbClr val="FF0000"/>
                </a:solidFill>
              </a:rPr>
              <a:t> </a:t>
            </a:r>
            <a:r>
              <a:rPr lang="en-GB" sz="3600" b="1" i="1" dirty="0" smtClean="0">
                <a:solidFill>
                  <a:srgbClr val="FF0000"/>
                </a:solidFill>
              </a:rPr>
              <a:t>– </a:t>
            </a:r>
            <a:r>
              <a:rPr lang="en-GB" sz="3600" b="1" i="1" dirty="0" err="1" smtClean="0">
                <a:solidFill>
                  <a:srgbClr val="FF0000"/>
                </a:solidFill>
              </a:rPr>
              <a:t>medisch</a:t>
            </a:r>
            <a:r>
              <a:rPr lang="en-GB" sz="3600" b="1" i="1" dirty="0" smtClean="0">
                <a:solidFill>
                  <a:srgbClr val="FF0000"/>
                </a:solidFill>
              </a:rPr>
              <a:t> – </a:t>
            </a:r>
            <a:r>
              <a:rPr lang="en-GB" sz="3600" b="1" i="1" dirty="0" err="1" smtClean="0">
                <a:solidFill>
                  <a:srgbClr val="FF0000"/>
                </a:solidFill>
              </a:rPr>
              <a:t>onderzoek</a:t>
            </a:r>
            <a:r>
              <a:rPr lang="en-GB" sz="36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600" b="1" i="1" dirty="0" smtClean="0">
                <a:solidFill>
                  <a:srgbClr val="FF0000"/>
                </a:solidFill>
              </a:rPr>
              <a:t>-  </a:t>
            </a:r>
            <a:r>
              <a:rPr lang="en-GB" sz="3600" b="1" i="1" dirty="0">
                <a:solidFill>
                  <a:srgbClr val="FF0000"/>
                </a:solidFill>
              </a:rPr>
              <a:t>in - Gent.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/>
              <a:t>Is een zin een kralenketting?</a:t>
            </a:r>
          </a:p>
        </p:txBody>
      </p:sp>
      <p:pic>
        <p:nvPicPr>
          <p:cNvPr id="4" name="Zástupný symbol pro obsah 3" descr="India gaat aan anticonceptie doen onder de arme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484"/>
            <a:ext cx="2459842" cy="139129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3190" r="17037" b="19376"/>
          <a:stretch/>
        </p:blipFill>
        <p:spPr>
          <a:xfrm>
            <a:off x="3203848" y="3068960"/>
            <a:ext cx="3240360" cy="3539927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220072" y="1448780"/>
            <a:ext cx="3923928" cy="1728192"/>
          </a:xfrm>
          <a:prstGeom prst="wedgeEllipseCallout">
            <a:avLst>
              <a:gd name="adj1" fmla="val -28768"/>
              <a:gd name="adj2" fmla="val 63094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De </a:t>
            </a:r>
            <a:r>
              <a:rPr lang="en-GB" sz="2400" b="1" dirty="0" err="1" smtClean="0"/>
              <a:t>sterren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ademen</a:t>
            </a:r>
            <a:r>
              <a:rPr lang="en-GB" sz="2400" b="1" dirty="0" smtClean="0"/>
              <a:t> hem </a:t>
            </a:r>
            <a:r>
              <a:rPr lang="en-GB" sz="2400" b="1" dirty="0" err="1" smtClean="0"/>
              <a:t>vierkante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bloemen</a:t>
            </a:r>
            <a:r>
              <a:rPr lang="en-GB" sz="2400" b="1" dirty="0" smtClean="0"/>
              <a:t> met </a:t>
            </a:r>
            <a:r>
              <a:rPr lang="en-GB" sz="2400" b="1" dirty="0" err="1" smtClean="0"/>
              <a:t>z´n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allen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sp>
        <p:nvSpPr>
          <p:cNvPr id="7" name="Oválný bublinový popisek 6"/>
          <p:cNvSpPr/>
          <p:nvPr/>
        </p:nvSpPr>
        <p:spPr>
          <a:xfrm>
            <a:off x="539552" y="1414358"/>
            <a:ext cx="3184830" cy="1512168"/>
          </a:xfrm>
          <a:prstGeom prst="wedgeEllipseCallout">
            <a:avLst>
              <a:gd name="adj1" fmla="val 48517"/>
              <a:gd name="adj2" fmla="val 61141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Wil </a:t>
            </a:r>
            <a:r>
              <a:rPr lang="en-GB" sz="2400" b="1" dirty="0" err="1"/>
              <a:t>jij</a:t>
            </a:r>
            <a:r>
              <a:rPr lang="en-GB" sz="2400" b="1" dirty="0"/>
              <a:t> </a:t>
            </a:r>
            <a:r>
              <a:rPr lang="en-GB" sz="2400" b="1" dirty="0" err="1" smtClean="0"/>
              <a:t>eens</a:t>
            </a:r>
            <a:r>
              <a:rPr lang="en-GB" sz="2400" b="1" dirty="0" smtClean="0"/>
              <a:t> </a:t>
            </a:r>
            <a:r>
              <a:rPr lang="en-GB" sz="2400" b="1" dirty="0"/>
              <a:t>even </a:t>
            </a:r>
            <a:r>
              <a:rPr lang="en-GB" sz="2400" b="1" dirty="0" err="1"/>
              <a:t>een</a:t>
            </a:r>
            <a:r>
              <a:rPr lang="en-GB" sz="2400" b="1" dirty="0"/>
              <a:t> </a:t>
            </a:r>
            <a:r>
              <a:rPr lang="en-GB" sz="2400" b="1" dirty="0" err="1"/>
              <a:t>hond</a:t>
            </a:r>
            <a:r>
              <a:rPr lang="en-GB" sz="2400" b="1" dirty="0"/>
              <a:t> </a:t>
            </a:r>
            <a:r>
              <a:rPr lang="en-GB" sz="2400" b="1" dirty="0" err="1" smtClean="0"/>
              <a:t>kaas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verdienen</a:t>
            </a:r>
            <a:r>
              <a:rPr lang="en-GB" sz="2400" b="1" dirty="0" smtClean="0"/>
              <a:t>?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92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zinsanalyse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GB" b="1" dirty="0" smtClean="0">
                <a:solidFill>
                  <a:srgbClr val="FF0000"/>
                </a:solidFill>
              </a:rPr>
              <a:t>[</a:t>
            </a:r>
            <a:r>
              <a:rPr lang="en-GB" b="1" dirty="0" err="1" smtClean="0">
                <a:solidFill>
                  <a:srgbClr val="FF0000"/>
                </a:solidFill>
              </a:rPr>
              <a:t>Dit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Tsjechische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meisje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]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– </a:t>
            </a:r>
            <a:r>
              <a:rPr lang="en-GB" b="1" dirty="0" err="1" smtClean="0"/>
              <a:t>werkt</a:t>
            </a:r>
            <a:r>
              <a:rPr lang="en-GB" b="1" dirty="0" smtClean="0"/>
              <a:t> – </a:t>
            </a:r>
            <a:r>
              <a:rPr lang="en-GB" b="1" dirty="0" err="1" smtClean="0"/>
              <a:t>als</a:t>
            </a:r>
            <a:r>
              <a:rPr lang="en-GB" b="1" dirty="0" smtClean="0"/>
              <a:t>…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[</a:t>
            </a:r>
            <a:r>
              <a:rPr lang="en-GB" b="1" dirty="0" err="1">
                <a:solidFill>
                  <a:srgbClr val="FF0000"/>
                </a:solidFill>
              </a:rPr>
              <a:t>Dit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Tsjechische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meisje</a:t>
            </a:r>
            <a:r>
              <a:rPr lang="en-GB" b="1" dirty="0" smtClean="0">
                <a:solidFill>
                  <a:srgbClr val="FF0000"/>
                </a:solidFill>
              </a:rPr>
              <a:t> ] </a:t>
            </a:r>
            <a:r>
              <a:rPr lang="en-GB" sz="2000" b="1" dirty="0" smtClean="0">
                <a:solidFill>
                  <a:srgbClr val="FF0000"/>
                </a:solidFill>
              </a:rPr>
              <a:t>NP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/>
              <a:t>– </a:t>
            </a:r>
            <a:r>
              <a:rPr lang="en-GB" b="1" dirty="0" err="1"/>
              <a:t>werkt</a:t>
            </a:r>
            <a:r>
              <a:rPr lang="en-GB" b="1" dirty="0"/>
              <a:t> – </a:t>
            </a:r>
            <a:r>
              <a:rPr lang="en-GB" b="1" dirty="0" err="1"/>
              <a:t>als</a:t>
            </a:r>
            <a:r>
              <a:rPr lang="en-GB" b="1" dirty="0"/>
              <a:t>…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[</a:t>
            </a:r>
            <a:r>
              <a:rPr lang="en-GB" b="1" dirty="0" err="1">
                <a:solidFill>
                  <a:srgbClr val="FF0000"/>
                </a:solidFill>
              </a:rPr>
              <a:t>Dit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r>
              <a:rPr lang="en-GB" b="1" dirty="0" smtClean="0">
                <a:solidFill>
                  <a:srgbClr val="00B050"/>
                </a:solidFill>
              </a:rPr>
              <a:t>[ </a:t>
            </a:r>
            <a:r>
              <a:rPr lang="en-GB" b="1" dirty="0" err="1" smtClean="0">
                <a:solidFill>
                  <a:srgbClr val="00B050"/>
                </a:solidFill>
              </a:rPr>
              <a:t>Tsjechische</a:t>
            </a:r>
            <a:r>
              <a:rPr lang="en-GB" b="1" dirty="0">
                <a:solidFill>
                  <a:srgbClr val="00B050"/>
                </a:solidFill>
              </a:rPr>
              <a:t> ]</a:t>
            </a:r>
            <a:r>
              <a:rPr lang="en-GB" sz="2000" b="1" dirty="0">
                <a:solidFill>
                  <a:srgbClr val="00B050"/>
                </a:solidFill>
              </a:rPr>
              <a:t>AP 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meisje</a:t>
            </a:r>
            <a:r>
              <a:rPr lang="en-GB" b="1" dirty="0">
                <a:solidFill>
                  <a:srgbClr val="FF0000"/>
                </a:solidFill>
              </a:rPr>
              <a:t> ] </a:t>
            </a:r>
            <a:r>
              <a:rPr lang="en-GB" sz="2000" b="1" dirty="0">
                <a:solidFill>
                  <a:srgbClr val="FF0000"/>
                </a:solidFill>
              </a:rPr>
              <a:t>NP </a:t>
            </a:r>
            <a:r>
              <a:rPr lang="en-GB" b="1" dirty="0"/>
              <a:t>– </a:t>
            </a:r>
            <a:r>
              <a:rPr lang="en-GB" b="1" dirty="0" err="1"/>
              <a:t>werkt</a:t>
            </a:r>
            <a:r>
              <a:rPr lang="en-GB" b="1" dirty="0"/>
              <a:t> – </a:t>
            </a:r>
            <a:r>
              <a:rPr lang="en-GB" b="1" dirty="0" err="1"/>
              <a:t>als</a:t>
            </a:r>
            <a:r>
              <a:rPr lang="en-GB" b="1" dirty="0" smtClean="0"/>
              <a:t>…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zinsanalyse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 smtClean="0"/>
              <a:t>… </a:t>
            </a:r>
            <a:r>
              <a:rPr lang="en-GB" b="1" dirty="0" err="1" smtClean="0"/>
              <a:t>werkt</a:t>
            </a:r>
            <a:r>
              <a:rPr lang="en-GB" b="1" dirty="0" smtClean="0"/>
              <a:t>  </a:t>
            </a:r>
            <a:r>
              <a:rPr lang="en-GB" b="1" dirty="0" smtClean="0">
                <a:solidFill>
                  <a:srgbClr val="FF0000"/>
                </a:solidFill>
              </a:rPr>
              <a:t>[ </a:t>
            </a:r>
            <a:r>
              <a:rPr lang="en-GB" b="1" dirty="0" err="1" smtClean="0">
                <a:solidFill>
                  <a:srgbClr val="FF0000"/>
                </a:solidFill>
              </a:rPr>
              <a:t>als</a:t>
            </a:r>
            <a:r>
              <a:rPr lang="en-GB" b="1" dirty="0" smtClean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hoofddirecteur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[van de </a:t>
            </a:r>
            <a:r>
              <a:rPr lang="en-GB" b="1" dirty="0" smtClean="0">
                <a:solidFill>
                  <a:srgbClr val="00B050"/>
                </a:solidFill>
              </a:rPr>
              <a:t>[</a:t>
            </a:r>
            <a:r>
              <a:rPr lang="en-GB" b="1" dirty="0" err="1" smtClean="0">
                <a:solidFill>
                  <a:srgbClr val="00B050"/>
                </a:solidFill>
              </a:rPr>
              <a:t>Vlaamse</a:t>
            </a:r>
            <a:r>
              <a:rPr lang="en-GB" b="1" dirty="0" smtClean="0">
                <a:solidFill>
                  <a:srgbClr val="00B050"/>
                </a:solidFill>
              </a:rPr>
              <a:t>]</a:t>
            </a:r>
            <a:r>
              <a:rPr lang="en-GB" sz="2600" b="1" dirty="0" smtClean="0">
                <a:solidFill>
                  <a:srgbClr val="00B050"/>
                </a:solidFill>
              </a:rPr>
              <a:t>AP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 err="1">
                <a:solidFill>
                  <a:srgbClr val="0070C0"/>
                </a:solidFill>
              </a:rPr>
              <a:t>afdeling</a:t>
            </a:r>
            <a:r>
              <a:rPr lang="en-GB" b="1" dirty="0"/>
              <a:t> </a:t>
            </a:r>
            <a:r>
              <a:rPr lang="en-GB" b="1" dirty="0" smtClean="0">
                <a:solidFill>
                  <a:srgbClr val="00B050"/>
                </a:solidFill>
              </a:rPr>
              <a:t>[</a:t>
            </a:r>
            <a:r>
              <a:rPr lang="en-GB" b="1" dirty="0" err="1" smtClean="0">
                <a:solidFill>
                  <a:srgbClr val="00B050"/>
                </a:solidFill>
              </a:rPr>
              <a:t>voor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medisch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onderzoek</a:t>
            </a:r>
            <a:r>
              <a:rPr lang="en-GB" b="1" dirty="0" smtClean="0">
                <a:solidFill>
                  <a:srgbClr val="00B050"/>
                </a:solidFill>
              </a:rPr>
              <a:t>]</a:t>
            </a:r>
            <a:r>
              <a:rPr lang="en-GB" sz="2600" b="1" dirty="0" smtClean="0">
                <a:solidFill>
                  <a:srgbClr val="00B050"/>
                </a:solidFill>
              </a:rPr>
              <a:t>PP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]</a:t>
            </a:r>
            <a:r>
              <a:rPr lang="en-GB" sz="2600" b="1" dirty="0" smtClean="0">
                <a:solidFill>
                  <a:srgbClr val="0070C0"/>
                </a:solidFill>
              </a:rPr>
              <a:t>PP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]</a:t>
            </a:r>
            <a:r>
              <a:rPr lang="en-GB" sz="2600" b="1" dirty="0" smtClean="0">
                <a:solidFill>
                  <a:srgbClr val="FF0000"/>
                </a:solidFill>
              </a:rPr>
              <a:t>PP… </a:t>
            </a:r>
            <a:r>
              <a:rPr lang="en-GB" b="1" i="1" dirty="0" smtClean="0"/>
              <a:t>in Gent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/>
              <a:t>… </a:t>
            </a:r>
            <a:r>
              <a:rPr lang="en-GB" b="1" dirty="0" err="1"/>
              <a:t>werkt</a:t>
            </a:r>
            <a:r>
              <a:rPr lang="en-GB" b="1" dirty="0"/>
              <a:t>  </a:t>
            </a:r>
            <a:r>
              <a:rPr lang="en-GB" b="1" dirty="0">
                <a:solidFill>
                  <a:srgbClr val="FF0000"/>
                </a:solidFill>
              </a:rPr>
              <a:t>[ </a:t>
            </a:r>
            <a:r>
              <a:rPr lang="en-GB" b="1" dirty="0" err="1">
                <a:solidFill>
                  <a:srgbClr val="FF0000"/>
                </a:solidFill>
              </a:rPr>
              <a:t>als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hoofddirecteur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[van de </a:t>
            </a:r>
            <a:r>
              <a:rPr lang="en-GB" b="1" dirty="0">
                <a:solidFill>
                  <a:srgbClr val="00B050"/>
                </a:solidFill>
              </a:rPr>
              <a:t>[</a:t>
            </a:r>
            <a:r>
              <a:rPr lang="en-GB" b="1" dirty="0" err="1">
                <a:solidFill>
                  <a:srgbClr val="00B050"/>
                </a:solidFill>
              </a:rPr>
              <a:t>Vlaamse</a:t>
            </a:r>
            <a:r>
              <a:rPr lang="en-GB" b="1" dirty="0">
                <a:solidFill>
                  <a:srgbClr val="00B050"/>
                </a:solidFill>
              </a:rPr>
              <a:t>]</a:t>
            </a:r>
            <a:r>
              <a:rPr lang="en-GB" sz="2600" b="1" dirty="0">
                <a:solidFill>
                  <a:srgbClr val="00B050"/>
                </a:solidFill>
              </a:rPr>
              <a:t>AP</a:t>
            </a:r>
            <a:r>
              <a:rPr lang="en-GB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 err="1">
                <a:solidFill>
                  <a:srgbClr val="0070C0"/>
                </a:solidFill>
              </a:rPr>
              <a:t>afdeling</a:t>
            </a:r>
            <a:r>
              <a:rPr lang="en-GB" b="1" dirty="0"/>
              <a:t> </a:t>
            </a:r>
            <a:r>
              <a:rPr lang="en-GB" b="1" dirty="0">
                <a:solidFill>
                  <a:srgbClr val="00B050"/>
                </a:solidFill>
              </a:rPr>
              <a:t>[</a:t>
            </a:r>
            <a:r>
              <a:rPr lang="en-GB" b="1" dirty="0" err="1">
                <a:solidFill>
                  <a:srgbClr val="00B050"/>
                </a:solidFill>
              </a:rPr>
              <a:t>voor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medisch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onderzoek</a:t>
            </a:r>
            <a:r>
              <a:rPr lang="en-GB" b="1" dirty="0">
                <a:solidFill>
                  <a:srgbClr val="00B050"/>
                </a:solidFill>
              </a:rPr>
              <a:t>]</a:t>
            </a:r>
            <a:r>
              <a:rPr lang="en-GB" sz="2600" b="1" dirty="0">
                <a:solidFill>
                  <a:srgbClr val="00B050"/>
                </a:solidFill>
              </a:rPr>
              <a:t>PP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]</a:t>
            </a:r>
            <a:r>
              <a:rPr lang="en-GB" sz="2600" b="1" dirty="0">
                <a:solidFill>
                  <a:srgbClr val="0070C0"/>
                </a:solidFill>
              </a:rPr>
              <a:t>PP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]</a:t>
            </a:r>
            <a:r>
              <a:rPr lang="en-GB" sz="2600" b="1" dirty="0" smtClean="0">
                <a:solidFill>
                  <a:srgbClr val="FF0000"/>
                </a:solidFill>
              </a:rPr>
              <a:t>PP </a:t>
            </a:r>
            <a:r>
              <a:rPr lang="en-GB" sz="2600" b="1" dirty="0" smtClean="0">
                <a:solidFill>
                  <a:srgbClr val="7030A0"/>
                </a:solidFill>
              </a:rPr>
              <a:t>[ </a:t>
            </a:r>
            <a:r>
              <a:rPr lang="en-GB" b="1" dirty="0">
                <a:solidFill>
                  <a:srgbClr val="7030A0"/>
                </a:solidFill>
              </a:rPr>
              <a:t>in </a:t>
            </a:r>
            <a:r>
              <a:rPr lang="en-GB" b="1" dirty="0" smtClean="0">
                <a:solidFill>
                  <a:srgbClr val="7030A0"/>
                </a:solidFill>
              </a:rPr>
              <a:t>Gent</a:t>
            </a:r>
            <a:r>
              <a:rPr lang="en-GB" b="1" dirty="0">
                <a:solidFill>
                  <a:srgbClr val="7030A0"/>
                </a:solidFill>
              </a:rPr>
              <a:t> ]</a:t>
            </a:r>
            <a:r>
              <a:rPr lang="en-GB" sz="2600" b="1" dirty="0">
                <a:solidFill>
                  <a:srgbClr val="7030A0"/>
                </a:solidFill>
              </a:rPr>
              <a:t>PP</a:t>
            </a:r>
            <a:r>
              <a:rPr lang="en-GB" b="1" dirty="0" smtClean="0"/>
              <a:t>.</a:t>
            </a: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/>
              <a:t>… </a:t>
            </a:r>
            <a:r>
              <a:rPr lang="en-GB" b="1" dirty="0" err="1"/>
              <a:t>werkt</a:t>
            </a:r>
            <a:r>
              <a:rPr lang="en-GB" b="1" dirty="0"/>
              <a:t>  </a:t>
            </a:r>
            <a:r>
              <a:rPr lang="en-GB" b="1" dirty="0">
                <a:solidFill>
                  <a:srgbClr val="FF0000"/>
                </a:solidFill>
              </a:rPr>
              <a:t>[ </a:t>
            </a:r>
            <a:r>
              <a:rPr lang="en-GB" b="1" dirty="0" err="1">
                <a:solidFill>
                  <a:srgbClr val="FF0000"/>
                </a:solidFill>
              </a:rPr>
              <a:t>als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hoofddirecteur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[van de </a:t>
            </a:r>
            <a:r>
              <a:rPr lang="en-GB" b="1" dirty="0">
                <a:solidFill>
                  <a:srgbClr val="00B050"/>
                </a:solidFill>
              </a:rPr>
              <a:t>[</a:t>
            </a:r>
            <a:r>
              <a:rPr lang="en-GB" b="1" dirty="0" err="1">
                <a:solidFill>
                  <a:srgbClr val="00B050"/>
                </a:solidFill>
              </a:rPr>
              <a:t>Vlaamse</a:t>
            </a:r>
            <a:r>
              <a:rPr lang="en-GB" b="1" dirty="0">
                <a:solidFill>
                  <a:srgbClr val="00B050"/>
                </a:solidFill>
              </a:rPr>
              <a:t>]</a:t>
            </a:r>
            <a:r>
              <a:rPr lang="en-GB" sz="2600" b="1" dirty="0">
                <a:solidFill>
                  <a:srgbClr val="00B050"/>
                </a:solidFill>
              </a:rPr>
              <a:t>AP</a:t>
            </a:r>
            <a:r>
              <a:rPr lang="en-GB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 err="1">
                <a:solidFill>
                  <a:srgbClr val="0070C0"/>
                </a:solidFill>
              </a:rPr>
              <a:t>afdeling</a:t>
            </a:r>
            <a:r>
              <a:rPr lang="en-GB" b="1" dirty="0"/>
              <a:t> </a:t>
            </a:r>
            <a:r>
              <a:rPr lang="en-GB" b="1" dirty="0">
                <a:solidFill>
                  <a:srgbClr val="00B050"/>
                </a:solidFill>
              </a:rPr>
              <a:t>[</a:t>
            </a:r>
            <a:r>
              <a:rPr lang="en-GB" b="1" dirty="0" err="1">
                <a:solidFill>
                  <a:srgbClr val="00B050"/>
                </a:solidFill>
              </a:rPr>
              <a:t>voor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medisch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onderzoek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sz="2600" b="1" dirty="0">
                <a:solidFill>
                  <a:srgbClr val="7030A0"/>
                </a:solidFill>
              </a:rPr>
              <a:t>[ </a:t>
            </a:r>
            <a:r>
              <a:rPr lang="en-GB" b="1" dirty="0">
                <a:solidFill>
                  <a:srgbClr val="7030A0"/>
                </a:solidFill>
              </a:rPr>
              <a:t>in Gent ]</a:t>
            </a:r>
            <a:r>
              <a:rPr lang="en-GB" sz="2600" b="1" dirty="0">
                <a:solidFill>
                  <a:srgbClr val="7030A0"/>
                </a:solidFill>
              </a:rPr>
              <a:t>PP</a:t>
            </a:r>
            <a:r>
              <a:rPr lang="en-GB" b="1" dirty="0" smtClean="0">
                <a:solidFill>
                  <a:srgbClr val="00B050"/>
                </a:solidFill>
              </a:rPr>
              <a:t> ]</a:t>
            </a:r>
            <a:r>
              <a:rPr lang="en-GB" sz="2600" b="1" dirty="0">
                <a:solidFill>
                  <a:srgbClr val="00B050"/>
                </a:solidFill>
              </a:rPr>
              <a:t>PP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]</a:t>
            </a:r>
            <a:r>
              <a:rPr lang="en-GB" sz="2600" b="1" dirty="0">
                <a:solidFill>
                  <a:srgbClr val="0070C0"/>
                </a:solidFill>
              </a:rPr>
              <a:t>PP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]</a:t>
            </a:r>
            <a:r>
              <a:rPr lang="en-GB" sz="2600" b="1" dirty="0">
                <a:solidFill>
                  <a:srgbClr val="FF0000"/>
                </a:solidFill>
              </a:rPr>
              <a:t>PP</a:t>
            </a:r>
            <a:r>
              <a:rPr lang="en-GB" sz="2600" b="1" dirty="0" smtClean="0">
                <a:solidFill>
                  <a:srgbClr val="FF0000"/>
                </a:solidFill>
              </a:rPr>
              <a:t>…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sz="4000" b="1" dirty="0" err="1" smtClean="0"/>
              <a:t>Zinsontleding</a:t>
            </a:r>
            <a:r>
              <a:rPr lang="cs-CZ" sz="4000" b="1" dirty="0" smtClean="0"/>
              <a:t>: </a:t>
            </a:r>
            <a:r>
              <a:rPr lang="cs-CZ" sz="4000" b="1" u="sng" dirty="0" smtClean="0"/>
              <a:t>d</a:t>
            </a:r>
            <a:r>
              <a:rPr lang="en-US" sz="4000" b="1" u="sng" dirty="0" err="1" smtClean="0"/>
              <a:t>ubbelzinnige</a:t>
            </a:r>
            <a:r>
              <a:rPr lang="cs-CZ" sz="4000" b="1" u="sng" dirty="0" smtClean="0"/>
              <a:t> </a:t>
            </a:r>
            <a:r>
              <a:rPr lang="en-US" sz="4000" b="1" u="sng" dirty="0" err="1" smtClean="0"/>
              <a:t>constructies</a:t>
            </a:r>
            <a:r>
              <a:rPr lang="en-US" dirty="0"/>
              <a:t/>
            </a:r>
            <a:br>
              <a:rPr lang="en-US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1. </a:t>
            </a:r>
            <a:r>
              <a:rPr lang="cs-CZ" sz="2800" b="1" i="1" dirty="0" smtClean="0">
                <a:solidFill>
                  <a:srgbClr val="C00000"/>
                </a:solidFill>
              </a:rPr>
              <a:t>Ze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sloeg</a:t>
            </a:r>
            <a:r>
              <a:rPr lang="cs-CZ" sz="2800" b="1" i="1" dirty="0" smtClean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2800" b="1" i="1" dirty="0" smtClean="0">
                <a:solidFill>
                  <a:srgbClr val="C00000"/>
                </a:solidFill>
              </a:rPr>
              <a:t> man met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2800" b="1" i="1" dirty="0" smtClean="0">
                <a:solidFill>
                  <a:srgbClr val="C00000"/>
                </a:solidFill>
              </a:rPr>
              <a:t> stok. 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/>
              <a:t>[</a:t>
            </a:r>
            <a:r>
              <a:rPr lang="en-US" sz="2800" dirty="0" err="1" smtClean="0"/>
              <a:t>Ze</a:t>
            </a:r>
            <a:r>
              <a:rPr lang="en-US" sz="2800" dirty="0" smtClean="0"/>
              <a:t>]  </a:t>
            </a:r>
            <a:r>
              <a:rPr lang="en-US" sz="2800" b="1" dirty="0" err="1" smtClean="0"/>
              <a:t>sloeg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7030A0"/>
                </a:solidFill>
              </a:rPr>
              <a:t>[</a:t>
            </a:r>
            <a:r>
              <a:rPr lang="en-US" sz="2800" dirty="0" err="1" smtClean="0"/>
              <a:t>een</a:t>
            </a:r>
            <a:r>
              <a:rPr lang="en-US" sz="2800" dirty="0" smtClean="0"/>
              <a:t> man [met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stok</a:t>
            </a:r>
            <a:r>
              <a:rPr lang="en-US" sz="2800" dirty="0" smtClean="0"/>
              <a:t>]</a:t>
            </a:r>
            <a:r>
              <a:rPr lang="en-US" sz="1600" dirty="0" smtClean="0"/>
              <a:t>PP</a:t>
            </a:r>
            <a:r>
              <a:rPr lang="en-US" sz="2800" b="1" dirty="0" smtClean="0">
                <a:solidFill>
                  <a:srgbClr val="7030A0"/>
                </a:solidFill>
              </a:rPr>
              <a:t>]</a:t>
            </a:r>
            <a:r>
              <a:rPr lang="en-US" sz="1600" b="1" dirty="0" smtClean="0">
                <a:solidFill>
                  <a:srgbClr val="7030A0"/>
                </a:solidFill>
              </a:rPr>
              <a:t>NP</a:t>
            </a:r>
            <a:r>
              <a:rPr lang="en-US" sz="2800" dirty="0">
                <a:solidFill>
                  <a:srgbClr val="FF0000"/>
                </a:solidFill>
              </a:rPr>
              <a:t>]</a:t>
            </a:r>
            <a:r>
              <a:rPr lang="en-US" sz="1600" dirty="0">
                <a:solidFill>
                  <a:srgbClr val="FF0000"/>
                </a:solidFill>
              </a:rPr>
              <a:t>VP</a:t>
            </a:r>
          </a:p>
          <a:p>
            <a:pPr marL="0" indent="0">
              <a:buNone/>
            </a:pPr>
            <a:r>
              <a:rPr lang="en-US" sz="2800" dirty="0" smtClean="0"/>
              <a:t>x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/>
              <a:t>[</a:t>
            </a:r>
            <a:r>
              <a:rPr lang="en-US" sz="2800" dirty="0" err="1"/>
              <a:t>Ze</a:t>
            </a:r>
            <a:r>
              <a:rPr lang="en-US" sz="2800" dirty="0"/>
              <a:t>]  </a:t>
            </a:r>
            <a:r>
              <a:rPr lang="en-US" sz="2800" b="1" dirty="0" err="1" smtClean="0"/>
              <a:t>sloeg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7030A0"/>
                </a:solidFill>
              </a:rPr>
              <a:t>[</a:t>
            </a:r>
            <a:r>
              <a:rPr lang="en-US" sz="2800" dirty="0" err="1" smtClean="0"/>
              <a:t>een</a:t>
            </a:r>
            <a:r>
              <a:rPr lang="en-US" sz="2800" dirty="0" smtClean="0"/>
              <a:t> man</a:t>
            </a:r>
            <a:r>
              <a:rPr lang="en-US" sz="2800" b="1" dirty="0" smtClean="0">
                <a:solidFill>
                  <a:srgbClr val="7030A0"/>
                </a:solidFill>
              </a:rPr>
              <a:t>]</a:t>
            </a:r>
            <a:r>
              <a:rPr lang="en-US" sz="1400" b="1" dirty="0" smtClean="0">
                <a:solidFill>
                  <a:srgbClr val="7030A0"/>
                </a:solidFill>
              </a:rPr>
              <a:t>NP</a:t>
            </a:r>
            <a:r>
              <a:rPr lang="en-US" sz="2800" b="1" dirty="0" smtClean="0">
                <a:solidFill>
                  <a:srgbClr val="00B050"/>
                </a:solidFill>
              </a:rPr>
              <a:t>[</a:t>
            </a:r>
            <a:r>
              <a:rPr lang="en-US" sz="2800" dirty="0" smtClean="0"/>
              <a:t>met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 smtClean="0"/>
              <a:t>stok</a:t>
            </a:r>
            <a:r>
              <a:rPr lang="en-US" sz="2800" b="1" dirty="0" smtClean="0">
                <a:solidFill>
                  <a:srgbClr val="00B050"/>
                </a:solidFill>
              </a:rPr>
              <a:t>]</a:t>
            </a:r>
            <a:r>
              <a:rPr lang="en-US" sz="1400" b="1" dirty="0" smtClean="0">
                <a:solidFill>
                  <a:srgbClr val="00B05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r>
              <a:rPr lang="en-US" sz="1600" dirty="0" smtClean="0">
                <a:solidFill>
                  <a:srgbClr val="FF0000"/>
                </a:solidFill>
              </a:rPr>
              <a:t>VP</a:t>
            </a: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2. </a:t>
            </a:r>
            <a:r>
              <a:rPr lang="cs-CZ" sz="2800" b="1" i="1" dirty="0" smtClean="0">
                <a:solidFill>
                  <a:srgbClr val="C00000"/>
                </a:solidFill>
              </a:rPr>
              <a:t>Prodám starožitný </a:t>
            </a:r>
            <a:r>
              <a:rPr lang="cs-CZ" sz="2800" b="1" i="1" dirty="0">
                <a:solidFill>
                  <a:srgbClr val="C00000"/>
                </a:solidFill>
              </a:rPr>
              <a:t>stůl vhodný pro </a:t>
            </a:r>
            <a:endParaRPr lang="cs-CZ" sz="2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800" b="1" i="1" dirty="0">
                <a:solidFill>
                  <a:srgbClr val="C00000"/>
                </a:solidFill>
              </a:rPr>
              <a:t> </a:t>
            </a:r>
            <a:r>
              <a:rPr lang="cs-CZ" sz="2800" b="1" i="1" dirty="0" smtClean="0">
                <a:solidFill>
                  <a:srgbClr val="C00000"/>
                </a:solidFill>
              </a:rPr>
              <a:t>   dámu s </a:t>
            </a:r>
            <a:r>
              <a:rPr lang="cs-CZ" sz="2800" b="1" i="1" dirty="0">
                <a:solidFill>
                  <a:srgbClr val="C00000"/>
                </a:solidFill>
              </a:rPr>
              <a:t>masivníma nohama</a:t>
            </a:r>
            <a:r>
              <a:rPr lang="cs-CZ" sz="2800" b="1" i="1" dirty="0" smtClean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cs-CZ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3. </a:t>
            </a:r>
            <a:r>
              <a:rPr lang="cs-CZ" sz="2800" b="1" i="1" dirty="0" err="1">
                <a:solidFill>
                  <a:srgbClr val="C00000"/>
                </a:solidFill>
              </a:rPr>
              <a:t>Brandweer</a:t>
            </a:r>
            <a:r>
              <a:rPr lang="cs-CZ" sz="2800" b="1" i="1" dirty="0">
                <a:solidFill>
                  <a:srgbClr val="C00000"/>
                </a:solidFill>
              </a:rPr>
              <a:t> </a:t>
            </a:r>
            <a:r>
              <a:rPr lang="cs-CZ" sz="2800" b="1" i="1" dirty="0" err="1">
                <a:solidFill>
                  <a:srgbClr val="C00000"/>
                </a:solidFill>
              </a:rPr>
              <a:t>redt</a:t>
            </a:r>
            <a:r>
              <a:rPr lang="cs-CZ" sz="2800" b="1" i="1" dirty="0">
                <a:solidFill>
                  <a:srgbClr val="C00000"/>
                </a:solidFill>
              </a:rPr>
              <a:t> per </a:t>
            </a:r>
            <a:r>
              <a:rPr lang="cs-CZ" sz="2800" b="1" i="1" dirty="0" err="1">
                <a:solidFill>
                  <a:srgbClr val="C00000"/>
                </a:solidFill>
              </a:rPr>
              <a:t>ongeluk</a:t>
            </a:r>
            <a:r>
              <a:rPr lang="cs-CZ" sz="2800" b="1" i="1" dirty="0">
                <a:solidFill>
                  <a:srgbClr val="C00000"/>
                </a:solidFill>
              </a:rPr>
              <a:t> </a:t>
            </a:r>
            <a:r>
              <a:rPr lang="cs-CZ" sz="2800" b="1" i="1" dirty="0" err="1">
                <a:solidFill>
                  <a:srgbClr val="C00000"/>
                </a:solidFill>
              </a:rPr>
              <a:t>opgesloten</a:t>
            </a:r>
            <a:r>
              <a:rPr lang="cs-CZ" sz="2800" b="1" i="1" dirty="0">
                <a:solidFill>
                  <a:srgbClr val="C00000"/>
                </a:solidFill>
              </a:rPr>
              <a:t> baby in auto. 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b="1" i="1" dirty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pic>
        <p:nvPicPr>
          <p:cNvPr id="4" name="Obrázek 3" descr="Legs as Big as Tree Trunks by ~ Bethe-ratgir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925960" cy="25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Zinsanalyse</a:t>
            </a:r>
            <a:r>
              <a:rPr lang="cs-CZ" b="1" dirty="0" smtClean="0">
                <a:solidFill>
                  <a:srgbClr val="0070C0"/>
                </a:solidFill>
              </a:rPr>
              <a:t>: </a:t>
            </a:r>
            <a:r>
              <a:rPr lang="cs-CZ" b="1" dirty="0" err="1" smtClean="0">
                <a:solidFill>
                  <a:srgbClr val="0070C0"/>
                </a:solidFill>
              </a:rPr>
              <a:t>woordgroepen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herkennen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b="1" i="1" dirty="0" err="1">
                <a:solidFill>
                  <a:srgbClr val="FF0000"/>
                </a:solidFill>
              </a:rPr>
              <a:t>Mijn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zus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gaat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elke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ochtend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te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voet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naar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school</a:t>
            </a:r>
            <a:r>
              <a:rPr lang="cs-CZ" sz="2400" b="1" i="1" dirty="0" smtClean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endParaRPr lang="cs-CZ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err="1" smtClean="0">
                <a:solidFill>
                  <a:srgbClr val="FF0000"/>
                </a:solidFill>
              </a:rPr>
              <a:t>Mijn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vrouw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maakt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vaak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een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lekkere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taart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zonder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suiker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cs-CZ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err="1" smtClean="0">
                <a:solidFill>
                  <a:srgbClr val="FF0000"/>
                </a:solidFill>
              </a:rPr>
              <a:t>Vandaag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heeft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</a:rPr>
              <a:t>ze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taart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zonder</a:t>
            </a:r>
            <a:r>
              <a:rPr lang="cs-CZ" sz="2400" b="1" i="1" dirty="0" smtClean="0">
                <a:solidFill>
                  <a:srgbClr val="FF0000"/>
                </a:solidFill>
              </a:rPr>
              <a:t> mixer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gemaakt</a:t>
            </a:r>
            <a:r>
              <a:rPr lang="cs-CZ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cs-CZ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b="1" i="1" dirty="0" smtClean="0">
                <a:solidFill>
                  <a:srgbClr val="FF0000"/>
                </a:solidFill>
              </a:rPr>
              <a:t>De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vrouw</a:t>
            </a:r>
            <a:r>
              <a:rPr lang="cs-CZ" sz="2400" b="1" i="1" dirty="0" smtClean="0">
                <a:solidFill>
                  <a:srgbClr val="FF0000"/>
                </a:solidFill>
              </a:rPr>
              <a:t> van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onze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buurman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maakt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elke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zondag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vroeg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‘s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ochtend</a:t>
            </a:r>
            <a:r>
              <a:rPr lang="cs-CZ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een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heerlijk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taartje</a:t>
            </a:r>
            <a:r>
              <a:rPr lang="en-US" sz="2400" b="1" i="1" dirty="0" smtClean="0">
                <a:solidFill>
                  <a:srgbClr val="FF0000"/>
                </a:solidFill>
              </a:rPr>
              <a:t> met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slagroom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cs-CZ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b="1" i="1" dirty="0" smtClean="0">
                <a:solidFill>
                  <a:srgbClr val="FF0000"/>
                </a:solidFill>
              </a:rPr>
              <a:t>Karel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meisje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uit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zijn</a:t>
            </a:r>
            <a:r>
              <a:rPr lang="cs-CZ" sz="2400" b="1" i="1" dirty="0" smtClean="0">
                <a:solidFill>
                  <a:srgbClr val="FF0000"/>
                </a:solidFill>
              </a:rPr>
              <a:t> klas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uitnodigen</a:t>
            </a:r>
            <a:r>
              <a:rPr lang="cs-CZ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b="1" i="1" dirty="0">
                <a:solidFill>
                  <a:srgbClr val="FF0000"/>
                </a:solidFill>
              </a:rPr>
              <a:t>De </a:t>
            </a:r>
            <a:r>
              <a:rPr lang="cs-CZ" sz="2400" b="1" i="1" dirty="0" err="1">
                <a:solidFill>
                  <a:srgbClr val="FF0000"/>
                </a:solidFill>
              </a:rPr>
              <a:t>moedige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jongen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heeft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het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meisje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uit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het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water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gehaald</a:t>
            </a:r>
            <a:r>
              <a:rPr lang="cs-CZ" sz="24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GB" sz="2400" b="1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i="1" dirty="0" smtClean="0">
                <a:solidFill>
                  <a:srgbClr val="FF0000"/>
                </a:solidFill>
              </a:rPr>
              <a:t>De docent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wil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de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ouders</a:t>
            </a:r>
            <a:r>
              <a:rPr lang="en-GB" sz="2400" b="1" i="1" dirty="0" smtClean="0">
                <a:solidFill>
                  <a:srgbClr val="FF0000"/>
                </a:solidFill>
              </a:rPr>
              <a:t> van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een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meisje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</a:rPr>
              <a:t>uit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mijn</a:t>
            </a:r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>
                <a:solidFill>
                  <a:srgbClr val="FF0000"/>
                </a:solidFill>
              </a:rPr>
              <a:t>klas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naar</a:t>
            </a:r>
            <a:r>
              <a:rPr lang="en-GB" sz="2400" b="1" i="1" dirty="0" smtClean="0">
                <a:solidFill>
                  <a:srgbClr val="FF0000"/>
                </a:solidFill>
              </a:rPr>
              <a:t> de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klas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uitnodigen</a:t>
            </a:r>
            <a:r>
              <a:rPr lang="en-GB" sz="2400" b="1" i="1" dirty="0">
                <a:solidFill>
                  <a:srgbClr val="FF0000"/>
                </a:solidFill>
              </a:rPr>
              <a:t>.</a:t>
            </a:r>
            <a:endParaRPr lang="cs-CZ" sz="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Zinsanalyse</a:t>
            </a:r>
            <a:r>
              <a:rPr lang="cs-CZ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dubbelzinnigheid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3. </a:t>
            </a:r>
            <a:r>
              <a:rPr lang="cs-CZ" b="1" i="1" dirty="0" err="1" smtClean="0">
                <a:solidFill>
                  <a:srgbClr val="FF0000"/>
                </a:solidFill>
              </a:rPr>
              <a:t>We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hebben</a:t>
            </a:r>
            <a:r>
              <a:rPr lang="cs-CZ" b="1" i="1" dirty="0">
                <a:solidFill>
                  <a:srgbClr val="FF0000"/>
                </a:solidFill>
              </a:rPr>
              <a:t> de </a:t>
            </a:r>
            <a:r>
              <a:rPr lang="cs-CZ" b="1" i="1" dirty="0" err="1">
                <a:solidFill>
                  <a:srgbClr val="FF0000"/>
                </a:solidFill>
              </a:rPr>
              <a:t>verkiezingen</a:t>
            </a:r>
            <a:r>
              <a:rPr lang="cs-CZ" b="1" i="1" dirty="0">
                <a:solidFill>
                  <a:srgbClr val="FF0000"/>
                </a:solidFill>
              </a:rPr>
              <a:t> in Amerika </a:t>
            </a:r>
            <a:r>
              <a:rPr lang="cs-CZ" b="1" i="1" dirty="0" err="1">
                <a:solidFill>
                  <a:srgbClr val="FF0000"/>
                </a:solidFill>
              </a:rPr>
              <a:t>gevolgd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LEG DE DUBBELZINNIGHEID UIT: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d.m.v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  <a:r>
              <a:rPr lang="en-GB" dirty="0" err="1" smtClean="0">
                <a:sym typeface="Wingdings" panose="05000000000000000000" pitchFamily="2" charset="2"/>
              </a:rPr>
              <a:t>uitleg</a:t>
            </a:r>
            <a:r>
              <a:rPr lang="en-GB" dirty="0" smtClean="0">
                <a:sym typeface="Wingdings" panose="05000000000000000000" pitchFamily="2" charset="2"/>
              </a:rPr>
              <a:t> (</a:t>
            </a:r>
            <a:r>
              <a:rPr lang="en-GB" dirty="0" err="1" smtClean="0">
                <a:sym typeface="Wingdings" panose="05000000000000000000" pitchFamily="2" charset="2"/>
              </a:rPr>
              <a:t>woorden</a:t>
            </a:r>
            <a:r>
              <a:rPr lang="en-GB" dirty="0">
                <a:sym typeface="Wingdings" panose="05000000000000000000" pitchFamily="2" charset="2"/>
              </a:rPr>
              <a:t>)</a:t>
            </a:r>
            <a:endParaRPr lang="en-GB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d.m.v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  <a:r>
              <a:rPr lang="en-GB" dirty="0" err="1" smtClean="0">
                <a:sym typeface="Wingdings" panose="05000000000000000000" pitchFamily="2" charset="2"/>
              </a:rPr>
              <a:t>systeem</a:t>
            </a:r>
            <a:r>
              <a:rPr lang="en-GB" dirty="0" smtClean="0">
                <a:sym typeface="Wingdings" panose="05000000000000000000" pitchFamily="2" charset="2"/>
              </a:rPr>
              <a:t> van </a:t>
            </a:r>
            <a:r>
              <a:rPr lang="en-GB" dirty="0" err="1" smtClean="0">
                <a:sym typeface="Wingdings" panose="05000000000000000000" pitchFamily="2" charset="2"/>
              </a:rPr>
              <a:t>haakjes</a:t>
            </a:r>
            <a:r>
              <a:rPr lang="en-GB" dirty="0" smtClean="0">
                <a:sym typeface="Wingdings" panose="05000000000000000000" pitchFamily="2" charset="2"/>
              </a:rPr>
              <a:t> (</a:t>
            </a:r>
            <a:r>
              <a:rPr lang="en-GB" dirty="0" err="1" smtClean="0">
                <a:sym typeface="Wingdings" panose="05000000000000000000" pitchFamily="2" charset="2"/>
              </a:rPr>
              <a:t>lineariteit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d.m.v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  <a:r>
              <a:rPr lang="en-GB" dirty="0" err="1" smtClean="0">
                <a:sym typeface="Wingdings" panose="05000000000000000000" pitchFamily="2" charset="2"/>
              </a:rPr>
              <a:t>boomstructuur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6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Basisbronnen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E-ANS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De </a:t>
            </a:r>
            <a:r>
              <a:rPr lang="cs-CZ" dirty="0" err="1" smtClean="0"/>
              <a:t>regels</a:t>
            </a:r>
            <a:r>
              <a:rPr lang="cs-CZ" dirty="0" smtClean="0"/>
              <a:t> van </a:t>
            </a:r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Nederlands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6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BEGRIPPEN &amp; DEFINITIES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u="sng" dirty="0" err="1" smtClean="0"/>
              <a:t>syntaxis</a:t>
            </a:r>
            <a:r>
              <a:rPr lang="cs-CZ" sz="3500" b="1" dirty="0" smtClean="0"/>
              <a:t> / </a:t>
            </a:r>
            <a:r>
              <a:rPr lang="cs-CZ" sz="3500" b="1" u="sng" dirty="0" err="1" smtClean="0"/>
              <a:t>zinsleer</a:t>
            </a:r>
            <a:endParaRPr lang="cs-CZ" sz="3500" b="1" u="sng" dirty="0"/>
          </a:p>
          <a:p>
            <a:pPr marL="0" indent="0">
              <a:buNone/>
            </a:pPr>
            <a:r>
              <a:rPr lang="en-US" sz="3500" b="1" i="1" dirty="0" smtClean="0">
                <a:solidFill>
                  <a:srgbClr val="7030A0"/>
                </a:solidFill>
              </a:rPr>
              <a:t>	</a:t>
            </a:r>
            <a:r>
              <a:rPr lang="cs-CZ" sz="3500" b="1" i="1" dirty="0" smtClean="0">
                <a:solidFill>
                  <a:srgbClr val="7030A0"/>
                </a:solidFill>
              </a:rPr>
              <a:t>„</a:t>
            </a:r>
            <a:r>
              <a:rPr lang="cs-CZ" sz="3500" i="1" dirty="0" err="1" smtClean="0">
                <a:solidFill>
                  <a:srgbClr val="7030A0"/>
                </a:solidFill>
              </a:rPr>
              <a:t>Wetenschap</a:t>
            </a:r>
            <a:r>
              <a:rPr lang="cs-CZ" sz="3500" i="1" dirty="0" smtClean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die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zich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bezig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en-US" sz="3500" i="1" dirty="0" err="1" smtClean="0">
                <a:solidFill>
                  <a:srgbClr val="7030A0"/>
                </a:solidFill>
              </a:rPr>
              <a:t>houdt</a:t>
            </a:r>
            <a:r>
              <a:rPr lang="en-US" sz="3500" i="1" dirty="0" smtClean="0">
                <a:solidFill>
                  <a:srgbClr val="7030A0"/>
                </a:solidFill>
              </a:rPr>
              <a:t> </a:t>
            </a:r>
            <a:r>
              <a:rPr lang="cs-CZ" sz="3500" i="1" dirty="0" smtClean="0">
                <a:solidFill>
                  <a:srgbClr val="7030A0"/>
                </a:solidFill>
              </a:rPr>
              <a:t>met </a:t>
            </a:r>
            <a:r>
              <a:rPr lang="nl-NL" sz="3500" i="1" dirty="0">
                <a:solidFill>
                  <a:srgbClr val="7030A0"/>
                </a:solidFill>
              </a:rPr>
              <a:t>de </a:t>
            </a:r>
            <a:r>
              <a:rPr lang="nl-NL" sz="3500" i="1" dirty="0" smtClean="0">
                <a:solidFill>
                  <a:srgbClr val="7030A0"/>
                </a:solidFill>
              </a:rPr>
              <a:t>	</a:t>
            </a:r>
            <a:r>
              <a:rPr lang="nl-NL" sz="3500" b="1" i="1" dirty="0" smtClean="0">
                <a:solidFill>
                  <a:srgbClr val="7030A0"/>
                </a:solidFill>
              </a:rPr>
              <a:t>verbinding </a:t>
            </a:r>
            <a:r>
              <a:rPr lang="cs-CZ" sz="3500" b="1" i="1" dirty="0" smtClean="0">
                <a:solidFill>
                  <a:srgbClr val="7030A0"/>
                </a:solidFill>
              </a:rPr>
              <a:t>van </a:t>
            </a:r>
            <a:r>
              <a:rPr lang="nl-NL" sz="3500" b="1" i="1" dirty="0" smtClean="0">
                <a:solidFill>
                  <a:srgbClr val="7030A0"/>
                </a:solidFill>
              </a:rPr>
              <a:t>woorden </a:t>
            </a:r>
            <a:r>
              <a:rPr lang="nl-NL" sz="3500" b="1" i="1" dirty="0">
                <a:solidFill>
                  <a:srgbClr val="7030A0"/>
                </a:solidFill>
              </a:rPr>
              <a:t>en </a:t>
            </a:r>
            <a:r>
              <a:rPr lang="nl-NL" sz="3500" b="1" i="1" dirty="0" smtClean="0">
                <a:solidFill>
                  <a:srgbClr val="7030A0"/>
                </a:solidFill>
              </a:rPr>
              <a:t>woordgroepen                                 	</a:t>
            </a:r>
            <a:r>
              <a:rPr lang="nl-NL" sz="3500" i="1" dirty="0" smtClean="0">
                <a:solidFill>
                  <a:srgbClr val="7030A0"/>
                </a:solidFill>
              </a:rPr>
              <a:t>en met hu</a:t>
            </a:r>
            <a:r>
              <a:rPr lang="en-US" sz="3500" i="1" dirty="0" smtClean="0">
                <a:solidFill>
                  <a:srgbClr val="7030A0"/>
                </a:solidFill>
              </a:rPr>
              <a:t>n </a:t>
            </a:r>
            <a:r>
              <a:rPr lang="cs-CZ" sz="3500" b="1" i="1" dirty="0" smtClean="0">
                <a:solidFill>
                  <a:srgbClr val="7030A0"/>
                </a:solidFill>
              </a:rPr>
              <a:t>v</a:t>
            </a:r>
            <a:r>
              <a:rPr lang="nl-NL" sz="3500" b="1" i="1" dirty="0">
                <a:solidFill>
                  <a:srgbClr val="7030A0"/>
                </a:solidFill>
              </a:rPr>
              <a:t>erbindbaarhei</a:t>
            </a:r>
            <a:r>
              <a:rPr lang="cs-CZ" sz="3500" b="1" i="1" dirty="0">
                <a:solidFill>
                  <a:srgbClr val="7030A0"/>
                </a:solidFill>
              </a:rPr>
              <a:t>d.“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en-US" sz="3500" dirty="0"/>
              <a:t> </a:t>
            </a:r>
            <a:r>
              <a:rPr lang="en-US" sz="3500" dirty="0" smtClean="0"/>
              <a:t> </a:t>
            </a:r>
            <a:r>
              <a:rPr lang="cs-CZ" sz="2200" i="1" dirty="0" smtClean="0"/>
              <a:t>(</a:t>
            </a:r>
            <a:r>
              <a:rPr lang="cs-CZ" sz="2200" i="1" dirty="0" err="1"/>
              <a:t>Paardekooper</a:t>
            </a:r>
            <a:r>
              <a:rPr lang="cs-CZ" sz="2200" i="1" dirty="0"/>
              <a:t>)</a:t>
            </a:r>
          </a:p>
          <a:p>
            <a:pPr marL="0" indent="0">
              <a:buNone/>
            </a:pPr>
            <a:endParaRPr lang="cs-CZ" sz="3500" b="1" u="sng" dirty="0" smtClean="0"/>
          </a:p>
          <a:p>
            <a:pPr marL="0" indent="0">
              <a:buNone/>
            </a:pPr>
            <a:r>
              <a:rPr lang="nl-NL" sz="3500" dirty="0" smtClean="0"/>
              <a:t>→</a:t>
            </a:r>
            <a:r>
              <a:rPr lang="cs-CZ" sz="3500" dirty="0" smtClean="0"/>
              <a:t> </a:t>
            </a:r>
            <a:r>
              <a:rPr lang="nl-NL" sz="3500" dirty="0" smtClean="0"/>
              <a:t>opbouw </a:t>
            </a:r>
            <a:r>
              <a:rPr lang="cs-CZ" sz="3500" dirty="0" smtClean="0"/>
              <a:t>&amp;</a:t>
            </a:r>
            <a:r>
              <a:rPr lang="nl-NL" sz="3500" dirty="0" smtClean="0"/>
              <a:t> </a:t>
            </a:r>
            <a:r>
              <a:rPr lang="nl-NL" sz="3500" dirty="0"/>
              <a:t>structuur </a:t>
            </a:r>
            <a:r>
              <a:rPr lang="nl-NL" sz="3500" dirty="0" smtClean="0"/>
              <a:t>van</a:t>
            </a:r>
            <a:r>
              <a:rPr lang="cs-CZ" sz="3500" dirty="0" smtClean="0"/>
              <a:t> </a:t>
            </a:r>
            <a:r>
              <a:rPr lang="cs-CZ" sz="3500" dirty="0" err="1" smtClean="0"/>
              <a:t>zinnen</a:t>
            </a:r>
            <a:r>
              <a:rPr lang="cs-CZ" sz="3500" dirty="0" smtClean="0"/>
              <a:t> en </a:t>
            </a:r>
            <a:r>
              <a:rPr lang="cs-CZ" sz="3500" dirty="0" err="1" smtClean="0"/>
              <a:t>woordgroepen</a:t>
            </a:r>
            <a:endParaRPr lang="en-GB" sz="3500" dirty="0" smtClean="0"/>
          </a:p>
          <a:p>
            <a:pPr marL="0" indent="0">
              <a:buNone/>
            </a:pPr>
            <a:endParaRPr lang="cs-CZ" sz="3500" dirty="0"/>
          </a:p>
          <a:p>
            <a:pPr marL="0" indent="0">
              <a:buNone/>
            </a:pPr>
            <a:r>
              <a:rPr lang="nl-NL" sz="3500" dirty="0" smtClean="0"/>
              <a:t>→</a:t>
            </a:r>
            <a:r>
              <a:rPr lang="cs-CZ" sz="3500" b="1" dirty="0" smtClean="0"/>
              <a:t> </a:t>
            </a:r>
            <a:r>
              <a:rPr lang="cs-CZ" sz="3500" dirty="0" err="1" smtClean="0"/>
              <a:t>relatie</a:t>
            </a:r>
            <a:r>
              <a:rPr lang="cs-CZ" sz="3500" dirty="0" smtClean="0"/>
              <a:t> </a:t>
            </a:r>
            <a:r>
              <a:rPr lang="cs-CZ" sz="3500" dirty="0" err="1"/>
              <a:t>tussen</a:t>
            </a:r>
            <a:r>
              <a:rPr lang="cs-CZ" sz="3500" dirty="0"/>
              <a:t> </a:t>
            </a:r>
            <a:r>
              <a:rPr lang="nl-NL" sz="3500" dirty="0"/>
              <a:t>de zinsdelen en </a:t>
            </a:r>
            <a:r>
              <a:rPr lang="nl-NL" sz="3500" dirty="0" smtClean="0"/>
              <a:t>hun</a:t>
            </a:r>
            <a:r>
              <a:rPr lang="cs-CZ" sz="3500" dirty="0" smtClean="0"/>
              <a:t> </a:t>
            </a:r>
            <a:r>
              <a:rPr lang="cs-CZ" sz="3500" dirty="0" err="1" smtClean="0"/>
              <a:t>functie</a:t>
            </a:r>
            <a:endParaRPr lang="en-GB" sz="3500" dirty="0" smtClean="0"/>
          </a:p>
          <a:p>
            <a:pPr marL="0" indent="0">
              <a:buNone/>
            </a:pPr>
            <a:endParaRPr lang="en-GB" sz="3500" dirty="0" smtClean="0"/>
          </a:p>
          <a:p>
            <a:pPr marL="0" indent="0">
              <a:buNone/>
            </a:pPr>
            <a:r>
              <a:rPr lang="nl-NL" sz="3500" dirty="0"/>
              <a:t>→</a:t>
            </a:r>
            <a:r>
              <a:rPr lang="cs-CZ" sz="3500" b="1" dirty="0"/>
              <a:t> </a:t>
            </a:r>
            <a:r>
              <a:rPr lang="en-GB" sz="3500" dirty="0" err="1" smtClean="0"/>
              <a:t>lineariteit</a:t>
            </a:r>
            <a:r>
              <a:rPr lang="en-GB" sz="3500" dirty="0" smtClean="0"/>
              <a:t> – </a:t>
            </a:r>
            <a:r>
              <a:rPr lang="en-GB" sz="3500" dirty="0" err="1" smtClean="0"/>
              <a:t>volgorde</a:t>
            </a:r>
            <a:r>
              <a:rPr lang="en-GB" sz="3500" dirty="0" smtClean="0"/>
              <a:t> in de zin</a:t>
            </a:r>
            <a:endParaRPr lang="en-GB" sz="3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lphaLcPeriod" startAt="2"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5925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ZINSLEER</a:t>
            </a:r>
            <a:r>
              <a:rPr lang="cs-CZ" b="1" u="sng" dirty="0"/>
              <a:t/>
            </a:r>
            <a:br>
              <a:rPr lang="cs-CZ" b="1" u="sng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GB" dirty="0" smtClean="0"/>
              <a:t>ZINSBOUW</a:t>
            </a:r>
          </a:p>
          <a:p>
            <a:endParaRPr lang="en-GB" dirty="0"/>
          </a:p>
          <a:p>
            <a:r>
              <a:rPr lang="en-GB" dirty="0" smtClean="0"/>
              <a:t>RELATIE TUSSEN ZINSDELEN (</a:t>
            </a:r>
            <a:r>
              <a:rPr lang="en-GB" dirty="0" err="1" smtClean="0"/>
              <a:t>hierarchie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VOLGORDE (</a:t>
            </a:r>
            <a:r>
              <a:rPr lang="en-GB" dirty="0" err="1" smtClean="0"/>
              <a:t>lineariteit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BASISELEMENTEN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en-GB" b="1" dirty="0" smtClean="0"/>
              <a:t>zin </a:t>
            </a:r>
          </a:p>
          <a:p>
            <a:endParaRPr lang="en-GB" b="1" dirty="0"/>
          </a:p>
          <a:p>
            <a:r>
              <a:rPr lang="en-GB" b="1" dirty="0" err="1" smtClean="0"/>
              <a:t>woordgroep</a:t>
            </a:r>
            <a:r>
              <a:rPr lang="en-GB" b="1" dirty="0" smtClean="0"/>
              <a:t> </a:t>
            </a:r>
          </a:p>
          <a:p>
            <a:endParaRPr lang="en-GB" b="1" dirty="0"/>
          </a:p>
          <a:p>
            <a:r>
              <a:rPr lang="en-GB" b="1" dirty="0" err="1" smtClean="0"/>
              <a:t>zinsdeel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err="1" smtClean="0"/>
              <a:t>zinsdeelstuk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98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300" b="1" dirty="0"/>
          </a:p>
          <a:p>
            <a:pPr marL="514350" indent="-514350">
              <a:buFont typeface="+mj-lt"/>
              <a:buAutoNum type="alphaLcPeriod"/>
            </a:pPr>
            <a:r>
              <a:rPr lang="cs-CZ" sz="3100" b="1" u="sng" dirty="0" err="1"/>
              <a:t>formeel</a:t>
            </a:r>
            <a:r>
              <a:rPr lang="cs-CZ" sz="3100" b="1" u="sng" dirty="0"/>
              <a:t> </a:t>
            </a:r>
            <a:r>
              <a:rPr lang="cs-CZ" sz="3100" b="1" u="sng" dirty="0" err="1"/>
              <a:t>geheel</a:t>
            </a:r>
            <a:r>
              <a:rPr lang="cs-CZ" sz="3100" b="1" u="sng" dirty="0"/>
              <a:t> </a:t>
            </a:r>
            <a:r>
              <a:rPr lang="en-GB" sz="3100" b="1" u="sng" dirty="0" smtClean="0"/>
              <a:t> </a:t>
            </a:r>
            <a:r>
              <a:rPr lang="en-GB" sz="3100" b="1" dirty="0" smtClean="0"/>
              <a:t>/ </a:t>
            </a:r>
            <a:r>
              <a:rPr lang="en-GB" sz="3100" b="1" dirty="0" err="1" smtClean="0"/>
              <a:t>formální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ucelenost</a:t>
            </a:r>
            <a:endParaRPr lang="cs-CZ" sz="3100" b="1" dirty="0"/>
          </a:p>
          <a:p>
            <a:pPr marL="0" indent="0">
              <a:buNone/>
            </a:pPr>
            <a:r>
              <a:rPr lang="cs-CZ" sz="3100" dirty="0"/>
              <a:t>	</a:t>
            </a:r>
            <a:endParaRPr lang="en-GB" sz="3100" dirty="0" smtClean="0"/>
          </a:p>
          <a:p>
            <a:pPr marL="0" indent="0">
              <a:buNone/>
            </a:pPr>
            <a:endParaRPr lang="cs-CZ" sz="3100" dirty="0"/>
          </a:p>
          <a:p>
            <a:pPr marL="514350" indent="-514350">
              <a:buFont typeface="+mj-lt"/>
              <a:buAutoNum type="alphaLcPeriod" startAt="2"/>
            </a:pPr>
            <a:r>
              <a:rPr lang="cs-CZ" sz="3100" b="1" u="sng" dirty="0" err="1"/>
              <a:t>functioneel-syntactisch</a:t>
            </a:r>
            <a:r>
              <a:rPr lang="cs-CZ" sz="3100" b="1" u="sng" dirty="0"/>
              <a:t> </a:t>
            </a:r>
            <a:r>
              <a:rPr lang="cs-CZ" sz="3100" b="1" u="sng" dirty="0" err="1"/>
              <a:t>geheel</a:t>
            </a:r>
            <a:r>
              <a:rPr lang="cs-CZ" sz="3100" b="1" dirty="0"/>
              <a:t> </a:t>
            </a:r>
            <a:r>
              <a:rPr lang="en-GB" sz="3100" b="1" dirty="0" smtClean="0"/>
              <a:t>/ </a:t>
            </a:r>
            <a:r>
              <a:rPr lang="en-GB" sz="3100" b="1" dirty="0" err="1" smtClean="0"/>
              <a:t>ucelenost</a:t>
            </a:r>
            <a:r>
              <a:rPr lang="cs-CZ" sz="3100" b="1" dirty="0" smtClean="0"/>
              <a:t> stavby</a:t>
            </a:r>
            <a:endParaRPr lang="cs-CZ" sz="3100" b="1" dirty="0"/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endParaRPr lang="cs-CZ" sz="3100" dirty="0"/>
          </a:p>
          <a:p>
            <a:pPr marL="514350" indent="-514350">
              <a:buAutoNum type="alphaLcPeriod" startAt="3"/>
            </a:pPr>
            <a:r>
              <a:rPr lang="cs-CZ" sz="3100" b="1" u="sng" dirty="0" err="1" smtClean="0"/>
              <a:t>conceptueel</a:t>
            </a:r>
            <a:r>
              <a:rPr lang="cs-CZ" sz="3100" b="1" u="sng" dirty="0" smtClean="0"/>
              <a:t> </a:t>
            </a:r>
            <a:r>
              <a:rPr lang="cs-CZ" sz="3100" b="1" u="sng" dirty="0" err="1" smtClean="0"/>
              <a:t>geheel</a:t>
            </a:r>
            <a:r>
              <a:rPr lang="en-GB" sz="3100" b="1" dirty="0" smtClean="0"/>
              <a:t>/ </a:t>
            </a:r>
            <a:r>
              <a:rPr lang="en-GB" sz="3100" b="1" dirty="0" err="1" smtClean="0"/>
              <a:t>koncepční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celek</a:t>
            </a:r>
            <a:endParaRPr lang="en-GB" sz="3100" b="1" dirty="0" smtClean="0"/>
          </a:p>
          <a:p>
            <a:pPr marL="0" indent="0">
              <a:buNone/>
            </a:pPr>
            <a:r>
              <a:rPr lang="en-GB" sz="3100" b="1" dirty="0"/>
              <a:t>	</a:t>
            </a:r>
            <a:r>
              <a:rPr lang="en-GB" sz="3100" b="1" dirty="0" smtClean="0"/>
              <a:t>			</a:t>
            </a:r>
            <a:r>
              <a:rPr lang="en-GB" sz="3100" dirty="0" smtClean="0"/>
              <a:t>(</a:t>
            </a:r>
            <a:r>
              <a:rPr lang="en-GB" sz="3100" dirty="0" err="1" smtClean="0"/>
              <a:t>jasná</a:t>
            </a:r>
            <a:r>
              <a:rPr lang="en-GB" sz="3100" dirty="0" smtClean="0"/>
              <a:t> </a:t>
            </a:r>
            <a:r>
              <a:rPr lang="en-GB" sz="3100" dirty="0" err="1" smtClean="0"/>
              <a:t>sémantika</a:t>
            </a:r>
            <a:r>
              <a:rPr lang="en-GB" sz="3100" dirty="0" smtClean="0"/>
              <a:t> a </a:t>
            </a:r>
            <a:r>
              <a:rPr lang="en-GB" sz="3100" dirty="0" err="1" smtClean="0"/>
              <a:t>pragmatika</a:t>
            </a:r>
            <a:r>
              <a:rPr lang="en-GB" sz="3100" dirty="0" smtClean="0"/>
              <a:t>)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4788024" cy="1143000"/>
          </a:xfrm>
        </p:spPr>
        <p:txBody>
          <a:bodyPr/>
          <a:lstStyle/>
          <a:p>
            <a:r>
              <a:rPr lang="en-GB" b="1" dirty="0" smtClean="0"/>
              <a:t>WAT IS EEN </a:t>
            </a:r>
            <a:r>
              <a:rPr lang="en-GB" b="1" dirty="0" smtClean="0">
                <a:hlinkClick r:id="rId3"/>
              </a:rPr>
              <a:t>ZIN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7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4788024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WAT IS EEN ZIN?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sz="6000" b="1" dirty="0"/>
          </a:p>
        </p:txBody>
      </p:sp>
      <p:pic>
        <p:nvPicPr>
          <p:cNvPr id="4" name="Obrázek 3" descr="Staré &lt;strong&gt;Dveře&lt;/strong&gt; Panely Malované · Fotografie zdarma na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7" y="2339752"/>
            <a:ext cx="2161405" cy="28818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5719887"/>
            <a:ext cx="459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 smtClean="0"/>
              <a:t>Kijk</a:t>
            </a:r>
            <a:r>
              <a:rPr lang="en-GB" sz="2800" dirty="0" smtClean="0"/>
              <a:t> </a:t>
            </a:r>
            <a:r>
              <a:rPr lang="en-GB" sz="2800" dirty="0" err="1" smtClean="0"/>
              <a:t>naar</a:t>
            </a:r>
            <a:r>
              <a:rPr lang="en-GB" sz="2800" dirty="0" smtClean="0"/>
              <a:t> </a:t>
            </a:r>
            <a:r>
              <a:rPr lang="en-GB" sz="2800" b="1" dirty="0" smtClean="0"/>
              <a:t>de</a:t>
            </a:r>
            <a:r>
              <a:rPr lang="en-GB" sz="2800" dirty="0" smtClean="0"/>
              <a:t> </a:t>
            </a:r>
            <a:r>
              <a:rPr lang="en-GB" sz="2800" dirty="0" err="1" smtClean="0"/>
              <a:t>mooie</a:t>
            </a:r>
            <a:r>
              <a:rPr lang="en-GB" sz="2800" dirty="0" smtClean="0"/>
              <a:t> </a:t>
            </a:r>
            <a:r>
              <a:rPr lang="en-GB" sz="2800" b="1" dirty="0" err="1" smtClean="0"/>
              <a:t>deur</a:t>
            </a:r>
            <a:r>
              <a:rPr lang="en-GB" sz="2800" dirty="0" smtClean="0"/>
              <a:t>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49534" y="5878587"/>
            <a:ext cx="398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Doe </a:t>
            </a:r>
            <a:r>
              <a:rPr lang="en-GB" sz="2800" b="1" dirty="0"/>
              <a:t>de </a:t>
            </a:r>
            <a:r>
              <a:rPr lang="en-GB" sz="2800" b="1" dirty="0" err="1"/>
              <a:t>deur</a:t>
            </a:r>
            <a:r>
              <a:rPr lang="en-GB" sz="2800" b="1" dirty="0"/>
              <a:t> </a:t>
            </a:r>
            <a:r>
              <a:rPr lang="en-GB" sz="2800" dirty="0"/>
              <a:t>even </a:t>
            </a:r>
            <a:r>
              <a:rPr lang="en-GB" sz="2800" dirty="0" err="1"/>
              <a:t>dicht</a:t>
            </a:r>
            <a:r>
              <a:rPr lang="en-GB" sz="2800" dirty="0"/>
              <a:t>! </a:t>
            </a:r>
          </a:p>
        </p:txBody>
      </p:sp>
      <p:sp>
        <p:nvSpPr>
          <p:cNvPr id="8" name="Oválný bublinový popisek 7"/>
          <p:cNvSpPr/>
          <p:nvPr/>
        </p:nvSpPr>
        <p:spPr>
          <a:xfrm>
            <a:off x="3707904" y="734423"/>
            <a:ext cx="4824536" cy="187220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6000" b="1" dirty="0" smtClean="0"/>
              <a:t>D</a:t>
            </a:r>
            <a:r>
              <a:rPr lang="cs-CZ" sz="6000" b="1" dirty="0"/>
              <a:t>e</a:t>
            </a:r>
            <a:r>
              <a:rPr lang="en-GB" sz="6000" b="1" dirty="0" smtClean="0"/>
              <a:t> </a:t>
            </a:r>
            <a:r>
              <a:rPr lang="cs-CZ" sz="6000" b="1" dirty="0" err="1" smtClean="0"/>
              <a:t>deur</a:t>
            </a:r>
            <a:r>
              <a:rPr lang="en-GB" sz="6000" b="1" dirty="0" smtClean="0"/>
              <a:t>!</a:t>
            </a:r>
            <a:endParaRPr lang="en-GB" sz="6000" b="1" dirty="0"/>
          </a:p>
        </p:txBody>
      </p:sp>
      <p:pic>
        <p:nvPicPr>
          <p:cNvPr id="9" name="Obrázek 8" descr="Coloring Page &lt;strong&gt;close the door&lt;/strong&gt; - free printable coloring pag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75" y="2782356"/>
            <a:ext cx="3059726" cy="30597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2352" y="6364626"/>
            <a:ext cx="45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Ga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naar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e-ANS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BEGRIPPEN &amp; DEFINITIES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000" b="1" u="sng" dirty="0" err="1"/>
              <a:t>zin</a:t>
            </a:r>
            <a:r>
              <a:rPr lang="cs-CZ" sz="4000" dirty="0"/>
              <a:t>  = </a:t>
            </a:r>
            <a:r>
              <a:rPr lang="cs-CZ" sz="4000" dirty="0" err="1"/>
              <a:t>een</a:t>
            </a:r>
            <a:r>
              <a:rPr lang="cs-CZ" sz="4000" dirty="0"/>
              <a:t> </a:t>
            </a:r>
            <a:r>
              <a:rPr lang="cs-CZ" sz="4000" b="1" dirty="0" err="1" smtClean="0"/>
              <a:t>formeel</a:t>
            </a:r>
            <a:r>
              <a:rPr lang="cs-CZ" sz="4000" b="1" dirty="0" smtClean="0"/>
              <a:t>, </a:t>
            </a:r>
            <a:r>
              <a:rPr lang="cs-CZ" sz="4000" b="1" dirty="0" err="1" smtClean="0"/>
              <a:t>functioneel</a:t>
            </a:r>
            <a:r>
              <a:rPr lang="cs-CZ" sz="4000" b="1" dirty="0" smtClean="0"/>
              <a:t> &amp; </a:t>
            </a:r>
            <a:r>
              <a:rPr lang="cs-CZ" sz="4000" b="1" dirty="0" err="1"/>
              <a:t>conceptueel</a:t>
            </a:r>
            <a:r>
              <a:rPr lang="cs-CZ" sz="4000" b="1" dirty="0"/>
              <a:t> </a:t>
            </a:r>
            <a:r>
              <a:rPr lang="cs-CZ" sz="4000" b="1" dirty="0" err="1" smtClean="0"/>
              <a:t>geheel</a:t>
            </a:r>
            <a:endParaRPr lang="cs-CZ" sz="4000" b="1" dirty="0" smtClean="0"/>
          </a:p>
          <a:p>
            <a:pPr marL="0" indent="0">
              <a:buNone/>
            </a:pPr>
            <a:endParaRPr lang="cs-CZ" sz="1300" b="1" dirty="0"/>
          </a:p>
          <a:p>
            <a:pPr marL="514350" indent="-514350">
              <a:buFont typeface="+mj-lt"/>
              <a:buAutoNum type="alphaLcPeriod"/>
            </a:pPr>
            <a:r>
              <a:rPr lang="cs-CZ" sz="3100" b="1" u="sng" dirty="0" err="1"/>
              <a:t>formeel</a:t>
            </a:r>
            <a:r>
              <a:rPr lang="cs-CZ" sz="3100" b="1" u="sng" dirty="0"/>
              <a:t> </a:t>
            </a:r>
            <a:r>
              <a:rPr lang="cs-CZ" sz="3100" b="1" u="sng" dirty="0" err="1"/>
              <a:t>geheel</a:t>
            </a:r>
            <a:r>
              <a:rPr lang="cs-CZ" sz="3100" b="1" u="sng" dirty="0"/>
              <a:t> </a:t>
            </a:r>
          </a:p>
          <a:p>
            <a:pPr marL="0" indent="0">
              <a:buNone/>
            </a:pPr>
            <a:r>
              <a:rPr lang="cs-CZ" sz="3100" dirty="0"/>
              <a:t>	→ </a:t>
            </a:r>
            <a:r>
              <a:rPr lang="nl-NL" sz="3100" dirty="0"/>
              <a:t>intonatie</a:t>
            </a:r>
            <a:r>
              <a:rPr lang="cs-CZ" sz="3100" dirty="0" err="1"/>
              <a:t>patroon</a:t>
            </a:r>
            <a:endParaRPr lang="cs-CZ" sz="3100" dirty="0"/>
          </a:p>
          <a:p>
            <a:pPr marL="0" indent="0">
              <a:buNone/>
            </a:pPr>
            <a:r>
              <a:rPr lang="cs-CZ" sz="3100" dirty="0"/>
              <a:t>	→ </a:t>
            </a:r>
            <a:r>
              <a:rPr lang="cs-CZ" sz="3100" dirty="0" err="1"/>
              <a:t>hoofdletter</a:t>
            </a:r>
            <a:r>
              <a:rPr lang="cs-CZ" sz="3100" dirty="0"/>
              <a:t> </a:t>
            </a:r>
            <a:r>
              <a:rPr lang="en-GB" sz="3100" dirty="0" smtClean="0"/>
              <a:t>  </a:t>
            </a:r>
            <a:r>
              <a:rPr lang="cs-CZ" sz="3100" dirty="0" smtClean="0"/>
              <a:t>+  </a:t>
            </a:r>
            <a:r>
              <a:rPr lang="nl-NL" sz="3100" dirty="0" smtClean="0"/>
              <a:t> leesteken (punt</a:t>
            </a:r>
            <a:r>
              <a:rPr lang="cs-CZ" sz="3100" dirty="0" smtClean="0"/>
              <a:t> </a:t>
            </a:r>
            <a:r>
              <a:rPr lang="cs-CZ" sz="3100" dirty="0"/>
              <a:t>/</a:t>
            </a:r>
            <a:r>
              <a:rPr lang="nl-NL" sz="3100" dirty="0"/>
              <a:t>vraagteken</a:t>
            </a:r>
            <a:r>
              <a:rPr lang="cs-CZ" sz="3100" dirty="0"/>
              <a:t>/ u</a:t>
            </a:r>
            <a:r>
              <a:rPr lang="nl-NL" sz="3100" dirty="0" smtClean="0"/>
              <a:t>itroepteken)</a:t>
            </a:r>
            <a:endParaRPr lang="cs-CZ" sz="3100" u="sng" dirty="0"/>
          </a:p>
          <a:p>
            <a:pPr marL="0" indent="0">
              <a:buNone/>
            </a:pPr>
            <a:endParaRPr lang="cs-CZ" sz="3100" dirty="0"/>
          </a:p>
          <a:p>
            <a:pPr marL="514350" indent="-514350">
              <a:buFont typeface="+mj-lt"/>
              <a:buAutoNum type="alphaLcPeriod" startAt="2"/>
            </a:pPr>
            <a:r>
              <a:rPr lang="cs-CZ" sz="3100" b="1" u="sng" dirty="0" err="1"/>
              <a:t>functioneel-syntactisch</a:t>
            </a:r>
            <a:r>
              <a:rPr lang="cs-CZ" sz="3100" b="1" u="sng" dirty="0"/>
              <a:t> </a:t>
            </a:r>
            <a:r>
              <a:rPr lang="cs-CZ" sz="3100" b="1" u="sng" dirty="0" err="1"/>
              <a:t>geheel</a:t>
            </a:r>
            <a:r>
              <a:rPr lang="cs-CZ" sz="3100" b="1" u="sng" dirty="0"/>
              <a:t> </a:t>
            </a:r>
          </a:p>
          <a:p>
            <a:pPr marL="0" indent="0">
              <a:buNone/>
            </a:pPr>
            <a:r>
              <a:rPr lang="en-GB" sz="3100" dirty="0" smtClean="0"/>
              <a:t>	</a:t>
            </a:r>
            <a:r>
              <a:rPr lang="cs-CZ" sz="3100" dirty="0" smtClean="0"/>
              <a:t>→ </a:t>
            </a:r>
            <a:r>
              <a:rPr lang="nl-NL" sz="3100" dirty="0" smtClean="0"/>
              <a:t>verbinding </a:t>
            </a:r>
            <a:r>
              <a:rPr lang="nl-NL" sz="3100" dirty="0"/>
              <a:t>van </a:t>
            </a:r>
            <a:r>
              <a:rPr lang="cs-CZ" sz="3100" b="1" dirty="0" smtClean="0"/>
              <a:t>min</a:t>
            </a:r>
            <a:r>
              <a:rPr lang="en-GB" sz="3100" b="1" dirty="0" err="1" smtClean="0"/>
              <a:t>imaal</a:t>
            </a:r>
            <a:r>
              <a:rPr lang="cs-CZ" sz="3100" b="1" dirty="0" smtClean="0"/>
              <a:t> </a:t>
            </a:r>
            <a:r>
              <a:rPr lang="nl-NL" sz="3100" b="1" dirty="0" smtClean="0"/>
              <a:t>een </a:t>
            </a:r>
            <a:r>
              <a:rPr lang="nl-NL" sz="3100" b="1" dirty="0"/>
              <a:t>onderwerp</a:t>
            </a:r>
            <a:r>
              <a:rPr lang="cs-CZ" sz="3100" b="1" dirty="0"/>
              <a:t> </a:t>
            </a:r>
            <a:r>
              <a:rPr lang="nl-NL" sz="3100" b="1" dirty="0"/>
              <a:t>en </a:t>
            </a:r>
            <a:r>
              <a:rPr lang="nl-NL" sz="3100" b="1" dirty="0" smtClean="0"/>
              <a:t>een gezegde</a:t>
            </a:r>
            <a:r>
              <a:rPr lang="cs-CZ" sz="3100" dirty="0" smtClean="0"/>
              <a:t>, 	</a:t>
            </a:r>
            <a:r>
              <a:rPr lang="en-GB" sz="3100" dirty="0" smtClean="0"/>
              <a:t>     </a:t>
            </a:r>
            <a:r>
              <a:rPr lang="cs-CZ" sz="3100" dirty="0" err="1" smtClean="0"/>
              <a:t>eventueel</a:t>
            </a:r>
            <a:r>
              <a:rPr lang="cs-CZ" sz="3100" dirty="0" smtClean="0"/>
              <a:t> </a:t>
            </a:r>
            <a:r>
              <a:rPr lang="cs-CZ" sz="3100" dirty="0" err="1" smtClean="0"/>
              <a:t>andere</a:t>
            </a:r>
            <a:r>
              <a:rPr lang="cs-CZ" sz="3100" dirty="0" smtClean="0"/>
              <a:t> </a:t>
            </a:r>
            <a:r>
              <a:rPr lang="cs-CZ" sz="3100" dirty="0" err="1" smtClean="0"/>
              <a:t>zinsdelen</a:t>
            </a:r>
            <a:endParaRPr lang="en-GB" sz="3100" dirty="0" smtClean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None/>
            </a:pPr>
            <a:r>
              <a:rPr lang="en-GB" sz="3100" dirty="0" smtClean="0"/>
              <a:t>	</a:t>
            </a:r>
            <a:r>
              <a:rPr lang="cs-CZ" sz="3100" dirty="0" smtClean="0"/>
              <a:t>→ „</a:t>
            </a:r>
            <a:r>
              <a:rPr lang="cs-CZ" sz="3100" dirty="0" err="1" smtClean="0">
                <a:solidFill>
                  <a:srgbClr val="7030A0"/>
                </a:solidFill>
              </a:rPr>
              <a:t>Een</a:t>
            </a:r>
            <a:r>
              <a:rPr lang="cs-CZ" sz="3100" dirty="0" smtClean="0">
                <a:solidFill>
                  <a:srgbClr val="7030A0"/>
                </a:solidFill>
              </a:rPr>
              <a:t> </a:t>
            </a:r>
            <a:r>
              <a:rPr lang="cs-CZ" sz="3100" dirty="0" err="1">
                <a:solidFill>
                  <a:srgbClr val="7030A0"/>
                </a:solidFill>
              </a:rPr>
              <a:t>syntactisch</a:t>
            </a:r>
            <a:r>
              <a:rPr lang="cs-CZ" sz="3100" dirty="0">
                <a:solidFill>
                  <a:srgbClr val="7030A0"/>
                </a:solidFill>
              </a:rPr>
              <a:t> </a:t>
            </a:r>
            <a:r>
              <a:rPr lang="cs-CZ" sz="3100" dirty="0" err="1">
                <a:solidFill>
                  <a:srgbClr val="7030A0"/>
                </a:solidFill>
              </a:rPr>
              <a:t>geheel</a:t>
            </a:r>
            <a:r>
              <a:rPr lang="cs-CZ" sz="3100" dirty="0">
                <a:solidFill>
                  <a:srgbClr val="7030A0"/>
                </a:solidFill>
              </a:rPr>
              <a:t> van </a:t>
            </a:r>
            <a:r>
              <a:rPr lang="cs-CZ" sz="3100" dirty="0" err="1">
                <a:solidFill>
                  <a:srgbClr val="7030A0"/>
                </a:solidFill>
              </a:rPr>
              <a:t>zinsdelen</a:t>
            </a:r>
            <a:r>
              <a:rPr lang="cs-CZ" sz="3100" dirty="0">
                <a:solidFill>
                  <a:srgbClr val="7030A0"/>
                </a:solidFill>
              </a:rPr>
              <a:t> </a:t>
            </a:r>
            <a:r>
              <a:rPr lang="cs-CZ" sz="3100" dirty="0" err="1">
                <a:solidFill>
                  <a:srgbClr val="7030A0"/>
                </a:solidFill>
              </a:rPr>
              <a:t>die</a:t>
            </a:r>
            <a:r>
              <a:rPr lang="cs-CZ" sz="3100" dirty="0">
                <a:solidFill>
                  <a:srgbClr val="7030A0"/>
                </a:solidFill>
              </a:rPr>
              <a:t> </a:t>
            </a:r>
            <a:r>
              <a:rPr lang="cs-CZ" sz="3100" b="1" dirty="0">
                <a:solidFill>
                  <a:srgbClr val="7030A0"/>
                </a:solidFill>
              </a:rPr>
              <a:t>bij </a:t>
            </a:r>
            <a:r>
              <a:rPr lang="cs-CZ" sz="3100" b="1" dirty="0" err="1">
                <a:solidFill>
                  <a:srgbClr val="7030A0"/>
                </a:solidFill>
              </a:rPr>
              <a:t>één</a:t>
            </a:r>
            <a:r>
              <a:rPr lang="cs-CZ" sz="3100" b="1" dirty="0">
                <a:solidFill>
                  <a:srgbClr val="7030A0"/>
                </a:solidFill>
              </a:rPr>
              <a:t> </a:t>
            </a:r>
            <a:r>
              <a:rPr lang="cs-CZ" sz="3100" b="1" dirty="0" smtClean="0">
                <a:solidFill>
                  <a:srgbClr val="7030A0"/>
                </a:solidFill>
              </a:rPr>
              <a:t>	</a:t>
            </a:r>
            <a:r>
              <a:rPr lang="en-GB" sz="3100" b="1" dirty="0" smtClean="0">
                <a:solidFill>
                  <a:srgbClr val="7030A0"/>
                </a:solidFill>
              </a:rPr>
              <a:t>            	       </a:t>
            </a:r>
            <a:r>
              <a:rPr lang="cs-CZ" sz="3100" b="1" dirty="0" err="1" smtClean="0">
                <a:solidFill>
                  <a:srgbClr val="7030A0"/>
                </a:solidFill>
              </a:rPr>
              <a:t>persoonsvorm</a:t>
            </a:r>
            <a:r>
              <a:rPr lang="cs-CZ" sz="3100" b="1" dirty="0" smtClean="0">
                <a:solidFill>
                  <a:srgbClr val="7030A0"/>
                </a:solidFill>
              </a:rPr>
              <a:t> </a:t>
            </a:r>
            <a:r>
              <a:rPr lang="cs-CZ" sz="3100" b="1" dirty="0" err="1" smtClean="0">
                <a:solidFill>
                  <a:srgbClr val="7030A0"/>
                </a:solidFill>
              </a:rPr>
              <a:t>horen</a:t>
            </a:r>
            <a:r>
              <a:rPr lang="cs-CZ" sz="3100" dirty="0">
                <a:solidFill>
                  <a:srgbClr val="7030A0"/>
                </a:solidFill>
              </a:rPr>
              <a:t>.“</a:t>
            </a:r>
          </a:p>
          <a:p>
            <a:pPr marL="0" indent="0">
              <a:buNone/>
            </a:pPr>
            <a:endParaRPr lang="cs-CZ" sz="3100" dirty="0"/>
          </a:p>
          <a:p>
            <a:pPr marL="514350" indent="-514350">
              <a:buAutoNum type="alphaLcPeriod" startAt="3"/>
            </a:pPr>
            <a:r>
              <a:rPr lang="cs-CZ" sz="3100" b="1" u="sng" dirty="0" err="1" smtClean="0"/>
              <a:t>conceptueel</a:t>
            </a:r>
            <a:r>
              <a:rPr lang="cs-CZ" sz="3100" b="1" u="sng" dirty="0" smtClean="0"/>
              <a:t> </a:t>
            </a:r>
            <a:r>
              <a:rPr lang="cs-CZ" sz="3100" b="1" u="sng" dirty="0" err="1"/>
              <a:t>geheel</a:t>
            </a:r>
            <a:r>
              <a:rPr lang="cs-CZ" sz="3100" b="1" u="sng" dirty="0"/>
              <a:t>:  </a:t>
            </a:r>
            <a:r>
              <a:rPr lang="cs-CZ" sz="3100" dirty="0" err="1" smtClean="0"/>
              <a:t>semantiek</a:t>
            </a:r>
            <a:r>
              <a:rPr lang="cs-CZ" sz="3100" dirty="0" smtClean="0"/>
              <a:t>, </a:t>
            </a:r>
            <a:r>
              <a:rPr lang="cs-CZ" sz="3100" dirty="0" err="1" smtClean="0"/>
              <a:t>pragmatiek</a:t>
            </a:r>
            <a:endParaRPr lang="cs-CZ" sz="3100" dirty="0" smtClean="0"/>
          </a:p>
          <a:p>
            <a:pPr marL="0" indent="0">
              <a:buNone/>
            </a:pPr>
            <a:r>
              <a:rPr lang="en-GB" sz="3100" dirty="0" smtClean="0"/>
              <a:t>	</a:t>
            </a:r>
            <a:r>
              <a:rPr lang="cs-CZ" sz="3100" dirty="0" smtClean="0"/>
              <a:t>→ </a:t>
            </a:r>
            <a:r>
              <a:rPr lang="en-GB" sz="3100" dirty="0"/>
              <a:t> </a:t>
            </a:r>
            <a:r>
              <a:rPr lang="cs-CZ" sz="3100" dirty="0" err="1" smtClean="0"/>
              <a:t>tema-rema</a:t>
            </a:r>
            <a:r>
              <a:rPr lang="cs-CZ" sz="3100" dirty="0" smtClean="0"/>
              <a:t>, </a:t>
            </a:r>
            <a:r>
              <a:rPr lang="cs-CZ" sz="3100" dirty="0" err="1" smtClean="0"/>
              <a:t>informatiewaarde</a:t>
            </a:r>
            <a:r>
              <a:rPr lang="cs-CZ" sz="3100" dirty="0" smtClean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0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Analyse van de </a:t>
            </a:r>
            <a:r>
              <a:rPr lang="cs-CZ" b="1" dirty="0" err="1" smtClean="0"/>
              <a:t>zin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sz="3300" b="1" i="1" dirty="0" err="1" smtClean="0">
                <a:solidFill>
                  <a:srgbClr val="FF0000"/>
                </a:solidFill>
              </a:rPr>
              <a:t>Hij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sloeg</a:t>
            </a:r>
            <a:r>
              <a:rPr lang="cs-CZ" sz="3300" b="1" i="1" dirty="0" smtClean="0">
                <a:solidFill>
                  <a:srgbClr val="FF0000"/>
                </a:solidFill>
              </a:rPr>
              <a:t> de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jongen</a:t>
            </a:r>
            <a:r>
              <a:rPr lang="cs-CZ" sz="3300" b="1" i="1" dirty="0" smtClean="0">
                <a:solidFill>
                  <a:srgbClr val="FF0000"/>
                </a:solidFill>
              </a:rPr>
              <a:t> met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paraplu</a:t>
            </a:r>
            <a:r>
              <a:rPr lang="cs-CZ" b="1" i="1" dirty="0" smtClean="0"/>
              <a:t>.   </a:t>
            </a:r>
          </a:p>
          <a:p>
            <a:pPr marL="0" indent="0">
              <a:buNone/>
            </a:pPr>
            <a:r>
              <a:rPr lang="cs-CZ" dirty="0" smtClean="0"/>
              <a:t>→</a:t>
            </a:r>
            <a:r>
              <a:rPr lang="en-US" dirty="0" smtClean="0"/>
              <a:t>  	</a:t>
            </a:r>
            <a:r>
              <a:rPr lang="cs-CZ" dirty="0" smtClean="0"/>
              <a:t>analyse van </a:t>
            </a:r>
            <a:r>
              <a:rPr lang="en-GB" dirty="0" err="1" smtClean="0"/>
              <a:t>woordgroepen</a:t>
            </a:r>
            <a:r>
              <a:rPr lang="cs-CZ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cs-CZ" dirty="0" smtClean="0"/>
              <a:t>en </a:t>
            </a:r>
            <a:r>
              <a:rPr lang="cs-CZ" dirty="0" err="1" smtClean="0"/>
              <a:t>hun</a:t>
            </a:r>
            <a:r>
              <a:rPr lang="cs-CZ" dirty="0" smtClean="0"/>
              <a:t> </a:t>
            </a:r>
            <a:r>
              <a:rPr lang="cs-CZ" dirty="0" err="1" smtClean="0"/>
              <a:t>functie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nl-NL" sz="3300" b="1" i="1" dirty="0">
                <a:solidFill>
                  <a:srgbClr val="FF0000"/>
                </a:solidFill>
              </a:rPr>
              <a:t>Iemand die je leuk </a:t>
            </a:r>
            <a:r>
              <a:rPr lang="nl-NL" sz="3300" b="1" i="1" dirty="0" smtClean="0">
                <a:solidFill>
                  <a:srgbClr val="FF0000"/>
                </a:solidFill>
              </a:rPr>
              <a:t>vindt (...).</a:t>
            </a:r>
            <a:endParaRPr lang="cs-CZ" sz="33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→</a:t>
            </a:r>
            <a:r>
              <a:rPr lang="en-US" dirty="0" smtClean="0"/>
              <a:t>  </a:t>
            </a:r>
            <a:r>
              <a:rPr lang="cs-CZ" dirty="0" err="1" smtClean="0"/>
              <a:t>functieanalyse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nl-NL" sz="3300" b="1" i="1" dirty="0">
                <a:solidFill>
                  <a:srgbClr val="FF0000"/>
                </a:solidFill>
              </a:rPr>
              <a:t>Ik heb Jans fiets niet gestolen</a:t>
            </a:r>
            <a:r>
              <a:rPr lang="cs-CZ" sz="33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dirty="0" err="1" smtClean="0"/>
              <a:t>informatiewaarde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 b="14769"/>
          <a:stretch/>
        </p:blipFill>
        <p:spPr bwMode="auto">
          <a:xfrm>
            <a:off x="6731372" y="960138"/>
            <a:ext cx="1955428" cy="223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&lt;strong&gt;Relationship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284985"/>
            <a:ext cx="1872208" cy="1872208"/>
          </a:xfrm>
          <a:prstGeom prst="rect">
            <a:avLst/>
          </a:prstGeom>
        </p:spPr>
      </p:pic>
      <p:pic>
        <p:nvPicPr>
          <p:cNvPr id="6" name="Obrázek 5" descr="Sclera picto'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 b="7371"/>
          <a:stretch/>
        </p:blipFill>
        <p:spPr>
          <a:xfrm>
            <a:off x="5725656" y="5320482"/>
            <a:ext cx="19538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1445</Words>
  <Application>Microsoft Office PowerPoint</Application>
  <PresentationFormat>Předvádění na obrazovce (4:3)</PresentationFormat>
  <Paragraphs>292</Paragraphs>
  <Slides>25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Motiv systému Office</vt:lpstr>
      <vt:lpstr>Syntaxis: Inleiding</vt:lpstr>
      <vt:lpstr>Is een zin een kralenketting?</vt:lpstr>
      <vt:lpstr>BEGRIPPEN &amp; DEFINITIES</vt:lpstr>
      <vt:lpstr> ZINSLEER </vt:lpstr>
      <vt:lpstr>BASISELEMENTEN</vt:lpstr>
      <vt:lpstr>WAT IS EEN ZIN?</vt:lpstr>
      <vt:lpstr>WAT IS EEN ZIN?</vt:lpstr>
      <vt:lpstr>BEGRIPPEN &amp; DEFINITIES</vt:lpstr>
      <vt:lpstr>Analyse van de zin</vt:lpstr>
      <vt:lpstr>CZ volgorde   x   NL volgorde</vt:lpstr>
      <vt:lpstr>zinstructuur = hierarchie van elementen </vt:lpstr>
      <vt:lpstr>Een zin geen reeks van woorden</vt:lpstr>
      <vt:lpstr>BASISBEGRIPPEN</vt:lpstr>
      <vt:lpstr>BEGRIPPEN &amp; DEFINITIES</vt:lpstr>
      <vt:lpstr>Prezentace aplikace PowerPoint</vt:lpstr>
      <vt:lpstr>WOORDGROEPEN /CONSTITUENTEN/ FRASEN</vt:lpstr>
      <vt:lpstr>Constituenten herkennen: </vt:lpstr>
      <vt:lpstr>Meer voorbeelden: zinsontleding</vt:lpstr>
      <vt:lpstr>Meer voorbeelden: zinsontleding</vt:lpstr>
      <vt:lpstr>zinsanalyse</vt:lpstr>
      <vt:lpstr>zinsanalyse</vt:lpstr>
      <vt:lpstr> Zinsontleding: dubbelzinnige constructies </vt:lpstr>
      <vt:lpstr>Zinsanalyse: woordgroepen herkennen</vt:lpstr>
      <vt:lpstr>Zinsanalyse: dubbelzinnigheid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Syntaxis I: Inleiding</dc:title>
  <dc:creator>Iva</dc:creator>
  <cp:lastModifiedBy>Rezková, Iva</cp:lastModifiedBy>
  <cp:revision>185</cp:revision>
  <dcterms:created xsi:type="dcterms:W3CDTF">2017-01-16T10:41:38Z</dcterms:created>
  <dcterms:modified xsi:type="dcterms:W3CDTF">2022-10-05T11:26:55Z</dcterms:modified>
</cp:coreProperties>
</file>