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Čapek Adamec" userId="9f56e30a1ac2dcea" providerId="LiveId" clId="{11EDB36C-D0EF-43C4-900F-E922A0A12BD6}"/>
    <pc:docChg chg="modSld">
      <pc:chgData name="Martin Čapek Adamec" userId="9f56e30a1ac2dcea" providerId="LiveId" clId="{11EDB36C-D0EF-43C4-900F-E922A0A12BD6}" dt="2021-04-24T12:44:08.560" v="36" actId="20577"/>
      <pc:docMkLst>
        <pc:docMk/>
      </pc:docMkLst>
      <pc:sldChg chg="addSp modSp mod">
        <pc:chgData name="Martin Čapek Adamec" userId="9f56e30a1ac2dcea" providerId="LiveId" clId="{11EDB36C-D0EF-43C4-900F-E922A0A12BD6}" dt="2021-04-24T12:44:08.560" v="36" actId="20577"/>
        <pc:sldMkLst>
          <pc:docMk/>
          <pc:sldMk cId="445892812" sldId="276"/>
        </pc:sldMkLst>
        <pc:spChg chg="add mod">
          <ac:chgData name="Martin Čapek Adamec" userId="9f56e30a1ac2dcea" providerId="LiveId" clId="{11EDB36C-D0EF-43C4-900F-E922A0A12BD6}" dt="2021-04-24T12:44:08.560" v="36" actId="20577"/>
          <ac:spMkLst>
            <pc:docMk/>
            <pc:sldMk cId="445892812" sldId="276"/>
            <ac:spMk id="4" creationId="{7B2F5B18-30A8-48D6-9570-700B01E25C7C}"/>
          </ac:spMkLst>
        </pc:spChg>
      </pc:sldChg>
    </pc:docChg>
  </pc:docChgLst>
  <pc:docChgLst>
    <pc:chgData name="Martin Čapek Adamec" userId="9f56e30a1ac2dcea" providerId="LiveId" clId="{F11A0005-A591-417C-A02B-31235FEF81FF}"/>
    <pc:docChg chg="modSld">
      <pc:chgData name="Martin Čapek Adamec" userId="9f56e30a1ac2dcea" providerId="LiveId" clId="{F11A0005-A591-417C-A02B-31235FEF81FF}" dt="2020-05-20T08:57:18.111" v="16" actId="20577"/>
      <pc:docMkLst>
        <pc:docMk/>
      </pc:docMkLst>
      <pc:sldChg chg="modSp mod">
        <pc:chgData name="Martin Čapek Adamec" userId="9f56e30a1ac2dcea" providerId="LiveId" clId="{F11A0005-A591-417C-A02B-31235FEF81FF}" dt="2020-05-20T08:57:00.878" v="6" actId="20577"/>
        <pc:sldMkLst>
          <pc:docMk/>
          <pc:sldMk cId="2619083595" sldId="256"/>
        </pc:sldMkLst>
        <pc:spChg chg="mod">
          <ac:chgData name="Martin Čapek Adamec" userId="9f56e30a1ac2dcea" providerId="LiveId" clId="{F11A0005-A591-417C-A02B-31235FEF81FF}" dt="2020-05-20T08:57:00.878" v="6" actId="20577"/>
          <ac:spMkLst>
            <pc:docMk/>
            <pc:sldMk cId="2619083595" sldId="256"/>
            <ac:spMk id="3" creationId="{3F14DFEF-1F5D-4394-B04F-20D343432113}"/>
          </ac:spMkLst>
        </pc:spChg>
      </pc:sldChg>
      <pc:sldChg chg="modSp mod">
        <pc:chgData name="Martin Čapek Adamec" userId="9f56e30a1ac2dcea" providerId="LiveId" clId="{F11A0005-A591-417C-A02B-31235FEF81FF}" dt="2020-05-20T08:57:18.111" v="16" actId="20577"/>
        <pc:sldMkLst>
          <pc:docMk/>
          <pc:sldMk cId="405445152" sldId="257"/>
        </pc:sldMkLst>
        <pc:spChg chg="mod">
          <ac:chgData name="Martin Čapek Adamec" userId="9f56e30a1ac2dcea" providerId="LiveId" clId="{F11A0005-A591-417C-A02B-31235FEF81FF}" dt="2020-05-20T08:57:18.111" v="16" actId="20577"/>
          <ac:spMkLst>
            <pc:docMk/>
            <pc:sldMk cId="405445152" sldId="257"/>
            <ac:spMk id="3" creationId="{3614157E-5AAF-4D4D-A601-80FC7B39CE3E}"/>
          </ac:spMkLst>
        </pc:spChg>
      </pc:sldChg>
    </pc:docChg>
  </pc:docChgLst>
  <pc:docChgLst>
    <pc:chgData userId="9f56e30a1ac2dcea" providerId="LiveId" clId="{D49330E9-1E73-4340-B373-A3BC6473FB4D}"/>
    <pc:docChg chg="modSld">
      <pc:chgData name="" userId="9f56e30a1ac2dcea" providerId="LiveId" clId="{D49330E9-1E73-4340-B373-A3BC6473FB4D}" dt="2018-02-22T22:05:31.456" v="25" actId="20577"/>
      <pc:docMkLst>
        <pc:docMk/>
      </pc:docMkLst>
      <pc:sldChg chg="modSp">
        <pc:chgData name="" userId="9f56e30a1ac2dcea" providerId="LiveId" clId="{D49330E9-1E73-4340-B373-A3BC6473FB4D}" dt="2018-02-22T21:55:24.700" v="1" actId="20577"/>
        <pc:sldMkLst>
          <pc:docMk/>
          <pc:sldMk cId="2619083595" sldId="256"/>
        </pc:sldMkLst>
        <pc:spChg chg="mod">
          <ac:chgData name="" userId="9f56e30a1ac2dcea" providerId="LiveId" clId="{D49330E9-1E73-4340-B373-A3BC6473FB4D}" dt="2018-02-22T21:55:24.700" v="1" actId="20577"/>
          <ac:spMkLst>
            <pc:docMk/>
            <pc:sldMk cId="2619083595" sldId="256"/>
            <ac:spMk id="3" creationId="{3F14DFEF-1F5D-4394-B04F-20D343432113}"/>
          </ac:spMkLst>
        </pc:spChg>
      </pc:sldChg>
      <pc:sldChg chg="modSp">
        <pc:chgData name="" userId="9f56e30a1ac2dcea" providerId="LiveId" clId="{D49330E9-1E73-4340-B373-A3BC6473FB4D}" dt="2018-02-22T21:58:18.782" v="15" actId="20577"/>
        <pc:sldMkLst>
          <pc:docMk/>
          <pc:sldMk cId="405445152" sldId="257"/>
        </pc:sldMkLst>
        <pc:spChg chg="mod">
          <ac:chgData name="" userId="9f56e30a1ac2dcea" providerId="LiveId" clId="{D49330E9-1E73-4340-B373-A3BC6473FB4D}" dt="2018-02-22T21:58:18.782" v="15" actId="20577"/>
          <ac:spMkLst>
            <pc:docMk/>
            <pc:sldMk cId="405445152" sldId="257"/>
            <ac:spMk id="3" creationId="{3614157E-5AAF-4D4D-A601-80FC7B39CE3E}"/>
          </ac:spMkLst>
        </pc:spChg>
      </pc:sldChg>
      <pc:sldChg chg="modSp">
        <pc:chgData name="" userId="9f56e30a1ac2dcea" providerId="LiveId" clId="{D49330E9-1E73-4340-B373-A3BC6473FB4D}" dt="2018-02-22T22:00:29.862" v="16" actId="20577"/>
        <pc:sldMkLst>
          <pc:docMk/>
          <pc:sldMk cId="3050499276" sldId="278"/>
        </pc:sldMkLst>
        <pc:spChg chg="mod">
          <ac:chgData name="" userId="9f56e30a1ac2dcea" providerId="LiveId" clId="{D49330E9-1E73-4340-B373-A3BC6473FB4D}" dt="2018-02-22T22:00:29.862" v="16" actId="20577"/>
          <ac:spMkLst>
            <pc:docMk/>
            <pc:sldMk cId="3050499276" sldId="278"/>
            <ac:spMk id="3" creationId="{48CCA1DE-757F-4236-945E-4EDA1918EC7D}"/>
          </ac:spMkLst>
        </pc:spChg>
      </pc:sldChg>
      <pc:sldChg chg="modSp">
        <pc:chgData name="" userId="9f56e30a1ac2dcea" providerId="LiveId" clId="{D49330E9-1E73-4340-B373-A3BC6473FB4D}" dt="2018-02-22T22:05:31.456" v="25" actId="20577"/>
        <pc:sldMkLst>
          <pc:docMk/>
          <pc:sldMk cId="4137714817" sldId="280"/>
        </pc:sldMkLst>
        <pc:spChg chg="mod">
          <ac:chgData name="" userId="9f56e30a1ac2dcea" providerId="LiveId" clId="{D49330E9-1E73-4340-B373-A3BC6473FB4D}" dt="2018-02-22T22:05:31.456" v="25" actId="20577"/>
          <ac:spMkLst>
            <pc:docMk/>
            <pc:sldMk cId="4137714817" sldId="280"/>
            <ac:spMk id="3" creationId="{8A9541A8-C7E0-4B86-B740-6838B4E707AC}"/>
          </ac:spMkLst>
        </pc:spChg>
      </pc:sldChg>
    </pc:docChg>
  </pc:docChgLst>
  <pc:docChgLst>
    <pc:chgData name="Martin Čapek Adamec" userId="9f56e30a1ac2dcea" providerId="LiveId" clId="{CF9A5D1F-C9EC-4E98-B408-6050575E85AC}"/>
    <pc:docChg chg="modSld">
      <pc:chgData name="Martin Čapek Adamec" userId="9f56e30a1ac2dcea" providerId="LiveId" clId="{CF9A5D1F-C9EC-4E98-B408-6050575E85AC}" dt="2021-02-17T13:48:53.478" v="8" actId="14734"/>
      <pc:docMkLst>
        <pc:docMk/>
      </pc:docMkLst>
      <pc:sldChg chg="modSp mod">
        <pc:chgData name="Martin Čapek Adamec" userId="9f56e30a1ac2dcea" providerId="LiveId" clId="{CF9A5D1F-C9EC-4E98-B408-6050575E85AC}" dt="2021-02-17T09:04:17.185" v="3" actId="20577"/>
        <pc:sldMkLst>
          <pc:docMk/>
          <pc:sldMk cId="2619083595" sldId="256"/>
        </pc:sldMkLst>
        <pc:spChg chg="mod">
          <ac:chgData name="Martin Čapek Adamec" userId="9f56e30a1ac2dcea" providerId="LiveId" clId="{CF9A5D1F-C9EC-4E98-B408-6050575E85AC}" dt="2021-02-17T09:04:17.185" v="3" actId="20577"/>
          <ac:spMkLst>
            <pc:docMk/>
            <pc:sldMk cId="2619083595" sldId="256"/>
            <ac:spMk id="3" creationId="{3F14DFEF-1F5D-4394-B04F-20D343432113}"/>
          </ac:spMkLst>
        </pc:spChg>
      </pc:sldChg>
      <pc:sldChg chg="modSp mod">
        <pc:chgData name="Martin Čapek Adamec" userId="9f56e30a1ac2dcea" providerId="LiveId" clId="{CF9A5D1F-C9EC-4E98-B408-6050575E85AC}" dt="2021-02-17T09:04:28.305" v="5" actId="20577"/>
        <pc:sldMkLst>
          <pc:docMk/>
          <pc:sldMk cId="405445152" sldId="257"/>
        </pc:sldMkLst>
        <pc:spChg chg="mod">
          <ac:chgData name="Martin Čapek Adamec" userId="9f56e30a1ac2dcea" providerId="LiveId" clId="{CF9A5D1F-C9EC-4E98-B408-6050575E85AC}" dt="2021-02-17T09:04:28.305" v="5" actId="20577"/>
          <ac:spMkLst>
            <pc:docMk/>
            <pc:sldMk cId="405445152" sldId="257"/>
            <ac:spMk id="3" creationId="{3614157E-5AAF-4D4D-A601-80FC7B39CE3E}"/>
          </ac:spMkLst>
        </pc:spChg>
      </pc:sldChg>
      <pc:sldChg chg="modSp mod">
        <pc:chgData name="Martin Čapek Adamec" userId="9f56e30a1ac2dcea" providerId="LiveId" clId="{CF9A5D1F-C9EC-4E98-B408-6050575E85AC}" dt="2021-02-17T09:08:57.961" v="6" actId="20577"/>
        <pc:sldMkLst>
          <pc:docMk/>
          <pc:sldMk cId="2641046001" sldId="263"/>
        </pc:sldMkLst>
        <pc:spChg chg="mod">
          <ac:chgData name="Martin Čapek Adamec" userId="9f56e30a1ac2dcea" providerId="LiveId" clId="{CF9A5D1F-C9EC-4E98-B408-6050575E85AC}" dt="2021-02-17T09:08:57.961" v="6" actId="20577"/>
          <ac:spMkLst>
            <pc:docMk/>
            <pc:sldMk cId="2641046001" sldId="263"/>
            <ac:spMk id="3" creationId="{E89AB2F3-A207-4D3F-91F8-68FB4C6E48BD}"/>
          </ac:spMkLst>
        </pc:spChg>
      </pc:sldChg>
      <pc:sldChg chg="modSp mod">
        <pc:chgData name="Martin Čapek Adamec" userId="9f56e30a1ac2dcea" providerId="LiveId" clId="{CF9A5D1F-C9EC-4E98-B408-6050575E85AC}" dt="2021-02-17T13:48:53.478" v="8" actId="14734"/>
        <pc:sldMkLst>
          <pc:docMk/>
          <pc:sldMk cId="3058079935" sldId="274"/>
        </pc:sldMkLst>
        <pc:graphicFrameChg chg="modGraphic">
          <ac:chgData name="Martin Čapek Adamec" userId="9f56e30a1ac2dcea" providerId="LiveId" clId="{CF9A5D1F-C9EC-4E98-B408-6050575E85AC}" dt="2021-02-17T13:48:53.478" v="8" actId="14734"/>
          <ac:graphicFrameMkLst>
            <pc:docMk/>
            <pc:sldMk cId="3058079935" sldId="274"/>
            <ac:graphicFrameMk id="4" creationId="{1150151E-1240-41A2-B2AA-E7F8276865FF}"/>
          </ac:graphicFrameMkLst>
        </pc:graphicFrameChg>
      </pc:sldChg>
      <pc:sldChg chg="modSp mod">
        <pc:chgData name="Martin Čapek Adamec" userId="9f56e30a1ac2dcea" providerId="LiveId" clId="{CF9A5D1F-C9EC-4E98-B408-6050575E85AC}" dt="2021-02-17T09:09:34.267" v="7" actId="6549"/>
        <pc:sldMkLst>
          <pc:docMk/>
          <pc:sldMk cId="2907753846" sldId="281"/>
        </pc:sldMkLst>
        <pc:spChg chg="mod">
          <ac:chgData name="Martin Čapek Adamec" userId="9f56e30a1ac2dcea" providerId="LiveId" clId="{CF9A5D1F-C9EC-4E98-B408-6050575E85AC}" dt="2021-02-17T09:09:34.267" v="7" actId="6549"/>
          <ac:spMkLst>
            <pc:docMk/>
            <pc:sldMk cId="2907753846" sldId="281"/>
            <ac:spMk id="3" creationId="{295F6F29-0528-4F6F-A8B0-F9A5268DCAE0}"/>
          </ac:spMkLst>
        </pc:spChg>
      </pc:sldChg>
    </pc:docChg>
  </pc:docChgLst>
  <pc:docChgLst>
    <pc:chgData name="Martin Čapek Adamec" userId="9f56e30a1ac2dcea" providerId="LiveId" clId="{6E1645C3-8926-4E27-9783-224BC5998E8A}"/>
    <pc:docChg chg="modSld">
      <pc:chgData name="Martin Čapek Adamec" userId="9f56e30a1ac2dcea" providerId="LiveId" clId="{6E1645C3-8926-4E27-9783-224BC5998E8A}" dt="2023-01-18T14:35:43.243" v="3" actId="6549"/>
      <pc:docMkLst>
        <pc:docMk/>
      </pc:docMkLst>
      <pc:sldChg chg="modSp mod">
        <pc:chgData name="Martin Čapek Adamec" userId="9f56e30a1ac2dcea" providerId="LiveId" clId="{6E1645C3-8926-4E27-9783-224BC5998E8A}" dt="2023-01-18T14:35:43.243" v="3" actId="6549"/>
        <pc:sldMkLst>
          <pc:docMk/>
          <pc:sldMk cId="2619083595" sldId="256"/>
        </pc:sldMkLst>
        <pc:spChg chg="mod">
          <ac:chgData name="Martin Čapek Adamec" userId="9f56e30a1ac2dcea" providerId="LiveId" clId="{6E1645C3-8926-4E27-9783-224BC5998E8A}" dt="2023-01-18T14:35:43.243" v="3" actId="6549"/>
          <ac:spMkLst>
            <pc:docMk/>
            <pc:sldMk cId="2619083595" sldId="256"/>
            <ac:spMk id="3" creationId="{3F14DFEF-1F5D-4394-B04F-20D343432113}"/>
          </ac:spMkLst>
        </pc:spChg>
      </pc:sldChg>
    </pc:docChg>
  </pc:docChgLst>
  <pc:docChgLst>
    <pc:chgData name="Martin Čapek Adamec" userId="9f56e30a1ac2dcea" providerId="LiveId" clId="{9174C553-F5A5-4379-B7B1-777F4151BC3B}"/>
    <pc:docChg chg="modSld">
      <pc:chgData name="Martin Čapek Adamec" userId="9f56e30a1ac2dcea" providerId="LiveId" clId="{9174C553-F5A5-4379-B7B1-777F4151BC3B}" dt="2023-02-14T21:13:00.758" v="18" actId="20577"/>
      <pc:docMkLst>
        <pc:docMk/>
      </pc:docMkLst>
      <pc:sldChg chg="modSp mod">
        <pc:chgData name="Martin Čapek Adamec" userId="9f56e30a1ac2dcea" providerId="LiveId" clId="{9174C553-F5A5-4379-B7B1-777F4151BC3B}" dt="2023-02-14T21:13:00.758" v="18" actId="20577"/>
        <pc:sldMkLst>
          <pc:docMk/>
          <pc:sldMk cId="1060380243" sldId="270"/>
        </pc:sldMkLst>
        <pc:spChg chg="mod">
          <ac:chgData name="Martin Čapek Adamec" userId="9f56e30a1ac2dcea" providerId="LiveId" clId="{9174C553-F5A5-4379-B7B1-777F4151BC3B}" dt="2023-02-14T21:13:00.758" v="18" actId="20577"/>
          <ac:spMkLst>
            <pc:docMk/>
            <pc:sldMk cId="1060380243" sldId="270"/>
            <ac:spMk id="3" creationId="{A40E7142-2624-40BD-AE11-6F0AFF5C0BD4}"/>
          </ac:spMkLst>
        </pc:spChg>
      </pc:sldChg>
    </pc:docChg>
  </pc:docChgLst>
  <pc:docChgLst>
    <pc:chgData name="Martin Čapek Adamec" userId="9f56e30a1ac2dcea" providerId="LiveId" clId="{1499CA44-5AF3-43C0-8ED9-CABB9934E892}"/>
    <pc:docChg chg="modSld">
      <pc:chgData name="Martin Čapek Adamec" userId="9f56e30a1ac2dcea" providerId="LiveId" clId="{1499CA44-5AF3-43C0-8ED9-CABB9934E892}" dt="2023-02-13T21:27:54.741" v="6" actId="20577"/>
      <pc:docMkLst>
        <pc:docMk/>
      </pc:docMkLst>
      <pc:sldChg chg="modSp mod">
        <pc:chgData name="Martin Čapek Adamec" userId="9f56e30a1ac2dcea" providerId="LiveId" clId="{1499CA44-5AF3-43C0-8ED9-CABB9934E892}" dt="2023-02-13T21:27:54.741" v="6" actId="20577"/>
        <pc:sldMkLst>
          <pc:docMk/>
          <pc:sldMk cId="405445152" sldId="257"/>
        </pc:sldMkLst>
        <pc:spChg chg="mod">
          <ac:chgData name="Martin Čapek Adamec" userId="9f56e30a1ac2dcea" providerId="LiveId" clId="{1499CA44-5AF3-43C0-8ED9-CABB9934E892}" dt="2023-02-13T21:27:54.741" v="6" actId="20577"/>
          <ac:spMkLst>
            <pc:docMk/>
            <pc:sldMk cId="405445152" sldId="257"/>
            <ac:spMk id="3" creationId="{3614157E-5AAF-4D4D-A601-80FC7B39CE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5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97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9872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469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5343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373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007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0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14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97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742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35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94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4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45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98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1C0B1-307E-4B96-91DA-05AD03ED2618}" type="datetimeFigureOut">
              <a:rPr lang="cs-CZ" smtClean="0"/>
              <a:t>14.02.2023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72ACB71-E908-4B75-BA7F-16A98FD7CD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03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B829B1-6C67-4D2F-A7B8-D6B50925C4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Tvorba a využití</a:t>
            </a:r>
            <a:br>
              <a:rPr lang="cs-CZ" dirty="0"/>
            </a:br>
            <a:r>
              <a:rPr lang="cs-CZ" dirty="0"/>
              <a:t>didaktických testů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F14DFEF-1F5D-4394-B04F-20D3434321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LS 2022/23</a:t>
            </a:r>
            <a:endParaRPr lang="cs-CZ" dirty="0"/>
          </a:p>
          <a:p>
            <a:r>
              <a:rPr lang="cs-CZ" dirty="0"/>
              <a:t>Martin Čapek Adamec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9083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014ADA-EA92-40F4-8012-A562BA47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Jedna správná odpověď (nedokončená)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BECAD70-BA13-4BE9-B344-6F855347BD6E}"/>
              </a:ext>
            </a:extLst>
          </p:cNvPr>
          <p:cNvSpPr txBox="1"/>
          <p:nvPr/>
        </p:nvSpPr>
        <p:spPr>
          <a:xfrm>
            <a:off x="677334" y="1807977"/>
            <a:ext cx="8529419" cy="28623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Muž je ve vztahu k ženě jako chlapec k ____________ .</a:t>
            </a:r>
          </a:p>
          <a:p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otci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matce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dívce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chlapci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50742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CB67C-1539-442A-AE6B-275C6B41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Jedna nejpřesnější odpověď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F242C72-0A80-4329-AE67-D9AB686E8963}"/>
              </a:ext>
            </a:extLst>
          </p:cNvPr>
          <p:cNvSpPr txBox="1"/>
          <p:nvPr/>
        </p:nvSpPr>
        <p:spPr>
          <a:xfrm>
            <a:off x="677334" y="1807977"/>
            <a:ext cx="8529419" cy="31393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Které z následujících tvrzení nejlépe odpovídá na otázku „Co je chemický prvek?“</a:t>
            </a:r>
          </a:p>
          <a:p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Prvek je látka, která se skládá z atomů stejného druhu.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Prvek je látka, kterou již nelze dále dělit.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Prvek je látka složená z atomů, které mají stejné protonové číslo.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Žádné z předchozích tvrzení není správné.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865713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CB67C-1539-442A-AE6B-275C6B41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Jedna nesprávná odpověď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F242C72-0A80-4329-AE67-D9AB686E8963}"/>
              </a:ext>
            </a:extLst>
          </p:cNvPr>
          <p:cNvSpPr txBox="1"/>
          <p:nvPr/>
        </p:nvSpPr>
        <p:spPr>
          <a:xfrm>
            <a:off x="677334" y="1807977"/>
            <a:ext cx="8529419" cy="28623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Který z následujících dějů </a:t>
            </a:r>
            <a:r>
              <a:rPr lang="cs-CZ" b="1" i="1" dirty="0"/>
              <a:t>není</a:t>
            </a:r>
            <a:r>
              <a:rPr lang="cs-CZ" i="1" dirty="0"/>
              <a:t> formou oxidačního procesu?</a:t>
            </a:r>
          </a:p>
          <a:p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dýchání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hnití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destilace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rezivění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331091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CB67C-1539-442A-AE6B-275C6B41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Vícenásobná odpověď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CF8F9493-BC8E-4411-AEEA-503408C0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0284"/>
            <a:ext cx="8596668" cy="412282"/>
          </a:xfrm>
        </p:spPr>
        <p:txBody>
          <a:bodyPr/>
          <a:lstStyle/>
          <a:p>
            <a:r>
              <a:rPr lang="cs-CZ" dirty="0"/>
              <a:t>Skórování „všechno a nic“ × diferenciované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F242C72-0A80-4329-AE67-D9AB686E8963}"/>
              </a:ext>
            </a:extLst>
          </p:cNvPr>
          <p:cNvSpPr txBox="1"/>
          <p:nvPr/>
        </p:nvSpPr>
        <p:spPr>
          <a:xfrm>
            <a:off x="677334" y="2632731"/>
            <a:ext cx="8529419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Kterými státy protéká (nebo kterých se aspoň dotýká) řeka Odra?</a:t>
            </a:r>
          </a:p>
          <a:p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Německo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Rusko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Česko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Slovensko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Polsko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421657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9F992E-3F03-4DD5-B9DA-C7BC85D64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Situační úlohy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B1E813-3970-407B-8D41-F5854157C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326682"/>
          </a:xfrm>
        </p:spPr>
        <p:txBody>
          <a:bodyPr/>
          <a:lstStyle/>
          <a:p>
            <a:r>
              <a:rPr lang="cs-CZ" dirty="0"/>
              <a:t>Výběr není explicitně uveden</a:t>
            </a:r>
          </a:p>
          <a:p>
            <a:r>
              <a:rPr lang="cs-CZ" dirty="0"/>
              <a:t>Větší počet nabídek =&gt; nízká pravděpodobnost uhádnutí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17D06F4-0C23-4C5F-9546-6355B2889F24}"/>
              </a:ext>
            </a:extLst>
          </p:cNvPr>
          <p:cNvSpPr txBox="1"/>
          <p:nvPr/>
        </p:nvSpPr>
        <p:spPr>
          <a:xfrm>
            <a:off x="677334" y="3574025"/>
            <a:ext cx="8529419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Na místo označené hvězdičkou doplňte číslici, aby výsledné číslo bylo dělitelné sedmi.</a:t>
            </a:r>
          </a:p>
          <a:p>
            <a:endParaRPr lang="cs-CZ" i="1" dirty="0"/>
          </a:p>
          <a:p>
            <a:r>
              <a:rPr lang="cs-CZ" i="1" dirty="0"/>
              <a:t>823*43</a:t>
            </a:r>
          </a:p>
        </p:txBody>
      </p:sp>
    </p:spTree>
    <p:extLst>
      <p:ext uri="{BB962C8B-B14F-4D97-AF65-F5344CB8AC3E}">
        <p14:creationId xmlns:p14="http://schemas.microsoft.com/office/powerpoint/2010/main" val="3503618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F0877B-B585-4CBA-ADC6-BC5C86131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Korekce na hádání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A40E7142-2624-40BD-AE11-6F0AFF5C0B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Nebezpeční náhodného výběru odpovědí z nabídky</a:t>
                </a:r>
              </a:p>
              <a:p>
                <a:r>
                  <a:rPr lang="cs-CZ" dirty="0"/>
                  <a:t>Při 4 odpovědích v úloze pravděpodobnost 25 %</a:t>
                </a:r>
              </a:p>
              <a:p>
                <a:r>
                  <a:rPr lang="cs-CZ" dirty="0"/>
                  <a:t>Při nižším </a:t>
                </a:r>
                <a:r>
                  <a:rPr lang="cs-CZ"/>
                  <a:t>počtu – </a:t>
                </a:r>
                <a:r>
                  <a:rPr lang="cs-CZ" dirty="0"/>
                  <a:t>korekce</a:t>
                </a:r>
                <a:endParaRPr lang="cs-CZ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b="0" dirty="0"/>
              </a:p>
              <a:p>
                <a:pPr marL="0" indent="0">
                  <a:buNone/>
                </a:pPr>
                <a:r>
                  <a:rPr lang="cs-CZ" dirty="0"/>
                  <a:t>	</a:t>
                </a:r>
                <a:r>
                  <a:rPr lang="cs-CZ" i="1" dirty="0"/>
                  <a:t>s</a:t>
                </a:r>
                <a:r>
                  <a:rPr lang="cs-CZ" i="1" baseline="-25000" dirty="0"/>
                  <a:t>o</a:t>
                </a:r>
                <a:r>
                  <a:rPr lang="cs-CZ" dirty="0"/>
                  <a:t>	– opravené skóre</a:t>
                </a:r>
              </a:p>
              <a:p>
                <a:pPr marL="0" indent="0">
                  <a:buNone/>
                </a:pPr>
                <a:r>
                  <a:rPr lang="cs-CZ" baseline="-25000" dirty="0"/>
                  <a:t>	</a:t>
                </a:r>
                <a:r>
                  <a:rPr lang="cs-CZ" i="1" dirty="0" err="1"/>
                  <a:t>s</a:t>
                </a:r>
                <a:r>
                  <a:rPr lang="cs-CZ" i="1" baseline="-25000" dirty="0" err="1"/>
                  <a:t>n</a:t>
                </a:r>
                <a:r>
                  <a:rPr lang="cs-CZ" i="1" baseline="-25000" dirty="0"/>
                  <a:t>	</a:t>
                </a:r>
                <a:r>
                  <a:rPr lang="cs-CZ" dirty="0"/>
                  <a:t>– neopravené skóre</a:t>
                </a:r>
              </a:p>
              <a:p>
                <a:pPr marL="0" indent="0">
                  <a:buNone/>
                </a:pPr>
                <a:r>
                  <a:rPr lang="cs-CZ" i="1" baseline="-25000" dirty="0"/>
                  <a:t>	</a:t>
                </a:r>
                <a:r>
                  <a:rPr lang="cs-CZ" i="1" dirty="0"/>
                  <a:t>n	</a:t>
                </a:r>
                <a:r>
                  <a:rPr lang="cs-CZ" dirty="0"/>
                  <a:t>– počet nesprávných odpovědí v testu</a:t>
                </a:r>
              </a:p>
              <a:p>
                <a:pPr marL="0" indent="0">
                  <a:buNone/>
                </a:pPr>
                <a:r>
                  <a:rPr lang="cs-CZ" baseline="-25000" dirty="0"/>
                  <a:t>	</a:t>
                </a:r>
                <a:r>
                  <a:rPr lang="cs-CZ" dirty="0"/>
                  <a:t>y	– počet nabízených odpovědí (v jedné úloze)</a:t>
                </a:r>
              </a:p>
            </p:txBody>
          </p:sp>
        </mc:Choice>
        <mc:Fallback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A40E7142-2624-40BD-AE11-6F0AFF5C0B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038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329D9-950F-41A2-9702-AA66F6379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Přiřazovací úlohy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6440609-5A2B-4BE2-BDC5-BE332B439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9602"/>
            <a:ext cx="8596668" cy="1326682"/>
          </a:xfrm>
        </p:spPr>
        <p:txBody>
          <a:bodyPr/>
          <a:lstStyle/>
          <a:p>
            <a:r>
              <a:rPr lang="cs-CZ" dirty="0"/>
              <a:t>Počet nabídek větší než počet objektů, ke kterým se přiřazují</a:t>
            </a:r>
          </a:p>
          <a:p>
            <a:r>
              <a:rPr lang="cs-CZ" dirty="0"/>
              <a:t>Nesnadné uhodnutí</a:t>
            </a:r>
          </a:p>
          <a:p>
            <a:r>
              <a:rPr lang="cs-CZ" dirty="0"/>
              <a:t>Omezené použití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EF6B037-39AA-4C1E-AC60-67B2C71B341E}"/>
              </a:ext>
            </a:extLst>
          </p:cNvPr>
          <p:cNvSpPr txBox="1"/>
          <p:nvPr/>
        </p:nvSpPr>
        <p:spPr>
          <a:xfrm>
            <a:off x="677334" y="3116819"/>
            <a:ext cx="8529419" cy="28623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K názvům států v levém sloupci přiřaďte názvy jejich hlavních měst z pravého sloupce.</a:t>
            </a:r>
          </a:p>
          <a:p>
            <a:endParaRPr lang="cs-CZ" i="1" dirty="0"/>
          </a:p>
          <a:p>
            <a:r>
              <a:rPr lang="cs-CZ" i="1" dirty="0"/>
              <a:t>Německo	___					A) Moskva</a:t>
            </a:r>
          </a:p>
          <a:p>
            <a:r>
              <a:rPr lang="cs-CZ" i="1" dirty="0"/>
              <a:t>Rusko 		___					B) Praha</a:t>
            </a:r>
          </a:p>
          <a:p>
            <a:r>
              <a:rPr lang="cs-CZ" i="1" dirty="0"/>
              <a:t>Česko		___					C) Varšava</a:t>
            </a:r>
          </a:p>
          <a:p>
            <a:r>
              <a:rPr lang="cs-CZ" i="1" dirty="0"/>
              <a:t>Slovensko	___					D) Bonn</a:t>
            </a:r>
          </a:p>
          <a:p>
            <a:r>
              <a:rPr lang="cs-CZ" i="1" dirty="0"/>
              <a:t>Polsko		___					E) Helsinky</a:t>
            </a:r>
          </a:p>
          <a:p>
            <a:r>
              <a:rPr lang="cs-CZ" i="1" dirty="0"/>
              <a:t>								F) Bratislava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060488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329D9-950F-41A2-9702-AA66F6379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Uspořádací</a:t>
            </a:r>
            <a:r>
              <a:rPr lang="cs-CZ" dirty="0"/>
              <a:t> úlohy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6440609-5A2B-4BE2-BDC5-BE332B439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9602"/>
            <a:ext cx="8596668" cy="1326682"/>
          </a:xfrm>
        </p:spPr>
        <p:txBody>
          <a:bodyPr/>
          <a:lstStyle/>
          <a:p>
            <a:r>
              <a:rPr lang="cs-CZ" dirty="0"/>
              <a:t>Nesnadné uhodnutí</a:t>
            </a:r>
          </a:p>
          <a:p>
            <a:r>
              <a:rPr lang="cs-CZ" dirty="0"/>
              <a:t>Obtížné skórování</a:t>
            </a:r>
          </a:p>
          <a:p>
            <a:r>
              <a:rPr lang="cs-CZ" dirty="0"/>
              <a:t>Omezené použití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EF6B037-39AA-4C1E-AC60-67B2C71B341E}"/>
              </a:ext>
            </a:extLst>
          </p:cNvPr>
          <p:cNvSpPr txBox="1"/>
          <p:nvPr/>
        </p:nvSpPr>
        <p:spPr>
          <a:xfrm>
            <a:off x="677334" y="3116819"/>
            <a:ext cx="8596668" cy="25853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Seřaďte uvedená města podle počtu obyvatel. Seřazení proveďte pomocí pořadových čísel 1 až 6 tak, aby město s nejvyšším počtem obyvatel mělo číslo 1.</a:t>
            </a:r>
          </a:p>
          <a:p>
            <a:endParaRPr lang="cs-CZ" i="1" dirty="0"/>
          </a:p>
          <a:p>
            <a:r>
              <a:rPr lang="cs-CZ" i="1" dirty="0"/>
              <a:t>Londýn		___					</a:t>
            </a:r>
          </a:p>
          <a:p>
            <a:r>
              <a:rPr lang="cs-CZ" i="1" dirty="0"/>
              <a:t>Tokio		___					</a:t>
            </a:r>
          </a:p>
          <a:p>
            <a:r>
              <a:rPr lang="cs-CZ" i="1" dirty="0"/>
              <a:t>Káhira		___					</a:t>
            </a:r>
          </a:p>
          <a:p>
            <a:r>
              <a:rPr lang="cs-CZ" i="1" dirty="0"/>
              <a:t>New York	___	</a:t>
            </a:r>
          </a:p>
          <a:p>
            <a:r>
              <a:rPr lang="cs-CZ" i="1" dirty="0" err="1"/>
              <a:t>Sao</a:t>
            </a:r>
            <a:r>
              <a:rPr lang="cs-CZ" i="1" dirty="0"/>
              <a:t> Paulo	___	</a:t>
            </a:r>
          </a:p>
          <a:p>
            <a:r>
              <a:rPr lang="cs-CZ" i="1" dirty="0"/>
              <a:t>Sydney		___</a:t>
            </a:r>
          </a:p>
        </p:txBody>
      </p:sp>
    </p:spTree>
    <p:extLst>
      <p:ext uri="{BB962C8B-B14F-4D97-AF65-F5344CB8AC3E}">
        <p14:creationId xmlns:p14="http://schemas.microsoft.com/office/powerpoint/2010/main" val="2473613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ABD42-BDF4-462B-89F2-21F08CB2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Konstrukce didaktického testu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5DC428-9872-4254-9E55-90EFBE582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Stanovení účelu</a:t>
            </a:r>
          </a:p>
          <a:p>
            <a:r>
              <a:rPr lang="cs-CZ" dirty="0"/>
              <a:t>Stanovení obsahu vč. úrovně osvojení</a:t>
            </a:r>
          </a:p>
          <a:p>
            <a:pPr lvl="1"/>
            <a:r>
              <a:rPr lang="cs-CZ" dirty="0"/>
              <a:t>specifikační tabulka</a:t>
            </a:r>
          </a:p>
          <a:p>
            <a:r>
              <a:rPr lang="cs-CZ" dirty="0"/>
              <a:t>Návrh úloh</a:t>
            </a:r>
          </a:p>
          <a:p>
            <a:r>
              <a:rPr lang="cs-CZ" dirty="0"/>
              <a:t>Posouzení dalšími odborníky</a:t>
            </a:r>
          </a:p>
          <a:p>
            <a:r>
              <a:rPr lang="cs-CZ" dirty="0"/>
              <a:t>Úprava prototypu</a:t>
            </a:r>
          </a:p>
          <a:p>
            <a:pPr lvl="1"/>
            <a:r>
              <a:rPr lang="cs-CZ" dirty="0"/>
              <a:t>vyřazení nevhodných úloh</a:t>
            </a:r>
          </a:p>
          <a:p>
            <a:pPr lvl="1"/>
            <a:r>
              <a:rPr lang="cs-CZ" dirty="0"/>
              <a:t>seřazení úloh podle obtížnosti</a:t>
            </a:r>
          </a:p>
          <a:p>
            <a:pPr lvl="1"/>
            <a:r>
              <a:rPr lang="cs-CZ" dirty="0"/>
              <a:t>stanovení časového limitu</a:t>
            </a:r>
          </a:p>
          <a:p>
            <a:pPr lvl="1"/>
            <a:r>
              <a:rPr lang="cs-CZ" dirty="0"/>
              <a:t>vypracování pokynů</a:t>
            </a:r>
          </a:p>
        </p:txBody>
      </p:sp>
    </p:spTree>
    <p:extLst>
      <p:ext uri="{BB962C8B-B14F-4D97-AF65-F5344CB8AC3E}">
        <p14:creationId xmlns:p14="http://schemas.microsoft.com/office/powerpoint/2010/main" val="552762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49592F-461E-4285-AA74-EFAF9E042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Specifikační tabulka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1150151E-1240-41A2-B2AA-E7F827686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216469"/>
              </p:ext>
            </p:extLst>
          </p:nvPr>
        </p:nvGraphicFramePr>
        <p:xfrm>
          <a:off x="687754" y="2402636"/>
          <a:ext cx="8586422" cy="386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117">
                  <a:extLst>
                    <a:ext uri="{9D8B030D-6E8A-4147-A177-3AD203B41FA5}">
                      <a16:colId xmlns:a16="http://schemas.microsoft.com/office/drawing/2014/main" val="3016230891"/>
                    </a:ext>
                  </a:extLst>
                </a:gridCol>
                <a:gridCol w="1556870">
                  <a:extLst>
                    <a:ext uri="{9D8B030D-6E8A-4147-A177-3AD203B41FA5}">
                      <a16:colId xmlns:a16="http://schemas.microsoft.com/office/drawing/2014/main" val="2119750216"/>
                    </a:ext>
                  </a:extLst>
                </a:gridCol>
                <a:gridCol w="1556870">
                  <a:extLst>
                    <a:ext uri="{9D8B030D-6E8A-4147-A177-3AD203B41FA5}">
                      <a16:colId xmlns:a16="http://schemas.microsoft.com/office/drawing/2014/main" val="2032510384"/>
                    </a:ext>
                  </a:extLst>
                </a:gridCol>
                <a:gridCol w="1556870">
                  <a:extLst>
                    <a:ext uri="{9D8B030D-6E8A-4147-A177-3AD203B41FA5}">
                      <a16:colId xmlns:a16="http://schemas.microsoft.com/office/drawing/2014/main" val="3389935632"/>
                    </a:ext>
                  </a:extLst>
                </a:gridCol>
                <a:gridCol w="986118">
                  <a:extLst>
                    <a:ext uri="{9D8B030D-6E8A-4147-A177-3AD203B41FA5}">
                      <a16:colId xmlns:a16="http://schemas.microsoft.com/office/drawing/2014/main" val="172480355"/>
                    </a:ext>
                  </a:extLst>
                </a:gridCol>
                <a:gridCol w="1044577">
                  <a:extLst>
                    <a:ext uri="{9D8B030D-6E8A-4147-A177-3AD203B41FA5}">
                      <a16:colId xmlns:a16="http://schemas.microsoft.com/office/drawing/2014/main" val="3304545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Tematický 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Znalost s porozuměním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Aplikace znalosti</a:t>
                      </a:r>
                      <a:br>
                        <a:rPr lang="cs-CZ" sz="1200" dirty="0"/>
                      </a:br>
                      <a:r>
                        <a:rPr lang="cs-CZ" sz="1200" dirty="0"/>
                        <a:t>a práce s informacemi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Hodnotící posouzení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Počet úloh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Podíl v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279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Člověk jako jedinec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804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Člověk a společnost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184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Občan a stát v dějinách současnosti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87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Občan a právo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880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Občan a hospodářství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812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Občan, Evropa a soudobý svět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135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Člověk a praktická filozofie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376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b="1" dirty="0"/>
                        <a:t>Celkem úloh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445771"/>
                  </a:ext>
                </a:extLst>
              </a:tr>
            </a:tbl>
          </a:graphicData>
        </a:graphic>
      </p:graphicFrame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4720DF36-5C89-4BC8-AE13-27B26BFFA1CB}"/>
              </a:ext>
            </a:extLst>
          </p:cNvPr>
          <p:cNvSpPr txBox="1">
            <a:spLocks/>
          </p:cNvSpPr>
          <p:nvPr/>
        </p:nvSpPr>
        <p:spPr>
          <a:xfrm>
            <a:off x="677334" y="1649602"/>
            <a:ext cx="8596668" cy="1326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Př.: Občanský základ pro maturitní ročník (90 min)</a:t>
            </a:r>
          </a:p>
        </p:txBody>
      </p:sp>
    </p:spTree>
    <p:extLst>
      <p:ext uri="{BB962C8B-B14F-4D97-AF65-F5344CB8AC3E}">
        <p14:creationId xmlns:p14="http://schemas.microsoft.com/office/powerpoint/2010/main" val="305807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EACF5B-5CD3-4CFB-9C44-790DC1D7A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k úspěšnému absolvování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14157E-5AAF-4D4D-A601-80FC7B39C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Odevzdání seminární práce do 30. 6. 2023</a:t>
            </a:r>
          </a:p>
          <a:p>
            <a:pPr lvl="1"/>
            <a:r>
              <a:rPr lang="cs-CZ" dirty="0"/>
              <a:t>v </a:t>
            </a:r>
            <a:r>
              <a:rPr lang="cs-CZ" dirty="0" err="1"/>
              <a:t>Moodle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oznámení tématu práce do 31. 5. 2023 (tamtéž)</a:t>
            </a:r>
          </a:p>
          <a:p>
            <a:endParaRPr lang="cs-CZ" dirty="0"/>
          </a:p>
          <a:p>
            <a:r>
              <a:rPr lang="cs-CZ" dirty="0"/>
              <a:t>Forma: odborný článek (styl, struktura, citace)</a:t>
            </a:r>
          </a:p>
          <a:p>
            <a:pPr lvl="1"/>
            <a:r>
              <a:rPr lang="cs-CZ" dirty="0"/>
              <a:t>prakticky zaměřený (tvorba/analýza testu)</a:t>
            </a:r>
          </a:p>
          <a:p>
            <a:pPr lvl="1"/>
            <a:endParaRPr lang="cs-CZ" dirty="0"/>
          </a:p>
          <a:p>
            <a:r>
              <a:rPr lang="cs-CZ" dirty="0"/>
              <a:t>Rozsah: 5 až 10 stran</a:t>
            </a:r>
          </a:p>
          <a:p>
            <a:endParaRPr lang="cs-CZ" dirty="0"/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445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E73FF-280E-43E3-9124-27E6294A0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Ověřování vlastností testu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D7DFEF-D28C-4A5E-B423-5185581BD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Úlohy</a:t>
            </a:r>
          </a:p>
          <a:p>
            <a:pPr lvl="1"/>
            <a:r>
              <a:rPr lang="cs-CZ" dirty="0"/>
              <a:t>obtížnost</a:t>
            </a:r>
          </a:p>
          <a:p>
            <a:pPr lvl="1"/>
            <a:r>
              <a:rPr lang="cs-CZ" dirty="0"/>
              <a:t>citlivost</a:t>
            </a:r>
          </a:p>
          <a:p>
            <a:pPr lvl="1"/>
            <a:r>
              <a:rPr lang="cs-CZ" dirty="0"/>
              <a:t>analýza nenormovaných odpovědí</a:t>
            </a:r>
          </a:p>
          <a:p>
            <a:pPr lvl="1"/>
            <a:endParaRPr lang="cs-CZ" dirty="0"/>
          </a:p>
          <a:p>
            <a:r>
              <a:rPr lang="cs-CZ" dirty="0"/>
              <a:t>Celý test</a:t>
            </a:r>
          </a:p>
          <a:p>
            <a:pPr lvl="1"/>
            <a:r>
              <a:rPr lang="cs-CZ" dirty="0"/>
              <a:t>validita</a:t>
            </a:r>
          </a:p>
          <a:p>
            <a:pPr lvl="1"/>
            <a:r>
              <a:rPr lang="cs-CZ" dirty="0"/>
              <a:t>reliabilita</a:t>
            </a:r>
          </a:p>
        </p:txBody>
      </p:sp>
    </p:spTree>
    <p:extLst>
      <p:ext uri="{BB962C8B-B14F-4D97-AF65-F5344CB8AC3E}">
        <p14:creationId xmlns:p14="http://schemas.microsoft.com/office/powerpoint/2010/main" val="2282646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3B0FE-6D5C-4A26-8F27-634D6A791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Obtížnost testové úlohy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60030A1-73CC-4956-AADB-1F25C4F9D4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Hodnota obtížnosti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=100∙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dirty="0"/>
                  <a:t> (</a:t>
                </a:r>
                <a:r>
                  <a:rPr lang="cs-CZ" i="1" dirty="0" err="1"/>
                  <a:t>n</a:t>
                </a:r>
                <a:r>
                  <a:rPr lang="cs-CZ" i="1" baseline="-25000" dirty="0" err="1"/>
                  <a:t>n</a:t>
                </a:r>
                <a:r>
                  <a:rPr lang="cs-CZ" dirty="0"/>
                  <a:t> – nesprávně vč. vynechání, </a:t>
                </a:r>
                <a:r>
                  <a:rPr lang="cs-CZ" i="1" dirty="0"/>
                  <a:t>n</a:t>
                </a:r>
                <a:r>
                  <a:rPr lang="cs-CZ" dirty="0"/>
                  <a:t> – celkem)</a:t>
                </a:r>
              </a:p>
              <a:p>
                <a:r>
                  <a:rPr lang="cs-CZ" dirty="0"/>
                  <a:t>Index obtížnosti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=100∙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dirty="0"/>
                  <a:t> (</a:t>
                </a:r>
                <a:r>
                  <a:rPr lang="cs-CZ" i="1" dirty="0" err="1"/>
                  <a:t>n</a:t>
                </a:r>
                <a:r>
                  <a:rPr lang="cs-CZ" i="1" baseline="-25000" dirty="0" err="1"/>
                  <a:t>s</a:t>
                </a:r>
                <a:r>
                  <a:rPr lang="cs-CZ" dirty="0"/>
                  <a:t> – správně, </a:t>
                </a:r>
                <a:r>
                  <a:rPr lang="cs-CZ" i="1" dirty="0"/>
                  <a:t>n</a:t>
                </a:r>
                <a:r>
                  <a:rPr lang="cs-CZ" dirty="0"/>
                  <a:t> – celkem)</a:t>
                </a:r>
              </a:p>
              <a:p>
                <a:r>
                  <a:rPr lang="cs-CZ" dirty="0"/>
                  <a:t>Velmi obtížná</a:t>
                </a:r>
              </a:p>
              <a:p>
                <a:pPr lvl="1"/>
                <a:r>
                  <a:rPr lang="cs-CZ" i="1" dirty="0"/>
                  <a:t>Q</a:t>
                </a:r>
                <a:r>
                  <a:rPr lang="cs-CZ" dirty="0"/>
                  <a:t> &gt; 80 (</a:t>
                </a:r>
                <a:r>
                  <a:rPr lang="cs-CZ" i="1" dirty="0"/>
                  <a:t>P</a:t>
                </a:r>
                <a:r>
                  <a:rPr lang="cs-CZ" dirty="0"/>
                  <a:t> &lt; 20)</a:t>
                </a:r>
              </a:p>
              <a:p>
                <a:r>
                  <a:rPr lang="cs-CZ" dirty="0"/>
                  <a:t>Velmi snadná</a:t>
                </a:r>
              </a:p>
              <a:p>
                <a:pPr lvl="1"/>
                <a:r>
                  <a:rPr lang="cs-CZ" i="1" dirty="0"/>
                  <a:t>Q</a:t>
                </a:r>
                <a:r>
                  <a:rPr lang="cs-CZ" dirty="0"/>
                  <a:t> &lt; 20 (</a:t>
                </a:r>
                <a:r>
                  <a:rPr lang="cs-CZ" i="1" dirty="0"/>
                  <a:t>P</a:t>
                </a:r>
                <a:r>
                  <a:rPr lang="cs-CZ" dirty="0"/>
                  <a:t> &gt; 80)</a:t>
                </a:r>
              </a:p>
              <a:p>
                <a:pPr lvl="1"/>
                <a:endParaRPr lang="cs-CZ" dirty="0"/>
              </a:p>
              <a:p>
                <a:r>
                  <a:rPr lang="cs-CZ" dirty="0"/>
                  <a:t>Extrémně obtížné – nevhodné</a:t>
                </a:r>
              </a:p>
              <a:p>
                <a:r>
                  <a:rPr lang="cs-CZ" dirty="0"/>
                  <a:t>Extrémně snadné – max. 1 (úvodní)</a:t>
                </a:r>
              </a:p>
            </p:txBody>
          </p:sp>
        </mc:Choice>
        <mc:Fallback xmlns="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60030A1-73CC-4956-AADB-1F25C4F9D4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1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7B2F5B18-30A8-48D6-9570-700B01E25C7C}"/>
                  </a:ext>
                </a:extLst>
              </p:cNvPr>
              <p:cNvSpPr txBox="1"/>
              <p:nvPr/>
            </p:nvSpPr>
            <p:spPr>
              <a:xfrm>
                <a:off x="6372179" y="1067834"/>
                <a:ext cx="2198383" cy="5196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100 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∙(1−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7B2F5B18-30A8-48D6-9570-700B01E25C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179" y="1067834"/>
                <a:ext cx="2198383" cy="519629"/>
              </a:xfrm>
              <a:prstGeom prst="rect">
                <a:avLst/>
              </a:prstGeom>
              <a:blipFill>
                <a:blip r:embed="rId3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5892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DCB0E-3800-4A5C-9BF2-D2335099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 testové úlohy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F071A2B-5262-4CA9-A725-EBE2AC0342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1"/>
                <a:ext cx="8596668" cy="4649694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cs-CZ" dirty="0"/>
                  <a:t>Korelace úspěšnosti úlohy s úspěchem v celém testu</a:t>
                </a:r>
              </a:p>
              <a:p>
                <a:pPr lvl="1"/>
                <a:r>
                  <a:rPr lang="cs-CZ" dirty="0"/>
                  <a:t>„lepší“ ji řeší snáze, „horší“ ji řeší obtížně</a:t>
                </a:r>
              </a:p>
              <a:p>
                <a:pPr lvl="1"/>
                <a:endParaRPr lang="cs-CZ" dirty="0"/>
              </a:p>
              <a:p>
                <a:r>
                  <a:rPr lang="cs-CZ" dirty="0"/>
                  <a:t>Koeficient citlivosti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−1,1</m:t>
                        </m:r>
                      </m:e>
                    </m:d>
                  </m:oMath>
                </a14:m>
                <a:endParaRPr lang="cs-CZ" dirty="0"/>
              </a:p>
              <a:p>
                <a:pPr lvl="1"/>
                <a:r>
                  <a:rPr lang="cs-CZ" dirty="0"/>
                  <a:t>−1 – zvýhodňuje osoby s horšími výsledky</a:t>
                </a:r>
              </a:p>
              <a:p>
                <a:pPr lvl="1"/>
                <a:r>
                  <a:rPr lang="cs-CZ" dirty="0"/>
                  <a:t>0 – nerozlišuje</a:t>
                </a:r>
              </a:p>
              <a:p>
                <a:pPr lvl="1"/>
                <a:r>
                  <a:rPr lang="cs-CZ" dirty="0"/>
                  <a:t>1 – zvýhodňuje osoby s lepšími výsledky</a:t>
                </a:r>
              </a:p>
              <a:p>
                <a:pPr lvl="1"/>
                <a:endParaRPr lang="cs-CZ" dirty="0"/>
              </a:p>
              <a:p>
                <a:r>
                  <a:rPr lang="cs-CZ" dirty="0"/>
                  <a:t>ULI (</a:t>
                </a:r>
                <a:r>
                  <a:rPr lang="cs-CZ" dirty="0" err="1"/>
                  <a:t>upper-lower</a:t>
                </a:r>
                <a:r>
                  <a:rPr lang="cs-CZ" dirty="0"/>
                  <a:t> index)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</a:rPr>
                          <m:t>0,5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sz="1500" dirty="0"/>
                  <a:t>	</a:t>
                </a:r>
                <a:r>
                  <a:rPr lang="cs-CZ" sz="1500" i="1" dirty="0" err="1"/>
                  <a:t>n</a:t>
                </a:r>
                <a:r>
                  <a:rPr lang="cs-CZ" sz="1500" i="1" baseline="-25000" dirty="0" err="1"/>
                  <a:t>L</a:t>
                </a:r>
                <a:r>
                  <a:rPr lang="cs-CZ" sz="1500" i="1" baseline="-25000" dirty="0"/>
                  <a:t>	</a:t>
                </a:r>
                <a:r>
                  <a:rPr lang="cs-CZ" sz="1500" i="1" dirty="0"/>
                  <a:t>–</a:t>
                </a:r>
                <a:r>
                  <a:rPr lang="cs-CZ" sz="1500" i="1" baseline="-25000" dirty="0"/>
                  <a:t> </a:t>
                </a:r>
                <a:r>
                  <a:rPr lang="cs-CZ" sz="1500" dirty="0"/>
                  <a:t>počet „lepších“ se správnou odpovědí</a:t>
                </a:r>
                <a:br>
                  <a:rPr lang="cs-CZ" sz="1500" dirty="0"/>
                </a:br>
                <a:r>
                  <a:rPr lang="cs-CZ" sz="1500" dirty="0"/>
                  <a:t>	</a:t>
                </a:r>
                <a:r>
                  <a:rPr lang="cs-CZ" sz="1500" i="1" dirty="0" err="1"/>
                  <a:t>n</a:t>
                </a:r>
                <a:r>
                  <a:rPr lang="cs-CZ" sz="1500" i="1" baseline="-25000" dirty="0" err="1"/>
                  <a:t>H</a:t>
                </a:r>
                <a:r>
                  <a:rPr lang="cs-CZ" sz="1500" i="1" baseline="-25000" dirty="0"/>
                  <a:t>	</a:t>
                </a:r>
                <a:r>
                  <a:rPr lang="cs-CZ" sz="1500" i="1" dirty="0"/>
                  <a:t>–</a:t>
                </a:r>
                <a:r>
                  <a:rPr lang="cs-CZ" sz="1500" i="1" baseline="-25000" dirty="0"/>
                  <a:t> </a:t>
                </a:r>
                <a:r>
                  <a:rPr lang="cs-CZ" sz="1500" dirty="0"/>
                  <a:t>počet „horších“ se správnou odpovědí</a:t>
                </a:r>
                <a:br>
                  <a:rPr lang="cs-CZ" sz="1500" dirty="0"/>
                </a:br>
                <a:r>
                  <a:rPr lang="cs-CZ" sz="1500" dirty="0"/>
                  <a:t>	</a:t>
                </a:r>
                <a:r>
                  <a:rPr lang="cs-CZ" sz="1500" i="1" dirty="0"/>
                  <a:t>N	- </a:t>
                </a:r>
                <a:r>
                  <a:rPr lang="cs-CZ" sz="1500" dirty="0"/>
                  <a:t>celkový počet osob</a:t>
                </a:r>
              </a:p>
              <a:p>
                <a:pPr lvl="1"/>
                <a:r>
                  <a:rPr lang="cs-CZ" sz="1400" dirty="0"/>
                  <a:t>pro střední úlohy (</a:t>
                </a:r>
                <a:r>
                  <a:rPr lang="cs-CZ" sz="1400" i="1" dirty="0"/>
                  <a:t>Q</a:t>
                </a:r>
                <a:r>
                  <a:rPr lang="cs-CZ" sz="1400" dirty="0"/>
                  <a:t> = 30 až 70): </a:t>
                </a:r>
                <a:r>
                  <a:rPr lang="cs-CZ" sz="1400" i="1" dirty="0"/>
                  <a:t>d</a:t>
                </a:r>
                <a:r>
                  <a:rPr lang="cs-CZ" sz="1400" dirty="0"/>
                  <a:t> ≥ 0,25</a:t>
                </a:r>
              </a:p>
              <a:p>
                <a:pPr lvl="1"/>
                <a:r>
                  <a:rPr lang="cs-CZ" sz="1400" dirty="0"/>
                  <a:t>pro snadné/obtížné (</a:t>
                </a:r>
                <a:r>
                  <a:rPr lang="cs-CZ" sz="1400" i="1" dirty="0"/>
                  <a:t>Q</a:t>
                </a:r>
                <a:r>
                  <a:rPr lang="cs-CZ" sz="1400" dirty="0"/>
                  <a:t> = 20 až 30, </a:t>
                </a:r>
                <a:r>
                  <a:rPr lang="cs-CZ" sz="1400" i="1" dirty="0"/>
                  <a:t>Q</a:t>
                </a:r>
                <a:r>
                  <a:rPr lang="cs-CZ" sz="1400" dirty="0"/>
                  <a:t> = 70 až 80): </a:t>
                </a:r>
                <a:r>
                  <a:rPr lang="cs-CZ" sz="1400" i="1" dirty="0"/>
                  <a:t>d</a:t>
                </a:r>
                <a:r>
                  <a:rPr lang="cs-CZ" sz="1400" dirty="0"/>
                  <a:t> ≥ 0,15 </a:t>
                </a:r>
              </a:p>
              <a:p>
                <a:pPr marL="0" indent="0">
                  <a:buNone/>
                </a:pPr>
                <a:endParaRPr lang="cs-CZ" sz="1600" dirty="0"/>
              </a:p>
            </p:txBody>
          </p:sp>
        </mc:Choice>
        <mc:Fallback xmlns="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9F071A2B-5262-4CA9-A725-EBE2AC0342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1"/>
                <a:ext cx="8596668" cy="4649694"/>
              </a:xfrm>
              <a:blipFill>
                <a:blip r:embed="rId2"/>
                <a:stretch>
                  <a:fillRect l="-71" t="-10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928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D6AEDC-1282-47AF-8692-7A9AE457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nenormovaných odpovědí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CCA1DE-757F-4236-945E-4EDA1918E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Rozbor nesprávných nebo vynechaných odpovědí</a:t>
            </a:r>
          </a:p>
          <a:p>
            <a:endParaRPr lang="cs-CZ" dirty="0"/>
          </a:p>
          <a:p>
            <a:r>
              <a:rPr lang="cs-CZ" dirty="0"/>
              <a:t>Pozor na</a:t>
            </a:r>
          </a:p>
          <a:p>
            <a:pPr lvl="1"/>
            <a:r>
              <a:rPr lang="cs-CZ" dirty="0"/>
              <a:t>otevřené – 30 až 40 % vynechaných</a:t>
            </a:r>
          </a:p>
          <a:p>
            <a:pPr lvl="1"/>
            <a:r>
              <a:rPr lang="cs-CZ" dirty="0"/>
              <a:t>uzavřené – více než 20 % vynechaných</a:t>
            </a:r>
          </a:p>
          <a:p>
            <a:endParaRPr lang="cs-CZ" dirty="0"/>
          </a:p>
          <a:p>
            <a:r>
              <a:rPr lang="cs-CZ" dirty="0"/>
              <a:t>Měření atraktivity </a:t>
            </a:r>
            <a:r>
              <a:rPr lang="cs-CZ" dirty="0" err="1"/>
              <a:t>distraktorů</a:t>
            </a:r>
            <a:endParaRPr lang="cs-CZ" dirty="0"/>
          </a:p>
          <a:p>
            <a:pPr lvl="1"/>
            <a:r>
              <a:rPr lang="cs-CZ" dirty="0"/>
              <a:t>odstranění neatraktivních</a:t>
            </a:r>
          </a:p>
          <a:p>
            <a:endParaRPr lang="cs-CZ" dirty="0"/>
          </a:p>
          <a:p>
            <a:r>
              <a:rPr lang="cs-CZ" dirty="0"/>
              <a:t>Analýza hlavních/vedlejších chyb</a:t>
            </a:r>
          </a:p>
          <a:p>
            <a:pPr lvl="1"/>
            <a:r>
              <a:rPr lang="cs-CZ" dirty="0"/>
              <a:t>převažují hlavní chyby =&gt; odstranit úlohu</a:t>
            </a:r>
          </a:p>
          <a:p>
            <a:pPr lvl="1"/>
            <a:r>
              <a:rPr lang="cs-CZ" dirty="0"/>
              <a:t>převažují vedlejší chyby – indikace náhodného úspěchu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04992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F65D4-A438-4410-AD9E-AB3B93B60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Validita testu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B67EDF-4047-44D0-B406-5D6F5094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Zda testuje to, co se má zkoušet</a:t>
            </a:r>
          </a:p>
          <a:p>
            <a:endParaRPr lang="cs-CZ" dirty="0"/>
          </a:p>
          <a:p>
            <a:r>
              <a:rPr lang="cs-CZ" dirty="0"/>
              <a:t>Nejdůležitější vlastnost</a:t>
            </a:r>
          </a:p>
          <a:p>
            <a:endParaRPr lang="cs-CZ" dirty="0"/>
          </a:p>
          <a:p>
            <a:r>
              <a:rPr lang="cs-CZ" dirty="0"/>
              <a:t>Obsahová validita</a:t>
            </a:r>
          </a:p>
          <a:p>
            <a:pPr lvl="1"/>
            <a:r>
              <a:rPr lang="cs-CZ" dirty="0"/>
              <a:t>pokrytí učiva</a:t>
            </a:r>
          </a:p>
          <a:p>
            <a:pPr lvl="1"/>
            <a:endParaRPr lang="cs-CZ" dirty="0"/>
          </a:p>
          <a:p>
            <a:r>
              <a:rPr lang="cs-CZ" dirty="0"/>
              <a:t>Obtížné posuzování (kvalitativní)</a:t>
            </a:r>
          </a:p>
        </p:txBody>
      </p:sp>
    </p:spTree>
    <p:extLst>
      <p:ext uri="{BB962C8B-B14F-4D97-AF65-F5344CB8AC3E}">
        <p14:creationId xmlns:p14="http://schemas.microsoft.com/office/powerpoint/2010/main" val="3898113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6B3711-D609-463E-8253-E519CC39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Reliabilita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8A9541A8-C7E0-4B86-B740-6838B4E707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/>
                  <a:t>Spolehlivost a přesnost výsledků</a:t>
                </a:r>
              </a:p>
              <a:p>
                <a:r>
                  <a:rPr lang="cs-CZ" dirty="0"/>
                  <a:t>Koeficient reliability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cs-CZ" dirty="0"/>
              </a:p>
              <a:p>
                <a:pPr lvl="1"/>
                <a:r>
                  <a:rPr lang="cs-CZ" dirty="0"/>
                  <a:t>běžné testy &gt; 0,80</a:t>
                </a:r>
              </a:p>
              <a:p>
                <a:pPr lvl="1"/>
                <a:r>
                  <a:rPr lang="cs-CZ" dirty="0"/>
                  <a:t>testy s nízkým počtem úloh do 0,60</a:t>
                </a:r>
              </a:p>
              <a:p>
                <a:r>
                  <a:rPr lang="cs-CZ" dirty="0"/>
                  <a:t>Kuderův-</a:t>
                </a:r>
                <a:r>
                  <a:rPr lang="cs-CZ" dirty="0" err="1"/>
                  <a:t>Richardsonův</a:t>
                </a:r>
                <a:r>
                  <a:rPr lang="cs-CZ" dirty="0"/>
                  <a:t> vzorec: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𝑘𝑟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𝑝𝑞</m:t>
                                </m:r>
                              </m:e>
                            </m:nary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lang="cs-CZ" dirty="0"/>
              </a:p>
              <a:p>
                <a:pPr lvl="1"/>
                <a:r>
                  <a:rPr lang="cs-CZ" i="1" dirty="0"/>
                  <a:t>k</a:t>
                </a:r>
                <a:r>
                  <a:rPr lang="cs-CZ" dirty="0"/>
                  <a:t> – počet úloh, </a:t>
                </a:r>
                <a:r>
                  <a:rPr lang="cs-CZ" i="1" dirty="0"/>
                  <a:t>p</a:t>
                </a:r>
                <a:r>
                  <a:rPr lang="cs-CZ" dirty="0"/>
                  <a:t>/</a:t>
                </a:r>
                <a:r>
                  <a:rPr lang="cs-CZ" i="1" dirty="0"/>
                  <a:t>q</a:t>
                </a:r>
                <a:r>
                  <a:rPr lang="cs-CZ" dirty="0"/>
                  <a:t> – obtížnost úlohy,  </a:t>
                </a:r>
                <a:r>
                  <a:rPr lang="cs-CZ" i="1" dirty="0"/>
                  <a:t>s</a:t>
                </a:r>
                <a:r>
                  <a:rPr lang="cs-CZ" dirty="0"/>
                  <a:t> – směrodatná odchylka výsledků</a:t>
                </a:r>
              </a:p>
              <a:p>
                <a:pPr lvl="1"/>
                <a:r>
                  <a:rPr lang="cs-CZ" dirty="0"/>
                  <a:t>vhodné pro testy úrovně s homogenními úlohami</a:t>
                </a:r>
              </a:p>
              <a:p>
                <a:r>
                  <a:rPr lang="cs-CZ" dirty="0"/>
                  <a:t>Metoda půlení testu – </a:t>
                </a:r>
                <a:r>
                  <a:rPr lang="cs-CZ" dirty="0" err="1"/>
                  <a:t>Spearmanův</a:t>
                </a:r>
                <a:r>
                  <a:rPr lang="cs-CZ" dirty="0"/>
                  <a:t>-Brownův vzorec: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lvl="1"/>
                <a:r>
                  <a:rPr lang="cs-CZ" i="1" dirty="0" err="1"/>
                  <a:t>r</a:t>
                </a:r>
                <a:r>
                  <a:rPr lang="cs-CZ" i="1" baseline="-25000" dirty="0" err="1"/>
                  <a:t>p</a:t>
                </a:r>
                <a:r>
                  <a:rPr lang="cs-CZ" dirty="0"/>
                  <a:t> – korelační koeficient</a:t>
                </a:r>
              </a:p>
              <a:p>
                <a:pPr lvl="1"/>
                <a:r>
                  <a:rPr lang="cs-CZ" dirty="0"/>
                  <a:t>test rozdělen na poloviny (liché/sudé úlohy)</a:t>
                </a:r>
              </a:p>
            </p:txBody>
          </p:sp>
        </mc:Choice>
        <mc:Fallback xmlns="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8A9541A8-C7E0-4B86-B740-6838B4E707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1570" b="-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77148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611DEE-9747-4214-A766-7E42FA1C1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Standardizace testu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295F6F29-0528-4F6F-A8B0-F9A5268DCA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Porovnání výsledků s reprezentativním vzorkem</a:t>
                </a:r>
              </a:p>
              <a:p>
                <a:endParaRPr lang="cs-CZ" dirty="0"/>
              </a:p>
              <a:p>
                <a:r>
                  <a:rPr lang="cs-CZ" dirty="0"/>
                  <a:t>Percentilová škála </a:t>
                </a:r>
              </a:p>
              <a:p>
                <a:pPr lvl="1"/>
                <a:r>
                  <a:rPr lang="cs-CZ" dirty="0"/>
                  <a:t>percentilové pořadí = „procento žáků s horším výsledkem“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𝑃𝑅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=100∙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r>
                  <a:rPr lang="cs-CZ" sz="1400" dirty="0"/>
                  <a:t>(</a:t>
                </a:r>
                <a:r>
                  <a:rPr lang="cs-CZ" sz="1400" i="1" dirty="0" err="1"/>
                  <a:t>n</a:t>
                </a:r>
                <a:r>
                  <a:rPr lang="cs-CZ" sz="1400" baseline="-25000" dirty="0" err="1"/>
                  <a:t>k</a:t>
                </a:r>
                <a:r>
                  <a:rPr lang="cs-CZ" sz="1400" dirty="0"/>
                  <a:t> – kumulativní četnost výsledku, </a:t>
                </a:r>
                <a:r>
                  <a:rPr lang="cs-CZ" sz="1400" i="1" dirty="0"/>
                  <a:t>n</a:t>
                </a:r>
                <a:r>
                  <a:rPr lang="cs-CZ" sz="1400" baseline="-25000" dirty="0"/>
                  <a:t>i</a:t>
                </a:r>
                <a:r>
                  <a:rPr lang="cs-CZ" sz="1400" dirty="0"/>
                  <a:t> - četnost výsledku, </a:t>
                </a:r>
                <a:r>
                  <a:rPr lang="cs-CZ" sz="1400" i="1" dirty="0"/>
                  <a:t>n</a:t>
                </a:r>
                <a:r>
                  <a:rPr lang="cs-CZ" sz="1400" dirty="0"/>
                  <a:t> – počet osob)</a:t>
                </a:r>
              </a:p>
              <a:p>
                <a:pPr lvl="1"/>
                <a:endParaRPr lang="cs-CZ" dirty="0"/>
              </a:p>
              <a:p>
                <a:r>
                  <a:rPr lang="cs-CZ" dirty="0"/>
                  <a:t>Složitější metody</a:t>
                </a:r>
              </a:p>
              <a:p>
                <a:pPr lvl="1"/>
                <a:r>
                  <a:rPr lang="cs-CZ" i="1" dirty="0"/>
                  <a:t>C-škála, STATIN</a:t>
                </a:r>
                <a:r>
                  <a:rPr lang="cs-CZ" i="1"/>
                  <a:t>, </a:t>
                </a:r>
                <a:r>
                  <a:rPr lang="cs-CZ"/>
                  <a:t>Z-škála</a:t>
                </a:r>
                <a:r>
                  <a:rPr lang="cs-CZ" dirty="0"/>
                  <a:t>, T-škála</a:t>
                </a:r>
              </a:p>
              <a:p>
                <a:pPr lvl="1"/>
                <a:endParaRPr lang="cs-CZ" dirty="0"/>
              </a:p>
            </p:txBody>
          </p:sp>
        </mc:Choice>
        <mc:Fallback xmlns="">
          <p:sp>
            <p:nvSpPr>
              <p:cNvPr id="3" name="Zástupný symbol pro obsah 2">
                <a:extLst>
                  <a:ext uri="{FF2B5EF4-FFF2-40B4-BE49-F238E27FC236}">
                    <a16:creationId xmlns:a16="http://schemas.microsoft.com/office/drawing/2014/main" id="{295F6F29-0528-4F6F-A8B0-F9A5268DCA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775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169091-2A2B-493E-B6E1-EF88A180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Didaktický test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759436-FD6A-435B-81F5-6FA041A21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972139"/>
          </a:xfrm>
        </p:spPr>
        <p:txBody>
          <a:bodyPr>
            <a:normAutofit/>
          </a:bodyPr>
          <a:lstStyle/>
          <a:p>
            <a:r>
              <a:rPr lang="cs-CZ" dirty="0"/>
              <a:t>Test výkonu (podmnožina testů v </a:t>
            </a:r>
            <a:r>
              <a:rPr lang="cs-CZ" dirty="0" err="1"/>
              <a:t>ped</a:t>
            </a:r>
            <a:r>
              <a:rPr lang="cs-CZ" dirty="0"/>
              <a:t>. výzkumu)</a:t>
            </a:r>
          </a:p>
          <a:p>
            <a:r>
              <a:rPr lang="cs-CZ" dirty="0"/>
              <a:t>Nástroj systematického zjišťování (měření) výsledků výuky</a:t>
            </a:r>
          </a:p>
          <a:p>
            <a:pPr lvl="1"/>
            <a:r>
              <a:rPr lang="cs-CZ" dirty="0"/>
              <a:t>výsledky = změny osobnosti žáka</a:t>
            </a:r>
          </a:p>
          <a:p>
            <a:pPr lvl="1"/>
            <a:r>
              <a:rPr lang="cs-CZ" dirty="0"/>
              <a:t>systematičnost = předem stanovená pravidla pro tvorbu, bodování a interpretaci</a:t>
            </a:r>
          </a:p>
          <a:p>
            <a:r>
              <a:rPr lang="cs-CZ" dirty="0"/>
              <a:t>Druhy testů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688DBF74-D4F1-4E22-AC87-6BA95015821A}"/>
              </a:ext>
            </a:extLst>
          </p:cNvPr>
          <p:cNvSpPr txBox="1">
            <a:spLocks/>
          </p:cNvSpPr>
          <p:nvPr/>
        </p:nvSpPr>
        <p:spPr>
          <a:xfrm>
            <a:off x="677334" y="4132729"/>
            <a:ext cx="3975351" cy="1529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dirty="0"/>
              <a:t>rychlosti × úrovně</a:t>
            </a:r>
          </a:p>
          <a:p>
            <a:pPr lvl="1"/>
            <a:r>
              <a:rPr lang="cs-CZ" dirty="0"/>
              <a:t>kognitivní × psychomotorické</a:t>
            </a:r>
          </a:p>
          <a:p>
            <a:pPr lvl="1"/>
            <a:r>
              <a:rPr lang="cs-CZ" dirty="0"/>
              <a:t>rozlišující × ověřující</a:t>
            </a:r>
          </a:p>
          <a:p>
            <a:pPr lvl="1"/>
            <a:r>
              <a:rPr lang="cs-CZ" dirty="0"/>
              <a:t>monotematické × polytematické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FC2B0A47-E524-461D-AA99-378C522E6157}"/>
              </a:ext>
            </a:extLst>
          </p:cNvPr>
          <p:cNvSpPr txBox="1">
            <a:spLocks/>
          </p:cNvSpPr>
          <p:nvPr/>
        </p:nvSpPr>
        <p:spPr>
          <a:xfrm>
            <a:off x="4501046" y="4132729"/>
            <a:ext cx="5647001" cy="1529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dirty="0"/>
              <a:t>standardizované × nestandardizované</a:t>
            </a:r>
          </a:p>
          <a:p>
            <a:pPr lvl="1"/>
            <a:r>
              <a:rPr lang="cs-CZ" dirty="0"/>
              <a:t>subjektivně </a:t>
            </a:r>
            <a:r>
              <a:rPr lang="cs-CZ" dirty="0" err="1"/>
              <a:t>skórovatelné</a:t>
            </a:r>
            <a:r>
              <a:rPr lang="cs-CZ" dirty="0"/>
              <a:t> × objektivně </a:t>
            </a:r>
            <a:r>
              <a:rPr lang="cs-CZ" dirty="0" err="1"/>
              <a:t>skórovatelné</a:t>
            </a:r>
            <a:endParaRPr lang="cs-CZ" dirty="0"/>
          </a:p>
          <a:p>
            <a:pPr lvl="1"/>
            <a:r>
              <a:rPr lang="cs-CZ" dirty="0"/>
              <a:t>výsledků výuky × studijních předpokladů</a:t>
            </a:r>
          </a:p>
          <a:p>
            <a:pPr lvl="1"/>
            <a:r>
              <a:rPr lang="cs-CZ" dirty="0"/>
              <a:t>vstupní × průběžné × výstupní</a:t>
            </a:r>
          </a:p>
        </p:txBody>
      </p:sp>
    </p:spTree>
    <p:extLst>
      <p:ext uri="{BB962C8B-B14F-4D97-AF65-F5344CB8AC3E}">
        <p14:creationId xmlns:p14="http://schemas.microsoft.com/office/powerpoint/2010/main" val="1299380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CBAB4B-B914-4FE7-AD69-959A7E73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Testové úlohy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E8D7546-71CD-43AB-A28F-93FBA9F7C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Otevřené</a:t>
            </a:r>
          </a:p>
          <a:p>
            <a:pPr lvl="1"/>
            <a:r>
              <a:rPr lang="cs-CZ" dirty="0"/>
              <a:t>Široké</a:t>
            </a:r>
          </a:p>
          <a:p>
            <a:pPr lvl="1"/>
            <a:r>
              <a:rPr lang="cs-CZ" dirty="0"/>
              <a:t>Se stručnou odpovědí</a:t>
            </a:r>
          </a:p>
          <a:p>
            <a:pPr lvl="1"/>
            <a:endParaRPr lang="cs-CZ" dirty="0"/>
          </a:p>
          <a:p>
            <a:r>
              <a:rPr lang="cs-CZ" dirty="0"/>
              <a:t>Uzavřené</a:t>
            </a:r>
          </a:p>
          <a:p>
            <a:pPr lvl="1"/>
            <a:r>
              <a:rPr lang="cs-CZ" dirty="0"/>
              <a:t>dichotomické</a:t>
            </a:r>
          </a:p>
          <a:p>
            <a:pPr lvl="1"/>
            <a:r>
              <a:rPr lang="cs-CZ" dirty="0"/>
              <a:t>s výběrem odpovědi</a:t>
            </a:r>
          </a:p>
          <a:p>
            <a:pPr lvl="1"/>
            <a:r>
              <a:rPr lang="cs-CZ" dirty="0"/>
              <a:t>přiřazovací</a:t>
            </a:r>
          </a:p>
          <a:p>
            <a:pPr lvl="1"/>
            <a:r>
              <a:rPr lang="cs-CZ" dirty="0" err="1"/>
              <a:t>uspořádací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5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C54022-150D-4875-AA15-1CCE161D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Otevřené široké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F4FF40-770D-41AD-9179-EDB7129CF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290823"/>
          </a:xfrm>
        </p:spPr>
        <p:txBody>
          <a:bodyPr/>
          <a:lstStyle/>
          <a:p>
            <a:r>
              <a:rPr lang="cs-CZ" dirty="0"/>
              <a:t>Odpověď v rozsahu více vět, ½ strany textu i větším</a:t>
            </a:r>
          </a:p>
          <a:p>
            <a:r>
              <a:rPr lang="cs-CZ" dirty="0"/>
              <a:t>Snadnější návrh</a:t>
            </a:r>
          </a:p>
          <a:p>
            <a:r>
              <a:rPr lang="cs-CZ" dirty="0"/>
              <a:t>Nelze objektivně skórovat</a:t>
            </a:r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542636F-5EF7-4F9B-8619-B6C8A1685264}"/>
              </a:ext>
            </a:extLst>
          </p:cNvPr>
          <p:cNvSpPr txBox="1"/>
          <p:nvPr/>
        </p:nvSpPr>
        <p:spPr>
          <a:xfrm>
            <a:off x="677334" y="4052047"/>
            <a:ext cx="8529419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Porovnejte rozdíly mezi severem a Jihem při vypuknutí občanské války. Uveďte ekonomické podmínky, sociální podmínky a politické názory.</a:t>
            </a:r>
          </a:p>
        </p:txBody>
      </p:sp>
    </p:spTree>
    <p:extLst>
      <p:ext uri="{BB962C8B-B14F-4D97-AF65-F5344CB8AC3E}">
        <p14:creationId xmlns:p14="http://schemas.microsoft.com/office/powerpoint/2010/main" val="421101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EA3D7C-CFA8-40B9-9C59-8B4857F36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Otevřené se stručnou odpovědí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FBD0BF-BDF7-4F82-9AD1-F4C968323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443223"/>
          </a:xfrm>
        </p:spPr>
        <p:txBody>
          <a:bodyPr/>
          <a:lstStyle/>
          <a:p>
            <a:r>
              <a:rPr lang="cs-CZ" dirty="0"/>
              <a:t>Rozsah několika slov nebo symbolů (číselný výsledek, značka, symbol, vzorec, jednoduchý graf, sousloví, krátká věta)</a:t>
            </a:r>
          </a:p>
          <a:p>
            <a:r>
              <a:rPr lang="cs-CZ" dirty="0"/>
              <a:t>Produkční × doplňovací</a:t>
            </a:r>
          </a:p>
          <a:p>
            <a:r>
              <a:rPr lang="cs-CZ" dirty="0"/>
              <a:t>Snadnější návrh, obtížné uhodnutí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06028FB-7723-4292-9C67-9428B15E2B90}"/>
              </a:ext>
            </a:extLst>
          </p:cNvPr>
          <p:cNvSpPr txBox="1"/>
          <p:nvPr/>
        </p:nvSpPr>
        <p:spPr>
          <a:xfrm>
            <a:off x="677334" y="4052047"/>
            <a:ext cx="8529419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Napište jména dvou japonských měst, která byla na konci druhé světové vázky zničena atomovými bombami.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2370CBD-ED45-42DF-8C94-DC0FF134417F}"/>
              </a:ext>
            </a:extLst>
          </p:cNvPr>
          <p:cNvSpPr txBox="1"/>
          <p:nvPr/>
        </p:nvSpPr>
        <p:spPr>
          <a:xfrm>
            <a:off x="677334" y="5146613"/>
            <a:ext cx="8529419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Na konci druhé světové války byla atomovými bombami zničena japonská města ____________ a ____________ .</a:t>
            </a:r>
          </a:p>
        </p:txBody>
      </p:sp>
    </p:spTree>
    <p:extLst>
      <p:ext uri="{BB962C8B-B14F-4D97-AF65-F5344CB8AC3E}">
        <p14:creationId xmlns:p14="http://schemas.microsoft.com/office/powerpoint/2010/main" val="370026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BE61D2-20D5-400F-B5E5-5EAEB1FC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Dichotomické úlohy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AE339E-E1E1-4A10-96F7-90278C85C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914305"/>
          </a:xfrm>
        </p:spPr>
        <p:txBody>
          <a:bodyPr/>
          <a:lstStyle/>
          <a:p>
            <a:r>
              <a:rPr lang="cs-CZ" dirty="0"/>
              <a:t>Velmi snadný návrh</a:t>
            </a:r>
          </a:p>
          <a:p>
            <a:r>
              <a:rPr lang="cs-CZ" dirty="0"/>
              <a:t>Nebezpečí uhodnutí odpovědi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DCD9407-9639-44D5-B859-1ADFAF6D9F72}"/>
              </a:ext>
            </a:extLst>
          </p:cNvPr>
          <p:cNvSpPr txBox="1"/>
          <p:nvPr/>
        </p:nvSpPr>
        <p:spPr>
          <a:xfrm>
            <a:off x="677334" y="3305083"/>
            <a:ext cx="8529419" cy="17543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Rozhodněte, zda je následující tvrzení v souladu s Listinou základních práv a svobod, která je součástí ústavního pořádku ČR.</a:t>
            </a:r>
          </a:p>
          <a:p>
            <a:endParaRPr lang="cs-CZ" i="1" dirty="0"/>
          </a:p>
          <a:p>
            <a:r>
              <a:rPr lang="cs-CZ" i="1" dirty="0"/>
              <a:t>„Každý může činit, co není zákonem zakázáno.“</a:t>
            </a:r>
          </a:p>
          <a:p>
            <a:endParaRPr lang="cs-CZ" i="1" dirty="0"/>
          </a:p>
          <a:p>
            <a:r>
              <a:rPr lang="cs-CZ" i="1" dirty="0"/>
              <a:t>ANO – NE </a:t>
            </a:r>
          </a:p>
        </p:txBody>
      </p:sp>
    </p:spTree>
    <p:extLst>
      <p:ext uri="{BB962C8B-B14F-4D97-AF65-F5344CB8AC3E}">
        <p14:creationId xmlns:p14="http://schemas.microsoft.com/office/powerpoint/2010/main" val="196361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6EB1D-426B-4EA0-BE30-96D1CC7A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Úlohy s výběrem odpovědi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9AB2F3-A207-4D3F-91F8-68FB4C6E4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Problém (kmen) + nabídnuté odpovědi (řešení a  </a:t>
            </a:r>
            <a:r>
              <a:rPr lang="cs-CZ" dirty="0" err="1"/>
              <a:t>distraktory</a:t>
            </a:r>
            <a:r>
              <a:rPr lang="cs-CZ" dirty="0"/>
              <a:t>)</a:t>
            </a:r>
          </a:p>
          <a:p>
            <a:r>
              <a:rPr lang="cs-CZ" dirty="0"/>
              <a:t>Ukončená otázka × nedokončená věta</a:t>
            </a:r>
          </a:p>
          <a:p>
            <a:r>
              <a:rPr lang="cs-CZ" dirty="0"/>
              <a:t>Možné hádání odpovědí</a:t>
            </a:r>
          </a:p>
          <a:p>
            <a:r>
              <a:rPr lang="cs-CZ" dirty="0"/>
              <a:t>Typy</a:t>
            </a:r>
          </a:p>
          <a:p>
            <a:pPr lvl="1"/>
            <a:r>
              <a:rPr lang="cs-CZ" dirty="0"/>
              <a:t>jedna správná odpověď</a:t>
            </a:r>
          </a:p>
          <a:p>
            <a:pPr lvl="1"/>
            <a:r>
              <a:rPr lang="cs-CZ" dirty="0"/>
              <a:t>jedna nejpřesnější odpověď</a:t>
            </a:r>
          </a:p>
          <a:p>
            <a:pPr lvl="1"/>
            <a:r>
              <a:rPr lang="cs-CZ" dirty="0"/>
              <a:t>jedna nesprávná odpověď</a:t>
            </a:r>
          </a:p>
          <a:p>
            <a:pPr lvl="1"/>
            <a:r>
              <a:rPr lang="cs-CZ" dirty="0"/>
              <a:t>vícenásobná odpověď</a:t>
            </a:r>
          </a:p>
          <a:p>
            <a:pPr lvl="1"/>
            <a:r>
              <a:rPr lang="cs-CZ" dirty="0"/>
              <a:t>situační odpověď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1046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014ADA-EA92-40F4-8012-A562BA47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Jedna správná odpověď (ukončená)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BECAD70-BA13-4BE9-B344-6F855347BD6E}"/>
              </a:ext>
            </a:extLst>
          </p:cNvPr>
          <p:cNvSpPr txBox="1"/>
          <p:nvPr/>
        </p:nvSpPr>
        <p:spPr>
          <a:xfrm>
            <a:off x="677334" y="1807977"/>
            <a:ext cx="8529419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i="1" dirty="0"/>
              <a:t>Na trase Brno–Ostrava je úsek silnice dlouhý 10 km, kde je doporučená rychlost 70 km/h. Kolik času řidič automobilu ušetří, jestliže v tomto úseku překročí rychlost o 20 km/h?</a:t>
            </a:r>
          </a:p>
          <a:p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8,6 min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3,0 min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1,9 min</a:t>
            </a:r>
          </a:p>
          <a:p>
            <a:pPr marL="342900" indent="-342900">
              <a:buAutoNum type="alphaUcParenR"/>
            </a:pPr>
            <a:endParaRPr lang="cs-CZ" i="1" dirty="0"/>
          </a:p>
          <a:p>
            <a:pPr marL="342900" indent="-342900">
              <a:buAutoNum type="alphaUcParenR"/>
            </a:pPr>
            <a:r>
              <a:rPr lang="cs-CZ" i="1" dirty="0"/>
              <a:t>6,7 min</a:t>
            </a:r>
          </a:p>
          <a:p>
            <a:pPr marL="342900" indent="-342900">
              <a:buAutoNum type="alphaUcParenR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54955303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1310</Words>
  <Application>Microsoft Office PowerPoint</Application>
  <PresentationFormat>Širokoúhlá obrazovka</PresentationFormat>
  <Paragraphs>300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Cambria Math</vt:lpstr>
      <vt:lpstr>Trebuchet MS</vt:lpstr>
      <vt:lpstr>Wingdings 3</vt:lpstr>
      <vt:lpstr>Fazeta</vt:lpstr>
      <vt:lpstr>Tvorba a využití didaktických testů</vt:lpstr>
      <vt:lpstr>Požadavky k úspěšnému absolvování</vt:lpstr>
      <vt:lpstr>Didaktický test</vt:lpstr>
      <vt:lpstr>Testové úlohy</vt:lpstr>
      <vt:lpstr>Otevřené široké</vt:lpstr>
      <vt:lpstr>Otevřené se stručnou odpovědí</vt:lpstr>
      <vt:lpstr>Dichotomické úlohy</vt:lpstr>
      <vt:lpstr>Úlohy s výběrem odpovědi</vt:lpstr>
      <vt:lpstr>Jedna správná odpověď (ukončená)</vt:lpstr>
      <vt:lpstr>Jedna správná odpověď (nedokončená)</vt:lpstr>
      <vt:lpstr>Jedna nejpřesnější odpověď</vt:lpstr>
      <vt:lpstr>Jedna nesprávná odpověď</vt:lpstr>
      <vt:lpstr>Vícenásobná odpověď</vt:lpstr>
      <vt:lpstr>Situační úlohy</vt:lpstr>
      <vt:lpstr>Korekce na hádání</vt:lpstr>
      <vt:lpstr>Přiřazovací úlohy</vt:lpstr>
      <vt:lpstr>Uspořádací úlohy</vt:lpstr>
      <vt:lpstr>Konstrukce didaktického testu</vt:lpstr>
      <vt:lpstr>Specifikační tabulka</vt:lpstr>
      <vt:lpstr>Ověřování vlastností testu</vt:lpstr>
      <vt:lpstr>Obtížnost testové úlohy</vt:lpstr>
      <vt:lpstr>Citlivost testové úlohy</vt:lpstr>
      <vt:lpstr>Analýza nenormovaných odpovědí</vt:lpstr>
      <vt:lpstr>Validita testu</vt:lpstr>
      <vt:lpstr>Reliabilita</vt:lpstr>
      <vt:lpstr>Standardizace testu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 Čapek Adamec</dc:creator>
  <cp:lastModifiedBy>Martin Čapek Adamec</cp:lastModifiedBy>
  <cp:revision>3</cp:revision>
  <dcterms:created xsi:type="dcterms:W3CDTF">2017-10-19T17:57:46Z</dcterms:created>
  <dcterms:modified xsi:type="dcterms:W3CDTF">2023-02-14T21:13:01Z</dcterms:modified>
</cp:coreProperties>
</file>