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ＭＳ Ｐゴシック" panose="020B0600070205080204" pitchFamily="34" charset="-128"/>
        <a:cs typeface="+mn-cs"/>
      </a:defRPr>
    </a:lvl1pPr>
    <a:lvl2pPr marL="742950" indent="-285750" algn="l" defTabSz="449263" rtl="0" eaLnBrk="0" fontAlgn="base" hangingPunct="0">
      <a:spcBef>
        <a:spcPct val="0"/>
      </a:spcBef>
      <a:spcAft>
        <a:spcPct val="0"/>
      </a:spcAft>
      <a:defRPr kern="1200">
        <a:solidFill>
          <a:schemeClr val="bg1"/>
        </a:solidFill>
        <a:latin typeface="Arial" panose="020B0604020202020204" pitchFamily="34" charset="0"/>
        <a:ea typeface="ＭＳ Ｐゴシック" panose="020B0600070205080204" pitchFamily="34" charset="-128"/>
        <a:cs typeface="+mn-cs"/>
      </a:defRPr>
    </a:lvl2pPr>
    <a:lvl3pPr marL="1143000" indent="-228600" algn="l" defTabSz="449263" rtl="0" eaLnBrk="0" fontAlgn="base" hangingPunct="0">
      <a:spcBef>
        <a:spcPct val="0"/>
      </a:spcBef>
      <a:spcAft>
        <a:spcPct val="0"/>
      </a:spcAft>
      <a:defRPr kern="1200">
        <a:solidFill>
          <a:schemeClr val="bg1"/>
        </a:solidFill>
        <a:latin typeface="Arial" panose="020B0604020202020204" pitchFamily="34" charset="0"/>
        <a:ea typeface="ＭＳ Ｐゴシック" panose="020B0600070205080204" pitchFamily="34" charset="-128"/>
        <a:cs typeface="+mn-cs"/>
      </a:defRPr>
    </a:lvl3pPr>
    <a:lvl4pPr marL="1600200" indent="-228600" algn="l" defTabSz="449263" rtl="0" eaLnBrk="0" fontAlgn="base" hangingPunct="0">
      <a:spcBef>
        <a:spcPct val="0"/>
      </a:spcBef>
      <a:spcAft>
        <a:spcPct val="0"/>
      </a:spcAft>
      <a:defRPr kern="1200">
        <a:solidFill>
          <a:schemeClr val="bg1"/>
        </a:solidFill>
        <a:latin typeface="Arial" panose="020B0604020202020204" pitchFamily="34" charset="0"/>
        <a:ea typeface="ＭＳ Ｐゴシック" panose="020B0600070205080204" pitchFamily="34" charset="-128"/>
        <a:cs typeface="+mn-cs"/>
      </a:defRPr>
    </a:lvl4pPr>
    <a:lvl5pPr marL="2057400" indent="-228600" algn="l" defTabSz="449263" rtl="0" eaLnBrk="0" fontAlgn="base" hangingPunct="0">
      <a:spcBef>
        <a:spcPct val="0"/>
      </a:spcBef>
      <a:spcAft>
        <a:spcPct val="0"/>
      </a:spcAft>
      <a:defRPr kern="1200">
        <a:solidFill>
          <a:schemeClr val="bg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bg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bg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bg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bg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1"/>
  </p:normalViewPr>
  <p:slideViewPr>
    <p:cSldViewPr>
      <p:cViewPr varScale="1">
        <p:scale>
          <a:sx n="114" d="100"/>
          <a:sy n="114" d="100"/>
        </p:scale>
        <p:origin x="1560" y="16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AutoShape 1">
            <a:extLst>
              <a:ext uri="{FF2B5EF4-FFF2-40B4-BE49-F238E27FC236}">
                <a16:creationId xmlns:a16="http://schemas.microsoft.com/office/drawing/2014/main" id="{36E9ABE8-1DFA-8EF0-B490-5D939728C146}"/>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de-DE" altLang="de-CZ"/>
          </a:p>
        </p:txBody>
      </p:sp>
      <p:sp>
        <p:nvSpPr>
          <p:cNvPr id="14339" name="AutoShape 2">
            <a:extLst>
              <a:ext uri="{FF2B5EF4-FFF2-40B4-BE49-F238E27FC236}">
                <a16:creationId xmlns:a16="http://schemas.microsoft.com/office/drawing/2014/main" id="{297A708C-EE3B-FCB1-B851-EC579BAB7566}"/>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de-DE" altLang="de-CZ"/>
          </a:p>
        </p:txBody>
      </p:sp>
      <p:sp>
        <p:nvSpPr>
          <p:cNvPr id="14340" name="AutoShape 3">
            <a:extLst>
              <a:ext uri="{FF2B5EF4-FFF2-40B4-BE49-F238E27FC236}">
                <a16:creationId xmlns:a16="http://schemas.microsoft.com/office/drawing/2014/main" id="{8E66A9FA-7162-D55D-764A-812DBA56B7AC}"/>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de-DE" altLang="de-CZ"/>
          </a:p>
        </p:txBody>
      </p:sp>
      <p:sp>
        <p:nvSpPr>
          <p:cNvPr id="14341" name="AutoShape 4">
            <a:extLst>
              <a:ext uri="{FF2B5EF4-FFF2-40B4-BE49-F238E27FC236}">
                <a16:creationId xmlns:a16="http://schemas.microsoft.com/office/drawing/2014/main" id="{93798E8C-3C7C-D647-EC2E-37740BBA11E5}"/>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de-DE" altLang="de-CZ"/>
          </a:p>
        </p:txBody>
      </p:sp>
      <p:sp>
        <p:nvSpPr>
          <p:cNvPr id="14342" name="Rectangle 5">
            <a:extLst>
              <a:ext uri="{FF2B5EF4-FFF2-40B4-BE49-F238E27FC236}">
                <a16:creationId xmlns:a16="http://schemas.microsoft.com/office/drawing/2014/main" id="{35A27159-10C8-0390-8A3C-DF9D157E9D24}"/>
              </a:ext>
            </a:extLst>
          </p:cNvPr>
          <p:cNvSpPr>
            <a:spLocks noGrp="1" noRot="1" noChangeAspect="1" noChangeArrowheads="1"/>
          </p:cNvSpPr>
          <p:nvPr>
            <p:ph type="sldImg"/>
          </p:nvPr>
        </p:nvSpPr>
        <p:spPr bwMode="auto">
          <a:xfrm>
            <a:off x="-11798300" y="-11796713"/>
            <a:ext cx="11791950" cy="1248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4" name="Rectangle 6">
            <a:extLst>
              <a:ext uri="{FF2B5EF4-FFF2-40B4-BE49-F238E27FC236}">
                <a16:creationId xmlns:a16="http://schemas.microsoft.com/office/drawing/2014/main" id="{5C0465E8-6C2C-0E01-CD11-1F2BD8E02C06}"/>
              </a:ext>
            </a:extLst>
          </p:cNvPr>
          <p:cNvSpPr>
            <a:spLocks noGrp="1" noChangeArrowheads="1"/>
          </p:cNvSpPr>
          <p:nvPr>
            <p:ph type="body"/>
          </p:nvPr>
        </p:nvSpPr>
        <p:spPr bwMode="auto">
          <a:xfrm>
            <a:off x="685800" y="4343400"/>
            <a:ext cx="5478463" cy="4106863"/>
          </a:xfrm>
          <a:prstGeom prst="rect">
            <a:avLst/>
          </a:prstGeom>
          <a:noFill/>
          <a:ln>
            <a:noFill/>
          </a:ln>
          <a:effectLst/>
        </p:spPr>
        <p:txBody>
          <a:bodyPr vert="horz" wrap="square" lIns="0" tIns="0" rIns="0" bIns="0" numCol="1" anchor="t" anchorCtr="0" compatLnSpc="1">
            <a:prstTxWarp prst="textNoShape">
              <a:avLst/>
            </a:prstTxWarp>
          </a:bodyPr>
          <a:lstStyle/>
          <a:p>
            <a:pPr lvl="0"/>
            <a:endParaRPr lang="de-DE" noProof="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ＭＳ Ｐゴシック" charset="0"/>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ＭＳ Ｐゴシック" charset="0"/>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ＭＳ Ｐゴシック" charset="0"/>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ＭＳ Ｐゴシック" charset="0"/>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 Box 1">
            <a:extLst>
              <a:ext uri="{FF2B5EF4-FFF2-40B4-BE49-F238E27FC236}">
                <a16:creationId xmlns:a16="http://schemas.microsoft.com/office/drawing/2014/main" id="{874D6D2B-86AD-1D24-C3B5-137A652F5283}"/>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32770" name="Text Box 2">
            <a:extLst>
              <a:ext uri="{FF2B5EF4-FFF2-40B4-BE49-F238E27FC236}">
                <a16:creationId xmlns:a16="http://schemas.microsoft.com/office/drawing/2014/main" id="{095B75DD-4E4A-B644-594E-2255CE606834}"/>
              </a:ext>
            </a:extLst>
          </p:cNvPr>
          <p:cNvSpPr>
            <a:spLocks noGrp="1" noChangeArrowheads="1"/>
          </p:cNvSpPr>
          <p:nvPr>
            <p:ph type="body" idx="1"/>
          </p:nvPr>
        </p:nvSpPr>
        <p:spPr>
          <a:xfrm>
            <a:off x="685800" y="4343400"/>
            <a:ext cx="5484813" cy="4114800"/>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Text Box 1">
            <a:extLst>
              <a:ext uri="{FF2B5EF4-FFF2-40B4-BE49-F238E27FC236}">
                <a16:creationId xmlns:a16="http://schemas.microsoft.com/office/drawing/2014/main" id="{9F8B97FA-D0D0-3BCB-B339-54039933F6EC}"/>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41986" name="Text Box 2">
            <a:extLst>
              <a:ext uri="{FF2B5EF4-FFF2-40B4-BE49-F238E27FC236}">
                <a16:creationId xmlns:a16="http://schemas.microsoft.com/office/drawing/2014/main" id="{5479A9B0-99E7-B2C1-3F0D-B91570E76EFD}"/>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Text Box 1">
            <a:extLst>
              <a:ext uri="{FF2B5EF4-FFF2-40B4-BE49-F238E27FC236}">
                <a16:creationId xmlns:a16="http://schemas.microsoft.com/office/drawing/2014/main" id="{78CDFBFA-1FEB-E384-0678-ABF25D6A580A}"/>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43010" name="Text Box 2">
            <a:extLst>
              <a:ext uri="{FF2B5EF4-FFF2-40B4-BE49-F238E27FC236}">
                <a16:creationId xmlns:a16="http://schemas.microsoft.com/office/drawing/2014/main" id="{6784BF01-7B98-5947-4733-39135649D607}"/>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a:extLst>
              <a:ext uri="{FF2B5EF4-FFF2-40B4-BE49-F238E27FC236}">
                <a16:creationId xmlns:a16="http://schemas.microsoft.com/office/drawing/2014/main" id="{6874EC59-C901-C618-B4E9-FC36EEB6B6FF}"/>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44034" name="Text Box 2">
            <a:extLst>
              <a:ext uri="{FF2B5EF4-FFF2-40B4-BE49-F238E27FC236}">
                <a16:creationId xmlns:a16="http://schemas.microsoft.com/office/drawing/2014/main" id="{B97327C4-FBAB-34E5-B220-A6C79662374E}"/>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Text Box 1">
            <a:extLst>
              <a:ext uri="{FF2B5EF4-FFF2-40B4-BE49-F238E27FC236}">
                <a16:creationId xmlns:a16="http://schemas.microsoft.com/office/drawing/2014/main" id="{FAC02447-5635-DCA8-59A6-0566E0A4AEBF}"/>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45058" name="Text Box 2">
            <a:extLst>
              <a:ext uri="{FF2B5EF4-FFF2-40B4-BE49-F238E27FC236}">
                <a16:creationId xmlns:a16="http://schemas.microsoft.com/office/drawing/2014/main" id="{A2E52F06-4AB5-C84C-36CE-8FD5F9C38D3E}"/>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Text Box 1">
            <a:extLst>
              <a:ext uri="{FF2B5EF4-FFF2-40B4-BE49-F238E27FC236}">
                <a16:creationId xmlns:a16="http://schemas.microsoft.com/office/drawing/2014/main" id="{48CC2D5A-50CF-4233-9BA0-01E6DDF27C5D}"/>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46082" name="Text Box 2">
            <a:extLst>
              <a:ext uri="{FF2B5EF4-FFF2-40B4-BE49-F238E27FC236}">
                <a16:creationId xmlns:a16="http://schemas.microsoft.com/office/drawing/2014/main" id="{70B8A83A-08A4-6812-2DD4-C17D116DC489}"/>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a:extLst>
              <a:ext uri="{FF2B5EF4-FFF2-40B4-BE49-F238E27FC236}">
                <a16:creationId xmlns:a16="http://schemas.microsoft.com/office/drawing/2014/main" id="{244A3D91-A050-C4D3-1E6C-254B58387418}"/>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47106" name="Text Box 2">
            <a:extLst>
              <a:ext uri="{FF2B5EF4-FFF2-40B4-BE49-F238E27FC236}">
                <a16:creationId xmlns:a16="http://schemas.microsoft.com/office/drawing/2014/main" id="{743C5935-081F-A5E8-DCA4-7FBE15D2E6ED}"/>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Text Box 1">
            <a:extLst>
              <a:ext uri="{FF2B5EF4-FFF2-40B4-BE49-F238E27FC236}">
                <a16:creationId xmlns:a16="http://schemas.microsoft.com/office/drawing/2014/main" id="{F613521B-E0EA-3781-BEA5-4287CD77956B}"/>
              </a:ext>
            </a:extLst>
          </p:cNvPr>
          <p:cNvSpPr>
            <a:spLocks noGrp="1" noRot="1" noChangeAspect="1" noChangeArrowheads="1" noTextEdit="1"/>
          </p:cNvSpPr>
          <p:nvPr>
            <p:ph type="sldImg"/>
          </p:nvPr>
        </p:nvSpPr>
        <p:spPr>
          <a:xfrm>
            <a:off x="1143000" y="695325"/>
            <a:ext cx="4548188" cy="3409950"/>
          </a:xfrm>
          <a:solidFill>
            <a:srgbClr val="FFFFFF"/>
          </a:solidFill>
          <a:ln>
            <a:solidFill>
              <a:srgbClr val="000000"/>
            </a:solidFill>
            <a:miter lim="800000"/>
            <a:headEnd/>
            <a:tailEnd/>
          </a:ln>
        </p:spPr>
      </p:sp>
      <p:sp>
        <p:nvSpPr>
          <p:cNvPr id="48130" name="Text Box 2">
            <a:extLst>
              <a:ext uri="{FF2B5EF4-FFF2-40B4-BE49-F238E27FC236}">
                <a16:creationId xmlns:a16="http://schemas.microsoft.com/office/drawing/2014/main" id="{10133D06-E60A-AA3C-4D4F-3162EB1BC78D}"/>
              </a:ext>
            </a:extLst>
          </p:cNvPr>
          <p:cNvSpPr>
            <a:spLocks noGrp="1" noChangeArrowheads="1"/>
          </p:cNvSpPr>
          <p:nvPr>
            <p:ph type="body" idx="1"/>
          </p:nvPr>
        </p:nvSpPr>
        <p:spPr>
          <a:xfrm>
            <a:off x="685800" y="4343400"/>
            <a:ext cx="5467350" cy="4097338"/>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a:extLst>
              <a:ext uri="{FF2B5EF4-FFF2-40B4-BE49-F238E27FC236}">
                <a16:creationId xmlns:a16="http://schemas.microsoft.com/office/drawing/2014/main" id="{B2EA6377-CCD9-087C-2F46-4677243FCC58}"/>
              </a:ext>
            </a:extLst>
          </p:cNvPr>
          <p:cNvSpPr>
            <a:spLocks noGrp="1" noRot="1" noChangeAspect="1" noChangeArrowheads="1" noTextEdit="1"/>
          </p:cNvSpPr>
          <p:nvPr>
            <p:ph type="sldImg"/>
          </p:nvPr>
        </p:nvSpPr>
        <p:spPr>
          <a:xfrm>
            <a:off x="1143000" y="695325"/>
            <a:ext cx="4548188" cy="3409950"/>
          </a:xfrm>
          <a:solidFill>
            <a:srgbClr val="FFFFFF"/>
          </a:solidFill>
          <a:ln>
            <a:solidFill>
              <a:srgbClr val="000000"/>
            </a:solidFill>
            <a:miter lim="800000"/>
            <a:headEnd/>
            <a:tailEnd/>
          </a:ln>
        </p:spPr>
      </p:sp>
      <p:sp>
        <p:nvSpPr>
          <p:cNvPr id="2" name="Text Box 2">
            <a:extLst>
              <a:ext uri="{FF2B5EF4-FFF2-40B4-BE49-F238E27FC236}">
                <a16:creationId xmlns:a16="http://schemas.microsoft.com/office/drawing/2014/main" id="{0FF2C419-D2C8-C6C0-2959-AB2F1CD47EE0}"/>
              </a:ext>
            </a:extLst>
          </p:cNvPr>
          <p:cNvSpPr>
            <a:spLocks noGrp="1" noChangeArrowheads="1"/>
          </p:cNvSpPr>
          <p:nvPr>
            <p:ph type="body" idx="1"/>
          </p:nvPr>
        </p:nvSpPr>
        <p:spPr>
          <a:xfrm>
            <a:off x="685800" y="4343400"/>
            <a:ext cx="5467350" cy="4097338"/>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1">
            <a:extLst>
              <a:ext uri="{FF2B5EF4-FFF2-40B4-BE49-F238E27FC236}">
                <a16:creationId xmlns:a16="http://schemas.microsoft.com/office/drawing/2014/main" id="{EE8132ED-C65E-2CA7-D1C4-23A0564C15E0}"/>
              </a:ext>
            </a:extLst>
          </p:cNvPr>
          <p:cNvSpPr>
            <a:spLocks noGrp="1" noRot="1" noChangeAspect="1" noChangeArrowheads="1" noTextEdit="1"/>
          </p:cNvSpPr>
          <p:nvPr>
            <p:ph type="sldImg"/>
          </p:nvPr>
        </p:nvSpPr>
        <p:spPr>
          <a:xfrm>
            <a:off x="-14225588" y="-11796713"/>
            <a:ext cx="16649701" cy="12488863"/>
          </a:xfrm>
          <a:solidFill>
            <a:srgbClr val="FFFFFF"/>
          </a:solidFill>
          <a:ln>
            <a:solidFill>
              <a:srgbClr val="000000"/>
            </a:solidFill>
            <a:miter lim="800000"/>
            <a:headEnd/>
            <a:tailEnd/>
          </a:ln>
        </p:spPr>
      </p:sp>
      <p:sp>
        <p:nvSpPr>
          <p:cNvPr id="50178" name="Text Box 2">
            <a:extLst>
              <a:ext uri="{FF2B5EF4-FFF2-40B4-BE49-F238E27FC236}">
                <a16:creationId xmlns:a16="http://schemas.microsoft.com/office/drawing/2014/main" id="{F64EB210-2FB5-725E-9C5D-A049564BBB56}"/>
              </a:ext>
            </a:extLst>
          </p:cNvPr>
          <p:cNvSpPr>
            <a:spLocks noGrp="1" noChangeArrowheads="1"/>
          </p:cNvSpPr>
          <p:nvPr>
            <p:ph type="body" idx="1"/>
          </p:nvPr>
        </p:nvSpPr>
        <p:spPr>
          <a:xfrm>
            <a:off x="685800" y="4343400"/>
            <a:ext cx="5481638"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Text Box 1">
            <a:extLst>
              <a:ext uri="{FF2B5EF4-FFF2-40B4-BE49-F238E27FC236}">
                <a16:creationId xmlns:a16="http://schemas.microsoft.com/office/drawing/2014/main" id="{CAA7697A-86F4-AB7A-3723-7B7CA22F2CFE}"/>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1202" name="Text Box 2">
            <a:extLst>
              <a:ext uri="{FF2B5EF4-FFF2-40B4-BE49-F238E27FC236}">
                <a16:creationId xmlns:a16="http://schemas.microsoft.com/office/drawing/2014/main" id="{8C37B1C3-42B0-C388-8C22-6950190E08A1}"/>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a:extLst>
              <a:ext uri="{FF2B5EF4-FFF2-40B4-BE49-F238E27FC236}">
                <a16:creationId xmlns:a16="http://schemas.microsoft.com/office/drawing/2014/main" id="{E239A4B9-4A33-42F3-443D-3245488195CB}"/>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33794" name="Text Box 2">
            <a:extLst>
              <a:ext uri="{FF2B5EF4-FFF2-40B4-BE49-F238E27FC236}">
                <a16:creationId xmlns:a16="http://schemas.microsoft.com/office/drawing/2014/main" id="{39020AC5-E164-52E8-2803-C30D6EC2DD9E}"/>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Text Box 1">
            <a:extLst>
              <a:ext uri="{FF2B5EF4-FFF2-40B4-BE49-F238E27FC236}">
                <a16:creationId xmlns:a16="http://schemas.microsoft.com/office/drawing/2014/main" id="{DF4C41A0-D8D6-1758-6734-EA018FEAC607}"/>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2226" name="Text Box 2">
            <a:extLst>
              <a:ext uri="{FF2B5EF4-FFF2-40B4-BE49-F238E27FC236}">
                <a16:creationId xmlns:a16="http://schemas.microsoft.com/office/drawing/2014/main" id="{F5DF569D-DF78-8702-30F5-24982FE79601}"/>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Text Box 1">
            <a:extLst>
              <a:ext uri="{FF2B5EF4-FFF2-40B4-BE49-F238E27FC236}">
                <a16:creationId xmlns:a16="http://schemas.microsoft.com/office/drawing/2014/main" id="{5CA88D84-4EB4-2A49-16FB-D5CF33012492}"/>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3250" name="Text Box 2">
            <a:extLst>
              <a:ext uri="{FF2B5EF4-FFF2-40B4-BE49-F238E27FC236}">
                <a16:creationId xmlns:a16="http://schemas.microsoft.com/office/drawing/2014/main" id="{AF867018-C126-908E-6797-BCC397D9C39D}"/>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Text Box 1">
            <a:extLst>
              <a:ext uri="{FF2B5EF4-FFF2-40B4-BE49-F238E27FC236}">
                <a16:creationId xmlns:a16="http://schemas.microsoft.com/office/drawing/2014/main" id="{A63BEE4E-F678-7A45-9452-BCC5B8B391A9}"/>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4274" name="Text Box 2">
            <a:extLst>
              <a:ext uri="{FF2B5EF4-FFF2-40B4-BE49-F238E27FC236}">
                <a16:creationId xmlns:a16="http://schemas.microsoft.com/office/drawing/2014/main" id="{AA9D1A98-1B4F-2C2C-AB15-0FB17742E55B}"/>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Text Box 1">
            <a:extLst>
              <a:ext uri="{FF2B5EF4-FFF2-40B4-BE49-F238E27FC236}">
                <a16:creationId xmlns:a16="http://schemas.microsoft.com/office/drawing/2014/main" id="{994B908E-3001-AF21-6F79-1F5EAA2DF30C}"/>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5298" name="Text Box 2">
            <a:extLst>
              <a:ext uri="{FF2B5EF4-FFF2-40B4-BE49-F238E27FC236}">
                <a16:creationId xmlns:a16="http://schemas.microsoft.com/office/drawing/2014/main" id="{B068E4AE-4B0D-43CD-C618-0A458136FC46}"/>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Text Box 1">
            <a:extLst>
              <a:ext uri="{FF2B5EF4-FFF2-40B4-BE49-F238E27FC236}">
                <a16:creationId xmlns:a16="http://schemas.microsoft.com/office/drawing/2014/main" id="{D69E6E72-1FF1-E99A-38B8-B502CF81D614}"/>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6322" name="Text Box 2">
            <a:extLst>
              <a:ext uri="{FF2B5EF4-FFF2-40B4-BE49-F238E27FC236}">
                <a16:creationId xmlns:a16="http://schemas.microsoft.com/office/drawing/2014/main" id="{05CBA21C-DAFE-F315-6189-93C832BF93FB}"/>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Text Box 1">
            <a:extLst>
              <a:ext uri="{FF2B5EF4-FFF2-40B4-BE49-F238E27FC236}">
                <a16:creationId xmlns:a16="http://schemas.microsoft.com/office/drawing/2014/main" id="{A9B2FAC5-AC78-9E3B-E2CD-32E5407A6633}"/>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7346" name="Text Box 2">
            <a:extLst>
              <a:ext uri="{FF2B5EF4-FFF2-40B4-BE49-F238E27FC236}">
                <a16:creationId xmlns:a16="http://schemas.microsoft.com/office/drawing/2014/main" id="{FDD30A9C-C1A6-30B8-184E-1086A9113760}"/>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Text Box 1">
            <a:extLst>
              <a:ext uri="{FF2B5EF4-FFF2-40B4-BE49-F238E27FC236}">
                <a16:creationId xmlns:a16="http://schemas.microsoft.com/office/drawing/2014/main" id="{5979FE3B-7C20-1CF1-C21A-5ABBE57DF001}"/>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8370" name="Text Box 2">
            <a:extLst>
              <a:ext uri="{FF2B5EF4-FFF2-40B4-BE49-F238E27FC236}">
                <a16:creationId xmlns:a16="http://schemas.microsoft.com/office/drawing/2014/main" id="{DAA872E1-C774-1AF6-96BC-CF0C20E69D22}"/>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a:extLst>
              <a:ext uri="{FF2B5EF4-FFF2-40B4-BE49-F238E27FC236}">
                <a16:creationId xmlns:a16="http://schemas.microsoft.com/office/drawing/2014/main" id="{BD6207B1-C0C6-25AB-D000-8E95B23F9C6E}"/>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59394" name="Text Box 2">
            <a:extLst>
              <a:ext uri="{FF2B5EF4-FFF2-40B4-BE49-F238E27FC236}">
                <a16:creationId xmlns:a16="http://schemas.microsoft.com/office/drawing/2014/main" id="{DB181BB5-8B44-81CC-4F9B-AEE33475D0E8}"/>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Text Box 1">
            <a:extLst>
              <a:ext uri="{FF2B5EF4-FFF2-40B4-BE49-F238E27FC236}">
                <a16:creationId xmlns:a16="http://schemas.microsoft.com/office/drawing/2014/main" id="{AA6CBAEC-6E4B-9470-A126-FDD33967D7B1}"/>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60418" name="Text Box 2">
            <a:extLst>
              <a:ext uri="{FF2B5EF4-FFF2-40B4-BE49-F238E27FC236}">
                <a16:creationId xmlns:a16="http://schemas.microsoft.com/office/drawing/2014/main" id="{AEC29999-18B3-AD20-E148-FDEBA5F6FBC4}"/>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a:extLst>
              <a:ext uri="{FF2B5EF4-FFF2-40B4-BE49-F238E27FC236}">
                <a16:creationId xmlns:a16="http://schemas.microsoft.com/office/drawing/2014/main" id="{7925DB5D-BC67-E21E-1BC3-5B676D8C2906}"/>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61442" name="Text Box 2">
            <a:extLst>
              <a:ext uri="{FF2B5EF4-FFF2-40B4-BE49-F238E27FC236}">
                <a16:creationId xmlns:a16="http://schemas.microsoft.com/office/drawing/2014/main" id="{B0336338-39AD-8335-3B44-340B6D8F86AF}"/>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1">
            <a:extLst>
              <a:ext uri="{FF2B5EF4-FFF2-40B4-BE49-F238E27FC236}">
                <a16:creationId xmlns:a16="http://schemas.microsoft.com/office/drawing/2014/main" id="{F1B02A77-14B7-7473-B978-50712771688E}"/>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34818" name="Text Box 2">
            <a:extLst>
              <a:ext uri="{FF2B5EF4-FFF2-40B4-BE49-F238E27FC236}">
                <a16:creationId xmlns:a16="http://schemas.microsoft.com/office/drawing/2014/main" id="{B7B54193-07FD-1063-9675-04853BC56733}"/>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Text Box 1">
            <a:extLst>
              <a:ext uri="{FF2B5EF4-FFF2-40B4-BE49-F238E27FC236}">
                <a16:creationId xmlns:a16="http://schemas.microsoft.com/office/drawing/2014/main" id="{2C53A63F-2687-5563-0FAD-01B5581CC5A5}"/>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35842" name="Text Box 2">
            <a:extLst>
              <a:ext uri="{FF2B5EF4-FFF2-40B4-BE49-F238E27FC236}">
                <a16:creationId xmlns:a16="http://schemas.microsoft.com/office/drawing/2014/main" id="{9F1226CF-8635-F5BC-0142-A0FD7EB6C267}"/>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Text Box 1">
            <a:extLst>
              <a:ext uri="{FF2B5EF4-FFF2-40B4-BE49-F238E27FC236}">
                <a16:creationId xmlns:a16="http://schemas.microsoft.com/office/drawing/2014/main" id="{AB9BC4E7-EE3D-C884-1409-46502E134AE1}"/>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36866" name="Text Box 2">
            <a:extLst>
              <a:ext uri="{FF2B5EF4-FFF2-40B4-BE49-F238E27FC236}">
                <a16:creationId xmlns:a16="http://schemas.microsoft.com/office/drawing/2014/main" id="{358945BE-9E73-004A-DC3A-B44C90DB9E5C}"/>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a:extLst>
              <a:ext uri="{FF2B5EF4-FFF2-40B4-BE49-F238E27FC236}">
                <a16:creationId xmlns:a16="http://schemas.microsoft.com/office/drawing/2014/main" id="{D30D1700-053E-228E-643F-2BC2DD09104B}"/>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37890" name="Text Box 2">
            <a:extLst>
              <a:ext uri="{FF2B5EF4-FFF2-40B4-BE49-F238E27FC236}">
                <a16:creationId xmlns:a16="http://schemas.microsoft.com/office/drawing/2014/main" id="{504EF641-A76D-3727-2FC6-9199F5575B68}"/>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Text Box 1">
            <a:extLst>
              <a:ext uri="{FF2B5EF4-FFF2-40B4-BE49-F238E27FC236}">
                <a16:creationId xmlns:a16="http://schemas.microsoft.com/office/drawing/2014/main" id="{1CB58C94-2F21-33C9-005A-AEC4608B3400}"/>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38914" name="Text Box 2">
            <a:extLst>
              <a:ext uri="{FF2B5EF4-FFF2-40B4-BE49-F238E27FC236}">
                <a16:creationId xmlns:a16="http://schemas.microsoft.com/office/drawing/2014/main" id="{D23B2181-6EF3-0665-F5F4-8805FD694145}"/>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Text Box 1">
            <a:extLst>
              <a:ext uri="{FF2B5EF4-FFF2-40B4-BE49-F238E27FC236}">
                <a16:creationId xmlns:a16="http://schemas.microsoft.com/office/drawing/2014/main" id="{249B6C6C-7735-54F2-3431-48857578314E}"/>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39938" name="Text Box 2">
            <a:extLst>
              <a:ext uri="{FF2B5EF4-FFF2-40B4-BE49-F238E27FC236}">
                <a16:creationId xmlns:a16="http://schemas.microsoft.com/office/drawing/2014/main" id="{3256AE09-C630-E0DA-E5CD-08182033717A}"/>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1">
            <a:extLst>
              <a:ext uri="{FF2B5EF4-FFF2-40B4-BE49-F238E27FC236}">
                <a16:creationId xmlns:a16="http://schemas.microsoft.com/office/drawing/2014/main" id="{170F665A-D5DB-E747-C305-101530DCE664}"/>
              </a:ext>
            </a:extLst>
          </p:cNvPr>
          <p:cNvSpPr>
            <a:spLocks noGrp="1" noRot="1" noChangeAspect="1" noChangeArrowheads="1" noTextEdit="1"/>
          </p:cNvSpPr>
          <p:nvPr>
            <p:ph type="sldImg"/>
          </p:nvPr>
        </p:nvSpPr>
        <p:spPr>
          <a:xfrm>
            <a:off x="-14225588" y="-11796713"/>
            <a:ext cx="16651288" cy="12490451"/>
          </a:xfrm>
          <a:solidFill>
            <a:srgbClr val="FFFFFF"/>
          </a:solidFill>
          <a:ln>
            <a:solidFill>
              <a:srgbClr val="000000"/>
            </a:solidFill>
            <a:miter lim="800000"/>
            <a:headEnd/>
            <a:tailEnd/>
          </a:ln>
        </p:spPr>
      </p:sp>
      <p:sp>
        <p:nvSpPr>
          <p:cNvPr id="40962" name="Text Box 2">
            <a:extLst>
              <a:ext uri="{FF2B5EF4-FFF2-40B4-BE49-F238E27FC236}">
                <a16:creationId xmlns:a16="http://schemas.microsoft.com/office/drawing/2014/main" id="{5AE79D5E-C4CA-F5C9-A85F-18E0F1AF187F}"/>
              </a:ext>
            </a:extLst>
          </p:cNvPr>
          <p:cNvSpPr>
            <a:spLocks noGrp="1" noChangeArrowheads="1"/>
          </p:cNvSpPr>
          <p:nvPr>
            <p:ph type="body" idx="1"/>
          </p:nvPr>
        </p:nvSpPr>
        <p:spPr>
          <a:xfrm>
            <a:off x="685800" y="4343400"/>
            <a:ext cx="5483225" cy="4111625"/>
          </a:xfrm>
        </p:spPr>
        <p:txBody>
          <a:bodyPr wrap="none" anchor="ctr"/>
          <a:lstStyle/>
          <a:p>
            <a:pPr>
              <a:buFont typeface="Times New Roman" charset="0"/>
              <a:buNone/>
              <a:defRPr/>
            </a:pPr>
            <a:endParaRPr lang="de-DE">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cs-CZ"/>
              <a:t>Mastertitelformat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a:t>Master-Untertitelformat bearbeiten</a:t>
            </a:r>
            <a:endParaRPr lang="de-DE"/>
          </a:p>
        </p:txBody>
      </p:sp>
      <p:sp>
        <p:nvSpPr>
          <p:cNvPr id="4" name="Rectangle 3">
            <a:extLst>
              <a:ext uri="{FF2B5EF4-FFF2-40B4-BE49-F238E27FC236}">
                <a16:creationId xmlns:a16="http://schemas.microsoft.com/office/drawing/2014/main" id="{E3B81D5A-41DB-353F-9670-B884F7BEC072}"/>
              </a:ext>
            </a:extLst>
          </p:cNvPr>
          <p:cNvSpPr>
            <a:spLocks noGrp="1" noChangeArrowheads="1"/>
          </p:cNvSpPr>
          <p:nvPr>
            <p:ph type="dt" idx="10"/>
          </p:nvPr>
        </p:nvSpPr>
        <p:spPr>
          <a:ln/>
        </p:spPr>
        <p:txBody>
          <a:bodyPr/>
          <a:lstStyle>
            <a:lvl1pPr>
              <a:defRPr/>
            </a:lvl1pPr>
          </a:lstStyle>
          <a:p>
            <a:pPr>
              <a:defRPr/>
            </a:pPr>
            <a:endParaRPr lang="de-CH"/>
          </a:p>
        </p:txBody>
      </p:sp>
      <p:sp>
        <p:nvSpPr>
          <p:cNvPr id="5" name="Rectangle 4">
            <a:extLst>
              <a:ext uri="{FF2B5EF4-FFF2-40B4-BE49-F238E27FC236}">
                <a16:creationId xmlns:a16="http://schemas.microsoft.com/office/drawing/2014/main" id="{4159A3E4-4E37-4938-9746-430116228447}"/>
              </a:ext>
            </a:extLst>
          </p:cNvPr>
          <p:cNvSpPr>
            <a:spLocks noGrp="1" noChangeArrowheads="1"/>
          </p:cNvSpPr>
          <p:nvPr>
            <p:ph type="ftr" idx="11"/>
          </p:nvPr>
        </p:nvSpPr>
        <p:spPr>
          <a:ln/>
        </p:spPr>
        <p:txBody>
          <a:bodyPr/>
          <a:lstStyle>
            <a:lvl1pPr>
              <a:defRPr/>
            </a:lvl1pPr>
          </a:lstStyle>
          <a:p>
            <a:pPr>
              <a:defRPr/>
            </a:pPr>
            <a:endParaRPr lang="de-CH"/>
          </a:p>
        </p:txBody>
      </p:sp>
      <p:sp>
        <p:nvSpPr>
          <p:cNvPr id="6" name="Rectangle 5">
            <a:extLst>
              <a:ext uri="{FF2B5EF4-FFF2-40B4-BE49-F238E27FC236}">
                <a16:creationId xmlns:a16="http://schemas.microsoft.com/office/drawing/2014/main" id="{49EA51AA-4FD8-ADB7-841A-56FA62B5CBD4}"/>
              </a:ext>
            </a:extLst>
          </p:cNvPr>
          <p:cNvSpPr>
            <a:spLocks noGrp="1" noChangeArrowheads="1"/>
          </p:cNvSpPr>
          <p:nvPr>
            <p:ph type="sldNum" idx="12"/>
          </p:nvPr>
        </p:nvSpPr>
        <p:spPr>
          <a:ln/>
        </p:spPr>
        <p:txBody>
          <a:bodyPr/>
          <a:lstStyle>
            <a:lvl1pPr>
              <a:defRPr/>
            </a:lvl1pPr>
          </a:lstStyle>
          <a:p>
            <a:pPr>
              <a:defRPr/>
            </a:pPr>
            <a:fld id="{B1D88D69-138E-1F48-B8A9-FE41A5D2952F}" type="slidenum">
              <a:rPr lang="de-CH" altLang="de-CZ"/>
              <a:pPr>
                <a:defRPr/>
              </a:pPr>
              <a:t>‹Nr.›</a:t>
            </a:fld>
            <a:endParaRPr lang="de-CH" altLang="de-CZ"/>
          </a:p>
        </p:txBody>
      </p:sp>
    </p:spTree>
    <p:extLst>
      <p:ext uri="{BB962C8B-B14F-4D97-AF65-F5344CB8AC3E}">
        <p14:creationId xmlns:p14="http://schemas.microsoft.com/office/powerpoint/2010/main" val="3880036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cs-CZ"/>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4" name="Rectangle 3">
            <a:extLst>
              <a:ext uri="{FF2B5EF4-FFF2-40B4-BE49-F238E27FC236}">
                <a16:creationId xmlns:a16="http://schemas.microsoft.com/office/drawing/2014/main" id="{7806031B-A756-4F9B-4BF0-AA57436F4E27}"/>
              </a:ext>
            </a:extLst>
          </p:cNvPr>
          <p:cNvSpPr>
            <a:spLocks noGrp="1" noChangeArrowheads="1"/>
          </p:cNvSpPr>
          <p:nvPr>
            <p:ph type="dt" idx="10"/>
          </p:nvPr>
        </p:nvSpPr>
        <p:spPr>
          <a:ln/>
        </p:spPr>
        <p:txBody>
          <a:bodyPr/>
          <a:lstStyle>
            <a:lvl1pPr>
              <a:defRPr/>
            </a:lvl1pPr>
          </a:lstStyle>
          <a:p>
            <a:pPr>
              <a:defRPr/>
            </a:pPr>
            <a:endParaRPr lang="de-CH"/>
          </a:p>
        </p:txBody>
      </p:sp>
      <p:sp>
        <p:nvSpPr>
          <p:cNvPr id="5" name="Rectangle 4">
            <a:extLst>
              <a:ext uri="{FF2B5EF4-FFF2-40B4-BE49-F238E27FC236}">
                <a16:creationId xmlns:a16="http://schemas.microsoft.com/office/drawing/2014/main" id="{75D474F0-F5C1-2E9D-4EE9-5B7F80C93470}"/>
              </a:ext>
            </a:extLst>
          </p:cNvPr>
          <p:cNvSpPr>
            <a:spLocks noGrp="1" noChangeArrowheads="1"/>
          </p:cNvSpPr>
          <p:nvPr>
            <p:ph type="ftr" idx="11"/>
          </p:nvPr>
        </p:nvSpPr>
        <p:spPr>
          <a:ln/>
        </p:spPr>
        <p:txBody>
          <a:bodyPr/>
          <a:lstStyle>
            <a:lvl1pPr>
              <a:defRPr/>
            </a:lvl1pPr>
          </a:lstStyle>
          <a:p>
            <a:pPr>
              <a:defRPr/>
            </a:pPr>
            <a:endParaRPr lang="de-CH"/>
          </a:p>
        </p:txBody>
      </p:sp>
      <p:sp>
        <p:nvSpPr>
          <p:cNvPr id="6" name="Rectangle 5">
            <a:extLst>
              <a:ext uri="{FF2B5EF4-FFF2-40B4-BE49-F238E27FC236}">
                <a16:creationId xmlns:a16="http://schemas.microsoft.com/office/drawing/2014/main" id="{9EABB243-05F1-2E36-1F16-8951F03F5498}"/>
              </a:ext>
            </a:extLst>
          </p:cNvPr>
          <p:cNvSpPr>
            <a:spLocks noGrp="1" noChangeArrowheads="1"/>
          </p:cNvSpPr>
          <p:nvPr>
            <p:ph type="sldNum" idx="12"/>
          </p:nvPr>
        </p:nvSpPr>
        <p:spPr>
          <a:ln/>
        </p:spPr>
        <p:txBody>
          <a:bodyPr/>
          <a:lstStyle>
            <a:lvl1pPr>
              <a:defRPr/>
            </a:lvl1pPr>
          </a:lstStyle>
          <a:p>
            <a:pPr>
              <a:defRPr/>
            </a:pPr>
            <a:fld id="{3535B579-6AE6-5C4A-A8B4-A31B18DAF1C1}" type="slidenum">
              <a:rPr lang="de-CH" altLang="de-CZ"/>
              <a:pPr>
                <a:defRPr/>
              </a:pPr>
              <a:t>‹Nr.›</a:t>
            </a:fld>
            <a:endParaRPr lang="de-CH" altLang="de-CZ"/>
          </a:p>
        </p:txBody>
      </p:sp>
    </p:spTree>
    <p:extLst>
      <p:ext uri="{BB962C8B-B14F-4D97-AF65-F5344CB8AC3E}">
        <p14:creationId xmlns:p14="http://schemas.microsoft.com/office/powerpoint/2010/main" val="2168625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4638" y="128588"/>
            <a:ext cx="2054225" cy="5989637"/>
          </a:xfrm>
        </p:spPr>
        <p:txBody>
          <a:bodyPr vert="eaVert"/>
          <a:lstStyle/>
          <a:p>
            <a:r>
              <a:rPr lang="cs-CZ"/>
              <a:t>Mastertitelformat bearbeiten</a:t>
            </a:r>
            <a:endParaRPr lang="de-DE"/>
          </a:p>
        </p:txBody>
      </p:sp>
      <p:sp>
        <p:nvSpPr>
          <p:cNvPr id="3" name="Vertikaler Textplatzhalter 2"/>
          <p:cNvSpPr>
            <a:spLocks noGrp="1"/>
          </p:cNvSpPr>
          <p:nvPr>
            <p:ph type="body" orient="vert" idx="1"/>
          </p:nvPr>
        </p:nvSpPr>
        <p:spPr>
          <a:xfrm>
            <a:off x="457200" y="128588"/>
            <a:ext cx="6015038" cy="5989637"/>
          </a:xfrm>
        </p:spPr>
        <p:txBody>
          <a:bodyPr vert="eaVert"/>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4" name="Rectangle 3">
            <a:extLst>
              <a:ext uri="{FF2B5EF4-FFF2-40B4-BE49-F238E27FC236}">
                <a16:creationId xmlns:a16="http://schemas.microsoft.com/office/drawing/2014/main" id="{E13B8A1D-F59C-E22C-5887-9C6174645F1C}"/>
              </a:ext>
            </a:extLst>
          </p:cNvPr>
          <p:cNvSpPr>
            <a:spLocks noGrp="1" noChangeArrowheads="1"/>
          </p:cNvSpPr>
          <p:nvPr>
            <p:ph type="dt" idx="10"/>
          </p:nvPr>
        </p:nvSpPr>
        <p:spPr>
          <a:ln/>
        </p:spPr>
        <p:txBody>
          <a:bodyPr/>
          <a:lstStyle>
            <a:lvl1pPr>
              <a:defRPr/>
            </a:lvl1pPr>
          </a:lstStyle>
          <a:p>
            <a:pPr>
              <a:defRPr/>
            </a:pPr>
            <a:endParaRPr lang="de-CH"/>
          </a:p>
        </p:txBody>
      </p:sp>
      <p:sp>
        <p:nvSpPr>
          <p:cNvPr id="5" name="Rectangle 4">
            <a:extLst>
              <a:ext uri="{FF2B5EF4-FFF2-40B4-BE49-F238E27FC236}">
                <a16:creationId xmlns:a16="http://schemas.microsoft.com/office/drawing/2014/main" id="{E2870A19-C1C6-313C-A313-3A34A73F5F79}"/>
              </a:ext>
            </a:extLst>
          </p:cNvPr>
          <p:cNvSpPr>
            <a:spLocks noGrp="1" noChangeArrowheads="1"/>
          </p:cNvSpPr>
          <p:nvPr>
            <p:ph type="ftr" idx="11"/>
          </p:nvPr>
        </p:nvSpPr>
        <p:spPr>
          <a:ln/>
        </p:spPr>
        <p:txBody>
          <a:bodyPr/>
          <a:lstStyle>
            <a:lvl1pPr>
              <a:defRPr/>
            </a:lvl1pPr>
          </a:lstStyle>
          <a:p>
            <a:pPr>
              <a:defRPr/>
            </a:pPr>
            <a:endParaRPr lang="de-CH"/>
          </a:p>
        </p:txBody>
      </p:sp>
      <p:sp>
        <p:nvSpPr>
          <p:cNvPr id="6" name="Rectangle 5">
            <a:extLst>
              <a:ext uri="{FF2B5EF4-FFF2-40B4-BE49-F238E27FC236}">
                <a16:creationId xmlns:a16="http://schemas.microsoft.com/office/drawing/2014/main" id="{48255A02-C1C8-D835-8AEC-A3B2E9374F98}"/>
              </a:ext>
            </a:extLst>
          </p:cNvPr>
          <p:cNvSpPr>
            <a:spLocks noGrp="1" noChangeArrowheads="1"/>
          </p:cNvSpPr>
          <p:nvPr>
            <p:ph type="sldNum" idx="12"/>
          </p:nvPr>
        </p:nvSpPr>
        <p:spPr>
          <a:ln/>
        </p:spPr>
        <p:txBody>
          <a:bodyPr/>
          <a:lstStyle>
            <a:lvl1pPr>
              <a:defRPr/>
            </a:lvl1pPr>
          </a:lstStyle>
          <a:p>
            <a:pPr>
              <a:defRPr/>
            </a:pPr>
            <a:fld id="{F6C4CA53-80DE-C84A-8AE8-F2E649B9D05C}" type="slidenum">
              <a:rPr lang="de-CH" altLang="de-CZ"/>
              <a:pPr>
                <a:defRPr/>
              </a:pPr>
              <a:t>‹Nr.›</a:t>
            </a:fld>
            <a:endParaRPr lang="de-CH" altLang="de-CZ"/>
          </a:p>
        </p:txBody>
      </p:sp>
    </p:spTree>
    <p:extLst>
      <p:ext uri="{BB962C8B-B14F-4D97-AF65-F5344CB8AC3E}">
        <p14:creationId xmlns:p14="http://schemas.microsoft.com/office/powerpoint/2010/main" val="2886580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457200" y="128588"/>
            <a:ext cx="8221663" cy="1433512"/>
          </a:xfrm>
        </p:spPr>
        <p:txBody>
          <a:bodyPr/>
          <a:lstStyle/>
          <a:p>
            <a:r>
              <a:rPr lang="cs-CZ"/>
              <a:t>Mastertitelformat bearbeiten</a:t>
            </a:r>
            <a:endParaRPr lang="de-DE"/>
          </a:p>
        </p:txBody>
      </p:sp>
      <p:sp>
        <p:nvSpPr>
          <p:cNvPr id="3" name="Rectangle 3">
            <a:extLst>
              <a:ext uri="{FF2B5EF4-FFF2-40B4-BE49-F238E27FC236}">
                <a16:creationId xmlns:a16="http://schemas.microsoft.com/office/drawing/2014/main" id="{E3D8D6F6-4303-5DDD-6A22-66D361C10558}"/>
              </a:ext>
            </a:extLst>
          </p:cNvPr>
          <p:cNvSpPr>
            <a:spLocks noGrp="1" noChangeArrowheads="1"/>
          </p:cNvSpPr>
          <p:nvPr>
            <p:ph type="dt" idx="10"/>
          </p:nvPr>
        </p:nvSpPr>
        <p:spPr>
          <a:ln/>
        </p:spPr>
        <p:txBody>
          <a:bodyPr/>
          <a:lstStyle>
            <a:lvl1pPr>
              <a:defRPr/>
            </a:lvl1pPr>
          </a:lstStyle>
          <a:p>
            <a:pPr>
              <a:defRPr/>
            </a:pPr>
            <a:endParaRPr lang="de-CH"/>
          </a:p>
        </p:txBody>
      </p:sp>
      <p:sp>
        <p:nvSpPr>
          <p:cNvPr id="4" name="Rectangle 4">
            <a:extLst>
              <a:ext uri="{FF2B5EF4-FFF2-40B4-BE49-F238E27FC236}">
                <a16:creationId xmlns:a16="http://schemas.microsoft.com/office/drawing/2014/main" id="{548859FC-B0EF-B4F8-D1A0-1BECE799CA01}"/>
              </a:ext>
            </a:extLst>
          </p:cNvPr>
          <p:cNvSpPr>
            <a:spLocks noGrp="1" noChangeArrowheads="1"/>
          </p:cNvSpPr>
          <p:nvPr>
            <p:ph type="ftr" idx="11"/>
          </p:nvPr>
        </p:nvSpPr>
        <p:spPr>
          <a:ln/>
        </p:spPr>
        <p:txBody>
          <a:bodyPr/>
          <a:lstStyle>
            <a:lvl1pPr>
              <a:defRPr/>
            </a:lvl1pPr>
          </a:lstStyle>
          <a:p>
            <a:pPr>
              <a:defRPr/>
            </a:pPr>
            <a:endParaRPr lang="de-CH"/>
          </a:p>
        </p:txBody>
      </p:sp>
      <p:sp>
        <p:nvSpPr>
          <p:cNvPr id="5" name="Rectangle 5">
            <a:extLst>
              <a:ext uri="{FF2B5EF4-FFF2-40B4-BE49-F238E27FC236}">
                <a16:creationId xmlns:a16="http://schemas.microsoft.com/office/drawing/2014/main" id="{B4140CFE-E947-2439-3281-A5C8DCD430DF}"/>
              </a:ext>
            </a:extLst>
          </p:cNvPr>
          <p:cNvSpPr>
            <a:spLocks noGrp="1" noChangeArrowheads="1"/>
          </p:cNvSpPr>
          <p:nvPr>
            <p:ph type="sldNum" idx="12"/>
          </p:nvPr>
        </p:nvSpPr>
        <p:spPr>
          <a:ln/>
        </p:spPr>
        <p:txBody>
          <a:bodyPr/>
          <a:lstStyle>
            <a:lvl1pPr>
              <a:defRPr/>
            </a:lvl1pPr>
          </a:lstStyle>
          <a:p>
            <a:pPr>
              <a:defRPr/>
            </a:pPr>
            <a:fld id="{9F91F177-37E3-C044-947B-92084493D0D4}" type="slidenum">
              <a:rPr lang="de-CH" altLang="de-CZ"/>
              <a:pPr>
                <a:defRPr/>
              </a:pPr>
              <a:t>‹Nr.›</a:t>
            </a:fld>
            <a:endParaRPr lang="de-CH" altLang="de-CZ"/>
          </a:p>
        </p:txBody>
      </p:sp>
    </p:spTree>
    <p:extLst>
      <p:ext uri="{BB962C8B-B14F-4D97-AF65-F5344CB8AC3E}">
        <p14:creationId xmlns:p14="http://schemas.microsoft.com/office/powerpoint/2010/main" val="2236767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cs-CZ"/>
              <a:t>Mastertitelformat bearbeiten</a:t>
            </a:r>
            <a:endParaRPr lang="de-DE"/>
          </a:p>
        </p:txBody>
      </p:sp>
      <p:sp>
        <p:nvSpPr>
          <p:cNvPr id="3" name="Inhaltsplatzhalter 2"/>
          <p:cNvSpPr>
            <a:spLocks noGrp="1"/>
          </p:cNvSpPr>
          <p:nvPr>
            <p:ph idx="1"/>
          </p:nvPr>
        </p:nvSpPr>
        <p:spPr/>
        <p:txBody>
          <a:bodyPr/>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4" name="Rectangle 3">
            <a:extLst>
              <a:ext uri="{FF2B5EF4-FFF2-40B4-BE49-F238E27FC236}">
                <a16:creationId xmlns:a16="http://schemas.microsoft.com/office/drawing/2014/main" id="{EBE9B0E2-D673-294F-3F1F-77043A3DB174}"/>
              </a:ext>
            </a:extLst>
          </p:cNvPr>
          <p:cNvSpPr>
            <a:spLocks noGrp="1" noChangeArrowheads="1"/>
          </p:cNvSpPr>
          <p:nvPr>
            <p:ph type="dt" idx="10"/>
          </p:nvPr>
        </p:nvSpPr>
        <p:spPr>
          <a:ln/>
        </p:spPr>
        <p:txBody>
          <a:bodyPr/>
          <a:lstStyle>
            <a:lvl1pPr>
              <a:defRPr/>
            </a:lvl1pPr>
          </a:lstStyle>
          <a:p>
            <a:pPr>
              <a:defRPr/>
            </a:pPr>
            <a:endParaRPr lang="de-CH"/>
          </a:p>
        </p:txBody>
      </p:sp>
      <p:sp>
        <p:nvSpPr>
          <p:cNvPr id="5" name="Rectangle 4">
            <a:extLst>
              <a:ext uri="{FF2B5EF4-FFF2-40B4-BE49-F238E27FC236}">
                <a16:creationId xmlns:a16="http://schemas.microsoft.com/office/drawing/2014/main" id="{10FBE709-983D-1FF8-B97C-A4754B64C90A}"/>
              </a:ext>
            </a:extLst>
          </p:cNvPr>
          <p:cNvSpPr>
            <a:spLocks noGrp="1" noChangeArrowheads="1"/>
          </p:cNvSpPr>
          <p:nvPr>
            <p:ph type="ftr" idx="11"/>
          </p:nvPr>
        </p:nvSpPr>
        <p:spPr>
          <a:ln/>
        </p:spPr>
        <p:txBody>
          <a:bodyPr/>
          <a:lstStyle>
            <a:lvl1pPr>
              <a:defRPr/>
            </a:lvl1pPr>
          </a:lstStyle>
          <a:p>
            <a:pPr>
              <a:defRPr/>
            </a:pPr>
            <a:endParaRPr lang="de-CH"/>
          </a:p>
        </p:txBody>
      </p:sp>
      <p:sp>
        <p:nvSpPr>
          <p:cNvPr id="6" name="Rectangle 5">
            <a:extLst>
              <a:ext uri="{FF2B5EF4-FFF2-40B4-BE49-F238E27FC236}">
                <a16:creationId xmlns:a16="http://schemas.microsoft.com/office/drawing/2014/main" id="{60BCA0E0-134F-3C73-0557-BAFC9D08CBEE}"/>
              </a:ext>
            </a:extLst>
          </p:cNvPr>
          <p:cNvSpPr>
            <a:spLocks noGrp="1" noChangeArrowheads="1"/>
          </p:cNvSpPr>
          <p:nvPr>
            <p:ph type="sldNum" idx="12"/>
          </p:nvPr>
        </p:nvSpPr>
        <p:spPr>
          <a:ln/>
        </p:spPr>
        <p:txBody>
          <a:bodyPr/>
          <a:lstStyle>
            <a:lvl1pPr>
              <a:defRPr/>
            </a:lvl1pPr>
          </a:lstStyle>
          <a:p>
            <a:pPr>
              <a:defRPr/>
            </a:pPr>
            <a:fld id="{B832ED5E-8F7B-C04E-9876-4DBAAAE2E888}" type="slidenum">
              <a:rPr lang="de-CH" altLang="de-CZ"/>
              <a:pPr>
                <a:defRPr/>
              </a:pPr>
              <a:t>‹Nr.›</a:t>
            </a:fld>
            <a:endParaRPr lang="de-CH" altLang="de-CZ"/>
          </a:p>
        </p:txBody>
      </p:sp>
    </p:spTree>
    <p:extLst>
      <p:ext uri="{BB962C8B-B14F-4D97-AF65-F5344CB8AC3E}">
        <p14:creationId xmlns:p14="http://schemas.microsoft.com/office/powerpoint/2010/main" val="610154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cs-CZ"/>
              <a:t>Mastertitelformat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Mastertextformat bearbeiten</a:t>
            </a:r>
          </a:p>
        </p:txBody>
      </p:sp>
      <p:sp>
        <p:nvSpPr>
          <p:cNvPr id="4" name="Rectangle 3">
            <a:extLst>
              <a:ext uri="{FF2B5EF4-FFF2-40B4-BE49-F238E27FC236}">
                <a16:creationId xmlns:a16="http://schemas.microsoft.com/office/drawing/2014/main" id="{093AC583-7FA6-1772-7963-2D576B13E49D}"/>
              </a:ext>
            </a:extLst>
          </p:cNvPr>
          <p:cNvSpPr>
            <a:spLocks noGrp="1" noChangeArrowheads="1"/>
          </p:cNvSpPr>
          <p:nvPr>
            <p:ph type="dt" idx="10"/>
          </p:nvPr>
        </p:nvSpPr>
        <p:spPr>
          <a:ln/>
        </p:spPr>
        <p:txBody>
          <a:bodyPr/>
          <a:lstStyle>
            <a:lvl1pPr>
              <a:defRPr/>
            </a:lvl1pPr>
          </a:lstStyle>
          <a:p>
            <a:pPr>
              <a:defRPr/>
            </a:pPr>
            <a:endParaRPr lang="de-CH"/>
          </a:p>
        </p:txBody>
      </p:sp>
      <p:sp>
        <p:nvSpPr>
          <p:cNvPr id="5" name="Rectangle 4">
            <a:extLst>
              <a:ext uri="{FF2B5EF4-FFF2-40B4-BE49-F238E27FC236}">
                <a16:creationId xmlns:a16="http://schemas.microsoft.com/office/drawing/2014/main" id="{165FD5C1-1665-60F7-841A-407D3988E589}"/>
              </a:ext>
            </a:extLst>
          </p:cNvPr>
          <p:cNvSpPr>
            <a:spLocks noGrp="1" noChangeArrowheads="1"/>
          </p:cNvSpPr>
          <p:nvPr>
            <p:ph type="ftr" idx="11"/>
          </p:nvPr>
        </p:nvSpPr>
        <p:spPr>
          <a:ln/>
        </p:spPr>
        <p:txBody>
          <a:bodyPr/>
          <a:lstStyle>
            <a:lvl1pPr>
              <a:defRPr/>
            </a:lvl1pPr>
          </a:lstStyle>
          <a:p>
            <a:pPr>
              <a:defRPr/>
            </a:pPr>
            <a:endParaRPr lang="de-CH"/>
          </a:p>
        </p:txBody>
      </p:sp>
      <p:sp>
        <p:nvSpPr>
          <p:cNvPr id="6" name="Rectangle 5">
            <a:extLst>
              <a:ext uri="{FF2B5EF4-FFF2-40B4-BE49-F238E27FC236}">
                <a16:creationId xmlns:a16="http://schemas.microsoft.com/office/drawing/2014/main" id="{3AE90552-B222-9A72-9CBA-9E1C613A935A}"/>
              </a:ext>
            </a:extLst>
          </p:cNvPr>
          <p:cNvSpPr>
            <a:spLocks noGrp="1" noChangeArrowheads="1"/>
          </p:cNvSpPr>
          <p:nvPr>
            <p:ph type="sldNum" idx="12"/>
          </p:nvPr>
        </p:nvSpPr>
        <p:spPr>
          <a:ln/>
        </p:spPr>
        <p:txBody>
          <a:bodyPr/>
          <a:lstStyle>
            <a:lvl1pPr>
              <a:defRPr/>
            </a:lvl1pPr>
          </a:lstStyle>
          <a:p>
            <a:pPr>
              <a:defRPr/>
            </a:pPr>
            <a:fld id="{D38C3107-1707-E241-844E-A96C9981335B}" type="slidenum">
              <a:rPr lang="de-CH" altLang="de-CZ"/>
              <a:pPr>
                <a:defRPr/>
              </a:pPr>
              <a:t>‹Nr.›</a:t>
            </a:fld>
            <a:endParaRPr lang="de-CH" altLang="de-CZ"/>
          </a:p>
        </p:txBody>
      </p:sp>
    </p:spTree>
    <p:extLst>
      <p:ext uri="{BB962C8B-B14F-4D97-AF65-F5344CB8AC3E}">
        <p14:creationId xmlns:p14="http://schemas.microsoft.com/office/powerpoint/2010/main" val="152438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cs-CZ"/>
              <a:t>Mastertitelformat bearbeiten</a:t>
            </a:r>
            <a:endParaRPr lang="de-DE"/>
          </a:p>
        </p:txBody>
      </p:sp>
      <p:sp>
        <p:nvSpPr>
          <p:cNvPr id="3" name="Inhaltsplatzhalter 2"/>
          <p:cNvSpPr>
            <a:spLocks noGrp="1"/>
          </p:cNvSpPr>
          <p:nvPr>
            <p:ph sz="half" idx="1"/>
          </p:nvPr>
        </p:nvSpPr>
        <p:spPr>
          <a:xfrm>
            <a:off x="457200" y="1600200"/>
            <a:ext cx="4033838"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4" name="Inhaltsplatzhalter 3"/>
          <p:cNvSpPr>
            <a:spLocks noGrp="1"/>
          </p:cNvSpPr>
          <p:nvPr>
            <p:ph sz="half" idx="2"/>
          </p:nvPr>
        </p:nvSpPr>
        <p:spPr>
          <a:xfrm>
            <a:off x="4643438" y="1600200"/>
            <a:ext cx="4035425"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5" name="Rectangle 3">
            <a:extLst>
              <a:ext uri="{FF2B5EF4-FFF2-40B4-BE49-F238E27FC236}">
                <a16:creationId xmlns:a16="http://schemas.microsoft.com/office/drawing/2014/main" id="{E7E31E4D-1BEE-487A-EC39-774B4707D555}"/>
              </a:ext>
            </a:extLst>
          </p:cNvPr>
          <p:cNvSpPr>
            <a:spLocks noGrp="1" noChangeArrowheads="1"/>
          </p:cNvSpPr>
          <p:nvPr>
            <p:ph type="dt" idx="10"/>
          </p:nvPr>
        </p:nvSpPr>
        <p:spPr>
          <a:ln/>
        </p:spPr>
        <p:txBody>
          <a:bodyPr/>
          <a:lstStyle>
            <a:lvl1pPr>
              <a:defRPr/>
            </a:lvl1pPr>
          </a:lstStyle>
          <a:p>
            <a:pPr>
              <a:defRPr/>
            </a:pPr>
            <a:endParaRPr lang="de-CH"/>
          </a:p>
        </p:txBody>
      </p:sp>
      <p:sp>
        <p:nvSpPr>
          <p:cNvPr id="6" name="Rectangle 4">
            <a:extLst>
              <a:ext uri="{FF2B5EF4-FFF2-40B4-BE49-F238E27FC236}">
                <a16:creationId xmlns:a16="http://schemas.microsoft.com/office/drawing/2014/main" id="{731209D1-70A1-22F5-75CD-D0E5037B7214}"/>
              </a:ext>
            </a:extLst>
          </p:cNvPr>
          <p:cNvSpPr>
            <a:spLocks noGrp="1" noChangeArrowheads="1"/>
          </p:cNvSpPr>
          <p:nvPr>
            <p:ph type="ftr" idx="11"/>
          </p:nvPr>
        </p:nvSpPr>
        <p:spPr>
          <a:ln/>
        </p:spPr>
        <p:txBody>
          <a:bodyPr/>
          <a:lstStyle>
            <a:lvl1pPr>
              <a:defRPr/>
            </a:lvl1pPr>
          </a:lstStyle>
          <a:p>
            <a:pPr>
              <a:defRPr/>
            </a:pPr>
            <a:endParaRPr lang="de-CH"/>
          </a:p>
        </p:txBody>
      </p:sp>
      <p:sp>
        <p:nvSpPr>
          <p:cNvPr id="7" name="Rectangle 5">
            <a:extLst>
              <a:ext uri="{FF2B5EF4-FFF2-40B4-BE49-F238E27FC236}">
                <a16:creationId xmlns:a16="http://schemas.microsoft.com/office/drawing/2014/main" id="{3FA99E0D-3E86-7165-AD6B-FFB071F10CE4}"/>
              </a:ext>
            </a:extLst>
          </p:cNvPr>
          <p:cNvSpPr>
            <a:spLocks noGrp="1" noChangeArrowheads="1"/>
          </p:cNvSpPr>
          <p:nvPr>
            <p:ph type="sldNum" idx="12"/>
          </p:nvPr>
        </p:nvSpPr>
        <p:spPr>
          <a:ln/>
        </p:spPr>
        <p:txBody>
          <a:bodyPr/>
          <a:lstStyle>
            <a:lvl1pPr>
              <a:defRPr/>
            </a:lvl1pPr>
          </a:lstStyle>
          <a:p>
            <a:pPr>
              <a:defRPr/>
            </a:pPr>
            <a:fld id="{D921C1B2-4490-FA46-BF2A-F8F38CE93B1D}" type="slidenum">
              <a:rPr lang="de-CH" altLang="de-CZ"/>
              <a:pPr>
                <a:defRPr/>
              </a:pPr>
              <a:t>‹Nr.›</a:t>
            </a:fld>
            <a:endParaRPr lang="de-CH" altLang="de-CZ"/>
          </a:p>
        </p:txBody>
      </p:sp>
    </p:spTree>
    <p:extLst>
      <p:ext uri="{BB962C8B-B14F-4D97-AF65-F5344CB8AC3E}">
        <p14:creationId xmlns:p14="http://schemas.microsoft.com/office/powerpoint/2010/main" val="2181085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cs-CZ"/>
              <a:t>Mastertitelformat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7" name="Rectangle 3">
            <a:extLst>
              <a:ext uri="{FF2B5EF4-FFF2-40B4-BE49-F238E27FC236}">
                <a16:creationId xmlns:a16="http://schemas.microsoft.com/office/drawing/2014/main" id="{06E96CA5-50EF-4A16-26AC-4C5079392F10}"/>
              </a:ext>
            </a:extLst>
          </p:cNvPr>
          <p:cNvSpPr>
            <a:spLocks noGrp="1" noChangeArrowheads="1"/>
          </p:cNvSpPr>
          <p:nvPr>
            <p:ph type="dt" idx="10"/>
          </p:nvPr>
        </p:nvSpPr>
        <p:spPr>
          <a:ln/>
        </p:spPr>
        <p:txBody>
          <a:bodyPr/>
          <a:lstStyle>
            <a:lvl1pPr>
              <a:defRPr/>
            </a:lvl1pPr>
          </a:lstStyle>
          <a:p>
            <a:pPr>
              <a:defRPr/>
            </a:pPr>
            <a:endParaRPr lang="de-CH"/>
          </a:p>
        </p:txBody>
      </p:sp>
      <p:sp>
        <p:nvSpPr>
          <p:cNvPr id="8" name="Rectangle 4">
            <a:extLst>
              <a:ext uri="{FF2B5EF4-FFF2-40B4-BE49-F238E27FC236}">
                <a16:creationId xmlns:a16="http://schemas.microsoft.com/office/drawing/2014/main" id="{B63A1322-908D-EAD1-C73E-4B25EDDDA96C}"/>
              </a:ext>
            </a:extLst>
          </p:cNvPr>
          <p:cNvSpPr>
            <a:spLocks noGrp="1" noChangeArrowheads="1"/>
          </p:cNvSpPr>
          <p:nvPr>
            <p:ph type="ftr" idx="11"/>
          </p:nvPr>
        </p:nvSpPr>
        <p:spPr>
          <a:ln/>
        </p:spPr>
        <p:txBody>
          <a:bodyPr/>
          <a:lstStyle>
            <a:lvl1pPr>
              <a:defRPr/>
            </a:lvl1pPr>
          </a:lstStyle>
          <a:p>
            <a:pPr>
              <a:defRPr/>
            </a:pPr>
            <a:endParaRPr lang="de-CH"/>
          </a:p>
        </p:txBody>
      </p:sp>
      <p:sp>
        <p:nvSpPr>
          <p:cNvPr id="9" name="Rectangle 5">
            <a:extLst>
              <a:ext uri="{FF2B5EF4-FFF2-40B4-BE49-F238E27FC236}">
                <a16:creationId xmlns:a16="http://schemas.microsoft.com/office/drawing/2014/main" id="{08733E93-7E61-7801-ED42-94749D14F447}"/>
              </a:ext>
            </a:extLst>
          </p:cNvPr>
          <p:cNvSpPr>
            <a:spLocks noGrp="1" noChangeArrowheads="1"/>
          </p:cNvSpPr>
          <p:nvPr>
            <p:ph type="sldNum" idx="12"/>
          </p:nvPr>
        </p:nvSpPr>
        <p:spPr>
          <a:ln/>
        </p:spPr>
        <p:txBody>
          <a:bodyPr/>
          <a:lstStyle>
            <a:lvl1pPr>
              <a:defRPr/>
            </a:lvl1pPr>
          </a:lstStyle>
          <a:p>
            <a:pPr>
              <a:defRPr/>
            </a:pPr>
            <a:fld id="{BD6B05F7-A236-3941-8887-792FB7689CCE}" type="slidenum">
              <a:rPr lang="de-CH" altLang="de-CZ"/>
              <a:pPr>
                <a:defRPr/>
              </a:pPr>
              <a:t>‹Nr.›</a:t>
            </a:fld>
            <a:endParaRPr lang="de-CH" altLang="de-CZ"/>
          </a:p>
        </p:txBody>
      </p:sp>
    </p:spTree>
    <p:extLst>
      <p:ext uri="{BB962C8B-B14F-4D97-AF65-F5344CB8AC3E}">
        <p14:creationId xmlns:p14="http://schemas.microsoft.com/office/powerpoint/2010/main" val="4198982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cs-CZ"/>
              <a:t>Mastertitelformat bearbeiten</a:t>
            </a:r>
            <a:endParaRPr lang="de-DE"/>
          </a:p>
        </p:txBody>
      </p:sp>
      <p:sp>
        <p:nvSpPr>
          <p:cNvPr id="3" name="Rectangle 3">
            <a:extLst>
              <a:ext uri="{FF2B5EF4-FFF2-40B4-BE49-F238E27FC236}">
                <a16:creationId xmlns:a16="http://schemas.microsoft.com/office/drawing/2014/main" id="{181421A9-676B-027E-4AA8-775B2757D334}"/>
              </a:ext>
            </a:extLst>
          </p:cNvPr>
          <p:cNvSpPr>
            <a:spLocks noGrp="1" noChangeArrowheads="1"/>
          </p:cNvSpPr>
          <p:nvPr>
            <p:ph type="dt" idx="10"/>
          </p:nvPr>
        </p:nvSpPr>
        <p:spPr>
          <a:ln/>
        </p:spPr>
        <p:txBody>
          <a:bodyPr/>
          <a:lstStyle>
            <a:lvl1pPr>
              <a:defRPr/>
            </a:lvl1pPr>
          </a:lstStyle>
          <a:p>
            <a:pPr>
              <a:defRPr/>
            </a:pPr>
            <a:endParaRPr lang="de-CH"/>
          </a:p>
        </p:txBody>
      </p:sp>
      <p:sp>
        <p:nvSpPr>
          <p:cNvPr id="4" name="Rectangle 4">
            <a:extLst>
              <a:ext uri="{FF2B5EF4-FFF2-40B4-BE49-F238E27FC236}">
                <a16:creationId xmlns:a16="http://schemas.microsoft.com/office/drawing/2014/main" id="{1650C325-8EAE-0E73-2A06-446B93C24025}"/>
              </a:ext>
            </a:extLst>
          </p:cNvPr>
          <p:cNvSpPr>
            <a:spLocks noGrp="1" noChangeArrowheads="1"/>
          </p:cNvSpPr>
          <p:nvPr>
            <p:ph type="ftr" idx="11"/>
          </p:nvPr>
        </p:nvSpPr>
        <p:spPr>
          <a:ln/>
        </p:spPr>
        <p:txBody>
          <a:bodyPr/>
          <a:lstStyle>
            <a:lvl1pPr>
              <a:defRPr/>
            </a:lvl1pPr>
          </a:lstStyle>
          <a:p>
            <a:pPr>
              <a:defRPr/>
            </a:pPr>
            <a:endParaRPr lang="de-CH"/>
          </a:p>
        </p:txBody>
      </p:sp>
      <p:sp>
        <p:nvSpPr>
          <p:cNvPr id="5" name="Rectangle 5">
            <a:extLst>
              <a:ext uri="{FF2B5EF4-FFF2-40B4-BE49-F238E27FC236}">
                <a16:creationId xmlns:a16="http://schemas.microsoft.com/office/drawing/2014/main" id="{429A8CC4-1021-AB0F-D20E-D348A46ADEC7}"/>
              </a:ext>
            </a:extLst>
          </p:cNvPr>
          <p:cNvSpPr>
            <a:spLocks noGrp="1" noChangeArrowheads="1"/>
          </p:cNvSpPr>
          <p:nvPr>
            <p:ph type="sldNum" idx="12"/>
          </p:nvPr>
        </p:nvSpPr>
        <p:spPr>
          <a:ln/>
        </p:spPr>
        <p:txBody>
          <a:bodyPr/>
          <a:lstStyle>
            <a:lvl1pPr>
              <a:defRPr/>
            </a:lvl1pPr>
          </a:lstStyle>
          <a:p>
            <a:pPr>
              <a:defRPr/>
            </a:pPr>
            <a:fld id="{3FEA5EB6-9346-B747-AA7D-BC7B7F3C4D70}" type="slidenum">
              <a:rPr lang="de-CH" altLang="de-CZ"/>
              <a:pPr>
                <a:defRPr/>
              </a:pPr>
              <a:t>‹Nr.›</a:t>
            </a:fld>
            <a:endParaRPr lang="de-CH" altLang="de-CZ"/>
          </a:p>
        </p:txBody>
      </p:sp>
    </p:spTree>
    <p:extLst>
      <p:ext uri="{BB962C8B-B14F-4D97-AF65-F5344CB8AC3E}">
        <p14:creationId xmlns:p14="http://schemas.microsoft.com/office/powerpoint/2010/main" val="4187710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5B5CD4FC-72D3-6172-7B1A-08E3A2D2F351}"/>
              </a:ext>
            </a:extLst>
          </p:cNvPr>
          <p:cNvSpPr>
            <a:spLocks noGrp="1" noChangeArrowheads="1"/>
          </p:cNvSpPr>
          <p:nvPr>
            <p:ph type="dt" idx="10"/>
          </p:nvPr>
        </p:nvSpPr>
        <p:spPr>
          <a:ln/>
        </p:spPr>
        <p:txBody>
          <a:bodyPr/>
          <a:lstStyle>
            <a:lvl1pPr>
              <a:defRPr/>
            </a:lvl1pPr>
          </a:lstStyle>
          <a:p>
            <a:pPr>
              <a:defRPr/>
            </a:pPr>
            <a:endParaRPr lang="de-CH"/>
          </a:p>
        </p:txBody>
      </p:sp>
      <p:sp>
        <p:nvSpPr>
          <p:cNvPr id="3" name="Rectangle 4">
            <a:extLst>
              <a:ext uri="{FF2B5EF4-FFF2-40B4-BE49-F238E27FC236}">
                <a16:creationId xmlns:a16="http://schemas.microsoft.com/office/drawing/2014/main" id="{97AA3B10-6E99-83AA-A0EE-086563E2CAC6}"/>
              </a:ext>
            </a:extLst>
          </p:cNvPr>
          <p:cNvSpPr>
            <a:spLocks noGrp="1" noChangeArrowheads="1"/>
          </p:cNvSpPr>
          <p:nvPr>
            <p:ph type="ftr" idx="11"/>
          </p:nvPr>
        </p:nvSpPr>
        <p:spPr>
          <a:ln/>
        </p:spPr>
        <p:txBody>
          <a:bodyPr/>
          <a:lstStyle>
            <a:lvl1pPr>
              <a:defRPr/>
            </a:lvl1pPr>
          </a:lstStyle>
          <a:p>
            <a:pPr>
              <a:defRPr/>
            </a:pPr>
            <a:endParaRPr lang="de-CH"/>
          </a:p>
        </p:txBody>
      </p:sp>
      <p:sp>
        <p:nvSpPr>
          <p:cNvPr id="4" name="Rectangle 5">
            <a:extLst>
              <a:ext uri="{FF2B5EF4-FFF2-40B4-BE49-F238E27FC236}">
                <a16:creationId xmlns:a16="http://schemas.microsoft.com/office/drawing/2014/main" id="{2E8944B7-0D67-BB6B-9570-92D0DABCA3A8}"/>
              </a:ext>
            </a:extLst>
          </p:cNvPr>
          <p:cNvSpPr>
            <a:spLocks noGrp="1" noChangeArrowheads="1"/>
          </p:cNvSpPr>
          <p:nvPr>
            <p:ph type="sldNum" idx="12"/>
          </p:nvPr>
        </p:nvSpPr>
        <p:spPr>
          <a:ln/>
        </p:spPr>
        <p:txBody>
          <a:bodyPr/>
          <a:lstStyle>
            <a:lvl1pPr>
              <a:defRPr/>
            </a:lvl1pPr>
          </a:lstStyle>
          <a:p>
            <a:pPr>
              <a:defRPr/>
            </a:pPr>
            <a:fld id="{250C581C-BB8F-DB4F-A44F-243D09CADC87}" type="slidenum">
              <a:rPr lang="de-CH" altLang="de-CZ"/>
              <a:pPr>
                <a:defRPr/>
              </a:pPr>
              <a:t>‹Nr.›</a:t>
            </a:fld>
            <a:endParaRPr lang="de-CH" altLang="de-CZ"/>
          </a:p>
        </p:txBody>
      </p:sp>
    </p:spTree>
    <p:extLst>
      <p:ext uri="{BB962C8B-B14F-4D97-AF65-F5344CB8AC3E}">
        <p14:creationId xmlns:p14="http://schemas.microsoft.com/office/powerpoint/2010/main" val="2621402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cs-CZ"/>
              <a:t>Mastertitelformat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Mastertextformat bearbeiten</a:t>
            </a:r>
          </a:p>
          <a:p>
            <a:pPr lvl="1"/>
            <a:r>
              <a:rPr lang="cs-CZ"/>
              <a:t>Zweite Ebene</a:t>
            </a:r>
          </a:p>
          <a:p>
            <a:pPr lvl="2"/>
            <a:r>
              <a:rPr lang="cs-CZ"/>
              <a:t>Dritte Ebene</a:t>
            </a:r>
          </a:p>
          <a:p>
            <a:pPr lvl="3"/>
            <a:r>
              <a:rPr lang="cs-CZ"/>
              <a:t>Vierte Ebene</a:t>
            </a:r>
          </a:p>
          <a:p>
            <a:pPr lvl="4"/>
            <a:r>
              <a:rPr lang="cs-CZ"/>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Mastertextformat bearbeiten</a:t>
            </a:r>
          </a:p>
        </p:txBody>
      </p:sp>
      <p:sp>
        <p:nvSpPr>
          <p:cNvPr id="5" name="Rectangle 3">
            <a:extLst>
              <a:ext uri="{FF2B5EF4-FFF2-40B4-BE49-F238E27FC236}">
                <a16:creationId xmlns:a16="http://schemas.microsoft.com/office/drawing/2014/main" id="{EBDB5104-E959-F022-849F-022FC88A9FDB}"/>
              </a:ext>
            </a:extLst>
          </p:cNvPr>
          <p:cNvSpPr>
            <a:spLocks noGrp="1" noChangeArrowheads="1"/>
          </p:cNvSpPr>
          <p:nvPr>
            <p:ph type="dt" idx="10"/>
          </p:nvPr>
        </p:nvSpPr>
        <p:spPr>
          <a:ln/>
        </p:spPr>
        <p:txBody>
          <a:bodyPr/>
          <a:lstStyle>
            <a:lvl1pPr>
              <a:defRPr/>
            </a:lvl1pPr>
          </a:lstStyle>
          <a:p>
            <a:pPr>
              <a:defRPr/>
            </a:pPr>
            <a:endParaRPr lang="de-CH"/>
          </a:p>
        </p:txBody>
      </p:sp>
      <p:sp>
        <p:nvSpPr>
          <p:cNvPr id="6" name="Rectangle 4">
            <a:extLst>
              <a:ext uri="{FF2B5EF4-FFF2-40B4-BE49-F238E27FC236}">
                <a16:creationId xmlns:a16="http://schemas.microsoft.com/office/drawing/2014/main" id="{7827D10A-87A1-6964-4D40-2035C77610A9}"/>
              </a:ext>
            </a:extLst>
          </p:cNvPr>
          <p:cNvSpPr>
            <a:spLocks noGrp="1" noChangeArrowheads="1"/>
          </p:cNvSpPr>
          <p:nvPr>
            <p:ph type="ftr" idx="11"/>
          </p:nvPr>
        </p:nvSpPr>
        <p:spPr>
          <a:ln/>
        </p:spPr>
        <p:txBody>
          <a:bodyPr/>
          <a:lstStyle>
            <a:lvl1pPr>
              <a:defRPr/>
            </a:lvl1pPr>
          </a:lstStyle>
          <a:p>
            <a:pPr>
              <a:defRPr/>
            </a:pPr>
            <a:endParaRPr lang="de-CH"/>
          </a:p>
        </p:txBody>
      </p:sp>
      <p:sp>
        <p:nvSpPr>
          <p:cNvPr id="7" name="Rectangle 5">
            <a:extLst>
              <a:ext uri="{FF2B5EF4-FFF2-40B4-BE49-F238E27FC236}">
                <a16:creationId xmlns:a16="http://schemas.microsoft.com/office/drawing/2014/main" id="{771D9057-FF01-86B8-FF1D-B49758C8793D}"/>
              </a:ext>
            </a:extLst>
          </p:cNvPr>
          <p:cNvSpPr>
            <a:spLocks noGrp="1" noChangeArrowheads="1"/>
          </p:cNvSpPr>
          <p:nvPr>
            <p:ph type="sldNum" idx="12"/>
          </p:nvPr>
        </p:nvSpPr>
        <p:spPr>
          <a:ln/>
        </p:spPr>
        <p:txBody>
          <a:bodyPr/>
          <a:lstStyle>
            <a:lvl1pPr>
              <a:defRPr/>
            </a:lvl1pPr>
          </a:lstStyle>
          <a:p>
            <a:pPr>
              <a:defRPr/>
            </a:pPr>
            <a:fld id="{4537412C-DA7B-AA4C-9B71-1BE5D752F801}" type="slidenum">
              <a:rPr lang="de-CH" altLang="de-CZ"/>
              <a:pPr>
                <a:defRPr/>
              </a:pPr>
              <a:t>‹Nr.›</a:t>
            </a:fld>
            <a:endParaRPr lang="de-CH" altLang="de-CZ"/>
          </a:p>
        </p:txBody>
      </p:sp>
    </p:spTree>
    <p:extLst>
      <p:ext uri="{BB962C8B-B14F-4D97-AF65-F5344CB8AC3E}">
        <p14:creationId xmlns:p14="http://schemas.microsoft.com/office/powerpoint/2010/main" val="335974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cs-CZ"/>
              <a:t>Mastertitelformat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Mastertextformat bearbeiten</a:t>
            </a:r>
          </a:p>
        </p:txBody>
      </p:sp>
      <p:sp>
        <p:nvSpPr>
          <p:cNvPr id="5" name="Rectangle 3">
            <a:extLst>
              <a:ext uri="{FF2B5EF4-FFF2-40B4-BE49-F238E27FC236}">
                <a16:creationId xmlns:a16="http://schemas.microsoft.com/office/drawing/2014/main" id="{688124D0-DD89-B7D6-72B3-17E52F418F62}"/>
              </a:ext>
            </a:extLst>
          </p:cNvPr>
          <p:cNvSpPr>
            <a:spLocks noGrp="1" noChangeArrowheads="1"/>
          </p:cNvSpPr>
          <p:nvPr>
            <p:ph type="dt" idx="10"/>
          </p:nvPr>
        </p:nvSpPr>
        <p:spPr>
          <a:ln/>
        </p:spPr>
        <p:txBody>
          <a:bodyPr/>
          <a:lstStyle>
            <a:lvl1pPr>
              <a:defRPr/>
            </a:lvl1pPr>
          </a:lstStyle>
          <a:p>
            <a:pPr>
              <a:defRPr/>
            </a:pPr>
            <a:endParaRPr lang="de-CH"/>
          </a:p>
        </p:txBody>
      </p:sp>
      <p:sp>
        <p:nvSpPr>
          <p:cNvPr id="6" name="Rectangle 4">
            <a:extLst>
              <a:ext uri="{FF2B5EF4-FFF2-40B4-BE49-F238E27FC236}">
                <a16:creationId xmlns:a16="http://schemas.microsoft.com/office/drawing/2014/main" id="{F481F58E-51E2-02F4-4BEA-39E6D4206E89}"/>
              </a:ext>
            </a:extLst>
          </p:cNvPr>
          <p:cNvSpPr>
            <a:spLocks noGrp="1" noChangeArrowheads="1"/>
          </p:cNvSpPr>
          <p:nvPr>
            <p:ph type="ftr" idx="11"/>
          </p:nvPr>
        </p:nvSpPr>
        <p:spPr>
          <a:ln/>
        </p:spPr>
        <p:txBody>
          <a:bodyPr/>
          <a:lstStyle>
            <a:lvl1pPr>
              <a:defRPr/>
            </a:lvl1pPr>
          </a:lstStyle>
          <a:p>
            <a:pPr>
              <a:defRPr/>
            </a:pPr>
            <a:endParaRPr lang="de-CH"/>
          </a:p>
        </p:txBody>
      </p:sp>
      <p:sp>
        <p:nvSpPr>
          <p:cNvPr id="7" name="Rectangle 5">
            <a:extLst>
              <a:ext uri="{FF2B5EF4-FFF2-40B4-BE49-F238E27FC236}">
                <a16:creationId xmlns:a16="http://schemas.microsoft.com/office/drawing/2014/main" id="{5F9DB4E6-F179-70D0-B747-23BEE89D518F}"/>
              </a:ext>
            </a:extLst>
          </p:cNvPr>
          <p:cNvSpPr>
            <a:spLocks noGrp="1" noChangeArrowheads="1"/>
          </p:cNvSpPr>
          <p:nvPr>
            <p:ph type="sldNum" idx="12"/>
          </p:nvPr>
        </p:nvSpPr>
        <p:spPr>
          <a:ln/>
        </p:spPr>
        <p:txBody>
          <a:bodyPr/>
          <a:lstStyle>
            <a:lvl1pPr>
              <a:defRPr/>
            </a:lvl1pPr>
          </a:lstStyle>
          <a:p>
            <a:pPr>
              <a:defRPr/>
            </a:pPr>
            <a:fld id="{77B910F0-1602-BF4D-AB8F-C4A3D7D29871}" type="slidenum">
              <a:rPr lang="de-CH" altLang="de-CZ"/>
              <a:pPr>
                <a:defRPr/>
              </a:pPr>
              <a:t>‹Nr.›</a:t>
            </a:fld>
            <a:endParaRPr lang="de-CH" altLang="de-CZ"/>
          </a:p>
        </p:txBody>
      </p:sp>
    </p:spTree>
    <p:extLst>
      <p:ext uri="{BB962C8B-B14F-4D97-AF65-F5344CB8AC3E}">
        <p14:creationId xmlns:p14="http://schemas.microsoft.com/office/powerpoint/2010/main" val="1677498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3172898B-8207-3F01-9F19-F56B4DC8197C}"/>
              </a:ext>
            </a:extLst>
          </p:cNvPr>
          <p:cNvSpPr>
            <a:spLocks noGrp="1" noChangeArrowheads="1"/>
          </p:cNvSpPr>
          <p:nvPr>
            <p:ph type="title"/>
          </p:nvPr>
        </p:nvSpPr>
        <p:spPr bwMode="auto">
          <a:xfrm>
            <a:off x="457200" y="128588"/>
            <a:ext cx="8221663"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ctr" anchorCtr="0" compatLnSpc="1">
            <a:prstTxWarp prst="textNoShape">
              <a:avLst/>
            </a:prstTxWarp>
          </a:bodyPr>
          <a:lstStyle/>
          <a:p>
            <a:pPr lvl="0"/>
            <a:r>
              <a:rPr lang="en-GB" altLang="de-CZ"/>
              <a:t>Klicken Sie, um das Format des Titeltextes zu bearbeiten</a:t>
            </a:r>
          </a:p>
        </p:txBody>
      </p:sp>
      <p:sp>
        <p:nvSpPr>
          <p:cNvPr id="1027" name="Rectangle 2">
            <a:extLst>
              <a:ext uri="{FF2B5EF4-FFF2-40B4-BE49-F238E27FC236}">
                <a16:creationId xmlns:a16="http://schemas.microsoft.com/office/drawing/2014/main" id="{3B8DE284-192D-0284-B763-03375105B6D7}"/>
              </a:ext>
            </a:extLst>
          </p:cNvPr>
          <p:cNvSpPr>
            <a:spLocks noGrp="1" noChangeArrowheads="1"/>
          </p:cNvSpPr>
          <p:nvPr>
            <p:ph type="body" idx="1"/>
          </p:nvPr>
        </p:nvSpPr>
        <p:spPr bwMode="auto">
          <a:xfrm>
            <a:off x="457200" y="1600200"/>
            <a:ext cx="8221663" cy="451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p>
            <a:pPr lvl="0"/>
            <a:r>
              <a:rPr lang="en-GB" altLang="de-CZ"/>
              <a:t>Klicken Sie, um die Formate des Gliederungstextes zu bearbeiten</a:t>
            </a:r>
          </a:p>
          <a:p>
            <a:pPr lvl="1"/>
            <a:r>
              <a:rPr lang="en-GB" altLang="de-CZ"/>
              <a:t>Zweite Gliederungsebene</a:t>
            </a:r>
          </a:p>
          <a:p>
            <a:pPr lvl="2"/>
            <a:r>
              <a:rPr lang="en-GB" altLang="de-CZ"/>
              <a:t>Dritte Gliederungsebene</a:t>
            </a:r>
          </a:p>
          <a:p>
            <a:pPr lvl="3"/>
            <a:r>
              <a:rPr lang="en-GB" altLang="de-CZ"/>
              <a:t>Vierte Gliederungsebene</a:t>
            </a:r>
          </a:p>
          <a:p>
            <a:pPr lvl="4"/>
            <a:r>
              <a:rPr lang="en-GB" altLang="de-CZ"/>
              <a:t>Fünfte Gliederungsebene</a:t>
            </a:r>
          </a:p>
          <a:p>
            <a:pPr lvl="4"/>
            <a:r>
              <a:rPr lang="en-GB" altLang="de-CZ"/>
              <a:t>Sechste Gliederungsebene</a:t>
            </a:r>
          </a:p>
          <a:p>
            <a:pPr lvl="4"/>
            <a:r>
              <a:rPr lang="en-GB" altLang="de-CZ"/>
              <a:t>Siebente Gliederungsebene</a:t>
            </a:r>
          </a:p>
          <a:p>
            <a:pPr lvl="4"/>
            <a:r>
              <a:rPr lang="en-GB" altLang="de-CZ"/>
              <a:t>Achte Gliederungsebene</a:t>
            </a:r>
          </a:p>
          <a:p>
            <a:pPr lvl="4"/>
            <a:r>
              <a:rPr lang="en-GB" altLang="de-CZ"/>
              <a:t>Neunte Gliederungsebene</a:t>
            </a:r>
          </a:p>
        </p:txBody>
      </p:sp>
      <p:sp>
        <p:nvSpPr>
          <p:cNvPr id="2" name="Rectangle 3">
            <a:extLst>
              <a:ext uri="{FF2B5EF4-FFF2-40B4-BE49-F238E27FC236}">
                <a16:creationId xmlns:a16="http://schemas.microsoft.com/office/drawing/2014/main" id="{DE33CA3C-3B1E-CC8B-3092-2E058AB22BA2}"/>
              </a:ext>
            </a:extLst>
          </p:cNvPr>
          <p:cNvSpPr>
            <a:spLocks noGrp="1" noChangeArrowheads="1"/>
          </p:cNvSpPr>
          <p:nvPr>
            <p:ph type="dt"/>
          </p:nvPr>
        </p:nvSpPr>
        <p:spPr bwMode="auto">
          <a:xfrm>
            <a:off x="457200" y="6245225"/>
            <a:ext cx="2125663" cy="46831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ＭＳ Ｐゴシック" charset="0"/>
                <a:cs typeface="Arial" charset="0"/>
              </a:defRPr>
            </a:lvl1pPr>
          </a:lstStyle>
          <a:p>
            <a:pPr>
              <a:defRPr/>
            </a:pPr>
            <a:endParaRPr lang="de-CH"/>
          </a:p>
        </p:txBody>
      </p:sp>
      <p:sp>
        <p:nvSpPr>
          <p:cNvPr id="1028" name="Rectangle 4">
            <a:extLst>
              <a:ext uri="{FF2B5EF4-FFF2-40B4-BE49-F238E27FC236}">
                <a16:creationId xmlns:a16="http://schemas.microsoft.com/office/drawing/2014/main" id="{3B475B66-069E-9236-C57F-CBBAEDABF2E0}"/>
              </a:ext>
            </a:extLst>
          </p:cNvPr>
          <p:cNvSpPr>
            <a:spLocks noGrp="1" noChangeArrowheads="1"/>
          </p:cNvSpPr>
          <p:nvPr>
            <p:ph type="ftr"/>
          </p:nvPr>
        </p:nvSpPr>
        <p:spPr bwMode="auto">
          <a:xfrm>
            <a:off x="3124200" y="6245225"/>
            <a:ext cx="2887663" cy="46831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ＭＳ Ｐゴシック" charset="0"/>
                <a:cs typeface="Arial" charset="0"/>
              </a:defRPr>
            </a:lvl1pPr>
          </a:lstStyle>
          <a:p>
            <a:pPr>
              <a:defRPr/>
            </a:pPr>
            <a:endParaRPr lang="de-CH"/>
          </a:p>
        </p:txBody>
      </p:sp>
      <p:sp>
        <p:nvSpPr>
          <p:cNvPr id="1029" name="Rectangle 5">
            <a:extLst>
              <a:ext uri="{FF2B5EF4-FFF2-40B4-BE49-F238E27FC236}">
                <a16:creationId xmlns:a16="http://schemas.microsoft.com/office/drawing/2014/main" id="{46280A89-8876-9198-B949-CCF9F26445B2}"/>
              </a:ext>
            </a:extLst>
          </p:cNvPr>
          <p:cNvSpPr>
            <a:spLocks noGrp="1" noChangeArrowheads="1"/>
          </p:cNvSpPr>
          <p:nvPr>
            <p:ph type="sldNum"/>
          </p:nvPr>
        </p:nvSpPr>
        <p:spPr bwMode="auto">
          <a:xfrm>
            <a:off x="6553200" y="6245225"/>
            <a:ext cx="2125663" cy="46831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defRPr>
            </a:lvl1pPr>
          </a:lstStyle>
          <a:p>
            <a:pPr>
              <a:defRPr/>
            </a:pPr>
            <a:fld id="{67BB0DAA-B564-0543-BDD7-C6FEF4881B5F}" type="slidenum">
              <a:rPr lang="de-CH" altLang="de-CZ"/>
              <a:pPr>
                <a:defRPr/>
              </a:pPr>
              <a:t>‹Nr.›</a:t>
            </a:fld>
            <a:endParaRPr lang="de-CH" altLang="de-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ＭＳ Ｐゴシック" charset="0"/>
          <a:cs typeface="Arial"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ＭＳ Ｐゴシック" charset="0"/>
          <a:cs typeface="Arial"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ＭＳ Ｐゴシック" charset="0"/>
          <a:cs typeface="Arial"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ＭＳ Ｐゴシック" charset="0"/>
          <a:cs typeface="Arial" charset="0"/>
        </a:defRPr>
      </a:lvl5pPr>
      <a:lvl6pPr marL="2514600" indent="-228600" algn="ctr" defTabSz="449263" rtl="0" fontAlgn="base">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Arial" charset="0"/>
        </a:defRPr>
      </a:lvl6pPr>
      <a:lvl7pPr marL="2971800" indent="-228600" algn="ctr" defTabSz="449263" rtl="0" fontAlgn="base">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Arial" charset="0"/>
        </a:defRPr>
      </a:lvl7pPr>
      <a:lvl8pPr marL="3429000" indent="-228600" algn="ctr" defTabSz="449263" rtl="0" fontAlgn="base">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Arial" charset="0"/>
        </a:defRPr>
      </a:lvl8pPr>
      <a:lvl9pPr marL="3886200" indent="-228600" algn="ctr" defTabSz="449263" rtl="0" fontAlgn="base">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5pPr>
      <a:lvl6pPr marL="2514600" indent="-228600" algn="l" defTabSz="449263" rtl="0" fontAlgn="base">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fontAlgn="base">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fontAlgn="base">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fontAlgn="base">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40F77B06-F716-FBB5-2DB5-B98D21A7EE56}"/>
              </a:ext>
            </a:extLst>
          </p:cNvPr>
          <p:cNvSpPr>
            <a:spLocks noGrp="1" noChangeArrowheads="1"/>
          </p:cNvSpPr>
          <p:nvPr>
            <p:ph type="title"/>
          </p:nvPr>
        </p:nvSpPr>
        <p:spPr>
          <a:xfrm>
            <a:off x="684213" y="1052513"/>
            <a:ext cx="7772400" cy="1470025"/>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CH" altLang="de-CZ" sz="4000" b="1">
                <a:latin typeface="Times New Roman" panose="02020603050405020304" pitchFamily="18" charset="0"/>
              </a:rPr>
              <a:t>Morfologie ruštiny</a:t>
            </a:r>
          </a:p>
        </p:txBody>
      </p:sp>
      <p:sp>
        <p:nvSpPr>
          <p:cNvPr id="15363" name="Rectangle 2">
            <a:extLst>
              <a:ext uri="{FF2B5EF4-FFF2-40B4-BE49-F238E27FC236}">
                <a16:creationId xmlns:a16="http://schemas.microsoft.com/office/drawing/2014/main" id="{9350AA29-5EF8-7FCA-468D-0678BC114BEA}"/>
              </a:ext>
            </a:extLst>
          </p:cNvPr>
          <p:cNvSpPr>
            <a:spLocks noGrp="1" noChangeArrowheads="1"/>
          </p:cNvSpPr>
          <p:nvPr>
            <p:ph type="subTitle" idx="4294967295"/>
          </p:nvPr>
        </p:nvSpPr>
        <p:spPr>
          <a:xfrm>
            <a:off x="1331913" y="4652963"/>
            <a:ext cx="6400800" cy="911225"/>
          </a:xfrm>
        </p:spPr>
        <p:txBody>
          <a:bodyPr/>
          <a:lstStyle/>
          <a:p>
            <a:pPr marL="0" indent="0" algn="ctr" eaLnBrk="1" hangingPunct="1">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de-CH" altLang="de-CZ">
                <a:latin typeface="Times New Roman" panose="02020603050405020304" pitchFamily="18" charset="0"/>
              </a:rPr>
              <a:t>Markus Giger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89" name="Rectangle 1">
            <a:extLst>
              <a:ext uri="{FF2B5EF4-FFF2-40B4-BE49-F238E27FC236}">
                <a16:creationId xmlns:a16="http://schemas.microsoft.com/office/drawing/2014/main" id="{B998334F-69A0-D7E8-3D80-5AE76F1BB05D}"/>
              </a:ext>
            </a:extLst>
          </p:cNvPr>
          <p:cNvSpPr>
            <a:spLocks noGrp="1" noChangeArrowheads="1"/>
          </p:cNvSpPr>
          <p:nvPr>
            <p:ph type="body"/>
          </p:nvPr>
        </p:nvSpPr>
        <p:spPr>
          <a:xfrm>
            <a:off x="250825" y="260350"/>
            <a:ext cx="8226425" cy="6337300"/>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Fonologicky je pohyblivý vokál v </a:t>
            </a:r>
            <a:r>
              <a:rPr lang="cs-CZ" altLang="de-CZ" sz="2800" dirty="0" err="1">
                <a:latin typeface="Times New Roman" panose="02020603050405020304" pitchFamily="18" charset="0"/>
              </a:rPr>
              <a:t>sg</a:t>
            </a:r>
            <a:r>
              <a:rPr lang="cs-CZ" altLang="de-CZ" sz="2800" dirty="0">
                <a:latin typeface="Times New Roman" panose="02020603050405020304" pitchFamily="18" charset="0"/>
              </a:rPr>
              <a:t>. m. jmenných tvarů vždy /o/, protože je pod přízvukem buď {</a:t>
            </a:r>
            <a:r>
              <a:rPr lang="cs-CZ" altLang="de-CZ" sz="2800" dirty="0" err="1">
                <a:latin typeface="Times New Roman" panose="02020603050405020304" pitchFamily="18" charset="0"/>
              </a:rPr>
              <a:t>о</a:t>
            </a:r>
            <a:r>
              <a:rPr lang="cs-CZ" altLang="de-CZ" sz="2800" dirty="0">
                <a:latin typeface="Times New Roman" panose="02020603050405020304" pitchFamily="18" charset="0"/>
              </a:rPr>
              <a:t>} nebo {</a:t>
            </a:r>
            <a:r>
              <a:rPr lang="cs-CZ" altLang="de-CZ" sz="2800" dirty="0" err="1">
                <a:latin typeface="Times New Roman" panose="02020603050405020304" pitchFamily="18" charset="0"/>
              </a:rPr>
              <a:t>ё</a:t>
            </a:r>
            <a:r>
              <a:rPr lang="cs-CZ" altLang="de-CZ" sz="2800" dirty="0">
                <a:latin typeface="Times New Roman" panose="02020603050405020304" pitchFamily="18" charset="0"/>
              </a:rPr>
              <a:t>}</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Grafická realizace závisí částečně v obyčejném smyslu na (ne)palatalizaci předchozího konsonantu (</a:t>
            </a:r>
            <a:r>
              <a:rPr lang="cs-CZ" altLang="de-CZ" sz="2800" dirty="0" err="1">
                <a:latin typeface="Times New Roman" panose="02020603050405020304" pitchFamily="18" charset="0"/>
              </a:rPr>
              <a:t>srov</a:t>
            </a:r>
            <a:r>
              <a:rPr lang="ru-RU" altLang="de-CZ" sz="2800" dirty="0">
                <a:latin typeface="Times New Roman" panose="02020603050405020304" pitchFamily="18" charset="0"/>
              </a:rPr>
              <a:t>. </a:t>
            </a:r>
            <a:r>
              <a:rPr lang="ru-RU" altLang="de-CZ" sz="2800" i="1" dirty="0">
                <a:latin typeface="Times New Roman" panose="02020603050405020304" pitchFamily="18" charset="0"/>
              </a:rPr>
              <a:t>сл</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дкий – сл</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док</a:t>
            </a:r>
            <a:r>
              <a:rPr lang="cs-CZ" altLang="de-CZ" sz="2800" dirty="0">
                <a:latin typeface="Times New Roman" panose="02020603050405020304" pitchFamily="18" charset="0"/>
              </a:rPr>
              <a:t>, ale </a:t>
            </a:r>
            <a:r>
              <a:rPr lang="ru-RU" altLang="de-CZ" sz="2800" i="1" dirty="0">
                <a:latin typeface="Times New Roman" panose="02020603050405020304" pitchFamily="18" charset="0"/>
              </a:rPr>
              <a:t>г</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рький – г</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рек</a:t>
            </a:r>
            <a:r>
              <a:rPr lang="cs-CZ" altLang="de-CZ" sz="2800" dirty="0">
                <a:latin typeface="Times New Roman" panose="02020603050405020304" pitchFamily="18" charset="0"/>
              </a:rPr>
              <a:t>), přičemž ze složeného tvaru tuto tvrdost/měkkost předchozího konsonantu nelze vždy dedukovat, zvlášť před /n/, kde je měkkostní korelace často neutralizována, srov. </a:t>
            </a:r>
            <a:r>
              <a:rPr lang="ru-RU" altLang="de-CZ" sz="2800" i="1" dirty="0">
                <a:latin typeface="Times New Roman" panose="02020603050405020304" pitchFamily="18" charset="0"/>
              </a:rPr>
              <a:t>бедный – беден, красный – красен</a:t>
            </a:r>
            <a:r>
              <a:rPr lang="ru-RU" altLang="de-CZ" sz="2800" dirty="0">
                <a:latin typeface="Times New Roman" panose="02020603050405020304" pitchFamily="18" charset="0"/>
              </a:rPr>
              <a:t>, </a:t>
            </a:r>
            <a:r>
              <a:rPr lang="cs-CZ" altLang="de-CZ" sz="2800" dirty="0">
                <a:latin typeface="Times New Roman" panose="02020603050405020304" pitchFamily="18" charset="0"/>
              </a:rPr>
              <a:t>ale </a:t>
            </a:r>
            <a:r>
              <a:rPr lang="ru-RU" altLang="de-CZ" sz="2800" i="1" dirty="0">
                <a:latin typeface="Times New Roman" panose="02020603050405020304" pitchFamily="18" charset="0"/>
              </a:rPr>
              <a:t>полный – полон</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Po sykavkách se píše v závislosti na místě přízvuku {</a:t>
            </a:r>
            <a:r>
              <a:rPr lang="cs-CZ" altLang="de-CZ" sz="2800" dirty="0" err="1">
                <a:latin typeface="Times New Roman" panose="02020603050405020304" pitchFamily="18" charset="0"/>
              </a:rPr>
              <a:t>о</a:t>
            </a:r>
            <a:r>
              <a:rPr lang="cs-CZ" altLang="de-CZ" sz="2800" dirty="0">
                <a:latin typeface="Times New Roman" panose="02020603050405020304" pitchFamily="18" charset="0"/>
              </a:rPr>
              <a:t>} nebo {</a:t>
            </a:r>
            <a:r>
              <a:rPr lang="cs-CZ" altLang="de-CZ" sz="2800" dirty="0" err="1">
                <a:latin typeface="Times New Roman" panose="02020603050405020304" pitchFamily="18" charset="0"/>
              </a:rPr>
              <a:t>е</a:t>
            </a:r>
            <a:r>
              <a:rPr lang="cs-CZ" altLang="de-CZ" sz="2800" dirty="0">
                <a:latin typeface="Times New Roman" panose="02020603050405020304" pitchFamily="18" charset="0"/>
              </a:rPr>
              <a:t>}, srov.  </a:t>
            </a:r>
            <a:r>
              <a:rPr lang="ru-RU" altLang="de-CZ" sz="2800" i="1" dirty="0">
                <a:latin typeface="Times New Roman" panose="02020603050405020304" pitchFamily="18" charset="0"/>
              </a:rPr>
              <a:t>смешной – смеш</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н</a:t>
            </a:r>
            <a:r>
              <a:rPr lang="cs-CZ" altLang="de-CZ" sz="2800" dirty="0">
                <a:latin typeface="Times New Roman" panose="02020603050405020304" pitchFamily="18" charset="0"/>
              </a:rPr>
              <a:t>, ale </a:t>
            </a:r>
            <a:r>
              <a:rPr lang="ru-RU" altLang="de-CZ" sz="2800" i="1" dirty="0">
                <a:latin typeface="Times New Roman" panose="02020603050405020304" pitchFamily="18" charset="0"/>
              </a:rPr>
              <a:t>страшный – стр</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шен, 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чный – 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чен</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DE52D0E9-66D6-D2BA-4BA0-E37F65B291F3}"/>
              </a:ext>
            </a:extLst>
          </p:cNvPr>
          <p:cNvSpPr>
            <a:spLocks noGrp="1" noChangeArrowheads="1"/>
          </p:cNvSpPr>
          <p:nvPr>
            <p:ph type="body"/>
          </p:nvPr>
        </p:nvSpPr>
        <p:spPr>
          <a:xfrm>
            <a:off x="323850" y="188913"/>
            <a:ext cx="8226425" cy="6192837"/>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V mnoha případech vystupuje {</a:t>
            </a:r>
            <a:r>
              <a:rPr lang="cs-CZ" altLang="de-CZ" sz="2800" dirty="0" err="1">
                <a:latin typeface="Times New Roman" panose="02020603050405020304" pitchFamily="18" charset="0"/>
              </a:rPr>
              <a:t>е</a:t>
            </a:r>
            <a:r>
              <a:rPr lang="cs-CZ" altLang="de-CZ" sz="2800" dirty="0">
                <a:latin typeface="Times New Roman" panose="02020603050405020304" pitchFamily="18" charset="0"/>
              </a:rPr>
              <a:t>}, resp. {</a:t>
            </a:r>
            <a:r>
              <a:rPr lang="cs-CZ" altLang="de-CZ" sz="2800" dirty="0" err="1">
                <a:latin typeface="Times New Roman" panose="02020603050405020304" pitchFamily="18" charset="0"/>
              </a:rPr>
              <a:t>ё</a:t>
            </a:r>
            <a:r>
              <a:rPr lang="cs-CZ" altLang="de-CZ" sz="2800" dirty="0">
                <a:latin typeface="Times New Roman" panose="02020603050405020304" pitchFamily="18" charset="0"/>
              </a:rPr>
              <a:t>}, ačkoliv předchozí konsonant složeného tvaru není palatalizován: </a:t>
            </a:r>
            <a:r>
              <a:rPr lang="ru-RU" altLang="de-CZ" sz="2800" i="1" dirty="0">
                <a:latin typeface="Times New Roman" panose="02020603050405020304" pitchFamily="18" charset="0"/>
              </a:rPr>
              <a:t>кислый – к</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сел, тёплый – тёпел, хитрый – хитёр</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U adjektiva </a:t>
            </a:r>
            <a:r>
              <a:rPr lang="ru-RU" altLang="de-CZ" sz="2800" i="1" dirty="0">
                <a:latin typeface="Times New Roman" panose="02020603050405020304" pitchFamily="18" charset="0"/>
              </a:rPr>
              <a:t>дост</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йный</a:t>
            </a:r>
            <a:r>
              <a:rPr lang="cs-CZ" altLang="de-CZ" sz="2800" dirty="0">
                <a:latin typeface="Times New Roman" panose="02020603050405020304" pitchFamily="18" charset="0"/>
              </a:rPr>
              <a:t> se píše ve jmenném tvaru </a:t>
            </a:r>
            <a:r>
              <a:rPr lang="ru-RU" altLang="de-CZ" sz="2800" i="1" dirty="0">
                <a:latin typeface="Times New Roman" panose="02020603050405020304" pitchFamily="18" charset="0"/>
              </a:rPr>
              <a:t>дост</a:t>
            </a:r>
            <a:r>
              <a:rPr lang="ru-RU" altLang="de-CZ" sz="2800" i="1" u="sng" dirty="0">
                <a:latin typeface="Times New Roman" panose="02020603050405020304" pitchFamily="18" charset="0"/>
              </a:rPr>
              <a:t>о</a:t>
            </a:r>
            <a:r>
              <a:rPr lang="ru-RU" altLang="de-CZ" sz="2800" i="1" dirty="0">
                <a:solidFill>
                  <a:srgbClr val="FF0000"/>
                </a:solidFill>
                <a:latin typeface="Times New Roman" panose="02020603050405020304" pitchFamily="18" charset="0"/>
              </a:rPr>
              <a:t>и</a:t>
            </a:r>
            <a:r>
              <a:rPr lang="ru-RU" altLang="de-CZ" sz="2800" i="1" dirty="0">
                <a:latin typeface="Times New Roman" panose="02020603050405020304" pitchFamily="18" charset="0"/>
              </a:rPr>
              <a:t>н, дост</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йна, дост</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йно, </a:t>
            </a:r>
            <a:r>
              <a:rPr lang="ru-RU" altLang="de-CZ" sz="2800" i="1" dirty="0" err="1">
                <a:latin typeface="Times New Roman" panose="02020603050405020304" pitchFamily="18" charset="0"/>
              </a:rPr>
              <a:t>дос</a:t>
            </a:r>
            <a:r>
              <a:rPr lang="cs-CZ" altLang="de-CZ" sz="2800" i="1" dirty="0" err="1">
                <a:latin typeface="Times New Roman" panose="02020603050405020304" pitchFamily="18" charset="0"/>
              </a:rPr>
              <a:t>т</a:t>
            </a:r>
            <a:r>
              <a:rPr lang="cs-CZ" altLang="de-CZ" sz="2800" i="1" u="sng" dirty="0" err="1">
                <a:latin typeface="Times New Roman" panose="02020603050405020304" pitchFamily="18" charset="0"/>
              </a:rPr>
              <a:t>о</a:t>
            </a:r>
            <a:r>
              <a:rPr lang="cs-CZ" altLang="de-CZ" sz="2800" i="1" dirty="0" err="1">
                <a:latin typeface="Times New Roman" panose="02020603050405020304" pitchFamily="18" charset="0"/>
              </a:rPr>
              <a:t>йны</a:t>
            </a:r>
            <a:r>
              <a:rPr lang="cs-CZ" altLang="de-CZ" sz="2800" dirty="0">
                <a:latin typeface="Times New Roman" panose="02020603050405020304" pitchFamily="18" charset="0"/>
              </a:rPr>
              <a:t>, tedy s grafickým {</a:t>
            </a:r>
            <a:r>
              <a:rPr lang="cs-CZ" altLang="de-CZ" sz="2800" dirty="0" err="1">
                <a:latin typeface="Times New Roman" panose="02020603050405020304" pitchFamily="18" charset="0"/>
              </a:rPr>
              <a:t>и</a:t>
            </a:r>
            <a:r>
              <a:rPr lang="cs-CZ" altLang="de-CZ" sz="2800" dirty="0">
                <a:latin typeface="Times New Roman" panose="02020603050405020304" pitchFamily="18" charset="0"/>
              </a:rPr>
              <a:t>}, které lze na základě výslovnosti [</a:t>
            </a:r>
            <a:r>
              <a:rPr lang="cs-CZ" altLang="de-CZ" sz="2800" dirty="0" err="1">
                <a:latin typeface="Times New Roman" panose="02020603050405020304" pitchFamily="18" charset="0"/>
              </a:rPr>
              <a:t>dʌ'stoj</a:t>
            </a:r>
            <a:r>
              <a:rPr lang="de-DE" altLang="de-CZ" sz="2800" dirty="0" err="1">
                <a:latin typeface="Times New Roman" panose="02020603050405020304" pitchFamily="18" charset="0"/>
              </a:rPr>
              <a:t>ɪ</a:t>
            </a:r>
            <a:r>
              <a:rPr lang="cs-CZ" altLang="de-CZ" sz="2800" dirty="0">
                <a:latin typeface="Times New Roman" panose="02020603050405020304" pitchFamily="18" charset="0"/>
              </a:rPr>
              <a:t>n] interpretovat také jako fonologické /o/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7" name="Rectangle 1">
            <a:extLst>
              <a:ext uri="{FF2B5EF4-FFF2-40B4-BE49-F238E27FC236}">
                <a16:creationId xmlns:a16="http://schemas.microsoft.com/office/drawing/2014/main" id="{B74B51ED-85C5-8245-CBC2-3D2F1B2EC6FC}"/>
              </a:ext>
            </a:extLst>
          </p:cNvPr>
          <p:cNvSpPr>
            <a:spLocks noGrp="1" noChangeArrowheads="1"/>
          </p:cNvSpPr>
          <p:nvPr>
            <p:ph type="body"/>
          </p:nvPr>
        </p:nvSpPr>
        <p:spPr>
          <a:xfrm>
            <a:off x="323850" y="188913"/>
            <a:ext cx="8226425" cy="60483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Ohledně místa přízvuku se zase ukazují dva problémy: jednak poměr mezi složeným (dlouhým) tvarem a jmenným (krátkým) tvarem, jednak typy přízvuku (pohyblivost) samotných jmenných tvarů</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Ve většině případů odpovídá přízvukovaná slabika mužského jmenného tvaru složenému tvaru: </a:t>
            </a:r>
            <a:r>
              <a:rPr lang="ru-RU" altLang="de-CZ" sz="2800" i="1">
                <a:latin typeface="Times New Roman" panose="02020603050405020304" pitchFamily="18" charset="0"/>
              </a:rPr>
              <a:t>новый – нов, выс</a:t>
            </a:r>
            <a:r>
              <a:rPr lang="ru-RU" altLang="de-CZ" sz="2800" i="1" u="sng">
                <a:latin typeface="Times New Roman" panose="02020603050405020304" pitchFamily="18" charset="0"/>
              </a:rPr>
              <a:t>о</a:t>
            </a:r>
            <a:r>
              <a:rPr lang="ru-RU" altLang="de-CZ" sz="2800" i="1">
                <a:latin typeface="Times New Roman" panose="02020603050405020304" pitchFamily="18" charset="0"/>
              </a:rPr>
              <a:t>кий – выс</a:t>
            </a:r>
            <a:r>
              <a:rPr lang="ru-RU" altLang="de-CZ" sz="2800" i="1" u="sng">
                <a:latin typeface="Times New Roman" panose="02020603050405020304" pitchFamily="18" charset="0"/>
              </a:rPr>
              <a:t>о</a:t>
            </a:r>
            <a:r>
              <a:rPr lang="ru-RU" altLang="de-CZ" sz="2800" i="1">
                <a:latin typeface="Times New Roman" panose="02020603050405020304" pitchFamily="18" charset="0"/>
              </a:rPr>
              <a:t>к, круглый – кругл, чистый – чист, гр</a:t>
            </a:r>
            <a:r>
              <a:rPr lang="ru-RU" altLang="de-CZ" sz="2800" i="1" u="sng">
                <a:latin typeface="Times New Roman" panose="02020603050405020304" pitchFamily="18" charset="0"/>
              </a:rPr>
              <a:t>у</a:t>
            </a:r>
            <a:r>
              <a:rPr lang="ru-RU" altLang="de-CZ" sz="2800" i="1">
                <a:latin typeface="Times New Roman" panose="02020603050405020304" pitchFamily="18" charset="0"/>
              </a:rPr>
              <a:t>стный – гр</a:t>
            </a:r>
            <a:r>
              <a:rPr lang="ru-RU" altLang="de-CZ" sz="2800" i="1" u="sng">
                <a:latin typeface="Times New Roman" panose="02020603050405020304" pitchFamily="18" charset="0"/>
              </a:rPr>
              <a:t>у</a:t>
            </a:r>
            <a:r>
              <a:rPr lang="ru-RU" altLang="de-CZ" sz="2800" i="1">
                <a:latin typeface="Times New Roman" panose="02020603050405020304" pitchFamily="18" charset="0"/>
              </a:rPr>
              <a:t>стен, примит</a:t>
            </a:r>
            <a:r>
              <a:rPr lang="ru-RU" altLang="de-CZ" sz="2800" i="1" u="sng">
                <a:latin typeface="Times New Roman" panose="02020603050405020304" pitchFamily="18" charset="0"/>
              </a:rPr>
              <a:t>и</a:t>
            </a:r>
            <a:r>
              <a:rPr lang="ru-RU" altLang="de-CZ" sz="2800" i="1">
                <a:latin typeface="Times New Roman" panose="02020603050405020304" pitchFamily="18" charset="0"/>
              </a:rPr>
              <a:t>вный – примит</a:t>
            </a:r>
            <a:r>
              <a:rPr lang="ru-RU" altLang="de-CZ" sz="2800" i="1" u="sng">
                <a:latin typeface="Times New Roman" panose="02020603050405020304" pitchFamily="18" charset="0"/>
              </a:rPr>
              <a:t>и</a:t>
            </a:r>
            <a:r>
              <a:rPr lang="ru-RU" altLang="de-CZ" sz="2800" i="1">
                <a:latin typeface="Times New Roman" panose="02020603050405020304" pitchFamily="18" charset="0"/>
              </a:rPr>
              <a:t>вен</a:t>
            </a:r>
            <a:r>
              <a:rPr lang="de-CH" altLang="de-CZ" sz="2800">
                <a:latin typeface="Times New Roman" panose="02020603050405020304" pitchFamily="18" charset="0"/>
              </a:rPr>
              <a:t> </a:t>
            </a:r>
            <a:r>
              <a:rPr lang="cs-CZ" altLang="de-CZ" sz="2800">
                <a:latin typeface="Times New Roman" panose="02020603050405020304" pitchFamily="18" charset="0"/>
              </a:rPr>
              <a:t>atd.</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Systematicky posunuto je místo přízvuku logicky tam, kde adjektivum ve složených tvarech má přízvuk na koncovce: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1" name="Rectangle 1">
            <a:extLst>
              <a:ext uri="{FF2B5EF4-FFF2-40B4-BE49-F238E27FC236}">
                <a16:creationId xmlns:a16="http://schemas.microsoft.com/office/drawing/2014/main" id="{D581EEB6-29B6-7B9D-3695-5E1701D57C74}"/>
              </a:ext>
            </a:extLst>
          </p:cNvPr>
          <p:cNvSpPr>
            <a:spLocks noGrp="1" noChangeArrowheads="1"/>
          </p:cNvSpPr>
          <p:nvPr>
            <p:ph type="body"/>
          </p:nvPr>
        </p:nvSpPr>
        <p:spPr>
          <a:xfrm>
            <a:off x="250825" y="188913"/>
            <a:ext cx="8226425" cy="6119812"/>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dirty="0">
                <a:latin typeface="Times New Roman" panose="02020603050405020304" pitchFamily="18" charset="0"/>
              </a:rPr>
              <a:t>густой – густ, глухой – глух, живой – жив, сухой – сух</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Pokud kmen takovýchto adjektiv je dvojslabičný nebo je vsunut pohyblivý vokál (tedy i mužský tvar je dvojslabičný), posouvá se přízvuk někdy dopředu: </a:t>
            </a:r>
            <a:r>
              <a:rPr lang="ru-RU" altLang="de-CZ" sz="2800" i="1" dirty="0">
                <a:latin typeface="Times New Roman" panose="02020603050405020304" pitchFamily="18" charset="0"/>
              </a:rPr>
              <a:t>дорогой – д</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рог, молодой – м</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лод, больной – б</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лен</a:t>
            </a:r>
            <a:r>
              <a:rPr lang="cs-CZ" altLang="de-CZ" sz="2800" dirty="0">
                <a:latin typeface="Times New Roman" panose="02020603050405020304" pitchFamily="18" charset="0"/>
              </a:rPr>
              <a:t>. Někdy však je pod přízvukem pohyblivý vokál: </a:t>
            </a:r>
            <a:r>
              <a:rPr lang="ru-RU" altLang="de-CZ" sz="2800" i="1" dirty="0">
                <a:latin typeface="Times New Roman" panose="02020603050405020304" pitchFamily="18" charset="0"/>
              </a:rPr>
              <a:t>смешной – смеш</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н, чудной – </a:t>
            </a:r>
            <a:r>
              <a:rPr lang="ru-RU" altLang="de-CZ" sz="2800" i="1" dirty="0" err="1">
                <a:latin typeface="Times New Roman" panose="02020603050405020304" pitchFamily="18" charset="0"/>
              </a:rPr>
              <a:t>чудён</a:t>
            </a:r>
            <a:r>
              <a:rPr lang="ru-RU" altLang="de-CZ" sz="2800" dirty="0">
                <a:latin typeface="Times New Roman" panose="02020603050405020304" pitchFamily="18" charset="0"/>
              </a:rPr>
              <a:t>.</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Kromě toho se u některých adjektiv s přízvukem na kmeni posouvá jeho místo v mužském jmenném tvaru:</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Rectangle 1">
            <a:extLst>
              <a:ext uri="{FF2B5EF4-FFF2-40B4-BE49-F238E27FC236}">
                <a16:creationId xmlns:a16="http://schemas.microsoft.com/office/drawing/2014/main" id="{B879B72E-91C0-1932-64A3-D38ACA436D80}"/>
              </a:ext>
            </a:extLst>
          </p:cNvPr>
          <p:cNvSpPr>
            <a:spLocks noGrp="1" noChangeArrowheads="1"/>
          </p:cNvSpPr>
          <p:nvPr>
            <p:ph type="body"/>
          </p:nvPr>
        </p:nvSpPr>
        <p:spPr>
          <a:xfrm>
            <a:off x="250825" y="188913"/>
            <a:ext cx="8226425" cy="6480175"/>
          </a:xfrm>
        </p:spPr>
        <p:txBody>
          <a:bodyPr anchor="t"/>
          <a:lstStyle/>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dirty="0">
                <a:latin typeface="Times New Roman" panose="02020603050405020304" pitchFamily="18" charset="0"/>
              </a:rPr>
              <a:t>гол</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дный – г</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лоден, хол</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дный – х</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лоден, весёлый – 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сел, дешёвый – дёшев, х</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трый – хитёр</a:t>
            </a:r>
          </a:p>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Srov. i diminutivní adjektiva typu </a:t>
            </a:r>
            <a:r>
              <a:rPr lang="ru-RU" altLang="de-CZ" sz="2800" i="1" dirty="0">
                <a:latin typeface="Times New Roman" panose="02020603050405020304" pitchFamily="18" charset="0"/>
              </a:rPr>
              <a:t>гл</a:t>
            </a:r>
            <a:r>
              <a:rPr lang="ru-RU" altLang="de-CZ" sz="2800" i="1" u="sng" dirty="0">
                <a:latin typeface="Times New Roman" panose="02020603050405020304" pitchFamily="18" charset="0"/>
              </a:rPr>
              <a:t>у</a:t>
            </a:r>
            <a:r>
              <a:rPr lang="ru-RU" altLang="de-CZ" sz="2800" i="1" dirty="0">
                <a:latin typeface="Times New Roman" panose="02020603050405020304" pitchFamily="18" charset="0"/>
              </a:rPr>
              <a:t>пенький – глуп</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нек, лёгонький – лег</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нек</a:t>
            </a:r>
          </a:p>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Ohledně chování přízvuku v rámci jmenných tvarů lze rozlišovat tři typy:</a:t>
            </a:r>
          </a:p>
          <a:p>
            <a:pPr marL="338138" indent="-338138" algn="l" eaLnBrk="1" hangingPunct="1">
              <a:lnSpc>
                <a:spcPct val="90000"/>
              </a:lnSpc>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de-CH" altLang="de-CZ" sz="2800" dirty="0">
                <a:latin typeface="Times New Roman" panose="02020603050405020304" pitchFamily="18" charset="0"/>
              </a:rPr>
              <a:t>	</a:t>
            </a:r>
            <a:r>
              <a:rPr lang="cs-CZ" altLang="de-CZ" sz="2800" dirty="0">
                <a:latin typeface="Times New Roman" panose="02020603050405020304" pitchFamily="18" charset="0"/>
              </a:rPr>
              <a:t>- pevný přízvuk na kmenu</a:t>
            </a:r>
            <a:r>
              <a:rPr lang="de-CH" altLang="de-CZ" sz="2800" dirty="0">
                <a:latin typeface="Times New Roman" panose="02020603050405020304" pitchFamily="18" charset="0"/>
              </a:rPr>
              <a:t>: </a:t>
            </a:r>
            <a:r>
              <a:rPr lang="ru-RU" altLang="de-CZ" sz="2800" i="1" dirty="0">
                <a:latin typeface="Times New Roman" panose="02020603050405020304" pitchFamily="18" charset="0"/>
              </a:rPr>
              <a:t>бог</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т – бог</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та – бог</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то – бог</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ты, 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чен – 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чна – 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чно – 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чны, абстр</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ктен – абстр</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ктна – абстр</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ктно - абстр</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ктны</a:t>
            </a:r>
            <a:r>
              <a:rPr lang="de-CH" altLang="de-CZ" sz="2800" dirty="0">
                <a:latin typeface="Times New Roman" panose="02020603050405020304" pitchFamily="18" charset="0"/>
              </a:rPr>
              <a:t> </a:t>
            </a:r>
            <a:r>
              <a:rPr lang="cs-CZ" altLang="de-CZ" sz="2800" dirty="0">
                <a:latin typeface="Times New Roman" panose="02020603050405020304" pitchFamily="18" charset="0"/>
              </a:rPr>
              <a:t>(většinou troj- a víceslabičná adjektiva)</a:t>
            </a:r>
          </a:p>
          <a:p>
            <a:pPr marL="338138" indent="-338138" algn="l" eaLnBrk="1" hangingPunct="1">
              <a:lnSpc>
                <a:spcPct val="90000"/>
              </a:lnSpc>
              <a:spcBef>
                <a:spcPts val="800"/>
              </a:spcBef>
              <a:buClrTx/>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i="1" dirty="0">
                <a:latin typeface="Times New Roman" panose="02020603050405020304" pitchFamily="18" charset="0"/>
              </a:rPr>
              <a:t>	- </a:t>
            </a:r>
            <a:r>
              <a:rPr lang="cs-CZ" altLang="de-CZ" sz="2800" dirty="0">
                <a:latin typeface="Times New Roman" panose="02020603050405020304" pitchFamily="18" charset="0"/>
              </a:rPr>
              <a:t>přízvuk všude na kmenu kromě ženského tvaru: </a:t>
            </a:r>
            <a:r>
              <a:rPr lang="ru-RU" altLang="de-CZ" sz="2800" i="1" dirty="0">
                <a:latin typeface="Times New Roman" panose="02020603050405020304" pitchFamily="18" charset="0"/>
              </a:rPr>
              <a:t>цел – цел</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 – ц</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ло – ц</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лы, </a:t>
            </a:r>
            <a:r>
              <a:rPr lang="de-CH" altLang="de-CZ" sz="2800" dirty="0">
                <a:latin typeface="Times New Roman" panose="02020603050405020304" pitchFamily="18" charset="0"/>
              </a:rPr>
              <a:t>	</a:t>
            </a:r>
            <a:r>
              <a:rPr lang="ru-RU" altLang="de-CZ" sz="2800" i="1" dirty="0">
                <a:latin typeface="Times New Roman" panose="02020603050405020304" pitchFamily="18" charset="0"/>
              </a:rPr>
              <a:t>свят – свят</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 – св</a:t>
            </a:r>
            <a:r>
              <a:rPr lang="ru-RU" altLang="de-CZ" sz="2800" i="1" u="sng" dirty="0">
                <a:latin typeface="Times New Roman" panose="02020603050405020304" pitchFamily="18" charset="0"/>
              </a:rPr>
              <a:t>я</a:t>
            </a:r>
            <a:r>
              <a:rPr lang="ru-RU" altLang="de-CZ" sz="2800" i="1" dirty="0">
                <a:latin typeface="Times New Roman" panose="02020603050405020304" pitchFamily="18" charset="0"/>
              </a:rPr>
              <a:t>то – св</a:t>
            </a:r>
            <a:r>
              <a:rPr lang="ru-RU" altLang="de-CZ" sz="2800" i="1" u="sng" dirty="0">
                <a:latin typeface="Times New Roman" panose="02020603050405020304" pitchFamily="18" charset="0"/>
              </a:rPr>
              <a:t>я</a:t>
            </a:r>
            <a:r>
              <a:rPr lang="ru-RU" altLang="de-CZ" sz="2800" i="1" dirty="0">
                <a:latin typeface="Times New Roman" panose="02020603050405020304" pitchFamily="18" charset="0"/>
              </a:rPr>
              <a:t>ты</a:t>
            </a:r>
            <a:r>
              <a:rPr lang="cs-CZ" altLang="de-CZ" sz="2800" i="1" dirty="0">
                <a:latin typeface="Times New Roman" panose="02020603050405020304" pitchFamily="18" charset="0"/>
              </a:rPr>
              <a:t>, </a:t>
            </a:r>
            <a:r>
              <a:rPr lang="ru-RU" altLang="de-CZ" sz="2800" i="1" dirty="0">
                <a:latin typeface="Times New Roman" panose="02020603050405020304" pitchFamily="18" charset="0"/>
              </a:rPr>
              <a:t>гр</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мок – громк</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 – гр</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мко – гр</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мки </a:t>
            </a:r>
            <a:r>
              <a:rPr lang="cs-CZ" altLang="de-CZ" sz="2800" dirty="0">
                <a:latin typeface="Times New Roman" panose="02020603050405020304" pitchFamily="18" charset="0"/>
              </a:rPr>
              <a:t>(především dvojslabičná adjektiva)</a:t>
            </a:r>
          </a:p>
          <a:p>
            <a:pPr marL="338138" indent="-338138" algn="l" eaLnBrk="1" hangingPunct="1">
              <a:lnSpc>
                <a:spcPct val="90000"/>
              </a:lnSpc>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endParaRPr lang="de-CH" altLang="de-CZ" sz="2800" dirty="0">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9" name="Rectangle 1">
            <a:extLst>
              <a:ext uri="{FF2B5EF4-FFF2-40B4-BE49-F238E27FC236}">
                <a16:creationId xmlns:a16="http://schemas.microsoft.com/office/drawing/2014/main" id="{91126495-C077-B4F7-2632-6E8927635111}"/>
              </a:ext>
            </a:extLst>
          </p:cNvPr>
          <p:cNvSpPr>
            <a:spLocks noGrp="1" noChangeArrowheads="1"/>
          </p:cNvSpPr>
          <p:nvPr>
            <p:ph type="body"/>
          </p:nvPr>
        </p:nvSpPr>
        <p:spPr>
          <a:xfrm>
            <a:off x="250825" y="188913"/>
            <a:ext cx="8226425" cy="6553200"/>
          </a:xfrm>
        </p:spPr>
        <p:txBody>
          <a:bodyPr anchor="t"/>
          <a:lstStyle/>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de-CH" altLang="de-CZ" sz="2800">
                <a:latin typeface="Times New Roman" panose="02020603050405020304" pitchFamily="18" charset="0"/>
              </a:rPr>
              <a:t>	</a:t>
            </a:r>
            <a:r>
              <a:rPr lang="cs-CZ" altLang="de-CZ" sz="2800">
                <a:latin typeface="Times New Roman" panose="02020603050405020304" pitchFamily="18" charset="0"/>
              </a:rPr>
              <a:t>- přízvuk vždy na koncovce, pokud to jde: </a:t>
            </a:r>
            <a:r>
              <a:rPr lang="ru-RU" altLang="de-CZ" sz="2800" i="1">
                <a:latin typeface="Times New Roman" panose="02020603050405020304" pitchFamily="18" charset="0"/>
              </a:rPr>
              <a:t>хор</a:t>
            </a:r>
            <a:r>
              <a:rPr lang="ru-RU" altLang="de-CZ" sz="2800" i="1" u="sng">
                <a:latin typeface="Times New Roman" panose="02020603050405020304" pitchFamily="18" charset="0"/>
              </a:rPr>
              <a:t>о</a:t>
            </a:r>
            <a:r>
              <a:rPr lang="ru-RU" altLang="de-CZ" sz="2800" i="1">
                <a:latin typeface="Times New Roman" panose="02020603050405020304" pitchFamily="18" charset="0"/>
              </a:rPr>
              <a:t>ш – хорош</a:t>
            </a:r>
            <a:r>
              <a:rPr lang="ru-RU" altLang="de-CZ" sz="2800" i="1" u="sng">
                <a:latin typeface="Times New Roman" panose="02020603050405020304" pitchFamily="18" charset="0"/>
              </a:rPr>
              <a:t>а</a:t>
            </a:r>
            <a:r>
              <a:rPr lang="ru-RU" altLang="de-CZ" sz="2800" i="1">
                <a:latin typeface="Times New Roman" panose="02020603050405020304" pitchFamily="18" charset="0"/>
              </a:rPr>
              <a:t> – хорош</a:t>
            </a:r>
            <a:r>
              <a:rPr lang="ru-RU" altLang="de-CZ" sz="2800" i="1" u="sng">
                <a:latin typeface="Times New Roman" panose="02020603050405020304" pitchFamily="18" charset="0"/>
              </a:rPr>
              <a:t>о</a:t>
            </a:r>
            <a:r>
              <a:rPr lang="ru-RU" altLang="de-CZ" sz="2800" i="1">
                <a:latin typeface="Times New Roman" panose="02020603050405020304" pitchFamily="18" charset="0"/>
              </a:rPr>
              <a:t> – хорош</a:t>
            </a:r>
            <a:r>
              <a:rPr lang="ru-RU" altLang="de-CZ" sz="2800" i="1" u="sng">
                <a:latin typeface="Times New Roman" panose="02020603050405020304" pitchFamily="18" charset="0"/>
              </a:rPr>
              <a:t>и</a:t>
            </a:r>
            <a:r>
              <a:rPr lang="ru-RU" altLang="de-CZ" sz="2800" i="1">
                <a:latin typeface="Times New Roman" panose="02020603050405020304" pitchFamily="18" charset="0"/>
              </a:rPr>
              <a:t>, гор</a:t>
            </a:r>
            <a:r>
              <a:rPr lang="ru-RU" altLang="de-CZ" sz="2800" i="1" u="sng">
                <a:latin typeface="Times New Roman" panose="02020603050405020304" pitchFamily="18" charset="0"/>
              </a:rPr>
              <a:t>я</a:t>
            </a:r>
            <a:r>
              <a:rPr lang="ru-RU" altLang="de-CZ" sz="2800" i="1">
                <a:latin typeface="Times New Roman" panose="02020603050405020304" pitchFamily="18" charset="0"/>
              </a:rPr>
              <a:t>ч – горяч</a:t>
            </a:r>
            <a:r>
              <a:rPr lang="ru-RU" altLang="de-CZ" sz="2800" i="1" u="sng">
                <a:latin typeface="Times New Roman" panose="02020603050405020304" pitchFamily="18" charset="0"/>
              </a:rPr>
              <a:t>а</a:t>
            </a:r>
            <a:r>
              <a:rPr lang="ru-RU" altLang="de-CZ" sz="2800" i="1">
                <a:latin typeface="Times New Roman" panose="02020603050405020304" pitchFamily="18" charset="0"/>
              </a:rPr>
              <a:t> – горяч</a:t>
            </a:r>
            <a:r>
              <a:rPr lang="ru-RU" altLang="de-CZ" sz="2800" i="1" u="sng">
                <a:latin typeface="Times New Roman" panose="02020603050405020304" pitchFamily="18" charset="0"/>
              </a:rPr>
              <a:t>о</a:t>
            </a:r>
            <a:r>
              <a:rPr lang="ru-RU" altLang="de-CZ" sz="2800" i="1">
                <a:latin typeface="Times New Roman" panose="02020603050405020304" pitchFamily="18" charset="0"/>
              </a:rPr>
              <a:t> – горяч</a:t>
            </a:r>
            <a:r>
              <a:rPr lang="ru-RU" altLang="de-CZ" sz="2800" i="1" u="sng">
                <a:latin typeface="Times New Roman" panose="02020603050405020304" pitchFamily="18" charset="0"/>
              </a:rPr>
              <a:t>и</a:t>
            </a:r>
            <a:r>
              <a:rPr lang="ru-RU" altLang="de-CZ" sz="2800">
                <a:latin typeface="Times New Roman" panose="02020603050405020304" pitchFamily="18" charset="0"/>
              </a:rPr>
              <a:t> </a:t>
            </a:r>
            <a:r>
              <a:rPr lang="cs-CZ" altLang="de-CZ" sz="2800">
                <a:latin typeface="Times New Roman" panose="02020603050405020304" pitchFamily="18" charset="0"/>
              </a:rPr>
              <a:t>(málo častý typ)</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Mezi druhým a třetím typem je někdy kolísání </a:t>
            </a:r>
            <a:r>
              <a:rPr lang="ru-RU" altLang="de-CZ" sz="2800" i="1">
                <a:latin typeface="Times New Roman" panose="02020603050405020304" pitchFamily="18" charset="0"/>
              </a:rPr>
              <a:t>(бел – бел</a:t>
            </a:r>
            <a:r>
              <a:rPr lang="ru-RU" altLang="de-CZ" sz="2800" i="1" u="sng">
                <a:latin typeface="Times New Roman" panose="02020603050405020304" pitchFamily="18" charset="0"/>
              </a:rPr>
              <a:t>а</a:t>
            </a:r>
            <a:r>
              <a:rPr lang="ru-RU" altLang="de-CZ" sz="2800" i="1">
                <a:latin typeface="Times New Roman" panose="02020603050405020304" pitchFamily="18" charset="0"/>
              </a:rPr>
              <a:t> – б</a:t>
            </a:r>
            <a:r>
              <a:rPr lang="ru-RU" altLang="de-CZ" sz="2800" i="1" u="sng">
                <a:latin typeface="Times New Roman" panose="02020603050405020304" pitchFamily="18" charset="0"/>
              </a:rPr>
              <a:t>е</a:t>
            </a:r>
            <a:r>
              <a:rPr lang="ru-RU" altLang="de-CZ" sz="2800" i="1">
                <a:latin typeface="Times New Roman" panose="02020603050405020304" pitchFamily="18" charset="0"/>
              </a:rPr>
              <a:t>ло – б</a:t>
            </a:r>
            <a:r>
              <a:rPr lang="ru-RU" altLang="de-CZ" sz="2800" i="1" u="sng">
                <a:latin typeface="Times New Roman" panose="02020603050405020304" pitchFamily="18" charset="0"/>
              </a:rPr>
              <a:t>е</a:t>
            </a:r>
            <a:r>
              <a:rPr lang="ru-RU" altLang="de-CZ" sz="2800" i="1">
                <a:latin typeface="Times New Roman" panose="02020603050405020304" pitchFamily="18" charset="0"/>
              </a:rPr>
              <a:t>лы </a:t>
            </a:r>
            <a:r>
              <a:rPr lang="ru-RU" altLang="de-CZ" sz="2800">
                <a:latin typeface="Times New Roman" panose="02020603050405020304" pitchFamily="18" charset="0"/>
              </a:rPr>
              <a:t>nebo</a:t>
            </a:r>
            <a:r>
              <a:rPr lang="ru-RU" altLang="de-CZ" sz="2800" i="1">
                <a:latin typeface="Times New Roman" panose="02020603050405020304" pitchFamily="18" charset="0"/>
              </a:rPr>
              <a:t> бел – бел</a:t>
            </a:r>
            <a:r>
              <a:rPr lang="ru-RU" altLang="de-CZ" sz="2800" i="1" u="sng">
                <a:latin typeface="Times New Roman" panose="02020603050405020304" pitchFamily="18" charset="0"/>
              </a:rPr>
              <a:t>а</a:t>
            </a:r>
            <a:r>
              <a:rPr lang="ru-RU" altLang="de-CZ" sz="2800" i="1">
                <a:latin typeface="Times New Roman" panose="02020603050405020304" pitchFamily="18" charset="0"/>
              </a:rPr>
              <a:t> – бел</a:t>
            </a:r>
            <a:r>
              <a:rPr lang="ru-RU" altLang="de-CZ" sz="2800" i="1" u="sng">
                <a:latin typeface="Times New Roman" panose="02020603050405020304" pitchFamily="18" charset="0"/>
              </a:rPr>
              <a:t>о</a:t>
            </a:r>
            <a:r>
              <a:rPr lang="ru-RU" altLang="de-CZ" sz="2800" i="1">
                <a:latin typeface="Times New Roman" panose="02020603050405020304" pitchFamily="18" charset="0"/>
              </a:rPr>
              <a:t> – бел</a:t>
            </a:r>
            <a:r>
              <a:rPr lang="ru-RU" altLang="de-CZ" sz="2800" i="1" u="sng">
                <a:latin typeface="Times New Roman" panose="02020603050405020304" pitchFamily="18" charset="0"/>
              </a:rPr>
              <a:t>ы</a:t>
            </a:r>
            <a:r>
              <a:rPr lang="cs-CZ" altLang="de-CZ" sz="2800" i="1">
                <a:latin typeface="Times New Roman" panose="02020603050405020304" pitchFamily="18" charset="0"/>
              </a:rPr>
              <a:t>)</a:t>
            </a:r>
            <a:r>
              <a:rPr lang="cs-CZ" altLang="de-CZ" sz="2800">
                <a:latin typeface="Times New Roman" panose="02020603050405020304" pitchFamily="18" charset="0"/>
              </a:rPr>
              <a:t>, někdy kolísá pouze plurálový tvar, nikoliv však neutrální: </a:t>
            </a:r>
            <a:r>
              <a:rPr lang="ru-RU" altLang="de-CZ" sz="2800" i="1">
                <a:latin typeface="Times New Roman" panose="02020603050405020304" pitchFamily="18" charset="0"/>
              </a:rPr>
              <a:t>добр – добр</a:t>
            </a:r>
            <a:r>
              <a:rPr lang="ru-RU" altLang="de-CZ" sz="2800" i="1" u="sng">
                <a:latin typeface="Times New Roman" panose="02020603050405020304" pitchFamily="18" charset="0"/>
              </a:rPr>
              <a:t>а</a:t>
            </a:r>
            <a:r>
              <a:rPr lang="ru-RU" altLang="de-CZ" sz="2800" i="1">
                <a:latin typeface="Times New Roman" panose="02020603050405020304" pitchFamily="18" charset="0"/>
              </a:rPr>
              <a:t> – д</a:t>
            </a:r>
            <a:r>
              <a:rPr lang="ru-RU" altLang="de-CZ" sz="2800" i="1" u="sng">
                <a:latin typeface="Times New Roman" panose="02020603050405020304" pitchFamily="18" charset="0"/>
              </a:rPr>
              <a:t>о</a:t>
            </a:r>
            <a:r>
              <a:rPr lang="ru-RU" altLang="de-CZ" sz="2800" i="1">
                <a:latin typeface="Times New Roman" panose="02020603050405020304" pitchFamily="18" charset="0"/>
              </a:rPr>
              <a:t>бро – д</a:t>
            </a:r>
            <a:r>
              <a:rPr lang="ru-RU" altLang="de-CZ" sz="2800" i="1" u="sng">
                <a:latin typeface="Times New Roman" panose="02020603050405020304" pitchFamily="18" charset="0"/>
              </a:rPr>
              <a:t>о</a:t>
            </a:r>
            <a:r>
              <a:rPr lang="ru-RU" altLang="de-CZ" sz="2800" i="1">
                <a:latin typeface="Times New Roman" panose="02020603050405020304" pitchFamily="18" charset="0"/>
              </a:rPr>
              <a:t>бры/добр</a:t>
            </a:r>
            <a:r>
              <a:rPr lang="ru-RU" altLang="de-CZ" sz="2800" i="1" u="sng">
                <a:latin typeface="Times New Roman" panose="02020603050405020304" pitchFamily="18" charset="0"/>
              </a:rPr>
              <a:t>ы</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Tento poslední typ se v minulých desetiletích výrazně rozšířil, viz PSR </a:t>
            </a:r>
            <a:r>
              <a:rPr lang="de-DE" altLang="de-CZ" sz="2800">
                <a:latin typeface="Times New Roman" panose="02020603050405020304" pitchFamily="18" charset="0"/>
              </a:rPr>
              <a:t>2.242,2 a pozn. 256</a:t>
            </a:r>
            <a:endParaRPr lang="ru-RU" altLang="de-CZ" sz="2800">
              <a:latin typeface="Times New Roman" panose="02020603050405020304" pitchFamily="18" charset="0"/>
            </a:endParaRP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de-CH" altLang="de-CZ" sz="2800">
                <a:latin typeface="Times New Roman" panose="02020603050405020304" pitchFamily="18" charset="0"/>
              </a:rPr>
              <a:t>=</a:t>
            </a:r>
            <a:r>
              <a:rPr lang="cs-CZ" altLang="de-CZ" sz="2800">
                <a:latin typeface="Times New Roman" panose="02020603050405020304" pitchFamily="18" charset="0"/>
              </a:rPr>
              <a:t>&gt; místo přízvuku je u jmenných tvarů silně lexikalizováno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3" name="Rectangle 1">
            <a:extLst>
              <a:ext uri="{FF2B5EF4-FFF2-40B4-BE49-F238E27FC236}">
                <a16:creationId xmlns:a16="http://schemas.microsoft.com/office/drawing/2014/main" id="{84980186-C6AB-FE88-C2CE-712A5F5766F8}"/>
              </a:ext>
            </a:extLst>
          </p:cNvPr>
          <p:cNvSpPr>
            <a:spLocks noGrp="1" noChangeArrowheads="1"/>
          </p:cNvSpPr>
          <p:nvPr>
            <p:ph type="body"/>
          </p:nvPr>
        </p:nvSpPr>
        <p:spPr>
          <a:xfrm>
            <a:off x="260350" y="422275"/>
            <a:ext cx="8623300" cy="5815013"/>
          </a:xfrm>
        </p:spPr>
        <p:txBody>
          <a:bodyPr lIns="0" tIns="28080" rIns="0" bIns="0" anchor="t"/>
          <a:lstStyle/>
          <a:p>
            <a:pPr marL="338138" indent="-338138" algn="l" eaLnBrk="1" hangingPunct="1">
              <a:lnSpc>
                <a:spcPct val="93000"/>
              </a:lnSpc>
              <a:spcAft>
                <a:spcPts val="1425"/>
              </a:spcAft>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Jmenné tvary nejsou produktivní. Řada adjektiv je nemá. Týká se to relačních adjektiv, což ovšem není příliš překvapivé, ona totiž nestojí v predikativní pozici </a:t>
            </a:r>
            <a:r>
              <a:rPr lang="cs-CZ" altLang="de-CZ" sz="2800" i="1" dirty="0">
                <a:latin typeface="Times New Roman" panose="02020603050405020304" pitchFamily="18" charset="0"/>
              </a:rPr>
              <a:t>(</a:t>
            </a:r>
            <a:r>
              <a:rPr lang="ru-RU" altLang="de-CZ" sz="2800" i="1" dirty="0">
                <a:latin typeface="Times New Roman" panose="02020603050405020304" pitchFamily="18" charset="0"/>
              </a:rPr>
              <a:t>январский турнир</a:t>
            </a:r>
            <a:r>
              <a:rPr lang="cs-CZ" altLang="de-CZ" sz="2800" i="1" dirty="0">
                <a:latin typeface="Times New Roman" panose="02020603050405020304" pitchFamily="18" charset="0"/>
              </a:rPr>
              <a:t>).</a:t>
            </a:r>
            <a:r>
              <a:rPr lang="cs-CZ" altLang="de-CZ" sz="2800" dirty="0">
                <a:latin typeface="Times New Roman" panose="02020603050405020304" pitchFamily="18" charset="0"/>
              </a:rPr>
              <a:t> Týká se to některých adjektiv označujících barvy </a:t>
            </a:r>
            <a:r>
              <a:rPr lang="cs-CZ" altLang="de-CZ" sz="2800" i="1" dirty="0">
                <a:latin typeface="Times New Roman" panose="02020603050405020304" pitchFamily="18" charset="0"/>
              </a:rPr>
              <a:t>(</a:t>
            </a:r>
            <a:r>
              <a:rPr lang="ru-RU" altLang="de-CZ" sz="2800" i="1" dirty="0">
                <a:latin typeface="Times New Roman" panose="02020603050405020304" pitchFamily="18" charset="0"/>
              </a:rPr>
              <a:t>коричневый, розовый</a:t>
            </a:r>
            <a:r>
              <a:rPr lang="cs-CZ" altLang="de-CZ" sz="2800" i="1" dirty="0">
                <a:latin typeface="Times New Roman" panose="02020603050405020304" pitchFamily="18" charset="0"/>
              </a:rPr>
              <a:t>)</a:t>
            </a:r>
            <a:r>
              <a:rPr lang="ru-RU" altLang="de-CZ" sz="2800" dirty="0">
                <a:latin typeface="Times New Roman" panose="02020603050405020304" pitchFamily="18" charset="0"/>
              </a:rPr>
              <a:t>. </a:t>
            </a:r>
            <a:r>
              <a:rPr lang="cs-CZ" altLang="de-CZ" sz="2800" dirty="0">
                <a:latin typeface="Times New Roman" panose="02020603050405020304" pitchFamily="18" charset="0"/>
              </a:rPr>
              <a:t>Týká se to adjektiv odvozených od </a:t>
            </a:r>
            <a:r>
              <a:rPr lang="cs-CZ" altLang="de-CZ" sz="2800" i="1" dirty="0">
                <a:latin typeface="Times New Roman" panose="02020603050405020304" pitchFamily="18" charset="0"/>
              </a:rPr>
              <a:t>n-/t-</a:t>
            </a:r>
            <a:r>
              <a:rPr lang="cs-CZ" altLang="de-CZ" sz="2800" dirty="0" err="1">
                <a:latin typeface="Times New Roman" panose="02020603050405020304" pitchFamily="18" charset="0"/>
              </a:rPr>
              <a:t>ových</a:t>
            </a:r>
            <a:r>
              <a:rPr lang="cs-CZ" altLang="de-CZ" sz="2800" dirty="0">
                <a:latin typeface="Times New Roman" panose="02020603050405020304" pitchFamily="18" charset="0"/>
              </a:rPr>
              <a:t> příčestí </a:t>
            </a:r>
            <a:r>
              <a:rPr lang="cs-CZ" altLang="de-CZ" sz="2800" i="1" dirty="0">
                <a:latin typeface="Times New Roman" panose="02020603050405020304" pitchFamily="18" charset="0"/>
              </a:rPr>
              <a:t>(</a:t>
            </a:r>
            <a:r>
              <a:rPr lang="ru-RU" altLang="de-CZ" sz="2800" i="1" dirty="0" err="1">
                <a:latin typeface="Times New Roman" panose="02020603050405020304" pitchFamily="18" charset="0"/>
              </a:rPr>
              <a:t>терасса</a:t>
            </a:r>
            <a:r>
              <a:rPr lang="ru-RU" altLang="de-CZ" sz="2800" i="1" dirty="0">
                <a:latin typeface="Times New Roman" panose="02020603050405020304" pitchFamily="18" charset="0"/>
              </a:rPr>
              <a:t> закрытая</a:t>
            </a:r>
            <a:r>
              <a:rPr lang="cs-CZ" altLang="de-CZ" sz="2800" i="1" dirty="0">
                <a:latin typeface="Times New Roman" panose="02020603050405020304" pitchFamily="18" charset="0"/>
              </a:rPr>
              <a:t>)</a:t>
            </a:r>
            <a:r>
              <a:rPr lang="cs-CZ" altLang="de-CZ" sz="2800" dirty="0">
                <a:latin typeface="Times New Roman" panose="02020603050405020304" pitchFamily="18" charset="0"/>
              </a:rPr>
              <a:t>, patrně protože by se jinak nelišila od odpovídajících příčestí, která naopak jmenný tvar v této predikativní pozici obyčejně mají. Týká se to superlativu: </a:t>
            </a:r>
            <a:r>
              <a:rPr lang="ru-RU" altLang="de-CZ" sz="2800" i="1" dirty="0">
                <a:latin typeface="Times New Roman" panose="02020603050405020304" pitchFamily="18" charset="0"/>
              </a:rPr>
              <a:t>Она умна, </a:t>
            </a:r>
            <a:r>
              <a:rPr lang="cs-CZ" altLang="de-CZ" sz="2800" dirty="0">
                <a:latin typeface="Times New Roman" panose="02020603050405020304" pitchFamily="18" charset="0"/>
              </a:rPr>
              <a:t>ale </a:t>
            </a:r>
            <a:r>
              <a:rPr lang="ru-RU" altLang="de-CZ" sz="2800" i="1" dirty="0">
                <a:latin typeface="Times New Roman" panose="02020603050405020304" pitchFamily="18" charset="0"/>
              </a:rPr>
              <a:t>Она самая умная</a:t>
            </a:r>
            <a:r>
              <a:rPr lang="ru-RU" altLang="de-CZ" sz="2800" dirty="0">
                <a:latin typeface="Times New Roman" panose="02020603050405020304" pitchFamily="18" charset="0"/>
              </a:rPr>
              <a:t>. </a:t>
            </a:r>
            <a:r>
              <a:rPr lang="cs-CZ" altLang="de-CZ" sz="2800" dirty="0">
                <a:latin typeface="Times New Roman" panose="02020603050405020304" pitchFamily="18" charset="0"/>
              </a:rPr>
              <a:t>Týká se to složených adjektiv psaných spojovníkem: </a:t>
            </a:r>
            <a:r>
              <a:rPr lang="ru-RU" altLang="de-CZ" sz="2800" i="1" dirty="0">
                <a:latin typeface="Times New Roman" panose="02020603050405020304" pitchFamily="18" charset="0"/>
              </a:rPr>
              <a:t>Солнечно-росистое было утро, Небо было сине-зеленое, Вода была прозрачно-серая</a:t>
            </a:r>
            <a:r>
              <a:rPr lang="ru-RU" altLang="de-CZ" sz="2800" dirty="0">
                <a:latin typeface="Times New Roman" panose="02020603050405020304" pitchFamily="18"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7" name="Rectangle 1">
            <a:extLst>
              <a:ext uri="{FF2B5EF4-FFF2-40B4-BE49-F238E27FC236}">
                <a16:creationId xmlns:a16="http://schemas.microsoft.com/office/drawing/2014/main" id="{525BAF5E-9E9A-E8A9-22C3-A3ED0E0FBE4F}"/>
              </a:ext>
            </a:extLst>
          </p:cNvPr>
          <p:cNvSpPr>
            <a:spLocks noGrp="1" noChangeArrowheads="1"/>
          </p:cNvSpPr>
          <p:nvPr>
            <p:ph type="body"/>
          </p:nvPr>
        </p:nvSpPr>
        <p:spPr>
          <a:xfrm>
            <a:off x="327025" y="358775"/>
            <a:ext cx="8491538" cy="5945188"/>
          </a:xfrm>
        </p:spPr>
        <p:txBody>
          <a:bodyPr lIns="0" tIns="28080" rIns="0" bIns="0" anchor="t"/>
          <a:lstStyle/>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cs-CZ" altLang="de-CZ" sz="2800">
                <a:latin typeface="Times New Roman" panose="02020603050405020304" pitchFamily="18" charset="0"/>
              </a:rPr>
              <a:t>    Navíc ukázala už Švedova v roce 1952, že jmenný tvar je často i uvnitř defektivní: jsou adjektiva, která ho sice mají, ale nemají všechny rody nebo obě čísla. </a:t>
            </a:r>
          </a:p>
          <a:p>
            <a:pPr marL="339725" indent="-338138" algn="l" eaLnBrk="1" hangingPunct="1">
              <a:lnSpc>
                <a:spcPct val="93000"/>
              </a:lnSpc>
              <a:spcAft>
                <a:spcPts val="1425"/>
              </a:spcAft>
              <a:buFont typeface="Times New Roman" panose="02020603050405020304" pitchFamily="18" charset="0"/>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cs-CZ" altLang="de-CZ" sz="2800">
                <a:latin typeface="Times New Roman" panose="02020603050405020304" pitchFamily="18" charset="0"/>
              </a:rPr>
              <a:t>Francouzská slavistka M. Guiraud-Weber dělala testy s rodilými mluvčími, během nichž zjistila, že mluvčí váhají tvořit některé morfologicky složitější tvary, např. méně časté, takové, které obsahují pohyblivý vokál nebo takové, které jsou, jak autorka píše, „podezřelé, že by mohly mít pohyblivý přízvuk</a:t>
            </a:r>
            <a:r>
              <a:rPr lang="cs-CZ" altLang="de-DE" sz="2800">
                <a:latin typeface="Times New Roman" panose="02020603050405020304" pitchFamily="18" charset="0"/>
              </a:rPr>
              <a:t>“</a:t>
            </a:r>
            <a:r>
              <a:rPr lang="cs-CZ" altLang="de-CZ" sz="2800">
                <a:latin typeface="Times New Roman" panose="02020603050405020304" pitchFamily="18" charset="0"/>
              </a:rPr>
              <a:t>...</a:t>
            </a:r>
          </a:p>
          <a:p>
            <a:pPr marL="339725" indent="-338138" algn="l" eaLnBrk="1" hangingPunct="1">
              <a:lnSpc>
                <a:spcPct val="93000"/>
              </a:lnSpc>
              <a:spcAft>
                <a:spcPts val="1425"/>
              </a:spcAft>
              <a:buFont typeface="Times New Roman" panose="02020603050405020304" pitchFamily="18" charset="0"/>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cs-CZ" altLang="de-CZ" sz="2800">
                <a:latin typeface="Times New Roman" panose="02020603050405020304" pitchFamily="18" charset="0"/>
              </a:rPr>
              <a:t>V řadě případů došlo k sémantické diferenciaci mezi jmenným a složeným tvarem: </a:t>
            </a:r>
            <a:r>
              <a:rPr lang="ru-RU" altLang="de-CZ" sz="2800" i="1">
                <a:latin typeface="Times New Roman" panose="02020603050405020304" pitchFamily="18" charset="0"/>
              </a:rPr>
              <a:t>болен – больной</a:t>
            </a:r>
            <a:r>
              <a:rPr lang="ru-RU" altLang="de-CZ" sz="2800">
                <a:latin typeface="Times New Roman" panose="02020603050405020304" pitchFamily="18" charset="0"/>
              </a:rPr>
              <a:t> (</a:t>
            </a:r>
            <a:r>
              <a:rPr lang="cs-CZ" altLang="de-CZ" sz="2800">
                <a:latin typeface="Times New Roman" panose="02020603050405020304" pitchFamily="18" charset="0"/>
              </a:rPr>
              <a:t>zrovna nemocný vs. trvale nemocný</a:t>
            </a:r>
            <a:r>
              <a:rPr lang="ru-RU" altLang="de-CZ" sz="2800">
                <a:latin typeface="Times New Roman" panose="02020603050405020304" pitchFamily="18" charset="0"/>
              </a:rPr>
              <a:t>)</a:t>
            </a:r>
            <a:r>
              <a:rPr lang="cs-CZ" altLang="de-CZ" sz="2800">
                <a:latin typeface="Times New Roman" panose="02020603050405020304" pitchFamily="18" charset="0"/>
              </a:rPr>
              <a:t>, </a:t>
            </a:r>
            <a:r>
              <a:rPr lang="ru-RU" altLang="de-CZ" sz="2800" i="1">
                <a:latin typeface="Times New Roman" panose="02020603050405020304" pitchFamily="18" charset="0"/>
              </a:rPr>
              <a:t>жив – живой</a:t>
            </a:r>
            <a:r>
              <a:rPr lang="ru-RU" altLang="de-CZ" sz="2800">
                <a:latin typeface="Times New Roman" panose="02020603050405020304" pitchFamily="18" charset="0"/>
              </a:rPr>
              <a:t> </a:t>
            </a:r>
            <a:r>
              <a:rPr lang="cs-CZ" altLang="de-CZ" sz="2800">
                <a:latin typeface="Times New Roman" panose="02020603050405020304" pitchFamily="18" charset="0"/>
              </a:rPr>
              <a:t>(živý, naživu vs. živý, agilní) atd.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Rectangle 1">
            <a:extLst>
              <a:ext uri="{FF2B5EF4-FFF2-40B4-BE49-F238E27FC236}">
                <a16:creationId xmlns:a16="http://schemas.microsoft.com/office/drawing/2014/main" id="{B67D72A4-65A0-E10B-A320-34236E828721}"/>
              </a:ext>
            </a:extLst>
          </p:cNvPr>
          <p:cNvSpPr>
            <a:spLocks noGrp="1" noChangeArrowheads="1"/>
          </p:cNvSpPr>
          <p:nvPr>
            <p:ph type="body"/>
          </p:nvPr>
        </p:nvSpPr>
        <p:spPr>
          <a:xfrm>
            <a:off x="342900" y="301625"/>
            <a:ext cx="8224838" cy="6269038"/>
          </a:xfrm>
        </p:spPr>
        <p:txBody>
          <a:bodyPr anchor="t"/>
          <a:lstStyle/>
          <a:p>
            <a:pPr marL="341313" indent="-339725" algn="l" eaLnBrk="1" hangingPunct="1">
              <a:spcBef>
                <a:spcPts val="800"/>
              </a:spcBef>
              <a:buSzPct val="45000"/>
              <a:buFont typeface="Wingdings" pitchFamily="2" charset="2"/>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altLang="de-CZ" sz="2800" dirty="0">
                <a:latin typeface="Times New Roman" panose="02020603050405020304" pitchFamily="18" charset="0"/>
              </a:rPr>
              <a:t>Nejde přitom o různé lexémy, ale o specializaci jmenného tvaru na některý význam, který má i složený tvar v atributivní pozici nebo v pozici predikátu s tvarem instrumentálu: </a:t>
            </a:r>
            <a:r>
              <a:rPr lang="ru-RU" altLang="de-CZ" sz="2800" i="1" dirty="0">
                <a:latin typeface="Times New Roman" panose="02020603050405020304" pitchFamily="18" charset="0"/>
              </a:rPr>
              <a:t>Вернулись из лагерей и тюрем живыми</a:t>
            </a:r>
            <a:r>
              <a:rPr lang="ru-RU" altLang="de-CZ" sz="2800" dirty="0">
                <a:latin typeface="Times New Roman" panose="02020603050405020304" pitchFamily="18" charset="0"/>
              </a:rPr>
              <a:t> (</a:t>
            </a:r>
            <a:r>
              <a:rPr lang="cs-CZ" altLang="de-CZ" sz="2800" dirty="0">
                <a:latin typeface="Times New Roman" panose="02020603050405020304" pitchFamily="18" charset="0"/>
              </a:rPr>
              <a:t>nebyli mrtví</a:t>
            </a:r>
            <a:r>
              <a:rPr lang="ru-RU" altLang="de-CZ" sz="2800" dirty="0">
                <a:latin typeface="Times New Roman" panose="02020603050405020304" pitchFamily="18" charset="0"/>
              </a:rPr>
              <a:t>)</a:t>
            </a:r>
          </a:p>
          <a:p>
            <a:pPr marL="341313" indent="-339725" algn="l" eaLnBrk="1" hangingPunct="1">
              <a:spcBef>
                <a:spcPts val="800"/>
              </a:spcBef>
              <a:buSzPct val="45000"/>
              <a:buFont typeface="Wingdings" pitchFamily="2" charset="2"/>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altLang="de-CZ" sz="2800" dirty="0">
                <a:latin typeface="Times New Roman" panose="02020603050405020304" pitchFamily="18" charset="0"/>
              </a:rPr>
              <a:t>Důležitou úlohu hraje obecná frekvence adjektiva: čím je častější, tím je větší šance, že se jmenný tvar zatím zachovává</a:t>
            </a:r>
          </a:p>
          <a:p>
            <a:pPr marL="341313" indent="-339725" algn="l" eaLnBrk="1" hangingPunct="1">
              <a:spcBef>
                <a:spcPts val="800"/>
              </a:spcBef>
              <a:buSzPct val="45000"/>
              <a:buFont typeface="Wingdings" pitchFamily="2" charset="2"/>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altLang="de-CZ" sz="2800" dirty="0">
                <a:latin typeface="Times New Roman" panose="02020603050405020304" pitchFamily="18" charset="0"/>
              </a:rPr>
              <a:t>Úlohu hraje i syntaktický kontext: pokud je sponovým slovesem </a:t>
            </a:r>
            <a:r>
              <a:rPr lang="ru-RU" altLang="de-CZ" sz="2800" i="1" dirty="0">
                <a:latin typeface="Times New Roman" panose="02020603050405020304" pitchFamily="18" charset="0"/>
              </a:rPr>
              <a:t>быть</a:t>
            </a:r>
            <a:r>
              <a:rPr lang="cs-CZ" altLang="de-CZ" sz="2800" dirty="0">
                <a:latin typeface="Times New Roman" panose="02020603050405020304" pitchFamily="18" charset="0"/>
              </a:rPr>
              <a:t>,</a:t>
            </a:r>
            <a:r>
              <a:rPr lang="ru-RU" altLang="de-CZ" sz="2800" dirty="0">
                <a:latin typeface="Times New Roman" panose="02020603050405020304" pitchFamily="18" charset="0"/>
              </a:rPr>
              <a:t> </a:t>
            </a:r>
            <a:r>
              <a:rPr lang="cs-CZ" altLang="de-CZ" sz="2800" dirty="0">
                <a:latin typeface="Times New Roman" panose="02020603050405020304" pitchFamily="18" charset="0"/>
              </a:rPr>
              <a:t>tak se spíše jmenný tvar používá. A pokud je toto sloveso v prézentu, je to ještě lepší (což je pochopitelné, protože právě tam je jmenný tvar užitečný, aby byla predikativní pozice označena, jinde je v podstatě nadbytečný)</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
            <a:extLst>
              <a:ext uri="{FF2B5EF4-FFF2-40B4-BE49-F238E27FC236}">
                <a16:creationId xmlns:a16="http://schemas.microsoft.com/office/drawing/2014/main" id="{AB6548DD-5927-FC2E-804A-897E79528D83}"/>
              </a:ext>
            </a:extLst>
          </p:cNvPr>
          <p:cNvSpPr>
            <a:spLocks noGrp="1" noChangeArrowheads="1"/>
          </p:cNvSpPr>
          <p:nvPr>
            <p:ph type="title"/>
          </p:nvPr>
        </p:nvSpPr>
        <p:spPr>
          <a:xfrm>
            <a:off x="457200" y="128588"/>
            <a:ext cx="8226425" cy="1433512"/>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CH" altLang="de-CZ" sz="3200">
                <a:latin typeface="Times New Roman" panose="02020603050405020304" pitchFamily="18" charset="0"/>
              </a:rPr>
              <a:t>Stupňování adjektiv</a:t>
            </a:r>
          </a:p>
        </p:txBody>
      </p:sp>
      <p:sp>
        <p:nvSpPr>
          <p:cNvPr id="52227" name="Rectangle 2">
            <a:extLst>
              <a:ext uri="{FF2B5EF4-FFF2-40B4-BE49-F238E27FC236}">
                <a16:creationId xmlns:a16="http://schemas.microsoft.com/office/drawing/2014/main" id="{F6746897-278E-503B-D693-804E906C4969}"/>
              </a:ext>
            </a:extLst>
          </p:cNvPr>
          <p:cNvSpPr>
            <a:spLocks noGrp="1" noChangeArrowheads="1"/>
          </p:cNvSpPr>
          <p:nvPr>
            <p:ph type="body" idx="1"/>
          </p:nvPr>
        </p:nvSpPr>
        <p:spPr>
          <a:xfrm>
            <a:off x="457200" y="1600200"/>
            <a:ext cx="8226425" cy="5024438"/>
          </a:xfrm>
        </p:spPr>
        <p:txBody>
          <a:bodyPr/>
          <a:lstStyle/>
          <a:p>
            <a:pPr marL="338138" indent="-338138" eaLnBrk="1" hangingPunct="1">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cs-CZ" altLang="de-CZ" sz="2800">
                <a:latin typeface="Times New Roman" panose="02020603050405020304" pitchFamily="18" charset="0"/>
              </a:rPr>
              <a:t>Stupňování primárně atributivně používaných tvarů adjektiv probíhá perifrasticky a je proto morfologicky jednoduché:</a:t>
            </a:r>
            <a:r>
              <a:rPr lang="de-CH" altLang="de-CZ" sz="2800">
                <a:latin typeface="Times New Roman" panose="02020603050405020304" pitchFamily="18" charset="0"/>
              </a:rPr>
              <a:t> </a:t>
            </a:r>
            <a:r>
              <a:rPr lang="ru-RU" altLang="de-CZ" sz="2800" i="1">
                <a:latin typeface="Times New Roman" panose="02020603050405020304" pitchFamily="18" charset="0"/>
              </a:rPr>
              <a:t>красивый – более красивый – самый красивый</a:t>
            </a:r>
          </a:p>
          <a:p>
            <a:pPr marL="338138" indent="-338138" eaLnBrk="1" hangingPunct="1">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de-CH" altLang="de-CZ" sz="2800" i="1">
                <a:latin typeface="Times New Roman" panose="02020603050405020304" pitchFamily="18" charset="0"/>
              </a:rPr>
              <a:t>Duke</a:t>
            </a:r>
            <a:r>
              <a:rPr lang="ru-RU" altLang="de-CZ" sz="2800" i="1">
                <a:latin typeface="Times New Roman" panose="02020603050405020304" pitchFamily="18" charset="0"/>
              </a:rPr>
              <a:t> </a:t>
            </a:r>
            <a:r>
              <a:rPr lang="de-CH" altLang="de-CZ" sz="2800" i="1">
                <a:latin typeface="Times New Roman" panose="02020603050405020304" pitchFamily="18" charset="0"/>
              </a:rPr>
              <a:t>Nukem</a:t>
            </a:r>
            <a:r>
              <a:rPr lang="ru-RU" altLang="de-CZ" sz="2800" i="1">
                <a:latin typeface="Times New Roman" panose="02020603050405020304" pitchFamily="18" charset="0"/>
              </a:rPr>
              <a:t> Forever для РС получит </a:t>
            </a:r>
            <a:r>
              <a:rPr lang="ru-RU" altLang="de-CZ" sz="2800" i="1" u="sng">
                <a:latin typeface="Times New Roman" panose="02020603050405020304" pitchFamily="18" charset="0"/>
              </a:rPr>
              <a:t>более красивую</a:t>
            </a:r>
            <a:r>
              <a:rPr lang="ru-RU" altLang="de-CZ" sz="2800" i="1">
                <a:latin typeface="Times New Roman" panose="02020603050405020304" pitchFamily="18" charset="0"/>
              </a:rPr>
              <a:t> графику, Нужен скрипт для </a:t>
            </a:r>
            <a:r>
              <a:rPr lang="ru-RU" altLang="de-CZ" sz="2800" i="1" u="sng">
                <a:latin typeface="Times New Roman" panose="02020603050405020304" pitchFamily="18" charset="0"/>
              </a:rPr>
              <a:t>более красивого</a:t>
            </a:r>
            <a:r>
              <a:rPr lang="ru-RU" altLang="de-CZ" sz="2800" i="1">
                <a:latin typeface="Times New Roman" panose="02020603050405020304" pitchFamily="18" charset="0"/>
              </a:rPr>
              <a:t> отображения баннеров</a:t>
            </a:r>
            <a:r>
              <a:rPr lang="ru-RU" altLang="de-CZ" sz="2800">
                <a:latin typeface="Times New Roman" panose="02020603050405020304" pitchFamily="18" charset="0"/>
              </a:rPr>
              <a:t>, </a:t>
            </a:r>
            <a:r>
              <a:rPr lang="ru-RU" altLang="de-CZ" sz="2800" i="1">
                <a:latin typeface="Times New Roman" panose="02020603050405020304" pitchFamily="18" charset="0"/>
              </a:rPr>
              <a:t>В Греции найдена </a:t>
            </a:r>
            <a:r>
              <a:rPr lang="ru-RU" altLang="de-CZ" sz="2800" i="1" u="sng">
                <a:latin typeface="Times New Roman" panose="02020603050405020304" pitchFamily="18" charset="0"/>
              </a:rPr>
              <a:t>самая древняя</a:t>
            </a:r>
            <a:r>
              <a:rPr lang="ru-RU" altLang="de-CZ" sz="2800" i="1">
                <a:latin typeface="Times New Roman" panose="02020603050405020304" pitchFamily="18" charset="0"/>
              </a:rPr>
              <a:t> надпись в Европе,</a:t>
            </a:r>
            <a:r>
              <a:rPr lang="ru-RU" altLang="de-CZ" sz="2800" i="1"/>
              <a:t> </a:t>
            </a:r>
            <a:r>
              <a:rPr lang="ru-RU" altLang="de-CZ" sz="2800" i="1" u="sng">
                <a:latin typeface="Times New Roman" panose="02020603050405020304" pitchFamily="18" charset="0"/>
              </a:rPr>
              <a:t>Самый старый</a:t>
            </a:r>
            <a:r>
              <a:rPr lang="ru-RU" altLang="de-CZ" sz="2800" i="1">
                <a:latin typeface="Times New Roman" panose="02020603050405020304" pitchFamily="18" charset="0"/>
              </a:rPr>
              <a:t> осел в мире живет в британском городе Дисли, графство Дербишир, и зовут его Иа-Иа</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1">
            <a:extLst>
              <a:ext uri="{FF2B5EF4-FFF2-40B4-BE49-F238E27FC236}">
                <a16:creationId xmlns:a16="http://schemas.microsoft.com/office/drawing/2014/main" id="{C8939F9E-E004-9463-5B78-1DC43B4B4CDB}"/>
              </a:ext>
            </a:extLst>
          </p:cNvPr>
          <p:cNvSpPr>
            <a:spLocks noGrp="1" noChangeArrowheads="1"/>
          </p:cNvSpPr>
          <p:nvPr>
            <p:ph type="title"/>
          </p:nvPr>
        </p:nvSpPr>
        <p:spPr>
          <a:xfrm>
            <a:off x="457200" y="128588"/>
            <a:ext cx="8226425" cy="1433512"/>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CH" altLang="de-CZ" sz="3200">
                <a:latin typeface="Times New Roman" panose="02020603050405020304" pitchFamily="18" charset="0"/>
              </a:rPr>
              <a:t>Jmenné tvary adjektiv</a:t>
            </a:r>
          </a:p>
        </p:txBody>
      </p:sp>
      <p:sp>
        <p:nvSpPr>
          <p:cNvPr id="17411" name="Rectangle 2">
            <a:extLst>
              <a:ext uri="{FF2B5EF4-FFF2-40B4-BE49-F238E27FC236}">
                <a16:creationId xmlns:a16="http://schemas.microsoft.com/office/drawing/2014/main" id="{62DE154F-0480-F4B6-CCB7-2E181124A532}"/>
              </a:ext>
            </a:extLst>
          </p:cNvPr>
          <p:cNvSpPr>
            <a:spLocks noGrp="1" noChangeArrowheads="1"/>
          </p:cNvSpPr>
          <p:nvPr>
            <p:ph type="body" idx="1"/>
          </p:nvPr>
        </p:nvSpPr>
        <p:spPr>
          <a:xfrm>
            <a:off x="457200" y="1600200"/>
            <a:ext cx="8226425" cy="4997450"/>
          </a:xfrm>
        </p:spPr>
        <p:txBody>
          <a:bodyPr/>
          <a:lstStyle/>
          <a:p>
            <a:pPr marL="338138" indent="-338138" eaLnBrk="1" hangingPunct="1">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cs-CZ" altLang="de-CZ" sz="2800">
                <a:latin typeface="Times New Roman" panose="02020603050405020304" pitchFamily="18" charset="0"/>
              </a:rPr>
              <a:t>Původní tvary adjektiv ve slovanštině, v dnešní ruštině pouze v predikativní pozici</a:t>
            </a:r>
          </a:p>
          <a:p>
            <a:pPr marL="338138" indent="-338138" eaLnBrk="1" hangingPunct="1">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cs-CZ" altLang="de-CZ" sz="2800">
                <a:latin typeface="Times New Roman" panose="02020603050405020304" pitchFamily="18" charset="0"/>
              </a:rPr>
              <a:t>Důležitou úlohu hrají u pasivních participií (viz tam)</a:t>
            </a:r>
          </a:p>
          <a:p>
            <a:pPr marL="338138" indent="-338138" eaLnBrk="1" hangingPunct="1">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cs-CZ" altLang="de-CZ" sz="2800">
                <a:latin typeface="Times New Roman" panose="02020603050405020304" pitchFamily="18" charset="0"/>
              </a:rPr>
              <a:t>Kvůli syntaktickému omezení netvoří pádové tvary, lze u nich tedy rozlišovat pouze rod a číslo (sg. m., f., n., pl.)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9" name="Rectangle 1">
            <a:extLst>
              <a:ext uri="{FF2B5EF4-FFF2-40B4-BE49-F238E27FC236}">
                <a16:creationId xmlns:a16="http://schemas.microsoft.com/office/drawing/2014/main" id="{DEBEC508-728C-6ACE-CCB4-8A36565D6983}"/>
              </a:ext>
            </a:extLst>
          </p:cNvPr>
          <p:cNvSpPr>
            <a:spLocks noGrp="1" noChangeArrowheads="1"/>
          </p:cNvSpPr>
          <p:nvPr>
            <p:ph type="body"/>
          </p:nvPr>
        </p:nvSpPr>
        <p:spPr>
          <a:xfrm>
            <a:off x="250825" y="260350"/>
            <a:ext cx="8226425" cy="60483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Perifrastické stupňování je prakticky neomezeně produktivní, lze ho tvořit ode všech sémanticky vhodných (kvalitních) adjektiv</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I funkčně jsou analytické (perifrastické) tvary stupňování méně omezené, nemohou totiž stát pouze v atributivní, nýbrž i v predikativní pozici, co je zvlášť důležité tam, kde tvoření syntetických tvarů stupňování z formálních důvodů není možné (viz níže), např. u adjektiv vzniklých z příčestí</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Z toho vyplývá, že perifrastické tvary stupňování mohou vystupovat i jako jmenné tvary a konkurovat v predikátu syntetické tvary stupňování, pokud jsou možné obě formy: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3" name="Rectangle 1">
            <a:extLst>
              <a:ext uri="{FF2B5EF4-FFF2-40B4-BE49-F238E27FC236}">
                <a16:creationId xmlns:a16="http://schemas.microsoft.com/office/drawing/2014/main" id="{3BD40FEA-D54E-C5AD-A546-78FD33A3AB4B}"/>
              </a:ext>
            </a:extLst>
          </p:cNvPr>
          <p:cNvSpPr>
            <a:spLocks noGrp="1" noChangeArrowheads="1"/>
          </p:cNvSpPr>
          <p:nvPr>
            <p:ph type="body"/>
          </p:nvPr>
        </p:nvSpPr>
        <p:spPr>
          <a:xfrm>
            <a:off x="395288" y="188913"/>
            <a:ext cx="8226425" cy="58324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А кто </a:t>
            </a:r>
            <a:r>
              <a:rPr lang="ru-RU" altLang="de-CZ" sz="2800" i="1" u="sng">
                <a:latin typeface="Times New Roman" panose="02020603050405020304" pitchFamily="18" charset="0"/>
              </a:rPr>
              <a:t>более красив</a:t>
            </a:r>
            <a:r>
              <a:rPr lang="ru-RU" altLang="de-CZ" sz="2800" i="1">
                <a:latin typeface="Times New Roman" panose="02020603050405020304" pitchFamily="18" charset="0"/>
              </a:rPr>
              <a:t>, евро или доллар? – А кто </a:t>
            </a:r>
            <a:r>
              <a:rPr lang="ru-RU" altLang="de-CZ" sz="2800" i="1" u="sng">
                <a:latin typeface="Times New Roman" panose="02020603050405020304" pitchFamily="18" charset="0"/>
              </a:rPr>
              <a:t>красивее</a:t>
            </a:r>
            <a:r>
              <a:rPr lang="ru-RU" altLang="de-CZ" sz="2800" i="1">
                <a:latin typeface="Times New Roman" panose="02020603050405020304" pitchFamily="18" charset="0"/>
              </a:rPr>
              <a:t>, Моника или Анджелина?</a:t>
            </a:r>
            <a:r>
              <a:rPr lang="de-CH" altLang="de-CZ" sz="2800">
                <a:latin typeface="Times New Roman" panose="02020603050405020304" pitchFamily="18" charset="0"/>
              </a:rPr>
              <a:t>, srov. však </a:t>
            </a:r>
            <a:r>
              <a:rPr lang="de-CH" altLang="de-CZ" sz="2800" i="1">
                <a:latin typeface="Times New Roman" panose="02020603050405020304" pitchFamily="18" charset="0"/>
              </a:rPr>
              <a:t>Вторая победа капитализма тем </a:t>
            </a:r>
            <a:r>
              <a:rPr lang="de-CH" altLang="de-CZ" sz="2800" i="1" u="sng">
                <a:latin typeface="Times New Roman" panose="02020603050405020304" pitchFamily="18" charset="0"/>
              </a:rPr>
              <a:t>более блестяща</a:t>
            </a:r>
            <a:r>
              <a:rPr lang="de-CH" altLang="de-CZ" sz="2800" i="1">
                <a:latin typeface="Times New Roman" panose="02020603050405020304" pitchFamily="18" charset="0"/>
              </a:rPr>
              <a:t>, что она была одновременно фронтальной, тотальной и была одержана без боя</a:t>
            </a:r>
            <a:r>
              <a:rPr lang="de-CH" altLang="de-CZ" sz="3200"/>
              <a:t>.</a:t>
            </a:r>
            <a:r>
              <a:rPr lang="ru-RU" altLang="de-CZ" sz="2800">
                <a:latin typeface="Times New Roman" panose="02020603050405020304" pitchFamily="18" charset="0"/>
              </a:rPr>
              <a:t> ??блестящее</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a:latin typeface="Times New Roman" panose="02020603050405020304" pitchFamily="18" charset="0"/>
              </a:rPr>
              <a:t>Oproti tomu je stupňování výlučně predikativně použitých tvarů stupňování syntetické (probíhá pomocí sufixů): </a:t>
            </a:r>
            <a:r>
              <a:rPr lang="ru-RU" altLang="de-CZ" sz="2800" i="1">
                <a:latin typeface="Times New Roman" panose="02020603050405020304" pitchFamily="18" charset="0"/>
              </a:rPr>
              <a:t>красивее</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Rectangle 1">
            <a:extLst>
              <a:ext uri="{FF2B5EF4-FFF2-40B4-BE49-F238E27FC236}">
                <a16:creationId xmlns:a16="http://schemas.microsoft.com/office/drawing/2014/main" id="{9AFEF6E2-9B2E-1A4B-A883-FA4088889881}"/>
              </a:ext>
            </a:extLst>
          </p:cNvPr>
          <p:cNvSpPr>
            <a:spLocks noGrp="1" noChangeArrowheads="1"/>
          </p:cNvSpPr>
          <p:nvPr>
            <p:ph type="body"/>
          </p:nvPr>
        </p:nvSpPr>
        <p:spPr>
          <a:xfrm>
            <a:off x="323850" y="188913"/>
            <a:ext cx="8226425" cy="60483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Tyto tvary jsou vždy totožné s komparativem odpovídajících adverbií, tedy tvary typu </a:t>
            </a:r>
            <a:r>
              <a:rPr lang="ru-RU" altLang="de-CZ" sz="2800" i="1">
                <a:latin typeface="Times New Roman" panose="02020603050405020304" pitchFamily="18" charset="0"/>
              </a:rPr>
              <a:t>красивее</a:t>
            </a:r>
            <a:r>
              <a:rPr lang="cs-CZ" altLang="de-CZ" sz="2800" i="1">
                <a:latin typeface="Times New Roman" panose="02020603050405020304" pitchFamily="18" charset="0"/>
              </a:rPr>
              <a:t> </a:t>
            </a:r>
            <a:r>
              <a:rPr lang="cs-CZ" altLang="de-CZ" sz="2800">
                <a:latin typeface="Times New Roman" panose="02020603050405020304" pitchFamily="18" charset="0"/>
              </a:rPr>
              <a:t>jsou ambigní, jejich aktuální syntaktická funkce vyplývá pouze z kontext</a:t>
            </a:r>
            <a:r>
              <a:rPr lang="de-CH" altLang="de-CZ" sz="2800">
                <a:latin typeface="Times New Roman" panose="02020603050405020304" pitchFamily="18" charset="0"/>
              </a:rPr>
              <a:t>u: </a:t>
            </a:r>
            <a:r>
              <a:rPr lang="ru-RU" altLang="de-CZ" sz="2800" i="1">
                <a:latin typeface="Times New Roman" panose="02020603050405020304" pitchFamily="18" charset="0"/>
              </a:rPr>
              <a:t>Мои ночи красивее, чем ваши дни, Стадион в Ростове будет красивее, чем в Донецке и Казани</a:t>
            </a:r>
            <a:r>
              <a:rPr lang="ru-RU" altLang="de-CZ" sz="2800">
                <a:latin typeface="Times New Roman" panose="02020603050405020304" pitchFamily="18" charset="0"/>
              </a:rPr>
              <a:t> </a:t>
            </a:r>
            <a:r>
              <a:rPr lang="de-CH" altLang="de-CZ" sz="2800">
                <a:latin typeface="Times New Roman" panose="02020603050405020304" pitchFamily="18" charset="0"/>
              </a:rPr>
              <a:t>(</a:t>
            </a:r>
            <a:r>
              <a:rPr lang="cs-CZ" altLang="de-CZ" sz="2800">
                <a:latin typeface="Times New Roman" panose="02020603050405020304" pitchFamily="18" charset="0"/>
              </a:rPr>
              <a:t>adjektivum v predikativní pozici</a:t>
            </a:r>
            <a:r>
              <a:rPr lang="de-CH" altLang="de-CZ" sz="2800">
                <a:latin typeface="Times New Roman" panose="02020603050405020304" pitchFamily="18" charset="0"/>
              </a:rPr>
              <a:t>) </a:t>
            </a:r>
            <a:r>
              <a:rPr lang="ru-RU" altLang="de-CZ" sz="2800">
                <a:latin typeface="Times New Roman" panose="02020603050405020304" pitchFamily="18" charset="0"/>
              </a:rPr>
              <a:t>– </a:t>
            </a:r>
            <a:r>
              <a:rPr lang="ru-RU" altLang="de-CZ" sz="2800" i="1">
                <a:latin typeface="Times New Roman" panose="02020603050405020304" pitchFamily="18" charset="0"/>
              </a:rPr>
              <a:t>Девушка поёт красивее чем Леди ГАГА, Почему Средиземное море выглядит чище и красивее чем Чёрное?</a:t>
            </a:r>
            <a:r>
              <a:rPr lang="de-CH" altLang="de-CZ" sz="2800">
                <a:latin typeface="Times New Roman" panose="02020603050405020304" pitchFamily="18" charset="0"/>
              </a:rPr>
              <a:t> (adverbium)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1" name="Rectangle 1">
            <a:extLst>
              <a:ext uri="{FF2B5EF4-FFF2-40B4-BE49-F238E27FC236}">
                <a16:creationId xmlns:a16="http://schemas.microsoft.com/office/drawing/2014/main" id="{06F10142-6172-F7E2-BAD2-452FCFE4ACB4}"/>
              </a:ext>
            </a:extLst>
          </p:cNvPr>
          <p:cNvSpPr>
            <a:spLocks noGrp="1" noChangeArrowheads="1"/>
          </p:cNvSpPr>
          <p:nvPr>
            <p:ph type="body"/>
          </p:nvPr>
        </p:nvSpPr>
        <p:spPr>
          <a:xfrm>
            <a:off x="323850" y="188913"/>
            <a:ext cx="8226425" cy="6192837"/>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Stejným sufixem, oproti komparativu perifrasticky rozšířeným způsobem se tvoří funkčně totožný superlativ</a:t>
            </a:r>
            <a:r>
              <a:rPr lang="de-CH" altLang="de-CZ" sz="2800">
                <a:latin typeface="Times New Roman" panose="02020603050405020304" pitchFamily="18" charset="0"/>
              </a:rPr>
              <a:t>: </a:t>
            </a:r>
            <a:r>
              <a:rPr lang="ru-RU" altLang="de-CZ" sz="2800" i="1">
                <a:latin typeface="Times New Roman" panose="02020603050405020304" pitchFamily="18" charset="0"/>
              </a:rPr>
              <a:t>А какие девушки красивее всех на свете?, Хочу быть красивее всех!</a:t>
            </a:r>
            <a:r>
              <a:rPr lang="ru-RU" altLang="de-CZ" sz="2800">
                <a:latin typeface="Times New Roman" panose="02020603050405020304" pitchFamily="18" charset="0"/>
              </a:rPr>
              <a:t> (</a:t>
            </a:r>
            <a:r>
              <a:rPr lang="cs-CZ" altLang="de-CZ" sz="2800">
                <a:latin typeface="Times New Roman" panose="02020603050405020304" pitchFamily="18" charset="0"/>
              </a:rPr>
              <a:t>predikativně použité adjektivum</a:t>
            </a:r>
            <a:r>
              <a:rPr lang="ru-RU" altLang="de-CZ" sz="2800">
                <a:latin typeface="Times New Roman" panose="02020603050405020304" pitchFamily="18" charset="0"/>
              </a:rPr>
              <a:t>), - </a:t>
            </a:r>
            <a:r>
              <a:rPr lang="ru-RU" altLang="de-CZ" sz="2800" i="1">
                <a:latin typeface="Times New Roman" panose="02020603050405020304" pitchFamily="18" charset="0"/>
              </a:rPr>
              <a:t>Она рисует красивее всех</a:t>
            </a:r>
            <a:r>
              <a:rPr lang="ru-RU" altLang="de-CZ" sz="2800">
                <a:latin typeface="Times New Roman" panose="02020603050405020304" pitchFamily="18" charset="0"/>
              </a:rPr>
              <a:t>, </a:t>
            </a:r>
            <a:r>
              <a:rPr lang="ru-RU" altLang="de-CZ" sz="2800" i="1">
                <a:latin typeface="Times New Roman" panose="02020603050405020304" pitchFamily="18" charset="0"/>
              </a:rPr>
              <a:t>Которая птица поёт красивее всех на земле?</a:t>
            </a:r>
            <a:r>
              <a:rPr lang="de-CH" altLang="de-CZ" sz="2800" i="1">
                <a:latin typeface="Times New Roman" panose="02020603050405020304" pitchFamily="18" charset="0"/>
              </a:rPr>
              <a:t> </a:t>
            </a:r>
            <a:r>
              <a:rPr lang="ru-RU" altLang="de-CZ" sz="2800">
                <a:latin typeface="Times New Roman" panose="02020603050405020304" pitchFamily="18" charset="0"/>
              </a:rPr>
              <a:t> (</a:t>
            </a:r>
            <a:r>
              <a:rPr lang="de-CH" altLang="de-CZ" sz="2800">
                <a:latin typeface="Times New Roman" panose="02020603050405020304" pitchFamily="18" charset="0"/>
              </a:rPr>
              <a:t>adverbium</a:t>
            </a:r>
            <a:r>
              <a:rPr lang="ru-RU" altLang="de-CZ" sz="2800">
                <a:latin typeface="Times New Roman" panose="02020603050405020304" pitchFamily="18" charset="0"/>
              </a:rPr>
              <a:t>)</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Syntetický sufix komparativu vystupuje ve třech alomorfech, jejichž distribuce je zásadně komplementární (jen výjimečně alternují volně); první z nich ovšem má volný alomorf. Graficky vypadají takto</a:t>
            </a:r>
            <a:r>
              <a:rPr lang="de-CH" altLang="de-CZ" sz="2800">
                <a:latin typeface="Times New Roman" panose="02020603050405020304" pitchFamily="18" charset="0"/>
              </a:rPr>
              <a:t>:{</a:t>
            </a:r>
            <a:r>
              <a:rPr lang="ru-RU" altLang="de-CZ" sz="2800">
                <a:latin typeface="Times New Roman" panose="02020603050405020304" pitchFamily="18" charset="0"/>
              </a:rPr>
              <a:t>-</a:t>
            </a:r>
            <a:r>
              <a:rPr lang="ru-RU" altLang="de-CZ" sz="2800" i="1">
                <a:latin typeface="Times New Roman" panose="02020603050405020304" pitchFamily="18" charset="0"/>
              </a:rPr>
              <a:t>ее (-ей), -е, -ше</a:t>
            </a:r>
            <a:r>
              <a:rPr lang="de-CH" altLang="de-CZ" sz="2800">
                <a:latin typeface="Times New Roman" panose="02020603050405020304" pitchFamily="18"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5" name="Rectangle 1">
            <a:extLst>
              <a:ext uri="{FF2B5EF4-FFF2-40B4-BE49-F238E27FC236}">
                <a16:creationId xmlns:a16="http://schemas.microsoft.com/office/drawing/2014/main" id="{5C018646-F52D-CC30-5968-7AD21BE2E1E6}"/>
              </a:ext>
            </a:extLst>
          </p:cNvPr>
          <p:cNvSpPr>
            <a:spLocks noGrp="1" noChangeArrowheads="1"/>
          </p:cNvSpPr>
          <p:nvPr>
            <p:ph type="body"/>
          </p:nvPr>
        </p:nvSpPr>
        <p:spPr>
          <a:xfrm>
            <a:off x="323850" y="188913"/>
            <a:ext cx="8226425" cy="6192837"/>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U několika adjektiv vystupují supletivní tvary: </a:t>
            </a:r>
            <a:r>
              <a:rPr lang="ru-RU" altLang="de-CZ" sz="2800" i="1">
                <a:latin typeface="Times New Roman" panose="02020603050405020304" pitchFamily="18" charset="0"/>
              </a:rPr>
              <a:t>хор</a:t>
            </a:r>
            <a:r>
              <a:rPr lang="ru-RU" altLang="de-CZ" sz="2800" i="1" u="sng">
                <a:latin typeface="Times New Roman" panose="02020603050405020304" pitchFamily="18" charset="0"/>
              </a:rPr>
              <a:t>о</a:t>
            </a:r>
            <a:r>
              <a:rPr lang="ru-RU" altLang="de-CZ" sz="2800" i="1">
                <a:latin typeface="Times New Roman" panose="02020603050405020304" pitchFamily="18" charset="0"/>
              </a:rPr>
              <a:t>ший – л</a:t>
            </a:r>
            <a:r>
              <a:rPr lang="ru-RU" altLang="de-CZ" sz="2800" i="1" u="sng">
                <a:latin typeface="Times New Roman" panose="02020603050405020304" pitchFamily="18" charset="0"/>
              </a:rPr>
              <a:t>у</a:t>
            </a:r>
            <a:r>
              <a:rPr lang="ru-RU" altLang="de-CZ" sz="2800" i="1">
                <a:latin typeface="Times New Roman" panose="02020603050405020304" pitchFamily="18" charset="0"/>
              </a:rPr>
              <a:t>чше, плохой - х</a:t>
            </a:r>
            <a:r>
              <a:rPr lang="ru-RU" altLang="de-CZ" sz="2800" i="1" u="sng">
                <a:latin typeface="Times New Roman" panose="02020603050405020304" pitchFamily="18" charset="0"/>
              </a:rPr>
              <a:t>у</a:t>
            </a:r>
            <a:r>
              <a:rPr lang="ru-RU" altLang="de-CZ" sz="2800" i="1">
                <a:latin typeface="Times New Roman" panose="02020603050405020304" pitchFamily="18" charset="0"/>
              </a:rPr>
              <a:t>же</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Distribuce komplementárních alomorfů stupňování je závislá na poslední hlásce kmene: po /n m l b p z s r/ následuje vždy </a:t>
            </a:r>
            <a:r>
              <a:rPr lang="de-CH" altLang="de-CZ" sz="2800">
                <a:latin typeface="Times New Roman" panose="02020603050405020304" pitchFamily="18" charset="0"/>
              </a:rPr>
              <a:t>{</a:t>
            </a:r>
            <a:r>
              <a:rPr lang="ru-RU" altLang="de-CZ" sz="2800">
                <a:latin typeface="Times New Roman" panose="02020603050405020304" pitchFamily="18" charset="0"/>
              </a:rPr>
              <a:t>-ее (-ей)</a:t>
            </a:r>
            <a:r>
              <a:rPr lang="en-US" altLang="de-CZ" sz="2800">
                <a:latin typeface="Times New Roman" panose="02020603050405020304" pitchFamily="18" charset="0"/>
              </a:rPr>
              <a:t>}:</a:t>
            </a:r>
            <a:r>
              <a:rPr lang="de-CH" altLang="de-CZ" sz="2800" i="1">
                <a:latin typeface="Times New Roman" panose="02020603050405020304" pitchFamily="18" charset="0"/>
              </a:rPr>
              <a:t> </a:t>
            </a:r>
            <a:r>
              <a:rPr lang="ru-RU" altLang="de-CZ" sz="2800" i="1" u="sng">
                <a:latin typeface="Times New Roman" panose="02020603050405020304" pitchFamily="18" charset="0"/>
              </a:rPr>
              <a:t>у</a:t>
            </a:r>
            <a:r>
              <a:rPr lang="ru-RU" altLang="de-CZ" sz="2800" i="1">
                <a:latin typeface="Times New Roman" panose="02020603050405020304" pitchFamily="18" charset="0"/>
              </a:rPr>
              <a:t>мный – умн</a:t>
            </a:r>
            <a:r>
              <a:rPr lang="ru-RU" altLang="de-CZ" sz="2800" i="1" u="sng">
                <a:latin typeface="Times New Roman" panose="02020603050405020304" pitchFamily="18" charset="0"/>
              </a:rPr>
              <a:t>е</a:t>
            </a:r>
            <a:r>
              <a:rPr lang="ru-RU" altLang="de-CZ" sz="2800" i="1">
                <a:latin typeface="Times New Roman" panose="02020603050405020304" pitchFamily="18" charset="0"/>
              </a:rPr>
              <a:t>е, прямой – прям</a:t>
            </a:r>
            <a:r>
              <a:rPr lang="ru-RU" altLang="de-CZ" sz="2800" i="1" u="sng">
                <a:latin typeface="Times New Roman" panose="02020603050405020304" pitchFamily="18" charset="0"/>
              </a:rPr>
              <a:t>е</a:t>
            </a:r>
            <a:r>
              <a:rPr lang="ru-RU" altLang="de-CZ" sz="2800" i="1">
                <a:latin typeface="Times New Roman" panose="02020603050405020304" pitchFamily="18" charset="0"/>
              </a:rPr>
              <a:t>е, уст</a:t>
            </a:r>
            <a:r>
              <a:rPr lang="ru-RU" altLang="de-CZ" sz="2800" i="1" u="sng">
                <a:latin typeface="Times New Roman" panose="02020603050405020304" pitchFamily="18" charset="0"/>
              </a:rPr>
              <a:t>а</a:t>
            </a:r>
            <a:r>
              <a:rPr lang="ru-RU" altLang="de-CZ" sz="2800" i="1">
                <a:latin typeface="Times New Roman" panose="02020603050405020304" pitchFamily="18" charset="0"/>
              </a:rPr>
              <a:t>лый – уст</a:t>
            </a:r>
            <a:r>
              <a:rPr lang="ru-RU" altLang="de-CZ" sz="2800" i="1" u="sng">
                <a:latin typeface="Times New Roman" panose="02020603050405020304" pitchFamily="18" charset="0"/>
              </a:rPr>
              <a:t>а</a:t>
            </a:r>
            <a:r>
              <a:rPr lang="ru-RU" altLang="de-CZ" sz="2800" i="1">
                <a:latin typeface="Times New Roman" panose="02020603050405020304" pitchFamily="18" charset="0"/>
              </a:rPr>
              <a:t>лее, сл</a:t>
            </a:r>
            <a:r>
              <a:rPr lang="ru-RU" altLang="de-CZ" sz="2800" i="1" u="sng">
                <a:latin typeface="Times New Roman" panose="02020603050405020304" pitchFamily="18" charset="0"/>
              </a:rPr>
              <a:t>а</a:t>
            </a:r>
            <a:r>
              <a:rPr lang="ru-RU" altLang="de-CZ" sz="2800" i="1">
                <a:latin typeface="Times New Roman" panose="02020603050405020304" pitchFamily="18" charset="0"/>
              </a:rPr>
              <a:t>бый – слаб</a:t>
            </a:r>
            <a:r>
              <a:rPr lang="ru-RU" altLang="de-CZ" sz="2800" i="1" u="sng">
                <a:latin typeface="Times New Roman" panose="02020603050405020304" pitchFamily="18" charset="0"/>
              </a:rPr>
              <a:t>е</a:t>
            </a:r>
            <a:r>
              <a:rPr lang="ru-RU" altLang="de-CZ" sz="2800" i="1">
                <a:latin typeface="Times New Roman" panose="02020603050405020304" pitchFamily="18" charset="0"/>
              </a:rPr>
              <a:t>е, гл</a:t>
            </a:r>
            <a:r>
              <a:rPr lang="ru-RU" altLang="de-CZ" sz="2800" i="1" u="sng">
                <a:latin typeface="Times New Roman" panose="02020603050405020304" pitchFamily="18" charset="0"/>
              </a:rPr>
              <a:t>у</a:t>
            </a:r>
            <a:r>
              <a:rPr lang="ru-RU" altLang="de-CZ" sz="2800" i="1">
                <a:latin typeface="Times New Roman" panose="02020603050405020304" pitchFamily="18" charset="0"/>
              </a:rPr>
              <a:t>пый – глуп</a:t>
            </a:r>
            <a:r>
              <a:rPr lang="ru-RU" altLang="de-CZ" sz="2800" i="1" u="sng">
                <a:latin typeface="Times New Roman" panose="02020603050405020304" pitchFamily="18" charset="0"/>
              </a:rPr>
              <a:t>е</a:t>
            </a:r>
            <a:r>
              <a:rPr lang="ru-RU" altLang="de-CZ" sz="2800" i="1">
                <a:latin typeface="Times New Roman" panose="02020603050405020304" pitchFamily="18" charset="0"/>
              </a:rPr>
              <a:t>е, б</a:t>
            </a:r>
            <a:r>
              <a:rPr lang="ru-RU" altLang="de-CZ" sz="2800" i="1" u="sng">
                <a:latin typeface="Times New Roman" panose="02020603050405020304" pitchFamily="18" charset="0"/>
              </a:rPr>
              <a:t>о</a:t>
            </a:r>
            <a:r>
              <a:rPr lang="ru-RU" altLang="de-CZ" sz="2800" i="1">
                <a:latin typeface="Times New Roman" panose="02020603050405020304" pitchFamily="18" charset="0"/>
              </a:rPr>
              <a:t>рзый – борз</a:t>
            </a:r>
            <a:r>
              <a:rPr lang="ru-RU" altLang="de-CZ" sz="2800" i="1" u="sng">
                <a:latin typeface="Times New Roman" panose="02020603050405020304" pitchFamily="18" charset="0"/>
              </a:rPr>
              <a:t>е</a:t>
            </a:r>
            <a:r>
              <a:rPr lang="ru-RU" altLang="de-CZ" sz="2800" i="1">
                <a:latin typeface="Times New Roman" panose="02020603050405020304" pitchFamily="18" charset="0"/>
              </a:rPr>
              <a:t>е, р</a:t>
            </a:r>
            <a:r>
              <a:rPr lang="ru-RU" altLang="de-CZ" sz="2800" i="1" u="sng">
                <a:latin typeface="Times New Roman" panose="02020603050405020304" pitchFamily="18" charset="0"/>
              </a:rPr>
              <a:t>у</a:t>
            </a:r>
            <a:r>
              <a:rPr lang="ru-RU" altLang="de-CZ" sz="2800" i="1">
                <a:latin typeface="Times New Roman" panose="02020603050405020304" pitchFamily="18" charset="0"/>
              </a:rPr>
              <a:t>сый – р</a:t>
            </a:r>
            <a:r>
              <a:rPr lang="ru-RU" altLang="de-CZ" sz="2800" i="1" u="sng">
                <a:latin typeface="Times New Roman" panose="02020603050405020304" pitchFamily="18" charset="0"/>
              </a:rPr>
              <a:t>у</a:t>
            </a:r>
            <a:r>
              <a:rPr lang="ru-RU" altLang="de-CZ" sz="2800" i="1">
                <a:latin typeface="Times New Roman" panose="02020603050405020304" pitchFamily="18" charset="0"/>
              </a:rPr>
              <a:t>сее, ст</a:t>
            </a:r>
            <a:r>
              <a:rPr lang="ru-RU" altLang="de-CZ" sz="2800" i="1" u="sng">
                <a:latin typeface="Times New Roman" panose="02020603050405020304" pitchFamily="18" charset="0"/>
              </a:rPr>
              <a:t>а</a:t>
            </a:r>
            <a:r>
              <a:rPr lang="ru-RU" altLang="de-CZ" sz="2800" i="1">
                <a:latin typeface="Times New Roman" panose="02020603050405020304" pitchFamily="18" charset="0"/>
              </a:rPr>
              <a:t>рый - стар</a:t>
            </a:r>
            <a:r>
              <a:rPr lang="ru-RU" altLang="de-CZ" sz="2800" i="1" u="sng">
                <a:latin typeface="Times New Roman" panose="02020603050405020304" pitchFamily="18" charset="0"/>
              </a:rPr>
              <a:t>е</a:t>
            </a:r>
            <a:r>
              <a:rPr lang="ru-RU" altLang="de-CZ" sz="2800" i="1">
                <a:latin typeface="Times New Roman" panose="02020603050405020304" pitchFamily="18" charset="0"/>
              </a:rPr>
              <a:t>е</a:t>
            </a:r>
            <a:br>
              <a:rPr lang="ru-RU" altLang="de-CZ" sz="2800" i="1">
                <a:latin typeface="Times New Roman" panose="02020603050405020304" pitchFamily="18" charset="0"/>
              </a:rPr>
            </a:br>
            <a:r>
              <a:rPr lang="cs-CZ" altLang="de-CZ" sz="2800">
                <a:latin typeface="Times New Roman" panose="02020603050405020304" pitchFamily="18" charset="0"/>
              </a:rPr>
              <a:t>NB: místo přízvuku syntetického komparativu odpovídá přízvuku ženského jmenného tvaru</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Po /d t/ následuje {-ее (-ей)} jen částečně: </a:t>
            </a:r>
            <a:r>
              <a:rPr lang="ru-RU" altLang="de-CZ" sz="2800" i="1">
                <a:latin typeface="Times New Roman" panose="02020603050405020304" pitchFamily="18" charset="0"/>
              </a:rPr>
              <a:t>откр</a:t>
            </a:r>
            <a:r>
              <a:rPr lang="ru-RU" altLang="de-CZ" sz="2800" i="1" u="sng">
                <a:latin typeface="Times New Roman" panose="02020603050405020304" pitchFamily="18" charset="0"/>
              </a:rPr>
              <a:t>ы</a:t>
            </a:r>
            <a:r>
              <a:rPr lang="ru-RU" altLang="de-CZ" sz="2800" i="1">
                <a:latin typeface="Times New Roman" panose="02020603050405020304" pitchFamily="18" charset="0"/>
              </a:rPr>
              <a:t>тый – откр</a:t>
            </a:r>
            <a:r>
              <a:rPr lang="ru-RU" altLang="de-CZ" sz="2800" i="1" u="sng">
                <a:latin typeface="Times New Roman" panose="02020603050405020304" pitchFamily="18" charset="0"/>
              </a:rPr>
              <a:t>ы</a:t>
            </a:r>
            <a:r>
              <a:rPr lang="ru-RU" altLang="de-CZ" sz="2800" i="1">
                <a:latin typeface="Times New Roman" panose="02020603050405020304" pitchFamily="18" charset="0"/>
              </a:rPr>
              <a:t>тее, г</a:t>
            </a:r>
            <a:r>
              <a:rPr lang="ru-RU" altLang="de-CZ" sz="2800" i="1" u="sng">
                <a:latin typeface="Times New Roman" panose="02020603050405020304" pitchFamily="18" charset="0"/>
              </a:rPr>
              <a:t>о</a:t>
            </a:r>
            <a:r>
              <a:rPr lang="ru-RU" altLang="de-CZ" sz="2800" i="1">
                <a:latin typeface="Times New Roman" panose="02020603050405020304" pitchFamily="18" charset="0"/>
              </a:rPr>
              <a:t>рдый - горд</a:t>
            </a:r>
            <a:r>
              <a:rPr lang="ru-RU" altLang="de-CZ" sz="2800" i="1" u="sng">
                <a:latin typeface="Times New Roman" panose="02020603050405020304" pitchFamily="18" charset="0"/>
              </a:rPr>
              <a:t>е</a:t>
            </a:r>
            <a:r>
              <a:rPr lang="ru-RU" altLang="de-CZ" sz="2800" i="1">
                <a:latin typeface="Times New Roman" panose="02020603050405020304" pitchFamily="18" charset="0"/>
              </a:rPr>
              <a:t>е</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Rectangle 1">
            <a:extLst>
              <a:ext uri="{FF2B5EF4-FFF2-40B4-BE49-F238E27FC236}">
                <a16:creationId xmlns:a16="http://schemas.microsoft.com/office/drawing/2014/main" id="{CCD322A3-DECD-6869-8825-F4014C92B83F}"/>
              </a:ext>
            </a:extLst>
          </p:cNvPr>
          <p:cNvSpPr>
            <a:spLocks noGrp="1" noChangeArrowheads="1"/>
          </p:cNvSpPr>
          <p:nvPr>
            <p:ph type="body"/>
          </p:nvPr>
        </p:nvSpPr>
        <p:spPr>
          <a:xfrm>
            <a:off x="395288" y="188913"/>
            <a:ext cx="8226425" cy="60483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Několik málo adjektiv s kmenem na /k/ má také sufix</a:t>
            </a:r>
            <a:r>
              <a:rPr lang="de-CH" altLang="de-CZ" sz="2800">
                <a:latin typeface="Times New Roman" panose="02020603050405020304" pitchFamily="18" charset="0"/>
              </a:rPr>
              <a:t>{</a:t>
            </a:r>
            <a:r>
              <a:rPr lang="ru-RU" altLang="de-CZ" sz="2800">
                <a:latin typeface="Times New Roman" panose="02020603050405020304" pitchFamily="18" charset="0"/>
              </a:rPr>
              <a:t>-ее (-ей)</a:t>
            </a:r>
            <a:r>
              <a:rPr lang="en-US" altLang="de-CZ" sz="2800">
                <a:latin typeface="Times New Roman" panose="02020603050405020304" pitchFamily="18" charset="0"/>
              </a:rPr>
              <a:t>}</a:t>
            </a:r>
            <a:r>
              <a:rPr lang="de-CH" altLang="de-CZ" sz="2800">
                <a:latin typeface="Times New Roman" panose="02020603050405020304" pitchFamily="18" charset="0"/>
              </a:rPr>
              <a:t>: </a:t>
            </a:r>
            <a:r>
              <a:rPr lang="ru-RU" altLang="de-CZ" sz="2800" i="1">
                <a:latin typeface="Times New Roman" panose="02020603050405020304" pitchFamily="18" charset="0"/>
              </a:rPr>
              <a:t>л</a:t>
            </a:r>
            <a:r>
              <a:rPr lang="ru-RU" altLang="de-CZ" sz="2800" i="1" u="sng">
                <a:latin typeface="Times New Roman" panose="02020603050405020304" pitchFamily="18" charset="0"/>
              </a:rPr>
              <a:t>о</a:t>
            </a:r>
            <a:r>
              <a:rPr lang="ru-RU" altLang="de-CZ" sz="2800" i="1">
                <a:latin typeface="Times New Roman" panose="02020603050405020304" pitchFamily="18" charset="0"/>
              </a:rPr>
              <a:t>вкий</a:t>
            </a:r>
            <a:r>
              <a:rPr lang="de-CH" altLang="de-CZ" sz="2800">
                <a:latin typeface="Times New Roman" panose="02020603050405020304" pitchFamily="18" charset="0"/>
              </a:rPr>
              <a:t> – </a:t>
            </a:r>
            <a:r>
              <a:rPr lang="ru-RU" altLang="de-CZ" sz="2800" i="1">
                <a:latin typeface="Times New Roman" panose="02020603050405020304" pitchFamily="18" charset="0"/>
              </a:rPr>
              <a:t>ловч</a:t>
            </a:r>
            <a:r>
              <a:rPr lang="ru-RU" altLang="de-CZ" sz="2800" i="1" u="sng">
                <a:latin typeface="Times New Roman" panose="02020603050405020304" pitchFamily="18" charset="0"/>
              </a:rPr>
              <a:t>е</a:t>
            </a:r>
            <a:r>
              <a:rPr lang="ru-RU" altLang="de-CZ" sz="2800" i="1">
                <a:latin typeface="Times New Roman" panose="02020603050405020304" pitchFamily="18" charset="0"/>
              </a:rPr>
              <a:t>е, м</a:t>
            </a:r>
            <a:r>
              <a:rPr lang="ru-RU" altLang="de-CZ" sz="2800" i="1" u="sng">
                <a:latin typeface="Times New Roman" panose="02020603050405020304" pitchFamily="18" charset="0"/>
              </a:rPr>
              <a:t>е</a:t>
            </a:r>
            <a:r>
              <a:rPr lang="ru-RU" altLang="de-CZ" sz="2800" i="1">
                <a:latin typeface="Times New Roman" panose="02020603050405020304" pitchFamily="18" charset="0"/>
              </a:rPr>
              <a:t>рзкий</a:t>
            </a:r>
            <a:r>
              <a:rPr lang="ru-RU" altLang="de-CZ" sz="2800">
                <a:latin typeface="Times New Roman" panose="02020603050405020304" pitchFamily="18" charset="0"/>
              </a:rPr>
              <a:t> </a:t>
            </a:r>
            <a:r>
              <a:rPr lang="de-CH" altLang="de-CZ" sz="2800">
                <a:latin typeface="Times New Roman" panose="02020603050405020304" pitchFamily="18" charset="0"/>
              </a:rPr>
              <a:t> </a:t>
            </a:r>
            <a:r>
              <a:rPr lang="ru-RU" altLang="de-CZ" sz="2800">
                <a:latin typeface="Times New Roman" panose="02020603050405020304" pitchFamily="18" charset="0"/>
              </a:rPr>
              <a:t>– </a:t>
            </a:r>
            <a:r>
              <a:rPr lang="ru-RU" altLang="de-CZ" sz="2800" i="1">
                <a:latin typeface="Times New Roman" panose="02020603050405020304" pitchFamily="18" charset="0"/>
              </a:rPr>
              <a:t>мерз</a:t>
            </a:r>
            <a:r>
              <a:rPr lang="ru-RU" altLang="de-CZ" sz="2800" i="1" u="sng">
                <a:latin typeface="Times New Roman" panose="02020603050405020304" pitchFamily="18" charset="0"/>
              </a:rPr>
              <a:t>е</a:t>
            </a:r>
            <a:r>
              <a:rPr lang="ru-RU" altLang="de-CZ" sz="2800" i="1">
                <a:latin typeface="Times New Roman" panose="02020603050405020304" pitchFamily="18" charset="0"/>
              </a:rPr>
              <a:t>е</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Je vidět, že v těchto případech i sufix {-ее (-ей)}</a:t>
            </a:r>
            <a:r>
              <a:rPr lang="cs-CZ" altLang="de-CZ" sz="2800" i="1">
                <a:latin typeface="Times New Roman" panose="02020603050405020304" pitchFamily="18" charset="0"/>
              </a:rPr>
              <a:t> </a:t>
            </a:r>
            <a:r>
              <a:rPr lang="cs-CZ" altLang="de-CZ" sz="2800">
                <a:latin typeface="Times New Roman" panose="02020603050405020304" pitchFamily="18" charset="0"/>
              </a:rPr>
              <a:t>vyvolává kmenovou alternaci mezi pozitivem a komparativem</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Kmenové alternace se jinak najdou zejména v kombinaci se sufixem komparativu {-е}: tento sufix vystupuje u adjektiv s kmenem na /g x/, u většiny adjektiv s kmenem na /k/, částečně u adjektiv s kmenem na /d t/ a ojediněle na /v n,/: </a:t>
            </a:r>
            <a:r>
              <a:rPr lang="cs-CZ" altLang="de-CZ" sz="2800" i="1">
                <a:latin typeface="Times New Roman" panose="02020603050405020304" pitchFamily="18" charset="0"/>
              </a:rPr>
              <a:t>громкий – громче, лёгкий – л</a:t>
            </a:r>
            <a:r>
              <a:rPr lang="cs-CZ" altLang="de-CZ" sz="2800" i="1" u="sng">
                <a:latin typeface="Times New Roman" panose="02020603050405020304" pitchFamily="18" charset="0"/>
              </a:rPr>
              <a:t>е</a:t>
            </a:r>
            <a:r>
              <a:rPr lang="cs-CZ" altLang="de-CZ" sz="2800" i="1">
                <a:latin typeface="Times New Roman" panose="02020603050405020304" pitchFamily="18" charset="0"/>
              </a:rPr>
              <a:t>гче</a:t>
            </a:r>
            <a:r>
              <a:rPr lang="cs-CZ" altLang="de-CZ" sz="2800">
                <a:latin typeface="Times New Roman" panose="02020603050405020304" pitchFamily="18" charset="0"/>
              </a:rPr>
              <a:t>, se ztrátou sufixu /(o)k/:</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Rectangle 1">
            <a:extLst>
              <a:ext uri="{FF2B5EF4-FFF2-40B4-BE49-F238E27FC236}">
                <a16:creationId xmlns:a16="http://schemas.microsoft.com/office/drawing/2014/main" id="{1F7977A4-CA4E-0D55-9CD0-F77C762C65D9}"/>
              </a:ext>
            </a:extLst>
          </p:cNvPr>
          <p:cNvSpPr>
            <a:spLocks noGrp="1" noChangeArrowheads="1"/>
          </p:cNvSpPr>
          <p:nvPr>
            <p:ph type="body"/>
          </p:nvPr>
        </p:nvSpPr>
        <p:spPr>
          <a:xfrm>
            <a:off x="179388" y="188913"/>
            <a:ext cx="8226425" cy="6335712"/>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бл</a:t>
            </a:r>
            <a:r>
              <a:rPr lang="ru-RU" altLang="de-CZ" sz="2800" i="1" u="sng">
                <a:latin typeface="Times New Roman" panose="02020603050405020304" pitchFamily="18" charset="0"/>
              </a:rPr>
              <a:t>и</a:t>
            </a:r>
            <a:r>
              <a:rPr lang="ru-RU" altLang="de-CZ" sz="2800" i="1">
                <a:latin typeface="Times New Roman" panose="02020603050405020304" pitchFamily="18" charset="0"/>
              </a:rPr>
              <a:t>зкий – бл</a:t>
            </a:r>
            <a:r>
              <a:rPr lang="ru-RU" altLang="de-CZ" sz="2800" i="1" u="sng">
                <a:latin typeface="Times New Roman" panose="02020603050405020304" pitchFamily="18" charset="0"/>
              </a:rPr>
              <a:t>и</a:t>
            </a:r>
            <a:r>
              <a:rPr lang="ru-RU" altLang="de-CZ" sz="2800" i="1">
                <a:latin typeface="Times New Roman" panose="02020603050405020304" pitchFamily="18" charset="0"/>
              </a:rPr>
              <a:t>же, выс</a:t>
            </a:r>
            <a:r>
              <a:rPr lang="ru-RU" altLang="de-CZ" sz="2800" i="1" u="sng">
                <a:latin typeface="Times New Roman" panose="02020603050405020304" pitchFamily="18" charset="0"/>
              </a:rPr>
              <a:t>о</a:t>
            </a:r>
            <a:r>
              <a:rPr lang="ru-RU" altLang="de-CZ" sz="2800" i="1">
                <a:latin typeface="Times New Roman" panose="02020603050405020304" pitchFamily="18" charset="0"/>
              </a:rPr>
              <a:t>кий – в</a:t>
            </a:r>
            <a:r>
              <a:rPr lang="ru-RU" altLang="de-CZ" sz="2800" i="1" u="sng">
                <a:latin typeface="Times New Roman" panose="02020603050405020304" pitchFamily="18" charset="0"/>
              </a:rPr>
              <a:t>ы</a:t>
            </a:r>
            <a:r>
              <a:rPr lang="ru-RU" altLang="de-CZ" sz="2800" i="1">
                <a:latin typeface="Times New Roman" panose="02020603050405020304" pitchFamily="18" charset="0"/>
              </a:rPr>
              <a:t>ше</a:t>
            </a:r>
            <a:r>
              <a:rPr lang="ru-RU" altLang="de-CZ" sz="2800">
                <a:latin typeface="Times New Roman" panose="02020603050405020304" pitchFamily="18" charset="0"/>
              </a:rPr>
              <a:t>, </a:t>
            </a:r>
            <a:r>
              <a:rPr lang="ru-RU" altLang="de-CZ" sz="2800" i="1">
                <a:latin typeface="Times New Roman" panose="02020603050405020304" pitchFamily="18" charset="0"/>
              </a:rPr>
              <a:t>редкий – р</a:t>
            </a:r>
            <a:r>
              <a:rPr lang="ru-RU" altLang="de-CZ" sz="2800" i="1" u="sng">
                <a:latin typeface="Times New Roman" panose="02020603050405020304" pitchFamily="18" charset="0"/>
              </a:rPr>
              <a:t>е</a:t>
            </a:r>
            <a:r>
              <a:rPr lang="ru-RU" altLang="de-CZ" sz="2800" i="1">
                <a:latin typeface="Times New Roman" panose="02020603050405020304" pitchFamily="18" charset="0"/>
              </a:rPr>
              <a:t>же</a:t>
            </a:r>
            <a:r>
              <a:rPr lang="ru-RU" altLang="de-CZ" sz="2800">
                <a:latin typeface="Times New Roman" panose="02020603050405020304" pitchFamily="18" charset="0"/>
              </a:rPr>
              <a:t>, </a:t>
            </a:r>
            <a:r>
              <a:rPr lang="cs-CZ" altLang="de-CZ" sz="2800">
                <a:latin typeface="Times New Roman" panose="02020603050405020304" pitchFamily="18" charset="0"/>
              </a:rPr>
              <a:t>dále</a:t>
            </a:r>
            <a:r>
              <a:rPr lang="de-CH" altLang="de-CZ" sz="2800">
                <a:latin typeface="Times New Roman" panose="02020603050405020304" pitchFamily="18" charset="0"/>
              </a:rPr>
              <a:t>: </a:t>
            </a:r>
            <a:r>
              <a:rPr lang="ru-RU" altLang="de-CZ" sz="2800" i="1">
                <a:latin typeface="Times New Roman" panose="02020603050405020304" pitchFamily="18" charset="0"/>
              </a:rPr>
              <a:t>дешёвый – деш</a:t>
            </a:r>
            <a:r>
              <a:rPr lang="ru-RU" altLang="de-CZ" sz="2800" i="1" u="sng">
                <a:latin typeface="Times New Roman" panose="02020603050405020304" pitchFamily="18" charset="0"/>
              </a:rPr>
              <a:t>е</a:t>
            </a:r>
            <a:r>
              <a:rPr lang="ru-RU" altLang="de-CZ" sz="2800" i="1">
                <a:latin typeface="Times New Roman" panose="02020603050405020304" pitchFamily="18" charset="0"/>
              </a:rPr>
              <a:t>вле, молодой – моложе, густой – г</a:t>
            </a:r>
            <a:r>
              <a:rPr lang="ru-RU" altLang="de-CZ" sz="2800" i="1" u="sng">
                <a:latin typeface="Times New Roman" panose="02020603050405020304" pitchFamily="18" charset="0"/>
              </a:rPr>
              <a:t>у</a:t>
            </a:r>
            <a:r>
              <a:rPr lang="ru-RU" altLang="de-CZ" sz="2800" i="1">
                <a:latin typeface="Times New Roman" panose="02020603050405020304" pitchFamily="18" charset="0"/>
              </a:rPr>
              <a:t>ще, ч</a:t>
            </a:r>
            <a:r>
              <a:rPr lang="ru-RU" altLang="de-CZ" sz="2800" i="1" u="sng">
                <a:latin typeface="Times New Roman" panose="02020603050405020304" pitchFamily="18" charset="0"/>
              </a:rPr>
              <a:t>и</a:t>
            </a:r>
            <a:r>
              <a:rPr lang="ru-RU" altLang="de-CZ" sz="2800" i="1">
                <a:latin typeface="Times New Roman" panose="02020603050405020304" pitchFamily="18" charset="0"/>
              </a:rPr>
              <a:t>стый – ч</a:t>
            </a:r>
            <a:r>
              <a:rPr lang="ru-RU" altLang="de-CZ" sz="2800" i="1" u="sng">
                <a:latin typeface="Times New Roman" panose="02020603050405020304" pitchFamily="18" charset="0"/>
              </a:rPr>
              <a:t>и</a:t>
            </a:r>
            <a:r>
              <a:rPr lang="ru-RU" altLang="de-CZ" sz="2800" i="1">
                <a:latin typeface="Times New Roman" panose="02020603050405020304" pitchFamily="18" charset="0"/>
              </a:rPr>
              <a:t>ще, бог</a:t>
            </a:r>
            <a:r>
              <a:rPr lang="ru-RU" altLang="de-CZ" sz="2800" i="1" u="sng">
                <a:latin typeface="Times New Roman" panose="02020603050405020304" pitchFamily="18" charset="0"/>
              </a:rPr>
              <a:t>а</a:t>
            </a:r>
            <a:r>
              <a:rPr lang="ru-RU" altLang="de-CZ" sz="2800" i="1">
                <a:latin typeface="Times New Roman" panose="02020603050405020304" pitchFamily="18" charset="0"/>
              </a:rPr>
              <a:t>тый – бог</a:t>
            </a:r>
            <a:r>
              <a:rPr lang="ru-RU" altLang="de-CZ" sz="2800" i="1" u="sng">
                <a:latin typeface="Times New Roman" panose="02020603050405020304" pitchFamily="18" charset="0"/>
              </a:rPr>
              <a:t>а</a:t>
            </a:r>
            <a:r>
              <a:rPr lang="ru-RU" altLang="de-CZ" sz="2800" i="1">
                <a:latin typeface="Times New Roman" panose="02020603050405020304" pitchFamily="18" charset="0"/>
              </a:rPr>
              <a:t>че, дорогой – дор</a:t>
            </a:r>
            <a:r>
              <a:rPr lang="ru-RU" altLang="de-CZ" sz="2800" i="1" u="sng">
                <a:latin typeface="Times New Roman" panose="02020603050405020304" pitchFamily="18" charset="0"/>
              </a:rPr>
              <a:t>о</a:t>
            </a:r>
            <a:r>
              <a:rPr lang="ru-RU" altLang="de-CZ" sz="2800" i="1">
                <a:latin typeface="Times New Roman" panose="02020603050405020304" pitchFamily="18" charset="0"/>
              </a:rPr>
              <a:t>же, тихий – т</a:t>
            </a:r>
            <a:r>
              <a:rPr lang="ru-RU" altLang="de-CZ" sz="2800" i="1" u="sng">
                <a:latin typeface="Times New Roman" panose="02020603050405020304" pitchFamily="18" charset="0"/>
              </a:rPr>
              <a:t>и</a:t>
            </a:r>
            <a:r>
              <a:rPr lang="ru-RU" altLang="de-CZ" sz="2800" i="1">
                <a:latin typeface="Times New Roman" panose="02020603050405020304" pitchFamily="18" charset="0"/>
              </a:rPr>
              <a:t>ше, плоский</a:t>
            </a:r>
            <a:r>
              <a:rPr lang="ru-RU" altLang="de-CZ" sz="2800">
                <a:latin typeface="Times New Roman" panose="02020603050405020304" pitchFamily="18" charset="0"/>
              </a:rPr>
              <a:t> – </a:t>
            </a:r>
            <a:r>
              <a:rPr lang="ru-RU" altLang="de-CZ" sz="2800" i="1">
                <a:latin typeface="Times New Roman" panose="02020603050405020304" pitchFamily="18" charset="0"/>
              </a:rPr>
              <a:t>пл</a:t>
            </a:r>
            <a:r>
              <a:rPr lang="ru-RU" altLang="de-CZ" sz="2800" i="1" u="sng">
                <a:latin typeface="Times New Roman" panose="02020603050405020304" pitchFamily="18" charset="0"/>
              </a:rPr>
              <a:t>о</a:t>
            </a:r>
            <a:r>
              <a:rPr lang="ru-RU" altLang="de-CZ" sz="2800" i="1">
                <a:latin typeface="Times New Roman" panose="02020603050405020304" pitchFamily="18" charset="0"/>
              </a:rPr>
              <a:t>ще</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Sufix {-е} není nikdy pod přízvukem, přízvuk je na slabice, která předchází komparativnímu sufixu</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Vedle změn posledního konsonantu kmene zde dochází k dalším změnám, srov. vokál v </a:t>
            </a:r>
            <a:r>
              <a:rPr lang="ru-RU" altLang="de-CZ" sz="2800" i="1">
                <a:latin typeface="Times New Roman" panose="02020603050405020304" pitchFamily="18" charset="0"/>
              </a:rPr>
              <a:t>дешёвый – деш</a:t>
            </a:r>
            <a:r>
              <a:rPr lang="ru-RU" altLang="de-CZ" sz="2800" i="1" u="sng">
                <a:latin typeface="Times New Roman" panose="02020603050405020304" pitchFamily="18" charset="0"/>
              </a:rPr>
              <a:t>е</a:t>
            </a:r>
            <a:r>
              <a:rPr lang="ru-RU" altLang="de-CZ" sz="2800" i="1">
                <a:latin typeface="Times New Roman" panose="02020603050405020304" pitchFamily="18" charset="0"/>
              </a:rPr>
              <a:t>вле</a:t>
            </a:r>
            <a:r>
              <a:rPr lang="cs-CZ" altLang="de-CZ" sz="2800" i="1">
                <a:latin typeface="Times New Roman" panose="02020603050405020304" pitchFamily="18" charset="0"/>
              </a:rPr>
              <a:t> </a:t>
            </a:r>
            <a:r>
              <a:rPr lang="cs-CZ" altLang="de-CZ" sz="2800">
                <a:latin typeface="Times New Roman" panose="02020603050405020304" pitchFamily="18" charset="0"/>
              </a:rPr>
              <a:t>nebo </a:t>
            </a:r>
            <a:r>
              <a:rPr lang="ru-RU" altLang="de-CZ" sz="2800" i="1">
                <a:latin typeface="Times New Roman" panose="02020603050405020304" pitchFamily="18" charset="0"/>
              </a:rPr>
              <a:t>лёгкий – л</a:t>
            </a:r>
            <a:r>
              <a:rPr lang="ru-RU" altLang="de-CZ" sz="2800" i="1" u="sng">
                <a:latin typeface="Times New Roman" panose="02020603050405020304" pitchFamily="18" charset="0"/>
              </a:rPr>
              <a:t>е</a:t>
            </a:r>
            <a:r>
              <a:rPr lang="ru-RU" altLang="de-CZ" sz="2800" i="1">
                <a:latin typeface="Times New Roman" panose="02020603050405020304" pitchFamily="18" charset="0"/>
              </a:rPr>
              <a:t>гче</a:t>
            </a:r>
            <a:r>
              <a:rPr lang="cs-CZ" altLang="de-CZ" sz="2800">
                <a:latin typeface="Times New Roman" panose="02020603050405020304" pitchFamily="18" charset="0"/>
              </a:rPr>
              <a:t>, alternaci /l/ - /l,/ v </a:t>
            </a:r>
            <a:r>
              <a:rPr lang="ru-RU" altLang="de-CZ" sz="2800" i="1">
                <a:latin typeface="Times New Roman" panose="02020603050405020304" pitchFamily="18" charset="0"/>
              </a:rPr>
              <a:t>мелкий – мельче</a:t>
            </a:r>
            <a:r>
              <a:rPr lang="cs-CZ" altLang="de-CZ" sz="2800">
                <a:latin typeface="Times New Roman" panose="02020603050405020304" pitchFamily="18" charset="0"/>
              </a:rPr>
              <a:t>, chování /k/, které alternuje s nulou</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Mnoho zde je lexikalizováno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Rectangle 1">
            <a:extLst>
              <a:ext uri="{FF2B5EF4-FFF2-40B4-BE49-F238E27FC236}">
                <a16:creationId xmlns:a16="http://schemas.microsoft.com/office/drawing/2014/main" id="{AA6EF567-7311-A5EA-F9BC-8E3FDBD0FDBA}"/>
              </a:ext>
            </a:extLst>
          </p:cNvPr>
          <p:cNvSpPr>
            <a:spLocks noGrp="1" noChangeArrowheads="1"/>
          </p:cNvSpPr>
          <p:nvPr>
            <p:ph type="body"/>
          </p:nvPr>
        </p:nvSpPr>
        <p:spPr>
          <a:xfrm>
            <a:off x="323850" y="260350"/>
            <a:ext cx="8226425" cy="6075363"/>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Sufix {-ше} vystupuje pouze u několika málo adjektiv</a:t>
            </a:r>
            <a:r>
              <a:rPr lang="de-CH" altLang="de-CZ" sz="2800">
                <a:latin typeface="Times New Roman" panose="02020603050405020304" pitchFamily="18" charset="0"/>
              </a:rPr>
              <a:t>: </a:t>
            </a:r>
            <a:r>
              <a:rPr lang="ru-RU" altLang="de-CZ" sz="2800" i="1">
                <a:latin typeface="Times New Roman" panose="02020603050405020304" pitchFamily="18" charset="0"/>
              </a:rPr>
              <a:t>далёкий – д</a:t>
            </a:r>
            <a:r>
              <a:rPr lang="ru-RU" altLang="de-CZ" sz="2800" i="1" u="sng">
                <a:latin typeface="Times New Roman" panose="02020603050405020304" pitchFamily="18" charset="0"/>
              </a:rPr>
              <a:t>а</a:t>
            </a:r>
            <a:r>
              <a:rPr lang="ru-RU" altLang="de-CZ" sz="2800" i="1">
                <a:latin typeface="Times New Roman" panose="02020603050405020304" pitchFamily="18" charset="0"/>
              </a:rPr>
              <a:t>льше, долгий – д</a:t>
            </a:r>
            <a:r>
              <a:rPr lang="ru-RU" altLang="de-CZ" sz="2800" i="1" u="sng">
                <a:latin typeface="Times New Roman" panose="02020603050405020304" pitchFamily="18" charset="0"/>
              </a:rPr>
              <a:t>о</a:t>
            </a:r>
            <a:r>
              <a:rPr lang="ru-RU" altLang="de-CZ" sz="2800" i="1">
                <a:latin typeface="Times New Roman" panose="02020603050405020304" pitchFamily="18" charset="0"/>
              </a:rPr>
              <a:t>льше, тонкий – т</a:t>
            </a:r>
            <a:r>
              <a:rPr lang="ru-RU" altLang="de-CZ" sz="2800" i="1" u="sng">
                <a:latin typeface="Times New Roman" panose="02020603050405020304" pitchFamily="18" charset="0"/>
              </a:rPr>
              <a:t>о</a:t>
            </a:r>
            <a:r>
              <a:rPr lang="ru-RU" altLang="de-CZ" sz="2800" i="1">
                <a:latin typeface="Times New Roman" panose="02020603050405020304" pitchFamily="18" charset="0"/>
              </a:rPr>
              <a:t>ньше</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Pokud se ptáme po fonologické podobě sufixů, tak výsledek vypadá u různých sufixů různě (dosud jsem je záměrně uvedl v pravopisné podobě): sufix {-ее</a:t>
            </a:r>
            <a:br>
              <a:rPr lang="cs-CZ" altLang="de-CZ" sz="2800">
                <a:latin typeface="Times New Roman" panose="02020603050405020304" pitchFamily="18" charset="0"/>
              </a:rPr>
            </a:br>
            <a:r>
              <a:rPr lang="cs-CZ" altLang="de-CZ" sz="2800">
                <a:latin typeface="Times New Roman" panose="02020603050405020304" pitchFamily="18" charset="0"/>
              </a:rPr>
              <a:t>(-ей)} může nést přízvuk (u prvního alomorfu na první slabice): </a:t>
            </a:r>
            <a:r>
              <a:rPr lang="ru-RU" altLang="de-CZ" sz="2800" i="1" u="sng">
                <a:latin typeface="Times New Roman" panose="02020603050405020304" pitchFamily="18" charset="0"/>
              </a:rPr>
              <a:t>у</a:t>
            </a:r>
            <a:r>
              <a:rPr lang="ru-RU" altLang="de-CZ" sz="2800" i="1">
                <a:latin typeface="Times New Roman" panose="02020603050405020304" pitchFamily="18" charset="0"/>
              </a:rPr>
              <a:t>мный – умн</a:t>
            </a:r>
            <a:r>
              <a:rPr lang="ru-RU" altLang="de-CZ" sz="2800" i="1" u="sng">
                <a:latin typeface="Times New Roman" panose="02020603050405020304" pitchFamily="18" charset="0"/>
              </a:rPr>
              <a:t>е</a:t>
            </a:r>
            <a:r>
              <a:rPr lang="ru-RU" altLang="de-CZ" sz="2800" i="1">
                <a:latin typeface="Times New Roman" panose="02020603050405020304" pitchFamily="18" charset="0"/>
              </a:rPr>
              <a:t>е</a:t>
            </a:r>
            <a:r>
              <a:rPr lang="cs-CZ" altLang="de-CZ" sz="2800">
                <a:latin typeface="Times New Roman" panose="02020603050405020304" pitchFamily="18" charset="0"/>
              </a:rPr>
              <a:t>. Druhý vokál tohoto alomorfu mohl být vyslovován původně [</a:t>
            </a:r>
            <a:r>
              <a:rPr lang="de-DE" altLang="de-CZ" sz="2800">
                <a:latin typeface="Times New Roman" panose="02020603050405020304" pitchFamily="18" charset="0"/>
              </a:rPr>
              <a:t>ɪ</a:t>
            </a:r>
            <a:r>
              <a:rPr lang="cs-CZ" altLang="de-CZ" sz="2800">
                <a:latin typeface="Times New Roman" panose="02020603050405020304" pitchFamily="18" charset="0"/>
              </a:rPr>
              <a:t>] nebo [ə], dnes spíše [</a:t>
            </a:r>
            <a:r>
              <a:rPr lang="de-DE" altLang="de-CZ" sz="2800">
                <a:latin typeface="Times New Roman" panose="02020603050405020304" pitchFamily="18" charset="0"/>
              </a:rPr>
              <a:t>ɪ</a:t>
            </a:r>
            <a:r>
              <a:rPr lang="cs-CZ" altLang="de-CZ" sz="2800">
                <a:latin typeface="Times New Roman" panose="02020603050405020304" pitchFamily="18" charset="0"/>
              </a:rPr>
              <a:t>], jedná se tedy fonologicky nejspíše o </a:t>
            </a:r>
            <a:br>
              <a:rPr lang="cs-CZ" altLang="de-CZ" sz="2800">
                <a:latin typeface="Times New Roman" panose="02020603050405020304" pitchFamily="18" charset="0"/>
              </a:rPr>
            </a:br>
            <a:r>
              <a:rPr lang="cs-CZ" altLang="de-CZ" sz="2800">
                <a:latin typeface="Times New Roman" panose="02020603050405020304" pitchFamily="18" charset="0"/>
              </a:rPr>
              <a:t>/eji</a:t>
            </a:r>
            <a:r>
              <a:rPr lang="cs-CZ" altLang="de-CZ" sz="2000" baseline="-20000">
                <a:latin typeface="Times New Roman" panose="02020603050405020304" pitchFamily="18" charset="0"/>
              </a:rPr>
              <a:t>3</a:t>
            </a:r>
            <a:r>
              <a:rPr lang="cs-CZ" altLang="de-CZ" sz="2800">
                <a:latin typeface="Times New Roman" panose="02020603050405020304" pitchFamily="18" charset="0"/>
              </a:rPr>
              <a:t>/. Morfematický šev uvnitř asi není, i když to není zcela zřejmé</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Rectangle 1">
            <a:extLst>
              <a:ext uri="{FF2B5EF4-FFF2-40B4-BE49-F238E27FC236}">
                <a16:creationId xmlns:a16="http://schemas.microsoft.com/office/drawing/2014/main" id="{140F8AFD-C139-CD35-226F-17377D61ED98}"/>
              </a:ext>
            </a:extLst>
          </p:cNvPr>
          <p:cNvSpPr>
            <a:spLocks noGrp="1" noChangeArrowheads="1"/>
          </p:cNvSpPr>
          <p:nvPr>
            <p:ph type="body"/>
          </p:nvPr>
        </p:nvSpPr>
        <p:spPr>
          <a:xfrm>
            <a:off x="250825" y="188913"/>
            <a:ext cx="8226425" cy="6192837"/>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Sufix {-е} není nikdy pod přízvukem, vyslovuje se [</a:t>
            </a:r>
            <a:r>
              <a:rPr lang="de-DE" altLang="de-CZ" sz="2800">
                <a:latin typeface="Times New Roman" panose="02020603050405020304" pitchFamily="18" charset="0"/>
              </a:rPr>
              <a:t>ɪ</a:t>
            </a:r>
            <a:r>
              <a:rPr lang="cs-CZ" altLang="de-CZ" sz="2800">
                <a:latin typeface="Times New Roman" panose="02020603050405020304" pitchFamily="18" charset="0"/>
              </a:rPr>
              <a:t>] nebo [</a:t>
            </a:r>
            <a:r>
              <a:rPr lang="de-DE" altLang="de-CZ" sz="2800">
                <a:latin typeface="Times New Roman" panose="02020603050405020304" pitchFamily="18" charset="0"/>
              </a:rPr>
              <a:t>ᵻ</a:t>
            </a:r>
            <a:r>
              <a:rPr lang="cs-CZ" altLang="de-CZ" sz="2800">
                <a:latin typeface="Times New Roman" panose="02020603050405020304" pitchFamily="18" charset="0"/>
              </a:rPr>
              <a:t>]. Vzhledem k tomu, že leží na morfematickém švu, Ďurovič postuluje /i</a:t>
            </a:r>
            <a:r>
              <a:rPr lang="cs-CZ" altLang="de-CZ" sz="2000" baseline="-20000">
                <a:latin typeface="Times New Roman" panose="02020603050405020304" pitchFamily="18" charset="0"/>
              </a:rPr>
              <a:t>1</a:t>
            </a:r>
            <a:r>
              <a:rPr lang="cs-CZ" altLang="de-CZ" sz="2800">
                <a:latin typeface="Times New Roman" panose="02020603050405020304" pitchFamily="18" charset="0"/>
              </a:rPr>
              <a:t>/</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Sufix {-ше} je nepřízvučný a vyslovuje se [</a:t>
            </a:r>
            <a:r>
              <a:rPr lang="de-DE" altLang="de-CZ" sz="2800">
                <a:latin typeface="Times New Roman" panose="02020603050405020304" pitchFamily="18" charset="0"/>
              </a:rPr>
              <a:t>ʂᵻ</a:t>
            </a:r>
            <a:r>
              <a:rPr lang="cs-CZ" altLang="de-CZ" sz="2800">
                <a:latin typeface="Times New Roman" panose="02020603050405020304" pitchFamily="18" charset="0"/>
              </a:rPr>
              <a:t>] nebo [</a:t>
            </a:r>
            <a:r>
              <a:rPr lang="de-DE" altLang="de-CZ" sz="2800">
                <a:latin typeface="Times New Roman" panose="02020603050405020304" pitchFamily="18" charset="0"/>
              </a:rPr>
              <a:t>ʂ</a:t>
            </a:r>
            <a:r>
              <a:rPr lang="cs-CZ" altLang="de-CZ" sz="2800">
                <a:latin typeface="Times New Roman" panose="02020603050405020304" pitchFamily="18" charset="0"/>
              </a:rPr>
              <a:t>ə]. Vokál není na morfematickém švu. Z toho vychází v druhém stupni redukce fonologické /ši/, resp. /ša</a:t>
            </a:r>
            <a:r>
              <a:rPr lang="cs-CZ" altLang="de-CZ" sz="2000" baseline="-20000">
                <a:latin typeface="Times New Roman" panose="02020603050405020304" pitchFamily="18" charset="0"/>
              </a:rPr>
              <a:t>2</a:t>
            </a:r>
            <a:r>
              <a:rPr lang="cs-CZ" altLang="de-CZ" sz="2800">
                <a:latin typeface="Times New Roman" panose="02020603050405020304" pitchFamily="18" charset="0"/>
              </a:rPr>
              <a:t>/</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Supletivní komparativy jsou</a:t>
            </a:r>
            <a:r>
              <a:rPr lang="ru-RU" altLang="de-CZ" sz="2800">
                <a:latin typeface="Times New Roman" panose="02020603050405020304" pitchFamily="18" charset="0"/>
              </a:rPr>
              <a:t>: </a:t>
            </a:r>
            <a:r>
              <a:rPr lang="ru-RU" altLang="de-CZ" sz="2800" i="1">
                <a:latin typeface="Times New Roman" panose="02020603050405020304" pitchFamily="18" charset="0"/>
              </a:rPr>
              <a:t>хороший – лучше, плохой – хуже, маленький – меньше</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Všechna kvalitní adjektiva syntetický komparativ netvoří, zvlášť adjektiva na /-skij/, /-ckij/, adjektiva odvozená od příčestí </a:t>
            </a:r>
            <a:r>
              <a:rPr lang="de-CH" altLang="de-CZ" sz="2800" i="1">
                <a:latin typeface="Times New Roman" panose="02020603050405020304" pitchFamily="18" charset="0"/>
              </a:rPr>
              <a:t>(</a:t>
            </a:r>
            <a:r>
              <a:rPr lang="ru-RU" altLang="de-CZ" sz="2800" i="1">
                <a:latin typeface="Times New Roman" panose="02020603050405020304" pitchFamily="18" charset="0"/>
              </a:rPr>
              <a:t>блестящий, выдающийся</a:t>
            </a:r>
            <a:r>
              <a:rPr lang="cs-CZ" altLang="de-CZ" sz="2800" i="1">
                <a:latin typeface="Times New Roman" panose="02020603050405020304" pitchFamily="18" charset="0"/>
              </a:rPr>
              <a:t>)</a:t>
            </a:r>
            <a:r>
              <a:rPr lang="cs-CZ" altLang="de-CZ" sz="2800">
                <a:latin typeface="Times New Roman" panose="02020603050405020304" pitchFamily="18"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Rectangle 1">
            <a:extLst>
              <a:ext uri="{FF2B5EF4-FFF2-40B4-BE49-F238E27FC236}">
                <a16:creationId xmlns:a16="http://schemas.microsoft.com/office/drawing/2014/main" id="{C3BC9EB3-C4C9-9F13-E122-C426C6893BBC}"/>
              </a:ext>
            </a:extLst>
          </p:cNvPr>
          <p:cNvSpPr>
            <a:spLocks noGrp="1" noChangeArrowheads="1"/>
          </p:cNvSpPr>
          <p:nvPr>
            <p:ph type="body"/>
          </p:nvPr>
        </p:nvSpPr>
        <p:spPr>
          <a:xfrm>
            <a:off x="250825" y="188913"/>
            <a:ext cx="8642350" cy="62642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a několik dalších je tvoří sotva nebo je netvoří vůbec; mnoho je lexikalizováno a musí být uvedeno, resp. konzultováno ve slovnících</a:t>
            </a:r>
            <a:endParaRPr lang="ru-RU" altLang="de-CZ" sz="2800" dirty="0">
              <a:latin typeface="Times New Roman" panose="02020603050405020304" pitchFamily="18" charset="0"/>
            </a:endParaRP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endParaRPr lang="ru-RU" altLang="de-CZ" sz="2800" dirty="0">
              <a:latin typeface="Times New Roman" panose="02020603050405020304" pitchFamily="18" charset="0"/>
            </a:endParaRP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NB: RG (1980, §1342) popírá opisné stupňování: </a:t>
            </a:r>
            <a:r>
              <a:rPr lang="ru-RU" altLang="de-CZ" sz="2800" dirty="0">
                <a:latin typeface="Times New Roman" panose="02020603050405020304" pitchFamily="18" charset="0"/>
              </a:rPr>
              <a:t>«Примечание. К формам сравнит. степени не относится описательное выражение сравнения с помощью форм </a:t>
            </a:r>
            <a:r>
              <a:rPr lang="ru-RU" altLang="de-CZ" sz="2800" i="1" dirty="0">
                <a:latin typeface="Times New Roman" panose="02020603050405020304" pitchFamily="18" charset="0"/>
              </a:rPr>
              <a:t>более</a:t>
            </a:r>
            <a:r>
              <a:rPr lang="ru-RU" altLang="de-CZ" sz="2800" dirty="0">
                <a:latin typeface="Times New Roman" panose="02020603050405020304" pitchFamily="18" charset="0"/>
              </a:rPr>
              <a:t> или </a:t>
            </a:r>
            <a:r>
              <a:rPr lang="ru-RU" altLang="de-CZ" sz="2800" i="1" dirty="0">
                <a:latin typeface="Times New Roman" panose="02020603050405020304" pitchFamily="18" charset="0"/>
              </a:rPr>
              <a:t>менее</a:t>
            </a:r>
            <a:r>
              <a:rPr lang="ru-RU" altLang="de-CZ" sz="2800" dirty="0">
                <a:latin typeface="Times New Roman" panose="02020603050405020304" pitchFamily="18" charset="0"/>
              </a:rPr>
              <a:t>: </a:t>
            </a:r>
            <a:r>
              <a:rPr lang="ru-RU" altLang="de-CZ" sz="2800" i="1" dirty="0">
                <a:latin typeface="Times New Roman" panose="02020603050405020304" pitchFamily="18" charset="0"/>
              </a:rPr>
              <a:t>более</a:t>
            </a:r>
            <a:r>
              <a:rPr lang="ru-RU" altLang="de-CZ" sz="2800" dirty="0">
                <a:latin typeface="Times New Roman" panose="02020603050405020304" pitchFamily="18" charset="0"/>
              </a:rPr>
              <a:t> </a:t>
            </a:r>
            <a:r>
              <a:rPr lang="ru-RU" altLang="de-CZ" sz="2800" i="1" dirty="0">
                <a:latin typeface="Times New Roman" panose="02020603050405020304" pitchFamily="18" charset="0"/>
              </a:rPr>
              <a:t>веселый</a:t>
            </a:r>
            <a:r>
              <a:rPr lang="ru-RU" altLang="de-CZ" sz="2800" dirty="0">
                <a:latin typeface="Times New Roman" panose="02020603050405020304" pitchFamily="18" charset="0"/>
              </a:rPr>
              <a:t>, </a:t>
            </a:r>
            <a:r>
              <a:rPr lang="ru-RU" altLang="de-CZ" sz="2800" i="1" dirty="0">
                <a:latin typeface="Times New Roman" panose="02020603050405020304" pitchFamily="18" charset="0"/>
              </a:rPr>
              <a:t>более</a:t>
            </a:r>
            <a:r>
              <a:rPr lang="ru-RU" altLang="de-CZ" sz="2800" dirty="0">
                <a:latin typeface="Times New Roman" panose="02020603050405020304" pitchFamily="18" charset="0"/>
              </a:rPr>
              <a:t> </a:t>
            </a:r>
            <a:r>
              <a:rPr lang="ru-RU" altLang="de-CZ" sz="2800" i="1" dirty="0">
                <a:latin typeface="Times New Roman" panose="02020603050405020304" pitchFamily="18" charset="0"/>
              </a:rPr>
              <a:t>интересный</a:t>
            </a:r>
            <a:r>
              <a:rPr lang="ru-RU" altLang="de-CZ" sz="2800" dirty="0">
                <a:latin typeface="Times New Roman" panose="02020603050405020304" pitchFamily="18" charset="0"/>
              </a:rPr>
              <a:t>, </a:t>
            </a:r>
            <a:r>
              <a:rPr lang="ru-RU" altLang="de-CZ" sz="2800" i="1" dirty="0">
                <a:latin typeface="Times New Roman" panose="02020603050405020304" pitchFamily="18" charset="0"/>
              </a:rPr>
              <a:t>менее</a:t>
            </a:r>
            <a:r>
              <a:rPr lang="ru-RU" altLang="de-CZ" sz="2800" dirty="0">
                <a:latin typeface="Times New Roman" panose="02020603050405020304" pitchFamily="18" charset="0"/>
              </a:rPr>
              <a:t> </a:t>
            </a:r>
            <a:r>
              <a:rPr lang="ru-RU" altLang="de-CZ" sz="2800" i="1" dirty="0">
                <a:latin typeface="Times New Roman" panose="02020603050405020304" pitchFamily="18" charset="0"/>
              </a:rPr>
              <a:t>веселый</a:t>
            </a:r>
            <a:r>
              <a:rPr lang="ru-RU" altLang="de-CZ" sz="2800" dirty="0">
                <a:latin typeface="Times New Roman" panose="02020603050405020304" pitchFamily="18" charset="0"/>
              </a:rPr>
              <a:t>, </a:t>
            </a:r>
            <a:r>
              <a:rPr lang="ru-RU" altLang="de-CZ" sz="2800" i="1" dirty="0">
                <a:latin typeface="Times New Roman" panose="02020603050405020304" pitchFamily="18" charset="0"/>
              </a:rPr>
              <a:t>менее</a:t>
            </a:r>
            <a:r>
              <a:rPr lang="ru-RU" altLang="de-CZ" sz="2800" dirty="0">
                <a:latin typeface="Times New Roman" panose="02020603050405020304" pitchFamily="18" charset="0"/>
              </a:rPr>
              <a:t> </a:t>
            </a:r>
            <a:r>
              <a:rPr lang="ru-RU" altLang="de-CZ" sz="2800" i="1" dirty="0">
                <a:latin typeface="Times New Roman" panose="02020603050405020304" pitchFamily="18" charset="0"/>
              </a:rPr>
              <a:t>интересный</a:t>
            </a:r>
            <a:r>
              <a:rPr lang="ru-RU" altLang="de-CZ" sz="2800" dirty="0">
                <a:latin typeface="Times New Roman" panose="02020603050405020304" pitchFamily="18" charset="0"/>
              </a:rPr>
              <a:t>. Слова </a:t>
            </a:r>
            <a:r>
              <a:rPr lang="ru-RU" altLang="de-CZ" sz="2800" i="1" dirty="0">
                <a:latin typeface="Times New Roman" panose="02020603050405020304" pitchFamily="18" charset="0"/>
              </a:rPr>
              <a:t>более</a:t>
            </a:r>
            <a:r>
              <a:rPr lang="ru-RU" altLang="de-CZ" sz="2800" dirty="0">
                <a:latin typeface="Times New Roman" panose="02020603050405020304" pitchFamily="18" charset="0"/>
              </a:rPr>
              <a:t> или </a:t>
            </a:r>
            <a:r>
              <a:rPr lang="ru-RU" altLang="de-CZ" sz="2800" i="1" dirty="0">
                <a:latin typeface="Times New Roman" panose="02020603050405020304" pitchFamily="18" charset="0"/>
              </a:rPr>
              <a:t>менее</a:t>
            </a:r>
            <a:r>
              <a:rPr lang="ru-RU" altLang="de-CZ" sz="2800" dirty="0">
                <a:latin typeface="Times New Roman" panose="02020603050405020304" pitchFamily="18" charset="0"/>
              </a:rPr>
              <a:t> в этих сочетаниях сохраняют свое лексическое значение, и это препятствует их превращению в показатель морфологического значения и, следовательно,</a:t>
            </a:r>
            <a:endParaRPr lang="cs-CZ" altLang="de-CZ" sz="2800" dirty="0">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433FB0C9-B047-91CD-AA05-7D5F96EE3534}"/>
              </a:ext>
            </a:extLst>
          </p:cNvPr>
          <p:cNvSpPr>
            <a:spLocks noGrp="1" noChangeArrowheads="1"/>
          </p:cNvSpPr>
          <p:nvPr>
            <p:ph type="body"/>
          </p:nvPr>
        </p:nvSpPr>
        <p:spPr>
          <a:xfrm>
            <a:off x="323850" y="188913"/>
            <a:ext cx="8226425" cy="6192837"/>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Fakticky existují tedy jenom čtyři tvary s koncovkami známými z typů </a:t>
            </a:r>
            <a:r>
              <a:rPr lang="cs-CZ" altLang="de-CZ" sz="2800" i="1">
                <a:latin typeface="Times New Roman" panose="02020603050405020304" pitchFamily="18" charset="0"/>
              </a:rPr>
              <a:t>лисий, мамин, наш</a:t>
            </a:r>
            <a:r>
              <a:rPr lang="cs-CZ" altLang="de-CZ" sz="2800">
                <a:latin typeface="Times New Roman" panose="02020603050405020304" pitchFamily="18" charset="0"/>
              </a:rPr>
              <a:t>:  -</a:t>
            </a:r>
            <a:r>
              <a:rPr lang="cs-CZ" altLang="de-CZ" sz="2800" i="1">
                <a:latin typeface="Times New Roman" panose="02020603050405020304" pitchFamily="18" charset="0"/>
              </a:rPr>
              <a:t>Ø, -a, -o, -i</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a:latin typeface="Times New Roman" panose="02020603050405020304" pitchFamily="18" charset="0"/>
              </a:rPr>
              <a:t> </a:t>
            </a:r>
            <a:r>
              <a:rPr lang="ru-RU" altLang="de-CZ" sz="2800" i="1">
                <a:latin typeface="Times New Roman" panose="02020603050405020304" pitchFamily="18" charset="0"/>
              </a:rPr>
              <a:t>н</a:t>
            </a:r>
            <a:r>
              <a:rPr lang="ru-RU" altLang="de-CZ" sz="2800" i="1" u="sng">
                <a:latin typeface="Times New Roman" panose="02020603050405020304" pitchFamily="18" charset="0"/>
              </a:rPr>
              <a:t>о</a:t>
            </a:r>
            <a:r>
              <a:rPr lang="ru-RU" altLang="de-CZ" sz="2800" i="1">
                <a:latin typeface="Times New Roman" panose="02020603050405020304" pitchFamily="18" charset="0"/>
              </a:rPr>
              <a:t>вый – нов, нов</a:t>
            </a:r>
            <a:r>
              <a:rPr lang="ru-RU" altLang="de-CZ" sz="2800" i="1" u="sng">
                <a:latin typeface="Times New Roman" panose="02020603050405020304" pitchFamily="18" charset="0"/>
              </a:rPr>
              <a:t>а</a:t>
            </a:r>
            <a:r>
              <a:rPr lang="ru-RU" altLang="de-CZ" sz="2800" i="1">
                <a:latin typeface="Times New Roman" panose="02020603050405020304" pitchFamily="18" charset="0"/>
              </a:rPr>
              <a:t>, н</a:t>
            </a:r>
            <a:r>
              <a:rPr lang="ru-RU" altLang="de-CZ" sz="2800" i="1" u="sng">
                <a:latin typeface="Times New Roman" panose="02020603050405020304" pitchFamily="18" charset="0"/>
              </a:rPr>
              <a:t>о</a:t>
            </a:r>
            <a:r>
              <a:rPr lang="ru-RU" altLang="de-CZ" sz="2800" i="1">
                <a:latin typeface="Times New Roman" panose="02020603050405020304" pitchFamily="18" charset="0"/>
              </a:rPr>
              <a:t>во, н</a:t>
            </a:r>
            <a:r>
              <a:rPr lang="ru-RU" altLang="de-CZ" sz="2800" i="1" u="sng">
                <a:latin typeface="Times New Roman" panose="02020603050405020304" pitchFamily="18" charset="0"/>
              </a:rPr>
              <a:t>о</a:t>
            </a:r>
            <a:r>
              <a:rPr lang="ru-RU" altLang="de-CZ" sz="2800" i="1">
                <a:latin typeface="Times New Roman" panose="02020603050405020304" pitchFamily="18" charset="0"/>
              </a:rPr>
              <a:t>вы</a:t>
            </a:r>
            <a:r>
              <a:rPr lang="ru-RU" altLang="de-CZ" sz="2800">
                <a:latin typeface="Times New Roman" panose="02020603050405020304" pitchFamily="18" charset="0"/>
              </a:rPr>
              <a:t>:</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С фотоаппаратом все в порядке и он совсем </a:t>
            </a:r>
            <a:r>
              <a:rPr lang="ru-RU" altLang="de-CZ" sz="2800" i="1" u="sng">
                <a:latin typeface="Times New Roman" panose="02020603050405020304" pitchFamily="18" charset="0"/>
              </a:rPr>
              <a:t>нов</a:t>
            </a:r>
            <a:r>
              <a:rPr lang="ru-RU" altLang="de-CZ" sz="2800" i="1">
                <a:latin typeface="Times New Roman" panose="02020603050405020304" pitchFamily="18" charset="0"/>
              </a:rPr>
              <a:t>,  Подошва на туфлях была совсем </a:t>
            </a:r>
            <a:r>
              <a:rPr lang="ru-RU" altLang="de-CZ" sz="2800" i="1" u="sng">
                <a:latin typeface="Times New Roman" panose="02020603050405020304" pitchFamily="18" charset="0"/>
              </a:rPr>
              <a:t>нова</a:t>
            </a:r>
            <a:r>
              <a:rPr lang="ru-RU" altLang="de-CZ" sz="2800" i="1">
                <a:latin typeface="Times New Roman" panose="02020603050405020304" pitchFamily="18" charset="0"/>
              </a:rPr>
              <a:t>, Мы будем играть 10 концертов в России, что будет совсем </a:t>
            </a:r>
            <a:r>
              <a:rPr lang="ru-RU" altLang="de-CZ" sz="2800" i="1" u="sng">
                <a:latin typeface="Times New Roman" panose="02020603050405020304" pitchFamily="18" charset="0"/>
              </a:rPr>
              <a:t>ново</a:t>
            </a:r>
            <a:r>
              <a:rPr lang="ru-RU" altLang="de-CZ" sz="2800" i="1">
                <a:latin typeface="Times New Roman" panose="02020603050405020304" pitchFamily="18" charset="0"/>
              </a:rPr>
              <a:t> для меня, А какие темы именно Вам были бы </a:t>
            </a:r>
            <a:r>
              <a:rPr lang="ru-RU" altLang="de-CZ" sz="2800" i="1" u="sng">
                <a:latin typeface="Times New Roman" panose="02020603050405020304" pitchFamily="18" charset="0"/>
              </a:rPr>
              <a:t>новы</a:t>
            </a:r>
            <a:r>
              <a:rPr lang="ru-RU" altLang="de-CZ" sz="2800" i="1">
                <a:latin typeface="Times New Roman" panose="02020603050405020304" pitchFamily="18" charset="0"/>
              </a:rPr>
              <a:t> и </a:t>
            </a:r>
            <a:r>
              <a:rPr lang="ru-RU" altLang="de-CZ" sz="2800" i="1" u="sng">
                <a:latin typeface="Times New Roman" panose="02020603050405020304" pitchFamily="18" charset="0"/>
              </a:rPr>
              <a:t>интересны</a:t>
            </a:r>
            <a:r>
              <a:rPr lang="ru-RU" altLang="de-CZ" sz="2800" i="1">
                <a:latin typeface="Times New Roman" panose="02020603050405020304" pitchFamily="18" charset="0"/>
              </a:rPr>
              <a:t>?</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Ortografické odchylky v souvislosti s kmeny na veláru a sykavku platí i pro jmenné tvary:</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endParaRPr lang="cs-CZ" altLang="de-CZ" sz="2800">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Inhaltsplatzhalter 2">
            <a:extLst>
              <a:ext uri="{FF2B5EF4-FFF2-40B4-BE49-F238E27FC236}">
                <a16:creationId xmlns:a16="http://schemas.microsoft.com/office/drawing/2014/main" id="{08CA6688-B38F-A230-0DFC-17989A0AED1D}"/>
              </a:ext>
            </a:extLst>
          </p:cNvPr>
          <p:cNvSpPr>
            <a:spLocks noGrp="1" noChangeArrowheads="1"/>
          </p:cNvSpPr>
          <p:nvPr>
            <p:ph idx="1"/>
          </p:nvPr>
        </p:nvSpPr>
        <p:spPr>
          <a:xfrm>
            <a:off x="250825" y="188913"/>
            <a:ext cx="8642350" cy="6335712"/>
          </a:xfrm>
        </p:spPr>
        <p:txBody>
          <a:bodyPr/>
          <a:lstStyle/>
          <a:p>
            <a:pPr marL="457200" indent="-457200">
              <a:buFont typeface="Arial" panose="020B0604020202020204" pitchFamily="34" charset="0"/>
              <a:buChar char="•"/>
            </a:pPr>
            <a:r>
              <a:rPr lang="ru-RU" altLang="de-CZ" sz="2800">
                <a:latin typeface="Times New Roman" panose="02020603050405020304" pitchFamily="18" charset="0"/>
              </a:rPr>
              <a:t>превращению сочетаний типа </a:t>
            </a:r>
            <a:r>
              <a:rPr lang="ru-RU" altLang="de-CZ" sz="2800" i="1">
                <a:latin typeface="Times New Roman" panose="02020603050405020304" pitchFamily="18" charset="0"/>
              </a:rPr>
              <a:t>более</a:t>
            </a:r>
            <a:r>
              <a:rPr lang="ru-RU" altLang="de-CZ" sz="2800">
                <a:latin typeface="Times New Roman" panose="02020603050405020304" pitchFamily="18" charset="0"/>
              </a:rPr>
              <a:t> </a:t>
            </a:r>
            <a:r>
              <a:rPr lang="ru-RU" altLang="de-CZ" sz="2800" i="1">
                <a:latin typeface="Times New Roman" panose="02020603050405020304" pitchFamily="18" charset="0"/>
              </a:rPr>
              <a:t>грустный</a:t>
            </a:r>
            <a:r>
              <a:rPr lang="ru-RU" altLang="de-CZ" sz="2800">
                <a:latin typeface="Times New Roman" panose="02020603050405020304" pitchFamily="18" charset="0"/>
              </a:rPr>
              <a:t>, </a:t>
            </a:r>
            <a:r>
              <a:rPr lang="ru-RU" altLang="de-CZ" sz="2800" i="1">
                <a:latin typeface="Times New Roman" panose="02020603050405020304" pitchFamily="18" charset="0"/>
              </a:rPr>
              <a:t>менее</a:t>
            </a:r>
            <a:r>
              <a:rPr lang="ru-RU" altLang="de-CZ" sz="2800">
                <a:latin typeface="Times New Roman" panose="02020603050405020304" pitchFamily="18" charset="0"/>
              </a:rPr>
              <a:t> </a:t>
            </a:r>
            <a:r>
              <a:rPr lang="ru-RU" altLang="de-CZ" sz="2800" i="1">
                <a:latin typeface="Times New Roman" panose="02020603050405020304" pitchFamily="18" charset="0"/>
              </a:rPr>
              <a:t>веселый</a:t>
            </a:r>
            <a:r>
              <a:rPr lang="ru-RU" altLang="de-CZ" sz="2800">
                <a:latin typeface="Times New Roman" panose="02020603050405020304" pitchFamily="18" charset="0"/>
              </a:rPr>
              <a:t> в аналитические формы сравнит. степени.»</a:t>
            </a:r>
          </a:p>
          <a:p>
            <a:pPr marL="457200" indent="-457200">
              <a:buFont typeface="Arial" panose="020B0604020202020204" pitchFamily="34" charset="0"/>
              <a:buChar char="•"/>
            </a:pPr>
            <a:r>
              <a:rPr lang="cs-CZ" altLang="de-CZ" sz="2800">
                <a:latin typeface="Times New Roman" panose="02020603050405020304" pitchFamily="18" charset="0"/>
              </a:rPr>
              <a:t>Na jedné straně je to pochopitelné – paralela mezi spojeními s </a:t>
            </a:r>
            <a:r>
              <a:rPr lang="ru-RU" altLang="de-CZ" sz="2800" i="1">
                <a:latin typeface="Times New Roman" panose="02020603050405020304" pitchFamily="18" charset="0"/>
              </a:rPr>
              <a:t>более</a:t>
            </a:r>
            <a:r>
              <a:rPr lang="ru-RU" altLang="de-CZ" sz="2800">
                <a:latin typeface="Times New Roman" panose="02020603050405020304" pitchFamily="18" charset="0"/>
              </a:rPr>
              <a:t> </a:t>
            </a:r>
            <a:r>
              <a:rPr lang="de-CH" altLang="de-CZ" sz="2800">
                <a:latin typeface="Times New Roman" panose="02020603050405020304" pitchFamily="18" charset="0"/>
              </a:rPr>
              <a:t>a </a:t>
            </a:r>
            <a:r>
              <a:rPr lang="ru-RU" altLang="de-CZ" sz="2800" i="1">
                <a:latin typeface="Times New Roman" panose="02020603050405020304" pitchFamily="18" charset="0"/>
              </a:rPr>
              <a:t>менее</a:t>
            </a:r>
            <a:r>
              <a:rPr lang="ru-RU" altLang="de-CZ" sz="2800">
                <a:latin typeface="Times New Roman" panose="02020603050405020304" pitchFamily="18" charset="0"/>
              </a:rPr>
              <a:t> </a:t>
            </a:r>
            <a:r>
              <a:rPr lang="cs-CZ" altLang="de-CZ" sz="2800">
                <a:latin typeface="Times New Roman" panose="02020603050405020304" pitchFamily="18" charset="0"/>
              </a:rPr>
              <a:t>je evidentní. Na druhé straně by to znamenalo, že ruština nemá v atributivní pozici vůbec komparativ – ten by existoval pouze v predikativní pozici. Navíc není zcela jasný poměr k odpovídajícímu perifrastickému superlativu. RG (1980, §1307) píše: </a:t>
            </a:r>
            <a:r>
              <a:rPr lang="ru-RU" altLang="de-CZ" sz="2800">
                <a:latin typeface="Times New Roman" panose="02020603050405020304" pitchFamily="18" charset="0"/>
              </a:rPr>
              <a:t>«Примечание 2. Значение большой степени проявления признака может быть выражено также описательным способом с помощью сочетаний слова </a:t>
            </a:r>
            <a:r>
              <a:rPr lang="ru-RU" altLang="de-CZ" sz="2800" i="1">
                <a:latin typeface="Times New Roman" panose="02020603050405020304" pitchFamily="18" charset="0"/>
              </a:rPr>
              <a:t>самый</a:t>
            </a:r>
            <a:r>
              <a:rPr lang="ru-RU" altLang="de-CZ" sz="2800">
                <a:latin typeface="Times New Roman" panose="02020603050405020304" pitchFamily="18" charset="0"/>
              </a:rPr>
              <a:t> с формой прил. в положит. степени (</a:t>
            </a:r>
            <a:r>
              <a:rPr lang="ru-RU" altLang="de-CZ" sz="2800" i="1">
                <a:latin typeface="Times New Roman" panose="02020603050405020304" pitchFamily="18" charset="0"/>
              </a:rPr>
              <a:t>самый</a:t>
            </a:r>
            <a:r>
              <a:rPr lang="ru-RU" altLang="de-CZ" sz="2800">
                <a:latin typeface="Times New Roman" panose="02020603050405020304" pitchFamily="18" charset="0"/>
              </a:rPr>
              <a:t> </a:t>
            </a:r>
            <a:r>
              <a:rPr lang="ru-RU" altLang="de-CZ" sz="2800" i="1">
                <a:latin typeface="Times New Roman" panose="02020603050405020304" pitchFamily="18" charset="0"/>
              </a:rPr>
              <a:t>красивый</a:t>
            </a:r>
            <a:r>
              <a:rPr lang="ru-RU" altLang="de-CZ" sz="2800">
                <a:latin typeface="Times New Roman" panose="02020603050405020304" pitchFamily="18" charset="0"/>
              </a:rPr>
              <a:t>, </a:t>
            </a:r>
            <a:r>
              <a:rPr lang="ru-RU" altLang="de-CZ" sz="2800" i="1">
                <a:latin typeface="Times New Roman" panose="02020603050405020304" pitchFamily="18" charset="0"/>
              </a:rPr>
              <a:t>самый</a:t>
            </a:r>
            <a:r>
              <a:rPr lang="ru-RU" altLang="de-CZ" sz="2800">
                <a:latin typeface="Times New Roman" panose="02020603050405020304" pitchFamily="18" charset="0"/>
              </a:rPr>
              <a:t> </a:t>
            </a:r>
            <a:r>
              <a:rPr lang="ru-RU" altLang="de-CZ" sz="2800" i="1">
                <a:latin typeface="Times New Roman" panose="02020603050405020304" pitchFamily="18" charset="0"/>
              </a:rPr>
              <a:t>смелый</a:t>
            </a:r>
            <a:r>
              <a:rPr lang="ru-RU" altLang="de-CZ" sz="2800">
                <a:latin typeface="Times New Roman" panose="02020603050405020304" pitchFamily="18" charset="0"/>
              </a:rPr>
              <a:t>), </a:t>
            </a:r>
            <a:endParaRPr lang="cs-CZ" altLang="de-CZ" sz="2800">
              <a:latin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Inhaltsplatzhalter 2">
            <a:extLst>
              <a:ext uri="{FF2B5EF4-FFF2-40B4-BE49-F238E27FC236}">
                <a16:creationId xmlns:a16="http://schemas.microsoft.com/office/drawing/2014/main" id="{1A3E4974-567F-B3D5-237E-BEE1840BC538}"/>
              </a:ext>
            </a:extLst>
          </p:cNvPr>
          <p:cNvSpPr>
            <a:spLocks noGrp="1" noChangeArrowheads="1"/>
          </p:cNvSpPr>
          <p:nvPr>
            <p:ph idx="1"/>
          </p:nvPr>
        </p:nvSpPr>
        <p:spPr>
          <a:xfrm>
            <a:off x="323850" y="260350"/>
            <a:ext cx="8569325" cy="6337300"/>
          </a:xfrm>
        </p:spPr>
        <p:txBody>
          <a:bodyPr/>
          <a:lstStyle/>
          <a:p>
            <a:pPr marL="457200" indent="-457200">
              <a:buFont typeface="Arial" panose="020B0604020202020204" pitchFamily="34" charset="0"/>
              <a:buChar char="•"/>
            </a:pPr>
            <a:r>
              <a:rPr lang="ru-RU" altLang="de-CZ" sz="2800">
                <a:latin typeface="Times New Roman" panose="02020603050405020304" pitchFamily="18" charset="0"/>
              </a:rPr>
              <a:t>а также с помощью сочетаний местоимен. прил. </a:t>
            </a:r>
            <a:r>
              <a:rPr lang="ru-RU" altLang="de-CZ" sz="2800" i="1">
                <a:latin typeface="Times New Roman" panose="02020603050405020304" pitchFamily="18" charset="0"/>
              </a:rPr>
              <a:t>весь</a:t>
            </a:r>
            <a:r>
              <a:rPr lang="ru-RU" altLang="de-CZ" sz="2800">
                <a:latin typeface="Times New Roman" panose="02020603050405020304" pitchFamily="18" charset="0"/>
              </a:rPr>
              <a:t> в форме род. п. ед. ч. сред. р. (</a:t>
            </a:r>
            <a:r>
              <a:rPr lang="ru-RU" altLang="de-CZ" sz="2800" i="1">
                <a:latin typeface="Times New Roman" panose="02020603050405020304" pitchFamily="18" charset="0"/>
              </a:rPr>
              <a:t>всего</a:t>
            </a:r>
            <a:r>
              <a:rPr lang="ru-RU" altLang="de-CZ" sz="2800">
                <a:latin typeface="Times New Roman" panose="02020603050405020304" pitchFamily="18" charset="0"/>
              </a:rPr>
              <a:t>) или в форме род. п. мн. ч. (</a:t>
            </a:r>
            <a:r>
              <a:rPr lang="ru-RU" altLang="de-CZ" sz="2800" i="1">
                <a:latin typeface="Times New Roman" panose="02020603050405020304" pitchFamily="18" charset="0"/>
              </a:rPr>
              <a:t>всех</a:t>
            </a:r>
            <a:r>
              <a:rPr lang="ru-RU" altLang="de-CZ" sz="2800">
                <a:latin typeface="Times New Roman" panose="02020603050405020304" pitchFamily="18" charset="0"/>
              </a:rPr>
              <a:t>) с формой прил. в сравнит. степени: </a:t>
            </a:r>
            <a:r>
              <a:rPr lang="ru-RU" altLang="de-CZ" sz="2800" i="1">
                <a:latin typeface="Times New Roman" panose="02020603050405020304" pitchFamily="18" charset="0"/>
              </a:rPr>
              <a:t>серьезнее</a:t>
            </a:r>
            <a:r>
              <a:rPr lang="ru-RU" altLang="de-CZ" sz="2800">
                <a:latin typeface="Times New Roman" panose="02020603050405020304" pitchFamily="18" charset="0"/>
              </a:rPr>
              <a:t> </a:t>
            </a:r>
            <a:r>
              <a:rPr lang="ru-RU" altLang="de-CZ" sz="2800" i="1">
                <a:latin typeface="Times New Roman" panose="02020603050405020304" pitchFamily="18" charset="0"/>
              </a:rPr>
              <a:t>всего</a:t>
            </a:r>
            <a:r>
              <a:rPr lang="ru-RU" altLang="de-CZ" sz="2800">
                <a:latin typeface="Times New Roman" panose="02020603050405020304" pitchFamily="18" charset="0"/>
              </a:rPr>
              <a:t>, </a:t>
            </a:r>
            <a:r>
              <a:rPr lang="ru-RU" altLang="de-CZ" sz="2800" i="1">
                <a:latin typeface="Times New Roman" panose="02020603050405020304" pitchFamily="18" charset="0"/>
              </a:rPr>
              <a:t>громче</a:t>
            </a:r>
            <a:r>
              <a:rPr lang="ru-RU" altLang="de-CZ" sz="2800">
                <a:latin typeface="Times New Roman" panose="02020603050405020304" pitchFamily="18" charset="0"/>
              </a:rPr>
              <a:t> </a:t>
            </a:r>
            <a:r>
              <a:rPr lang="ru-RU" altLang="de-CZ" sz="2800" i="1">
                <a:latin typeface="Times New Roman" panose="02020603050405020304" pitchFamily="18" charset="0"/>
              </a:rPr>
              <a:t>всех</a:t>
            </a:r>
            <a:r>
              <a:rPr lang="ru-RU" altLang="de-CZ" sz="2800">
                <a:latin typeface="Times New Roman" panose="02020603050405020304" pitchFamily="18" charset="0"/>
              </a:rPr>
              <a:t>; </a:t>
            </a:r>
            <a:r>
              <a:rPr lang="ru-RU" altLang="de-CZ" sz="2800" i="1">
                <a:latin typeface="Times New Roman" panose="02020603050405020304" pitchFamily="18" charset="0"/>
              </a:rPr>
              <a:t>Ты</a:t>
            </a:r>
            <a:r>
              <a:rPr lang="ru-RU" altLang="de-CZ" sz="2800">
                <a:latin typeface="Times New Roman" panose="02020603050405020304" pitchFamily="18" charset="0"/>
              </a:rPr>
              <a:t> </a:t>
            </a:r>
            <a:r>
              <a:rPr lang="ru-RU" altLang="de-CZ" sz="2800" i="1">
                <a:latin typeface="Times New Roman" panose="02020603050405020304" pitchFamily="18" charset="0"/>
              </a:rPr>
              <a:t>на</a:t>
            </a:r>
            <a:r>
              <a:rPr lang="ru-RU" altLang="de-CZ" sz="2800">
                <a:latin typeface="Times New Roman" panose="02020603050405020304" pitchFamily="18" charset="0"/>
              </a:rPr>
              <a:t> </a:t>
            </a:r>
            <a:r>
              <a:rPr lang="ru-RU" altLang="de-CZ" sz="2800" i="1">
                <a:latin typeface="Times New Roman" panose="02020603050405020304" pitchFamily="18" charset="0"/>
              </a:rPr>
              <a:t>свете</a:t>
            </a:r>
            <a:r>
              <a:rPr lang="ru-RU" altLang="de-CZ" sz="2800">
                <a:latin typeface="Times New Roman" panose="02020603050405020304" pitchFamily="18" charset="0"/>
              </a:rPr>
              <a:t> </a:t>
            </a:r>
            <a:r>
              <a:rPr lang="ru-RU" altLang="de-CZ" sz="2800" i="1">
                <a:latin typeface="Times New Roman" panose="02020603050405020304" pitchFamily="18" charset="0"/>
              </a:rPr>
              <a:t>всех</a:t>
            </a:r>
            <a:r>
              <a:rPr lang="ru-RU" altLang="de-CZ" sz="2800">
                <a:latin typeface="Times New Roman" panose="02020603050405020304" pitchFamily="18" charset="0"/>
              </a:rPr>
              <a:t> </a:t>
            </a:r>
            <a:r>
              <a:rPr lang="ru-RU" altLang="de-CZ" sz="2800" i="1">
                <a:latin typeface="Times New Roman" panose="02020603050405020304" pitchFamily="18" charset="0"/>
              </a:rPr>
              <a:t>милее</a:t>
            </a:r>
            <a:r>
              <a:rPr lang="ru-RU" altLang="de-CZ" sz="2800">
                <a:latin typeface="Times New Roman" panose="02020603050405020304" pitchFamily="18" charset="0"/>
              </a:rPr>
              <a:t>, </a:t>
            </a:r>
            <a:r>
              <a:rPr lang="ru-RU" altLang="de-CZ" sz="2800" i="1">
                <a:latin typeface="Times New Roman" panose="02020603050405020304" pitchFamily="18" charset="0"/>
              </a:rPr>
              <a:t>Всех</a:t>
            </a:r>
            <a:r>
              <a:rPr lang="ru-RU" altLang="de-CZ" sz="2800">
                <a:latin typeface="Times New Roman" panose="02020603050405020304" pitchFamily="18" charset="0"/>
              </a:rPr>
              <a:t> </a:t>
            </a:r>
            <a:r>
              <a:rPr lang="ru-RU" altLang="de-CZ" sz="2800" i="1">
                <a:latin typeface="Times New Roman" panose="02020603050405020304" pitchFamily="18" charset="0"/>
              </a:rPr>
              <a:t>румяней</a:t>
            </a:r>
            <a:r>
              <a:rPr lang="ru-RU" altLang="de-CZ" sz="2800">
                <a:latin typeface="Times New Roman" panose="02020603050405020304" pitchFamily="18" charset="0"/>
              </a:rPr>
              <a:t> </a:t>
            </a:r>
            <a:r>
              <a:rPr lang="ru-RU" altLang="de-CZ" sz="2800" i="1">
                <a:latin typeface="Times New Roman" panose="02020603050405020304" pitchFamily="18" charset="0"/>
              </a:rPr>
              <a:t>и</a:t>
            </a:r>
            <a:r>
              <a:rPr lang="ru-RU" altLang="de-CZ" sz="2800">
                <a:latin typeface="Times New Roman" panose="02020603050405020304" pitchFamily="18" charset="0"/>
              </a:rPr>
              <a:t> </a:t>
            </a:r>
            <a:r>
              <a:rPr lang="ru-RU" altLang="de-CZ" sz="2800" i="1">
                <a:latin typeface="Times New Roman" panose="02020603050405020304" pitchFamily="18" charset="0"/>
              </a:rPr>
              <a:t>белее</a:t>
            </a:r>
            <a:r>
              <a:rPr lang="ru-RU" altLang="de-CZ" sz="2800">
                <a:latin typeface="Times New Roman" panose="02020603050405020304" pitchFamily="18" charset="0"/>
              </a:rPr>
              <a:t> (Пушк.); </a:t>
            </a:r>
            <a:r>
              <a:rPr lang="ru-RU" altLang="de-CZ" sz="2800" i="1">
                <a:latin typeface="Times New Roman" panose="02020603050405020304" pitchFamily="18" charset="0"/>
              </a:rPr>
              <a:t>В</a:t>
            </a:r>
            <a:r>
              <a:rPr lang="ru-RU" altLang="de-CZ" sz="2800">
                <a:latin typeface="Times New Roman" panose="02020603050405020304" pitchFamily="18" charset="0"/>
              </a:rPr>
              <a:t> </a:t>
            </a:r>
            <a:r>
              <a:rPr lang="ru-RU" altLang="de-CZ" sz="2800" i="1">
                <a:latin typeface="Times New Roman" panose="02020603050405020304" pitchFamily="18" charset="0"/>
              </a:rPr>
              <a:t>теперешнее</a:t>
            </a:r>
            <a:r>
              <a:rPr lang="ru-RU" altLang="de-CZ" sz="2800">
                <a:latin typeface="Times New Roman" panose="02020603050405020304" pitchFamily="18" charset="0"/>
              </a:rPr>
              <a:t> </a:t>
            </a:r>
            <a:r>
              <a:rPr lang="ru-RU" altLang="de-CZ" sz="2800" i="1">
                <a:latin typeface="Times New Roman" panose="02020603050405020304" pitchFamily="18" charset="0"/>
              </a:rPr>
              <a:t>время</a:t>
            </a:r>
            <a:r>
              <a:rPr lang="ru-RU" altLang="de-CZ" sz="2800">
                <a:latin typeface="Times New Roman" panose="02020603050405020304" pitchFamily="18" charset="0"/>
              </a:rPr>
              <a:t> </a:t>
            </a:r>
            <a:r>
              <a:rPr lang="ru-RU" altLang="de-CZ" sz="2800" i="1">
                <a:latin typeface="Times New Roman" panose="02020603050405020304" pitchFamily="18" charset="0"/>
              </a:rPr>
              <a:t>полезнее</a:t>
            </a:r>
            <a:r>
              <a:rPr lang="ru-RU" altLang="de-CZ" sz="2800">
                <a:latin typeface="Times New Roman" panose="02020603050405020304" pitchFamily="18" charset="0"/>
              </a:rPr>
              <a:t> </a:t>
            </a:r>
            <a:r>
              <a:rPr lang="ru-RU" altLang="de-CZ" sz="2800" i="1">
                <a:latin typeface="Times New Roman" panose="02020603050405020304" pitchFamily="18" charset="0"/>
              </a:rPr>
              <a:t>всего</a:t>
            </a:r>
            <a:r>
              <a:rPr lang="ru-RU" altLang="de-CZ" sz="2800">
                <a:latin typeface="Times New Roman" panose="02020603050405020304" pitchFamily="18" charset="0"/>
              </a:rPr>
              <a:t> </a:t>
            </a:r>
            <a:r>
              <a:rPr lang="ru-RU" altLang="de-CZ" sz="2800" i="1">
                <a:latin typeface="Times New Roman" panose="02020603050405020304" pitchFamily="18" charset="0"/>
              </a:rPr>
              <a:t>отрицание</a:t>
            </a:r>
            <a:r>
              <a:rPr lang="ru-RU" altLang="de-CZ" sz="2800">
                <a:latin typeface="Times New Roman" panose="02020603050405020304" pitchFamily="18" charset="0"/>
              </a:rPr>
              <a:t> – </a:t>
            </a:r>
            <a:r>
              <a:rPr lang="ru-RU" altLang="de-CZ" sz="2800" i="1">
                <a:latin typeface="Times New Roman" panose="02020603050405020304" pitchFamily="18" charset="0"/>
              </a:rPr>
              <a:t>мы</a:t>
            </a:r>
            <a:r>
              <a:rPr lang="ru-RU" altLang="de-CZ" sz="2800">
                <a:latin typeface="Times New Roman" panose="02020603050405020304" pitchFamily="18" charset="0"/>
              </a:rPr>
              <a:t> </a:t>
            </a:r>
            <a:r>
              <a:rPr lang="ru-RU" altLang="de-CZ" sz="2800" i="1">
                <a:latin typeface="Times New Roman" panose="02020603050405020304" pitchFamily="18" charset="0"/>
              </a:rPr>
              <a:t>отрицаем</a:t>
            </a:r>
            <a:r>
              <a:rPr lang="ru-RU" altLang="de-CZ" sz="2800">
                <a:latin typeface="Times New Roman" panose="02020603050405020304" pitchFamily="18" charset="0"/>
              </a:rPr>
              <a:t> (Тург.).»</a:t>
            </a:r>
          </a:p>
          <a:p>
            <a:pPr marL="457200" indent="-457200">
              <a:buFont typeface="Arial" panose="020B0604020202020204" pitchFamily="34" charset="0"/>
              <a:buChar char="•"/>
            </a:pPr>
            <a:r>
              <a:rPr lang="cs-CZ" altLang="de-CZ" sz="2800">
                <a:latin typeface="Times New Roman" panose="02020603050405020304" pitchFamily="18" charset="0"/>
              </a:rPr>
              <a:t>Je tedy i zde zachován původní lexikální význam zájmen </a:t>
            </a:r>
            <a:r>
              <a:rPr lang="ru-RU" altLang="de-CZ" sz="2800" i="1">
                <a:latin typeface="Times New Roman" panose="02020603050405020304" pitchFamily="18" charset="0"/>
              </a:rPr>
              <a:t>весь</a:t>
            </a:r>
            <a:r>
              <a:rPr lang="ru-RU" altLang="de-CZ" sz="2800">
                <a:latin typeface="Times New Roman" panose="02020603050405020304" pitchFamily="18" charset="0"/>
              </a:rPr>
              <a:t> </a:t>
            </a:r>
            <a:r>
              <a:rPr lang="de-CH" altLang="de-CZ" sz="2800">
                <a:latin typeface="Times New Roman" panose="02020603050405020304" pitchFamily="18" charset="0"/>
              </a:rPr>
              <a:t>a </a:t>
            </a:r>
            <a:r>
              <a:rPr lang="ru-RU" altLang="de-CZ" sz="2800" i="1">
                <a:latin typeface="Times New Roman" panose="02020603050405020304" pitchFamily="18" charset="0"/>
              </a:rPr>
              <a:t>сам</a:t>
            </a:r>
            <a:r>
              <a:rPr lang="de-CH" altLang="de-CZ" sz="2800">
                <a:latin typeface="Times New Roman" panose="02020603050405020304" pitchFamily="18" charset="0"/>
              </a:rPr>
              <a:t>? </a:t>
            </a:r>
            <a:r>
              <a:rPr lang="cs-CZ" altLang="de-CZ" sz="2800">
                <a:latin typeface="Times New Roman" panose="02020603050405020304" pitchFamily="18" charset="0"/>
              </a:rPr>
              <a:t>Zvlášť v druhém případu se to nezdá zcela evidentní.</a:t>
            </a:r>
          </a:p>
          <a:p>
            <a:pPr marL="457200" indent="-457200">
              <a:buFont typeface="Arial" panose="020B0604020202020204" pitchFamily="34" charset="0"/>
              <a:buChar char="•"/>
            </a:pPr>
            <a:r>
              <a:rPr lang="cs-CZ" altLang="de-CZ" sz="2800">
                <a:latin typeface="Times New Roman" panose="02020603050405020304" pitchFamily="18" charset="0"/>
              </a:rPr>
              <a:t>Pražská RG (1979, §668) píše oproti tomu: </a:t>
            </a:r>
            <a:r>
              <a:rPr lang="ru-RU" altLang="de-CZ" sz="2800">
                <a:latin typeface="Times New Roman" panose="02020603050405020304" pitchFamily="18" charset="0"/>
              </a:rPr>
              <a:t>«Система форм степеней сравнения включает простые (синтетические) формы сравнительной степени</a:t>
            </a:r>
            <a:endParaRPr lang="cs-CZ" altLang="de-CZ" sz="2800">
              <a:latin typeface="Times New Roman" panose="02020603050405020304" pitchFamily="18" charset="0"/>
            </a:endParaRPr>
          </a:p>
          <a:p>
            <a:pPr marL="457200" indent="-457200">
              <a:buFont typeface="Arial" panose="020B0604020202020204" pitchFamily="34" charset="0"/>
              <a:buChar char="•"/>
            </a:pPr>
            <a:endParaRPr lang="de-DE" altLang="de-CZ" sz="2800">
              <a:latin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Inhaltsplatzhalter 2">
            <a:extLst>
              <a:ext uri="{FF2B5EF4-FFF2-40B4-BE49-F238E27FC236}">
                <a16:creationId xmlns:a16="http://schemas.microsoft.com/office/drawing/2014/main" id="{0D6EA7CA-979D-A3D8-073F-2D2F839B4F00}"/>
              </a:ext>
            </a:extLst>
          </p:cNvPr>
          <p:cNvSpPr>
            <a:spLocks noGrp="1" noChangeArrowheads="1"/>
          </p:cNvSpPr>
          <p:nvPr>
            <p:ph idx="1"/>
          </p:nvPr>
        </p:nvSpPr>
        <p:spPr>
          <a:xfrm>
            <a:off x="323850" y="404813"/>
            <a:ext cx="8496300" cy="6048375"/>
          </a:xfrm>
        </p:spPr>
        <p:txBody>
          <a:bodyPr/>
          <a:lstStyle/>
          <a:p>
            <a:pPr marL="457200" indent="-457200">
              <a:buFont typeface="Arial" panose="020B0604020202020204" pitchFamily="34" charset="0"/>
              <a:buChar char="•"/>
            </a:pPr>
            <a:r>
              <a:rPr lang="de-DE" altLang="de-CZ" sz="2800">
                <a:latin typeface="Times New Roman" panose="02020603050405020304" pitchFamily="18" charset="0"/>
              </a:rPr>
              <a:t>- </a:t>
            </a:r>
            <a:r>
              <a:rPr lang="ru-RU" altLang="de-CZ" sz="2800">
                <a:latin typeface="Times New Roman" panose="02020603050405020304" pitchFamily="18" charset="0"/>
              </a:rPr>
              <a:t>компаратива (напр., </a:t>
            </a:r>
            <a:r>
              <a:rPr lang="ru-RU" altLang="de-CZ" sz="2800" i="1">
                <a:latin typeface="Times New Roman" panose="02020603050405020304" pitchFamily="18" charset="0"/>
              </a:rPr>
              <a:t>правильнее</a:t>
            </a:r>
            <a:r>
              <a:rPr lang="ru-RU" altLang="de-CZ" sz="2800">
                <a:latin typeface="Times New Roman" panose="02020603050405020304" pitchFamily="18" charset="0"/>
              </a:rPr>
              <a:t>), и превосходной степени –</a:t>
            </a:r>
            <a:r>
              <a:rPr lang="de-CH" altLang="de-CZ" sz="2800">
                <a:latin typeface="Times New Roman" panose="02020603050405020304" pitchFamily="18" charset="0"/>
              </a:rPr>
              <a:t> </a:t>
            </a:r>
            <a:r>
              <a:rPr lang="ru-RU" altLang="de-CZ" sz="2800">
                <a:latin typeface="Times New Roman" panose="02020603050405020304" pitchFamily="18" charset="0"/>
              </a:rPr>
              <a:t>суперлатива (напр., </a:t>
            </a:r>
            <a:r>
              <a:rPr lang="ru-RU" altLang="de-CZ" sz="2800" i="1">
                <a:latin typeface="Times New Roman" panose="02020603050405020304" pitchFamily="18" charset="0"/>
              </a:rPr>
              <a:t>правильнейший</a:t>
            </a:r>
            <a:r>
              <a:rPr lang="ru-RU" altLang="de-CZ" sz="2800">
                <a:latin typeface="Times New Roman" panose="02020603050405020304" pitchFamily="18" charset="0"/>
              </a:rPr>
              <a:t>), а также сложные (аналитические) формы компаратива (напр., </a:t>
            </a:r>
            <a:r>
              <a:rPr lang="ru-RU" altLang="de-CZ" sz="2800" i="1">
                <a:latin typeface="Times New Roman" panose="02020603050405020304" pitchFamily="18" charset="0"/>
              </a:rPr>
              <a:t>более правильный, более правилен, более правильно</a:t>
            </a:r>
            <a:r>
              <a:rPr lang="ru-RU" altLang="de-CZ" sz="2800">
                <a:latin typeface="Times New Roman" panose="02020603050405020304" pitchFamily="18" charset="0"/>
              </a:rPr>
              <a:t>) и суперлатива (напр., </a:t>
            </a:r>
            <a:r>
              <a:rPr lang="ru-RU" altLang="de-CZ" sz="2800" i="1">
                <a:latin typeface="Times New Roman" panose="02020603050405020304" pitchFamily="18" charset="0"/>
              </a:rPr>
              <a:t>самый правильный</a:t>
            </a:r>
            <a:r>
              <a:rPr lang="de-CH" altLang="de-CZ" sz="2800" i="1">
                <a:latin typeface="Times New Roman" panose="02020603050405020304" pitchFamily="18" charset="0"/>
              </a:rPr>
              <a:t>;</a:t>
            </a:r>
            <a:r>
              <a:rPr lang="ru-RU" altLang="de-CZ" sz="2800" i="1">
                <a:latin typeface="Times New Roman" panose="02020603050405020304" pitchFamily="18" charset="0"/>
              </a:rPr>
              <a:t> наиболее правильный, наиболее правилен, наиболее правильно</a:t>
            </a:r>
            <a:r>
              <a:rPr lang="de-CH" altLang="de-CZ" sz="2800">
                <a:latin typeface="Times New Roman" panose="02020603050405020304" pitchFamily="18" charset="0"/>
              </a:rPr>
              <a:t>). (...) </a:t>
            </a:r>
            <a:r>
              <a:rPr lang="ru-RU" altLang="de-CZ" sz="2800">
                <a:latin typeface="Times New Roman" panose="02020603050405020304" pitchFamily="18" charset="0"/>
              </a:rPr>
              <a:t>К этой системе примыкают описательные формы с значением превосходной степени типа </a:t>
            </a:r>
            <a:r>
              <a:rPr lang="ru-RU" altLang="de-CZ" sz="2800" i="1">
                <a:latin typeface="Times New Roman" panose="02020603050405020304" pitchFamily="18" charset="0"/>
              </a:rPr>
              <a:t>правильнее всего </a:t>
            </a:r>
            <a:r>
              <a:rPr lang="ru-RU" altLang="de-CZ" sz="2800">
                <a:latin typeface="Times New Roman" panose="02020603050405020304" pitchFamily="18" charset="0"/>
              </a:rPr>
              <a:t>и </a:t>
            </a:r>
            <a:r>
              <a:rPr lang="ru-RU" altLang="de-CZ" sz="2800" i="1">
                <a:latin typeface="Times New Roman" panose="02020603050405020304" pitchFamily="18" charset="0"/>
              </a:rPr>
              <a:t>правильнее всех</a:t>
            </a:r>
            <a:r>
              <a:rPr lang="ru-RU" altLang="de-CZ" sz="2800">
                <a:latin typeface="Times New Roman" panose="02020603050405020304" pitchFamily="18" charset="0"/>
              </a:rPr>
              <a:t>.»</a:t>
            </a:r>
          </a:p>
          <a:p>
            <a:pPr marL="457200" indent="-457200">
              <a:buFont typeface="Arial" panose="020B0604020202020204" pitchFamily="34" charset="0"/>
              <a:buChar char="•"/>
            </a:pPr>
            <a:r>
              <a:rPr lang="cs-CZ" altLang="de-CZ" sz="2800">
                <a:latin typeface="Times New Roman" panose="02020603050405020304" pitchFamily="18" charset="0"/>
              </a:rPr>
              <a:t>Za součást stupňování tedy nepovažuje jen tvary </a:t>
            </a:r>
            <a:r>
              <a:rPr lang="ru-RU" altLang="de-CZ" sz="2800" i="1">
                <a:latin typeface="Times New Roman" panose="02020603050405020304" pitchFamily="18" charset="0"/>
              </a:rPr>
              <a:t>более правильный</a:t>
            </a:r>
            <a:r>
              <a:rPr lang="cs-CZ" altLang="de-CZ" sz="2800" i="1">
                <a:latin typeface="Times New Roman" panose="02020603050405020304" pitchFamily="18" charset="0"/>
              </a:rPr>
              <a:t>, </a:t>
            </a:r>
            <a:r>
              <a:rPr lang="ru-RU" altLang="de-CZ" sz="2800" i="1">
                <a:latin typeface="Times New Roman" panose="02020603050405020304" pitchFamily="18" charset="0"/>
              </a:rPr>
              <a:t>самый правильный</a:t>
            </a:r>
            <a:r>
              <a:rPr lang="cs-CZ" altLang="de-CZ" sz="2800">
                <a:latin typeface="Times New Roman" panose="02020603050405020304" pitchFamily="18" charset="0"/>
              </a:rPr>
              <a:t> etc., ale i </a:t>
            </a:r>
            <a:r>
              <a:rPr lang="ru-RU" altLang="de-CZ" sz="2800" i="1">
                <a:latin typeface="Times New Roman" panose="02020603050405020304" pitchFamily="18" charset="0"/>
              </a:rPr>
              <a:t>правильнейший</a:t>
            </a:r>
            <a:r>
              <a:rPr lang="cs-CZ" altLang="de-CZ" sz="2800">
                <a:latin typeface="Times New Roman" panose="02020603050405020304" pitchFamily="18" charset="0"/>
              </a:rPr>
              <a:t>, jak to dělá i Ďurovič.</a:t>
            </a:r>
            <a:endParaRPr lang="de-DE" altLang="de-CZ" sz="2800">
              <a:latin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B8F41463-174D-FD3C-7D00-FBD3BB975AF1}"/>
              </a:ext>
            </a:extLst>
          </p:cNvPr>
          <p:cNvSpPr>
            <a:spLocks noGrp="1" noChangeArrowheads="1"/>
          </p:cNvSpPr>
          <p:nvPr>
            <p:ph type="body"/>
          </p:nvPr>
        </p:nvSpPr>
        <p:spPr>
          <a:xfrm>
            <a:off x="250825" y="188913"/>
            <a:ext cx="8226425" cy="6451600"/>
          </a:xfrm>
        </p:spPr>
        <p:txBody>
          <a:bodyPr anchor="t"/>
          <a:lstStyle/>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endParaRPr lang="de-CH" altLang="de-CZ" sz="2800" dirty="0">
              <a:latin typeface="Times New Roman" panose="02020603050405020304" pitchFamily="18" charset="0"/>
            </a:endParaRPr>
          </a:p>
          <a:p>
            <a:pPr marL="339725" indent="-338138" algn="l" eaLnBrk="1" hangingPunct="1">
              <a:spcBef>
                <a:spcPts val="800"/>
              </a:spcBef>
              <a:buFont typeface="Times New Roman" panose="02020603050405020304" pitchFamily="18" charset="0"/>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ru-RU" altLang="de-CZ" sz="2800" i="1" dirty="0">
                <a:latin typeface="Times New Roman" panose="02020603050405020304" pitchFamily="18" charset="0"/>
              </a:rPr>
              <a:t>выс</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кий – выс</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к, высок</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 выс</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к</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 выс</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к</a:t>
            </a:r>
            <a:r>
              <a:rPr lang="ru-RU" altLang="de-CZ" sz="2800" i="1" u="sng" dirty="0">
                <a:latin typeface="Times New Roman" panose="02020603050405020304" pitchFamily="18" charset="0"/>
              </a:rPr>
              <a:t>и</a:t>
            </a:r>
          </a:p>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ru-RU" altLang="de-CZ" sz="2800" dirty="0">
                <a:latin typeface="Times New Roman" panose="02020603050405020304" pitchFamily="18" charset="0"/>
              </a:rPr>
              <a:t>	</a:t>
            </a:r>
            <a:r>
              <a:rPr lang="ru-RU" altLang="de-CZ" sz="2800" i="1" dirty="0">
                <a:latin typeface="Times New Roman" panose="02020603050405020304" pitchFamily="18" charset="0"/>
              </a:rPr>
              <a:t>св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жий – свеж, свеж</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 свеж</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 св</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ж</a:t>
            </a:r>
            <a:r>
              <a:rPr lang="ru-RU" altLang="de-CZ" sz="2800" i="1" u="sng" dirty="0">
                <a:latin typeface="Times New Roman" panose="02020603050405020304" pitchFamily="18" charset="0"/>
              </a:rPr>
              <a:t>и</a:t>
            </a:r>
          </a:p>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ru-RU" altLang="de-CZ" sz="2800" dirty="0">
                <a:latin typeface="Times New Roman" panose="02020603050405020304" pitchFamily="18" charset="0"/>
              </a:rPr>
              <a:t>	</a:t>
            </a:r>
            <a:r>
              <a:rPr lang="ru-RU" altLang="de-CZ" sz="2800" i="1" dirty="0">
                <a:latin typeface="Times New Roman" panose="02020603050405020304" pitchFamily="18" charset="0"/>
              </a:rPr>
              <a:t>р</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жий – рыж, рыж</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 р</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же, р</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жи</a:t>
            </a:r>
          </a:p>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ru-RU" altLang="de-CZ" sz="2800" i="1" dirty="0">
                <a:latin typeface="Times New Roman" panose="02020603050405020304" pitchFamily="18" charset="0"/>
              </a:rPr>
              <a:t>	с</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ний – синь, син</a:t>
            </a:r>
            <a:r>
              <a:rPr lang="ru-RU" altLang="de-CZ" sz="2800" i="1" u="sng" dirty="0">
                <a:latin typeface="Times New Roman" panose="02020603050405020304" pitchFamily="18" charset="0"/>
              </a:rPr>
              <a:t>я</a:t>
            </a:r>
            <a:r>
              <a:rPr lang="ru-RU" altLang="de-CZ" sz="2800" i="1" dirty="0">
                <a:latin typeface="Times New Roman" panose="02020603050405020304" pitchFamily="18" charset="0"/>
              </a:rPr>
              <a:t>, с</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не, с</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ни</a:t>
            </a:r>
          </a:p>
          <a:p>
            <a:pPr marL="339725" indent="-338138" algn="l" eaLnBrk="1" hangingPunct="1">
              <a:spcBef>
                <a:spcPts val="800"/>
              </a:spcBef>
              <a:buFont typeface="Times New Roman" panose="02020603050405020304" pitchFamily="18" charset="0"/>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r>
              <a:rPr lang="cs-CZ" altLang="de-CZ" sz="2800" dirty="0">
                <a:latin typeface="Times New Roman" panose="02020603050405020304" pitchFamily="18" charset="0"/>
              </a:rPr>
              <a:t>Kmen jmenných tvarů odpovídá složeným tvarům, s řídkými výjimkami, z nichž nejčastější se týká příčestí minulého trpného, které v atributivních tvarech má zdvojené /n:/, ve jmenných tvarech však pouze jednoduché /n/:</a:t>
            </a:r>
          </a:p>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endParaRPr lang="cs-CZ" altLang="de-CZ" sz="2800" dirty="0">
              <a:latin typeface="Times New Roman" panose="02020603050405020304" pitchFamily="18" charset="0"/>
            </a:endParaRPr>
          </a:p>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endParaRPr lang="cs-CZ" altLang="de-CZ" sz="2800" dirty="0">
              <a:latin typeface="Times New Roman" panose="02020603050405020304" pitchFamily="18" charset="0"/>
            </a:endParaRPr>
          </a:p>
          <a:p>
            <a:pPr marL="339725" indent="-338138" algn="l" eaLnBrk="1" hangingPunct="1">
              <a:spcBef>
                <a:spcPts val="80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defRPr/>
            </a:pPr>
            <a:endParaRPr lang="cs-CZ" altLang="de-CZ" sz="2800" dirty="0">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3CB7801A-8A20-6E54-D73F-DCA85ED84F80}"/>
              </a:ext>
            </a:extLst>
          </p:cNvPr>
          <p:cNvSpPr>
            <a:spLocks noGrp="1" noChangeArrowheads="1"/>
          </p:cNvSpPr>
          <p:nvPr>
            <p:ph type="body"/>
          </p:nvPr>
        </p:nvSpPr>
        <p:spPr>
          <a:xfrm>
            <a:off x="323850" y="260350"/>
            <a:ext cx="8226425" cy="62642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dirty="0">
                <a:latin typeface="Times New Roman" panose="02020603050405020304" pitchFamily="18" charset="0"/>
              </a:rPr>
              <a:t>нап</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санный – нап</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сан, нап</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сана, нап</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сано, нап</a:t>
            </a:r>
            <a:r>
              <a:rPr lang="ru-RU" altLang="de-CZ" sz="2800" i="1" u="sng" dirty="0">
                <a:latin typeface="Times New Roman" panose="02020603050405020304" pitchFamily="18" charset="0"/>
              </a:rPr>
              <a:t>и</a:t>
            </a:r>
            <a:r>
              <a:rPr lang="ru-RU" altLang="de-CZ" sz="2800" i="1" dirty="0">
                <a:latin typeface="Times New Roman" panose="02020603050405020304" pitchFamily="18" charset="0"/>
              </a:rPr>
              <a:t>саны</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dirty="0">
                <a:latin typeface="Times New Roman" panose="02020603050405020304" pitchFamily="18" charset="0"/>
              </a:rPr>
              <a:t>	проведённый – проведён, проведен</a:t>
            </a:r>
            <a:r>
              <a:rPr lang="ru-RU" altLang="de-CZ" sz="2800" i="1" u="sng" dirty="0">
                <a:latin typeface="Times New Roman" panose="02020603050405020304" pitchFamily="18" charset="0"/>
              </a:rPr>
              <a:t>а</a:t>
            </a:r>
            <a:r>
              <a:rPr lang="ru-RU" altLang="de-CZ" sz="2800" i="1" dirty="0">
                <a:latin typeface="Times New Roman" panose="02020603050405020304" pitchFamily="18" charset="0"/>
              </a:rPr>
              <a:t>, проведен</a:t>
            </a:r>
            <a:r>
              <a:rPr lang="ru-RU" altLang="de-CZ" sz="2800" i="1" u="sng" dirty="0">
                <a:latin typeface="Times New Roman" panose="02020603050405020304" pitchFamily="18" charset="0"/>
              </a:rPr>
              <a:t>о</a:t>
            </a:r>
            <a:r>
              <a:rPr lang="ru-RU" altLang="de-CZ" sz="2800" i="1" dirty="0">
                <a:latin typeface="Times New Roman" panose="02020603050405020304" pitchFamily="18" charset="0"/>
              </a:rPr>
              <a:t>, проведен</a:t>
            </a:r>
            <a:r>
              <a:rPr lang="ru-RU" altLang="de-CZ" sz="2800" i="1" u="sng" dirty="0">
                <a:latin typeface="Times New Roman" panose="02020603050405020304" pitchFamily="18" charset="0"/>
              </a:rPr>
              <a:t>ы</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Pokud (bývalé) příčestí je zpřídavnělé, tedy jedná se o </a:t>
            </a:r>
            <a:r>
              <a:rPr lang="cs-CZ" altLang="de-CZ" sz="2800" dirty="0" err="1">
                <a:latin typeface="Times New Roman" panose="02020603050405020304" pitchFamily="18" charset="0"/>
              </a:rPr>
              <a:t>departicipiální</a:t>
            </a:r>
            <a:r>
              <a:rPr lang="cs-CZ" altLang="de-CZ" sz="2800" dirty="0">
                <a:latin typeface="Times New Roman" panose="02020603050405020304" pitchFamily="18" charset="0"/>
              </a:rPr>
              <a:t> adjektivum, vystupuje jednoduché /n/ už jenom v </a:t>
            </a:r>
            <a:r>
              <a:rPr lang="cs-CZ" altLang="de-CZ" sz="2800" dirty="0" err="1">
                <a:latin typeface="Times New Roman" panose="02020603050405020304" pitchFamily="18" charset="0"/>
              </a:rPr>
              <a:t>sg</a:t>
            </a:r>
            <a:r>
              <a:rPr lang="cs-CZ" altLang="de-CZ" sz="2800" dirty="0">
                <a:latin typeface="Times New Roman" panose="02020603050405020304" pitchFamily="18" charset="0"/>
              </a:rPr>
              <a:t>. m. jmenného tvaru, jinde je zdvojené /n:/:</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dirty="0">
                <a:latin typeface="Times New Roman" panose="02020603050405020304" pitchFamily="18" charset="0"/>
              </a:rPr>
              <a:t>возв</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шенный</a:t>
            </a:r>
            <a:r>
              <a:rPr lang="ru-RU" altLang="de-CZ" sz="2800" dirty="0">
                <a:latin typeface="Times New Roman" panose="02020603050405020304" pitchFamily="18" charset="0"/>
              </a:rPr>
              <a:t> </a:t>
            </a:r>
            <a:r>
              <a:rPr lang="de-CH" altLang="de-CZ" sz="2800" dirty="0">
                <a:latin typeface="Times New Roman" panose="02020603050405020304" pitchFamily="18" charset="0"/>
              </a:rPr>
              <a:t>,</a:t>
            </a:r>
            <a:r>
              <a:rPr lang="cs-CZ" altLang="de-CZ" sz="2800" dirty="0">
                <a:latin typeface="Times New Roman" panose="02020603050405020304" pitchFamily="18" charset="0"/>
              </a:rPr>
              <a:t>vznešený</a:t>
            </a:r>
            <a:r>
              <a:rPr lang="de-CH" altLang="de-DE" sz="2800" dirty="0">
                <a:latin typeface="Times New Roman" panose="02020603050405020304" pitchFamily="18" charset="0"/>
              </a:rPr>
              <a:t>‘</a:t>
            </a:r>
            <a:r>
              <a:rPr lang="de-CH" altLang="de-CZ" sz="2800" dirty="0">
                <a:latin typeface="Times New Roman" panose="02020603050405020304" pitchFamily="18" charset="0"/>
              </a:rPr>
              <a:t> </a:t>
            </a:r>
            <a:r>
              <a:rPr lang="ru-RU" altLang="de-CZ" sz="2800" dirty="0">
                <a:latin typeface="Times New Roman" panose="02020603050405020304" pitchFamily="18" charset="0"/>
              </a:rPr>
              <a:t>– </a:t>
            </a:r>
            <a:r>
              <a:rPr lang="ru-RU" altLang="de-CZ" sz="2800" i="1" dirty="0">
                <a:latin typeface="Times New Roman" panose="02020603050405020304" pitchFamily="18" charset="0"/>
              </a:rPr>
              <a:t>возв</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шен, возв</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шенна, возв</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шенно, возв</a:t>
            </a:r>
            <a:r>
              <a:rPr lang="ru-RU" altLang="de-CZ" sz="2800" i="1" u="sng" dirty="0">
                <a:latin typeface="Times New Roman" panose="02020603050405020304" pitchFamily="18" charset="0"/>
              </a:rPr>
              <a:t>ы</a:t>
            </a:r>
            <a:r>
              <a:rPr lang="ru-RU" altLang="de-CZ" sz="2800" i="1" dirty="0">
                <a:latin typeface="Times New Roman" panose="02020603050405020304" pitchFamily="18" charset="0"/>
              </a:rPr>
              <a:t>шенны</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de-CH" altLang="de-CZ" sz="2800" i="1" dirty="0">
                <a:latin typeface="Times New Roman" panose="02020603050405020304" pitchFamily="18" charset="0"/>
              </a:rPr>
              <a:t>	</a:t>
            </a:r>
            <a:r>
              <a:rPr lang="ru-RU" altLang="de-CZ" sz="2800" i="1" dirty="0">
                <a:latin typeface="Times New Roman" panose="02020603050405020304" pitchFamily="18" charset="0"/>
              </a:rPr>
              <a:t>расс</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янный </a:t>
            </a:r>
            <a:r>
              <a:rPr lang="de-CH" altLang="de-CZ" sz="2800" dirty="0">
                <a:latin typeface="Times New Roman" panose="02020603050405020304" pitchFamily="18" charset="0"/>
              </a:rPr>
              <a:t>,</a:t>
            </a:r>
            <a:r>
              <a:rPr lang="cs-CZ" altLang="de-CZ" sz="2800" dirty="0">
                <a:latin typeface="Times New Roman" panose="02020603050405020304" pitchFamily="18" charset="0"/>
              </a:rPr>
              <a:t>roztržitý</a:t>
            </a:r>
            <a:r>
              <a:rPr lang="de-CH" altLang="de-DE" sz="2800" dirty="0">
                <a:latin typeface="Times New Roman" panose="02020603050405020304" pitchFamily="18" charset="0"/>
              </a:rPr>
              <a:t>‘</a:t>
            </a:r>
            <a:r>
              <a:rPr lang="de-CH" altLang="de-CZ" sz="2800" dirty="0">
                <a:latin typeface="Times New Roman" panose="02020603050405020304" pitchFamily="18" charset="0"/>
              </a:rPr>
              <a:t> </a:t>
            </a:r>
            <a:r>
              <a:rPr lang="ru-RU" altLang="de-CZ" sz="2800" i="1" dirty="0">
                <a:latin typeface="Times New Roman" panose="02020603050405020304" pitchFamily="18" charset="0"/>
              </a:rPr>
              <a:t>– расс</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ян, расс</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янна, расс</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янно, расс</a:t>
            </a:r>
            <a:r>
              <a:rPr lang="ru-RU" altLang="de-CZ" sz="2800" i="1" u="sng" dirty="0">
                <a:latin typeface="Times New Roman" panose="02020603050405020304" pitchFamily="18" charset="0"/>
              </a:rPr>
              <a:t>е</a:t>
            </a:r>
            <a:r>
              <a:rPr lang="ru-RU" altLang="de-CZ" sz="2800" i="1" dirty="0">
                <a:latin typeface="Times New Roman" panose="02020603050405020304" pitchFamily="18" charset="0"/>
              </a:rPr>
              <a:t>янны</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1FBBC12F-DAB5-53EE-4877-4B704CE980B4}"/>
              </a:ext>
            </a:extLst>
          </p:cNvPr>
          <p:cNvSpPr>
            <a:spLocks noGrp="1" noChangeArrowheads="1"/>
          </p:cNvSpPr>
          <p:nvPr>
            <p:ph type="body"/>
          </p:nvPr>
        </p:nvSpPr>
        <p:spPr>
          <a:xfrm>
            <a:off x="179388" y="188913"/>
            <a:ext cx="8226425" cy="6480175"/>
          </a:xfrm>
        </p:spPr>
        <p:txBody>
          <a:bodyPr anchor="t"/>
          <a:lstStyle/>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Totéž platí i pro některá jiná adjektiva, která nevznikla z příčestí:</a:t>
            </a:r>
          </a:p>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иск</a:t>
            </a:r>
            <a:r>
              <a:rPr lang="ru-RU" altLang="de-CZ" sz="2800" i="1" u="sng">
                <a:latin typeface="Times New Roman" panose="02020603050405020304" pitchFamily="18" charset="0"/>
              </a:rPr>
              <a:t>у</a:t>
            </a:r>
            <a:r>
              <a:rPr lang="ru-RU" altLang="de-CZ" sz="2800" i="1">
                <a:latin typeface="Times New Roman" panose="02020603050405020304" pitchFamily="18" charset="0"/>
              </a:rPr>
              <a:t>сственный – иск</a:t>
            </a:r>
            <a:r>
              <a:rPr lang="ru-RU" altLang="de-CZ" sz="2800" i="1" u="sng">
                <a:latin typeface="Times New Roman" panose="02020603050405020304" pitchFamily="18" charset="0"/>
              </a:rPr>
              <a:t>у</a:t>
            </a:r>
            <a:r>
              <a:rPr lang="ru-RU" altLang="de-CZ" sz="2800" i="1">
                <a:latin typeface="Times New Roman" panose="02020603050405020304" pitchFamily="18" charset="0"/>
              </a:rPr>
              <a:t>сствен, иск</a:t>
            </a:r>
            <a:r>
              <a:rPr lang="ru-RU" altLang="de-CZ" sz="2800" i="1" u="sng">
                <a:latin typeface="Times New Roman" panose="02020603050405020304" pitchFamily="18" charset="0"/>
              </a:rPr>
              <a:t>у</a:t>
            </a:r>
            <a:r>
              <a:rPr lang="ru-RU" altLang="de-CZ" sz="2800" i="1">
                <a:latin typeface="Times New Roman" panose="02020603050405020304" pitchFamily="18" charset="0"/>
              </a:rPr>
              <a:t>сственна, иск</a:t>
            </a:r>
            <a:r>
              <a:rPr lang="ru-RU" altLang="de-CZ" sz="2800" i="1" u="sng">
                <a:latin typeface="Times New Roman" panose="02020603050405020304" pitchFamily="18" charset="0"/>
              </a:rPr>
              <a:t>у</a:t>
            </a:r>
            <a:r>
              <a:rPr lang="ru-RU" altLang="de-CZ" sz="2800" i="1">
                <a:latin typeface="Times New Roman" panose="02020603050405020304" pitchFamily="18" charset="0"/>
              </a:rPr>
              <a:t>сственно, иск</a:t>
            </a:r>
            <a:r>
              <a:rPr lang="ru-RU" altLang="de-CZ" sz="2800" i="1" u="sng">
                <a:latin typeface="Times New Roman" panose="02020603050405020304" pitchFamily="18" charset="0"/>
              </a:rPr>
              <a:t>у</a:t>
            </a:r>
            <a:r>
              <a:rPr lang="ru-RU" altLang="de-CZ" sz="2800" i="1">
                <a:latin typeface="Times New Roman" panose="02020603050405020304" pitchFamily="18" charset="0"/>
              </a:rPr>
              <a:t>сственны</a:t>
            </a:r>
          </a:p>
          <a:p>
            <a:pPr marL="338138" indent="-338138" algn="l" eaLnBrk="1" hangingPunct="1">
              <a:lnSpc>
                <a:spcPct val="90000"/>
              </a:lnSpc>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	торж</a:t>
            </a:r>
            <a:r>
              <a:rPr lang="ru-RU" altLang="de-CZ" sz="2800" i="1" u="sng">
                <a:latin typeface="Times New Roman" panose="02020603050405020304" pitchFamily="18" charset="0"/>
              </a:rPr>
              <a:t>е</a:t>
            </a:r>
            <a:r>
              <a:rPr lang="ru-RU" altLang="de-CZ" sz="2800" i="1">
                <a:latin typeface="Times New Roman" panose="02020603050405020304" pitchFamily="18" charset="0"/>
              </a:rPr>
              <a:t>ственный – торж</a:t>
            </a:r>
            <a:r>
              <a:rPr lang="ru-RU" altLang="de-CZ" sz="2800" i="1" u="sng">
                <a:latin typeface="Times New Roman" panose="02020603050405020304" pitchFamily="18" charset="0"/>
              </a:rPr>
              <a:t>е</a:t>
            </a:r>
            <a:r>
              <a:rPr lang="ru-RU" altLang="de-CZ" sz="2800" i="1">
                <a:latin typeface="Times New Roman" panose="02020603050405020304" pitchFamily="18" charset="0"/>
              </a:rPr>
              <a:t>ствен, торж</a:t>
            </a:r>
            <a:r>
              <a:rPr lang="ru-RU" altLang="de-CZ" sz="2800" i="1" u="sng">
                <a:latin typeface="Times New Roman" panose="02020603050405020304" pitchFamily="18" charset="0"/>
              </a:rPr>
              <a:t>е</a:t>
            </a:r>
            <a:r>
              <a:rPr lang="ru-RU" altLang="de-CZ" sz="2800" i="1">
                <a:latin typeface="Times New Roman" panose="02020603050405020304" pitchFamily="18" charset="0"/>
              </a:rPr>
              <a:t>ственна, торж</a:t>
            </a:r>
            <a:r>
              <a:rPr lang="ru-RU" altLang="de-CZ" sz="2800" i="1" u="sng">
                <a:latin typeface="Times New Roman" panose="02020603050405020304" pitchFamily="18" charset="0"/>
              </a:rPr>
              <a:t>е</a:t>
            </a:r>
            <a:r>
              <a:rPr lang="ru-RU" altLang="de-CZ" sz="2800" i="1">
                <a:latin typeface="Times New Roman" panose="02020603050405020304" pitchFamily="18" charset="0"/>
              </a:rPr>
              <a:t>ственно, торж</a:t>
            </a:r>
            <a:r>
              <a:rPr lang="ru-RU" altLang="de-CZ" sz="2800" i="1" u="sng">
                <a:latin typeface="Times New Roman" panose="02020603050405020304" pitchFamily="18" charset="0"/>
              </a:rPr>
              <a:t>е</a:t>
            </a:r>
            <a:r>
              <a:rPr lang="ru-RU" altLang="de-CZ" sz="2800" i="1">
                <a:latin typeface="Times New Roman" panose="02020603050405020304" pitchFamily="18" charset="0"/>
              </a:rPr>
              <a:t>ственны</a:t>
            </a:r>
          </a:p>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U některých adjektiv je v sg. m. mezi oběma /n/ pohyblivý vokál:</a:t>
            </a:r>
          </a:p>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ц</a:t>
            </a:r>
            <a:r>
              <a:rPr lang="ru-RU" altLang="de-CZ" sz="2800" i="1" u="sng">
                <a:latin typeface="Times New Roman" panose="02020603050405020304" pitchFamily="18" charset="0"/>
              </a:rPr>
              <a:t>е</a:t>
            </a:r>
            <a:r>
              <a:rPr lang="ru-RU" altLang="de-CZ" sz="2800" i="1">
                <a:latin typeface="Times New Roman" panose="02020603050405020304" pitchFamily="18" charset="0"/>
              </a:rPr>
              <a:t>нный – ц</a:t>
            </a:r>
            <a:r>
              <a:rPr lang="ru-RU" altLang="de-CZ" sz="2800" i="1" u="sng">
                <a:latin typeface="Times New Roman" panose="02020603050405020304" pitchFamily="18" charset="0"/>
              </a:rPr>
              <a:t>е</a:t>
            </a:r>
            <a:r>
              <a:rPr lang="ru-RU" altLang="de-CZ" sz="2800" i="1">
                <a:latin typeface="Times New Roman" panose="02020603050405020304" pitchFamily="18" charset="0"/>
              </a:rPr>
              <a:t>нен, ц</a:t>
            </a:r>
            <a:r>
              <a:rPr lang="ru-RU" altLang="de-CZ" sz="2800" i="1" u="sng">
                <a:latin typeface="Times New Roman" panose="02020603050405020304" pitchFamily="18" charset="0"/>
              </a:rPr>
              <a:t>е</a:t>
            </a:r>
            <a:r>
              <a:rPr lang="ru-RU" altLang="de-CZ" sz="2800" i="1">
                <a:latin typeface="Times New Roman" panose="02020603050405020304" pitchFamily="18" charset="0"/>
              </a:rPr>
              <a:t>нна, ц</a:t>
            </a:r>
            <a:r>
              <a:rPr lang="ru-RU" altLang="de-CZ" sz="2800" i="1" u="sng">
                <a:latin typeface="Times New Roman" panose="02020603050405020304" pitchFamily="18" charset="0"/>
              </a:rPr>
              <a:t>е</a:t>
            </a:r>
            <a:r>
              <a:rPr lang="ru-RU" altLang="de-CZ" sz="2800" i="1">
                <a:latin typeface="Times New Roman" panose="02020603050405020304" pitchFamily="18" charset="0"/>
              </a:rPr>
              <a:t>нно, ц</a:t>
            </a:r>
            <a:r>
              <a:rPr lang="ru-RU" altLang="de-CZ" sz="2800" i="1" u="sng">
                <a:latin typeface="Times New Roman" panose="02020603050405020304" pitchFamily="18" charset="0"/>
              </a:rPr>
              <a:t>е</a:t>
            </a:r>
            <a:r>
              <a:rPr lang="ru-RU" altLang="de-CZ" sz="2800" i="1">
                <a:latin typeface="Times New Roman" panose="02020603050405020304" pitchFamily="18" charset="0"/>
              </a:rPr>
              <a:t>нны</a:t>
            </a:r>
          </a:p>
          <a:p>
            <a:pPr marL="338138" indent="-338138" algn="l" eaLnBrk="1" hangingPunct="1">
              <a:lnSpc>
                <a:spcPct val="90000"/>
              </a:lnSpc>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	почт</a:t>
            </a:r>
            <a:r>
              <a:rPr lang="ru-RU" altLang="de-CZ" sz="2800" i="1" u="sng">
                <a:latin typeface="Times New Roman" panose="02020603050405020304" pitchFamily="18" charset="0"/>
              </a:rPr>
              <a:t>е</a:t>
            </a:r>
            <a:r>
              <a:rPr lang="ru-RU" altLang="de-CZ" sz="2800" i="1">
                <a:latin typeface="Times New Roman" panose="02020603050405020304" pitchFamily="18" charset="0"/>
              </a:rPr>
              <a:t>нный – почт</a:t>
            </a:r>
            <a:r>
              <a:rPr lang="ru-RU" altLang="de-CZ" sz="2800" i="1" u="sng">
                <a:latin typeface="Times New Roman" panose="02020603050405020304" pitchFamily="18" charset="0"/>
              </a:rPr>
              <a:t>е</a:t>
            </a:r>
            <a:r>
              <a:rPr lang="ru-RU" altLang="de-CZ" sz="2800" i="1">
                <a:latin typeface="Times New Roman" panose="02020603050405020304" pitchFamily="18" charset="0"/>
              </a:rPr>
              <a:t>нен, почт</a:t>
            </a:r>
            <a:r>
              <a:rPr lang="ru-RU" altLang="de-CZ" sz="2800" i="1" u="sng">
                <a:latin typeface="Times New Roman" panose="02020603050405020304" pitchFamily="18" charset="0"/>
              </a:rPr>
              <a:t>е</a:t>
            </a:r>
            <a:r>
              <a:rPr lang="ru-RU" altLang="de-CZ" sz="2800" i="1">
                <a:latin typeface="Times New Roman" panose="02020603050405020304" pitchFamily="18" charset="0"/>
              </a:rPr>
              <a:t>нна, почт</a:t>
            </a:r>
            <a:r>
              <a:rPr lang="ru-RU" altLang="de-CZ" sz="2800" i="1" u="sng">
                <a:latin typeface="Times New Roman" panose="02020603050405020304" pitchFamily="18" charset="0"/>
              </a:rPr>
              <a:t>е</a:t>
            </a:r>
            <a:r>
              <a:rPr lang="ru-RU" altLang="de-CZ" sz="2800" i="1">
                <a:latin typeface="Times New Roman" panose="02020603050405020304" pitchFamily="18" charset="0"/>
              </a:rPr>
              <a:t>нно, почт</a:t>
            </a:r>
            <a:r>
              <a:rPr lang="ru-RU" altLang="de-CZ" sz="2800" i="1" u="sng">
                <a:latin typeface="Times New Roman" panose="02020603050405020304" pitchFamily="18" charset="0"/>
              </a:rPr>
              <a:t>е</a:t>
            </a:r>
            <a:r>
              <a:rPr lang="ru-RU" altLang="de-CZ" sz="2800" i="1">
                <a:latin typeface="Times New Roman" panose="02020603050405020304" pitchFamily="18" charset="0"/>
              </a:rPr>
              <a:t>нны</a:t>
            </a:r>
          </a:p>
          <a:p>
            <a:pPr marL="338138" indent="-338138" algn="l" eaLnBrk="1" hangingPunct="1">
              <a:lnSpc>
                <a:spcPct val="90000"/>
              </a:lnSpc>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Jednoznačná, všeobecná pravidla nejsou</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7" name="Rectangle 1">
            <a:extLst>
              <a:ext uri="{FF2B5EF4-FFF2-40B4-BE49-F238E27FC236}">
                <a16:creationId xmlns:a16="http://schemas.microsoft.com/office/drawing/2014/main" id="{178D6B41-EBB3-E6AD-D6DF-3E56BF73B7DF}"/>
              </a:ext>
            </a:extLst>
          </p:cNvPr>
          <p:cNvSpPr>
            <a:spLocks noGrp="1" noChangeArrowheads="1"/>
          </p:cNvSpPr>
          <p:nvPr>
            <p:ph type="body"/>
          </p:nvPr>
        </p:nvSpPr>
        <p:spPr>
          <a:xfrm>
            <a:off x="250825" y="188913"/>
            <a:ext cx="8226425" cy="5903912"/>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Některá jednotlivá adjektiva vykazují alternaci mezi palatalizovaným a nepalatalizovaným konsonantem, která se však ne vždy (a ne vždy obligatorně) týká všech tvarů: </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u="sng">
                <a:latin typeface="Times New Roman" panose="02020603050405020304" pitchFamily="18" charset="0"/>
              </a:rPr>
              <a:t>и</a:t>
            </a:r>
            <a:r>
              <a:rPr lang="ru-RU" altLang="de-CZ" sz="2800" i="1">
                <a:latin typeface="Times New Roman" panose="02020603050405020304" pitchFamily="18" charset="0"/>
              </a:rPr>
              <a:t>скренний</a:t>
            </a:r>
            <a:r>
              <a:rPr lang="ru-RU" altLang="de-CZ" sz="2800">
                <a:latin typeface="Times New Roman" panose="02020603050405020304" pitchFamily="18" charset="0"/>
              </a:rPr>
              <a:t> </a:t>
            </a:r>
            <a:r>
              <a:rPr lang="de-CH" altLang="de-CZ" sz="2800">
                <a:latin typeface="Times New Roman" panose="02020603050405020304" pitchFamily="18" charset="0"/>
              </a:rPr>
              <a:t>,upřímný</a:t>
            </a:r>
            <a:r>
              <a:rPr lang="de-CH" altLang="de-DE" sz="2800">
                <a:latin typeface="Times New Roman" panose="02020603050405020304" pitchFamily="18" charset="0"/>
              </a:rPr>
              <a:t>‘</a:t>
            </a:r>
            <a:r>
              <a:rPr lang="de-CH" altLang="de-CZ" sz="2800">
                <a:latin typeface="Times New Roman" panose="02020603050405020304" pitchFamily="18" charset="0"/>
              </a:rPr>
              <a:t> – </a:t>
            </a:r>
            <a:r>
              <a:rPr lang="ru-RU" altLang="de-CZ" sz="2800" i="1" u="sng">
                <a:latin typeface="Times New Roman" panose="02020603050405020304" pitchFamily="18" charset="0"/>
              </a:rPr>
              <a:t>и</a:t>
            </a:r>
            <a:r>
              <a:rPr lang="ru-RU" altLang="de-CZ" sz="2800" i="1">
                <a:latin typeface="Times New Roman" panose="02020603050405020304" pitchFamily="18" charset="0"/>
              </a:rPr>
              <a:t>скренен, </a:t>
            </a:r>
            <a:r>
              <a:rPr lang="ru-RU" altLang="de-CZ" sz="2800" i="1" u="sng">
                <a:latin typeface="Times New Roman" panose="02020603050405020304" pitchFamily="18" charset="0"/>
              </a:rPr>
              <a:t>и</a:t>
            </a:r>
            <a:r>
              <a:rPr lang="ru-RU" altLang="de-CZ" sz="2800" i="1">
                <a:latin typeface="Times New Roman" panose="02020603050405020304" pitchFamily="18" charset="0"/>
              </a:rPr>
              <a:t>скренна, </a:t>
            </a:r>
            <a:r>
              <a:rPr lang="ru-RU" altLang="de-CZ" sz="2800" i="1" u="sng">
                <a:latin typeface="Times New Roman" panose="02020603050405020304" pitchFamily="18" charset="0"/>
              </a:rPr>
              <a:t>и</a:t>
            </a:r>
            <a:r>
              <a:rPr lang="ru-RU" altLang="de-CZ" sz="2800" i="1">
                <a:latin typeface="Times New Roman" panose="02020603050405020304" pitchFamily="18" charset="0"/>
              </a:rPr>
              <a:t>скренно/</a:t>
            </a:r>
            <a:r>
              <a:rPr lang="ru-RU" altLang="de-CZ" sz="2800" i="1" u="sng">
                <a:latin typeface="Times New Roman" panose="02020603050405020304" pitchFamily="18" charset="0"/>
              </a:rPr>
              <a:t>и</a:t>
            </a:r>
            <a:r>
              <a:rPr lang="ru-RU" altLang="de-CZ" sz="2800" i="1">
                <a:latin typeface="Times New Roman" panose="02020603050405020304" pitchFamily="18" charset="0"/>
              </a:rPr>
              <a:t>скренне, </a:t>
            </a:r>
            <a:r>
              <a:rPr lang="ru-RU" altLang="de-CZ" sz="2800" i="1" u="sng">
                <a:latin typeface="Times New Roman" panose="02020603050405020304" pitchFamily="18" charset="0"/>
              </a:rPr>
              <a:t>и</a:t>
            </a:r>
            <a:r>
              <a:rPr lang="ru-RU" altLang="de-CZ" sz="2800" i="1">
                <a:latin typeface="Times New Roman" panose="02020603050405020304" pitchFamily="18" charset="0"/>
              </a:rPr>
              <a:t>скренны/</a:t>
            </a:r>
            <a:r>
              <a:rPr lang="ru-RU" altLang="de-CZ" sz="2800" i="1" u="sng">
                <a:latin typeface="Times New Roman" panose="02020603050405020304" pitchFamily="18" charset="0"/>
              </a:rPr>
              <a:t>и</a:t>
            </a:r>
            <a:r>
              <a:rPr lang="ru-RU" altLang="de-CZ" sz="2800" i="1">
                <a:latin typeface="Times New Roman" panose="02020603050405020304" pitchFamily="18" charset="0"/>
              </a:rPr>
              <a:t>скренни</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a:latin typeface="Times New Roman" panose="02020603050405020304" pitchFamily="18" charset="0"/>
              </a:rPr>
              <a:t>	</a:t>
            </a:r>
            <a:r>
              <a:rPr lang="ru-RU" altLang="de-CZ" sz="2800" i="1">
                <a:latin typeface="Times New Roman" panose="02020603050405020304" pitchFamily="18" charset="0"/>
              </a:rPr>
              <a:t>малол</a:t>
            </a:r>
            <a:r>
              <a:rPr lang="ru-RU" altLang="de-CZ" sz="2800" i="1" u="sng">
                <a:latin typeface="Times New Roman" panose="02020603050405020304" pitchFamily="18" charset="0"/>
              </a:rPr>
              <a:t>е</a:t>
            </a:r>
            <a:r>
              <a:rPr lang="ru-RU" altLang="de-CZ" sz="2800" i="1">
                <a:latin typeface="Times New Roman" panose="02020603050405020304" pitchFamily="18" charset="0"/>
              </a:rPr>
              <a:t>тний – малол</a:t>
            </a:r>
            <a:r>
              <a:rPr lang="ru-RU" altLang="de-CZ" sz="2800" i="1" u="sng">
                <a:latin typeface="Times New Roman" panose="02020603050405020304" pitchFamily="18" charset="0"/>
              </a:rPr>
              <a:t>е</a:t>
            </a:r>
            <a:r>
              <a:rPr lang="ru-RU" altLang="de-CZ" sz="2800" i="1">
                <a:latin typeface="Times New Roman" panose="02020603050405020304" pitchFamily="18" charset="0"/>
              </a:rPr>
              <a:t>тен, малол</a:t>
            </a:r>
            <a:r>
              <a:rPr lang="ru-RU" altLang="de-CZ" sz="2800" i="1" u="sng">
                <a:latin typeface="Times New Roman" panose="02020603050405020304" pitchFamily="18" charset="0"/>
              </a:rPr>
              <a:t>е</a:t>
            </a:r>
            <a:r>
              <a:rPr lang="ru-RU" altLang="de-CZ" sz="2800" i="1">
                <a:latin typeface="Times New Roman" panose="02020603050405020304" pitchFamily="18" charset="0"/>
              </a:rPr>
              <a:t>тня, малол</a:t>
            </a:r>
            <a:r>
              <a:rPr lang="ru-RU" altLang="de-CZ" sz="2800" i="1" u="sng">
                <a:latin typeface="Times New Roman" panose="02020603050405020304" pitchFamily="18" charset="0"/>
              </a:rPr>
              <a:t>е</a:t>
            </a:r>
            <a:r>
              <a:rPr lang="ru-RU" altLang="de-CZ" sz="2800" i="1">
                <a:latin typeface="Times New Roman" panose="02020603050405020304" pitchFamily="18" charset="0"/>
              </a:rPr>
              <a:t>тне, малол</a:t>
            </a:r>
            <a:r>
              <a:rPr lang="ru-RU" altLang="de-CZ" sz="2800" i="1" u="sng">
                <a:latin typeface="Times New Roman" panose="02020603050405020304" pitchFamily="18" charset="0"/>
              </a:rPr>
              <a:t>е</a:t>
            </a:r>
            <a:r>
              <a:rPr lang="ru-RU" altLang="de-CZ" sz="2800" i="1">
                <a:latin typeface="Times New Roman" panose="02020603050405020304" pitchFamily="18" charset="0"/>
              </a:rPr>
              <a:t>тни</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ru-RU" altLang="de-CZ" sz="2800" i="1">
                <a:latin typeface="Times New Roman" panose="02020603050405020304" pitchFamily="18" charset="0"/>
              </a:rPr>
              <a:t>	солёный – с</a:t>
            </a:r>
            <a:r>
              <a:rPr lang="ru-RU" altLang="de-CZ" sz="2800" i="1" u="sng">
                <a:latin typeface="Times New Roman" panose="02020603050405020304" pitchFamily="18" charset="0"/>
              </a:rPr>
              <a:t>о</a:t>
            </a:r>
            <a:r>
              <a:rPr lang="ru-RU" altLang="de-CZ" sz="2800" i="1">
                <a:latin typeface="Times New Roman" panose="02020603050405020304" pitchFamily="18" charset="0"/>
              </a:rPr>
              <a:t>лон, солон</a:t>
            </a:r>
            <a:r>
              <a:rPr lang="ru-RU" altLang="de-CZ" sz="2800" i="1" u="sng">
                <a:latin typeface="Times New Roman" panose="02020603050405020304" pitchFamily="18" charset="0"/>
              </a:rPr>
              <a:t>а</a:t>
            </a:r>
            <a:r>
              <a:rPr lang="ru-RU" altLang="de-CZ" sz="2800" i="1">
                <a:latin typeface="Times New Roman" panose="02020603050405020304" pitchFamily="18" charset="0"/>
              </a:rPr>
              <a:t>, с</a:t>
            </a:r>
            <a:r>
              <a:rPr lang="ru-RU" altLang="de-CZ" sz="2800" i="1" u="sng">
                <a:latin typeface="Times New Roman" panose="02020603050405020304" pitchFamily="18" charset="0"/>
              </a:rPr>
              <a:t>о</a:t>
            </a:r>
            <a:r>
              <a:rPr lang="ru-RU" altLang="de-CZ" sz="2800" i="1">
                <a:latin typeface="Times New Roman" panose="02020603050405020304" pitchFamily="18" charset="0"/>
              </a:rPr>
              <a:t>лоно, с</a:t>
            </a:r>
            <a:r>
              <a:rPr lang="ru-RU" altLang="de-CZ" sz="2800" i="1" u="sng">
                <a:latin typeface="Times New Roman" panose="02020603050405020304" pitchFamily="18" charset="0"/>
              </a:rPr>
              <a:t>о</a:t>
            </a:r>
            <a:r>
              <a:rPr lang="ru-RU" altLang="de-CZ" sz="2800" i="1">
                <a:latin typeface="Times New Roman" panose="02020603050405020304" pitchFamily="18" charset="0"/>
              </a:rPr>
              <a:t>лоны</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endParaRPr lang="ru-RU" altLang="de-CZ" sz="2800" i="1">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EE5602A2-52D3-F9BB-8630-34BE158A23FD}"/>
              </a:ext>
            </a:extLst>
          </p:cNvPr>
          <p:cNvSpPr>
            <a:spLocks noGrp="1" noChangeArrowheads="1"/>
          </p:cNvSpPr>
          <p:nvPr>
            <p:ph type="body"/>
          </p:nvPr>
        </p:nvSpPr>
        <p:spPr>
          <a:xfrm>
            <a:off x="250825" y="188913"/>
            <a:ext cx="8226425" cy="6264275"/>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Ačkoliv morfologie koncovek jmenných tvarů je velmi jednoduchá, vystupují v souvislosti s jejich tvořením dva problémy: jednak otázka pohyblivého vokálu v mužském tvaru a jednak otázka přízvuku</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Ani na jeden z těchto problémů není pravidlo, které by pokrylo všechny případy, zůstává vždy jistý počet idiosynkratických (lexikalizovaných) tvarů</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a:latin typeface="Times New Roman" panose="02020603050405020304" pitchFamily="18" charset="0"/>
              </a:rPr>
              <a:t>Ohledně pohyblivého vokálu lze konstatovat, že do skupin konsonant+/k/, /g/ a konsonant+/n/ (bez /n/+/n/!) se vsouvá vždy pohyblivý vokál: </a:t>
            </a:r>
            <a:r>
              <a:rPr lang="ru-RU" altLang="de-CZ" sz="2800" i="1">
                <a:latin typeface="Times New Roman" panose="02020603050405020304" pitchFamily="18" charset="0"/>
              </a:rPr>
              <a:t>сл</a:t>
            </a:r>
            <a:r>
              <a:rPr lang="ru-RU" altLang="de-CZ" sz="2800" i="1" u="sng">
                <a:latin typeface="Times New Roman" panose="02020603050405020304" pitchFamily="18" charset="0"/>
              </a:rPr>
              <a:t>а</a:t>
            </a:r>
            <a:r>
              <a:rPr lang="ru-RU" altLang="de-CZ" sz="2800" i="1">
                <a:latin typeface="Times New Roman" panose="02020603050405020304" pitchFamily="18" charset="0"/>
              </a:rPr>
              <a:t>дкий – сл</a:t>
            </a:r>
            <a:r>
              <a:rPr lang="ru-RU" altLang="de-CZ" sz="2800" i="1" u="sng">
                <a:latin typeface="Times New Roman" panose="02020603050405020304" pitchFamily="18" charset="0"/>
              </a:rPr>
              <a:t>а</a:t>
            </a:r>
            <a:r>
              <a:rPr lang="ru-RU" altLang="de-CZ" sz="2800" i="1">
                <a:latin typeface="Times New Roman" panose="02020603050405020304" pitchFamily="18" charset="0"/>
              </a:rPr>
              <a:t>док, т</a:t>
            </a:r>
            <a:r>
              <a:rPr lang="ru-RU" altLang="de-CZ" sz="2800" i="1" u="sng">
                <a:latin typeface="Times New Roman" panose="02020603050405020304" pitchFamily="18" charset="0"/>
              </a:rPr>
              <a:t>о</a:t>
            </a:r>
            <a:r>
              <a:rPr lang="ru-RU" altLang="de-CZ" sz="2800" i="1">
                <a:latin typeface="Times New Roman" panose="02020603050405020304" pitchFamily="18" charset="0"/>
              </a:rPr>
              <a:t>нкий – т</a:t>
            </a:r>
            <a:r>
              <a:rPr lang="ru-RU" altLang="de-CZ" sz="2800" i="1" u="sng">
                <a:latin typeface="Times New Roman" panose="02020603050405020304" pitchFamily="18" charset="0"/>
              </a:rPr>
              <a:t>о</a:t>
            </a:r>
            <a:r>
              <a:rPr lang="ru-RU" altLang="de-CZ" sz="2800" i="1">
                <a:latin typeface="Times New Roman" panose="02020603050405020304" pitchFamily="18" charset="0"/>
              </a:rPr>
              <a:t>нок, г</a:t>
            </a:r>
            <a:r>
              <a:rPr lang="ru-RU" altLang="de-CZ" sz="2800" i="1" u="sng">
                <a:latin typeface="Times New Roman" panose="02020603050405020304" pitchFamily="18" charset="0"/>
              </a:rPr>
              <a:t>о</a:t>
            </a:r>
            <a:r>
              <a:rPr lang="ru-RU" altLang="de-CZ" sz="2800" i="1">
                <a:latin typeface="Times New Roman" panose="02020603050405020304" pitchFamily="18" charset="0"/>
              </a:rPr>
              <a:t>рький – г</a:t>
            </a:r>
            <a:r>
              <a:rPr lang="ru-RU" altLang="de-CZ" sz="2800" i="1" u="sng">
                <a:latin typeface="Times New Roman" panose="02020603050405020304" pitchFamily="18" charset="0"/>
              </a:rPr>
              <a:t>о</a:t>
            </a:r>
            <a:r>
              <a:rPr lang="ru-RU" altLang="de-CZ" sz="2800" i="1">
                <a:latin typeface="Times New Roman" panose="02020603050405020304" pitchFamily="18" charset="0"/>
              </a:rPr>
              <a:t>рек, т</a:t>
            </a:r>
            <a:r>
              <a:rPr lang="ru-RU" altLang="de-CZ" sz="2800" i="1" u="sng">
                <a:latin typeface="Times New Roman" panose="02020603050405020304" pitchFamily="18" charset="0"/>
              </a:rPr>
              <a:t>я</a:t>
            </a:r>
            <a:r>
              <a:rPr lang="ru-RU" altLang="de-CZ" sz="2800" i="1">
                <a:latin typeface="Times New Roman" panose="02020603050405020304" pitchFamily="18" charset="0"/>
              </a:rPr>
              <a:t>жкий – т</a:t>
            </a:r>
            <a:r>
              <a:rPr lang="ru-RU" altLang="de-CZ" sz="2800" i="1" u="sng">
                <a:latin typeface="Times New Roman" panose="02020603050405020304" pitchFamily="18" charset="0"/>
              </a:rPr>
              <a:t>я</a:t>
            </a:r>
            <a:r>
              <a:rPr lang="ru-RU" altLang="de-CZ" sz="2800" i="1">
                <a:latin typeface="Times New Roman" panose="02020603050405020304" pitchFamily="18" charset="0"/>
              </a:rPr>
              <a:t>жек</a:t>
            </a:r>
            <a:r>
              <a:rPr lang="de-CH" altLang="de-CZ" sz="2800" i="1">
                <a:latin typeface="Times New Roman" panose="02020603050405020304" pitchFamily="18" charset="0"/>
              </a:rPr>
              <a:t>, </a:t>
            </a:r>
            <a:r>
              <a:rPr lang="ru-RU" altLang="de-CZ" sz="2800" i="1">
                <a:latin typeface="Times New Roman" panose="02020603050405020304" pitchFamily="18" charset="0"/>
              </a:rPr>
              <a:t>бедный – беден, славный – славен, полный – полон</a:t>
            </a:r>
            <a:r>
              <a:rPr lang="ru-RU" altLang="de-CZ" sz="2800">
                <a:latin typeface="Times New Roman" panose="02020603050405020304" pitchFamily="18"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5" name="Rectangle 1">
            <a:extLst>
              <a:ext uri="{FF2B5EF4-FFF2-40B4-BE49-F238E27FC236}">
                <a16:creationId xmlns:a16="http://schemas.microsoft.com/office/drawing/2014/main" id="{5C1651C9-172F-5BCC-263B-CF2CE488D7B0}"/>
              </a:ext>
            </a:extLst>
          </p:cNvPr>
          <p:cNvSpPr>
            <a:spLocks noGrp="1" noChangeArrowheads="1"/>
          </p:cNvSpPr>
          <p:nvPr>
            <p:ph type="body"/>
          </p:nvPr>
        </p:nvSpPr>
        <p:spPr>
          <a:xfrm>
            <a:off x="323850" y="188913"/>
            <a:ext cx="8226425" cy="6192837"/>
          </a:xfrm>
        </p:spPr>
        <p:txBody>
          <a:bodyPr anchor="t"/>
          <a:lstStyle/>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Před /v/, /d/, /t/, /z/ pohyblivý vokál nevystupuje:</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de-CH" altLang="de-CZ" sz="2800" dirty="0">
                <a:latin typeface="Times New Roman" panose="02020603050405020304" pitchFamily="18" charset="0"/>
              </a:rPr>
              <a:t>	</a:t>
            </a:r>
            <a:r>
              <a:rPr lang="ru-RU" altLang="de-CZ" sz="2800" i="1" dirty="0">
                <a:latin typeface="Times New Roman" panose="02020603050405020304" pitchFamily="18" charset="0"/>
              </a:rPr>
              <a:t>чёрствый</a:t>
            </a:r>
            <a:r>
              <a:rPr lang="ru-RU" altLang="de-CZ" sz="2800" dirty="0">
                <a:latin typeface="Times New Roman" panose="02020603050405020304" pitchFamily="18" charset="0"/>
              </a:rPr>
              <a:t> </a:t>
            </a:r>
            <a:r>
              <a:rPr lang="de-CH" altLang="de-CZ" sz="2800" dirty="0">
                <a:latin typeface="Times New Roman" panose="02020603050405020304" pitchFamily="18" charset="0"/>
              </a:rPr>
              <a:t>,</a:t>
            </a:r>
            <a:r>
              <a:rPr lang="de-CH" altLang="de-CZ" sz="2800" dirty="0" err="1">
                <a:latin typeface="Times New Roman" panose="02020603050405020304" pitchFamily="18" charset="0"/>
              </a:rPr>
              <a:t>tvrdý</a:t>
            </a:r>
            <a:r>
              <a:rPr lang="de-CH" altLang="de-CZ" sz="2800" dirty="0">
                <a:latin typeface="Times New Roman" panose="02020603050405020304" pitchFamily="18" charset="0"/>
              </a:rPr>
              <a:t>, </a:t>
            </a:r>
            <a:r>
              <a:rPr lang="de-CH" altLang="de-CZ" sz="2800" dirty="0" err="1">
                <a:latin typeface="Times New Roman" panose="02020603050405020304" pitchFamily="18" charset="0"/>
              </a:rPr>
              <a:t>starý</a:t>
            </a:r>
            <a:r>
              <a:rPr lang="de-CH" altLang="de-DE" sz="2800" dirty="0">
                <a:latin typeface="Times New Roman" panose="02020603050405020304" pitchFamily="18" charset="0"/>
              </a:rPr>
              <a:t>‘</a:t>
            </a:r>
            <a:r>
              <a:rPr lang="de-CH" altLang="de-CZ" sz="2800" dirty="0">
                <a:latin typeface="Times New Roman" panose="02020603050405020304" pitchFamily="18" charset="0"/>
              </a:rPr>
              <a:t> – </a:t>
            </a:r>
            <a:r>
              <a:rPr lang="ru-RU" altLang="de-CZ" sz="2800" i="1" dirty="0">
                <a:latin typeface="Times New Roman" panose="02020603050405020304" pitchFamily="18" charset="0"/>
              </a:rPr>
              <a:t>чёрств, твёрдый – твёрд</a:t>
            </a:r>
            <a:r>
              <a:rPr lang="ru-RU" altLang="de-CZ" sz="2800" dirty="0">
                <a:latin typeface="Times New Roman" panose="02020603050405020304" pitchFamily="18" charset="0"/>
              </a:rPr>
              <a:t>, </a:t>
            </a:r>
            <a:r>
              <a:rPr lang="ru-RU" altLang="de-CZ" sz="2800" i="1" dirty="0">
                <a:latin typeface="Times New Roman" panose="02020603050405020304" pitchFamily="18" charset="0"/>
              </a:rPr>
              <a:t>толстый – толст, борзый</a:t>
            </a:r>
            <a:r>
              <a:rPr lang="ru-RU" altLang="de-CZ" sz="2800" dirty="0">
                <a:latin typeface="Times New Roman" panose="02020603050405020304" pitchFamily="18" charset="0"/>
              </a:rPr>
              <a:t> </a:t>
            </a:r>
            <a:r>
              <a:rPr lang="de-CH" altLang="de-CZ" sz="2800" dirty="0">
                <a:latin typeface="Times New Roman" panose="02020603050405020304" pitchFamily="18" charset="0"/>
              </a:rPr>
              <a:t>,</a:t>
            </a:r>
            <a:r>
              <a:rPr lang="de-CH" altLang="de-CZ" sz="2800" dirty="0" err="1">
                <a:latin typeface="Times New Roman" panose="02020603050405020304" pitchFamily="18" charset="0"/>
              </a:rPr>
              <a:t>hbitý</a:t>
            </a:r>
            <a:r>
              <a:rPr lang="de-CH" altLang="de-DE" sz="2800" dirty="0">
                <a:latin typeface="Times New Roman" panose="02020603050405020304" pitchFamily="18" charset="0"/>
              </a:rPr>
              <a:t>‘</a:t>
            </a:r>
            <a:r>
              <a:rPr lang="de-CH" altLang="de-CZ" sz="2800" dirty="0">
                <a:latin typeface="Times New Roman" panose="02020603050405020304" pitchFamily="18" charset="0"/>
              </a:rPr>
              <a:t> – </a:t>
            </a:r>
            <a:r>
              <a:rPr lang="ru-RU" altLang="de-CZ" sz="2800" i="1" dirty="0">
                <a:latin typeface="Times New Roman" panose="02020603050405020304" pitchFamily="18" charset="0"/>
              </a:rPr>
              <a:t>борз</a:t>
            </a:r>
          </a:p>
          <a:p>
            <a:pPr marL="338138" indent="-338138" algn="l" eaLnBrk="1" hangingPunct="1">
              <a:spcBef>
                <a:spcPts val="800"/>
              </a:spcBef>
              <a:buFont typeface="Times New Roman" panose="02020603050405020304"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cs-CZ" altLang="de-CZ" sz="2800" dirty="0">
                <a:latin typeface="Times New Roman" panose="02020603050405020304" pitchFamily="18" charset="0"/>
              </a:rPr>
              <a:t>Řada skupin konsonantů se však chová ambivalentně: </a:t>
            </a:r>
            <a:r>
              <a:rPr lang="ru-RU" altLang="de-CZ" sz="2800" i="1" dirty="0">
                <a:latin typeface="Times New Roman" panose="02020603050405020304" pitchFamily="18" charset="0"/>
              </a:rPr>
              <a:t>добрый – добр, бодрый – бодр, быстрый – быстр, сиплый</a:t>
            </a:r>
            <a:r>
              <a:rPr lang="de-CH" altLang="de-CZ" sz="2800" dirty="0">
                <a:latin typeface="Times New Roman" panose="02020603050405020304" pitchFamily="18" charset="0"/>
              </a:rPr>
              <a:t> ,</a:t>
            </a:r>
            <a:r>
              <a:rPr lang="de-CH" altLang="de-CZ" sz="2800" dirty="0" err="1">
                <a:latin typeface="Times New Roman" panose="02020603050405020304" pitchFamily="18" charset="0"/>
              </a:rPr>
              <a:t>chraplavý</a:t>
            </a:r>
            <a:r>
              <a:rPr lang="de-CH" altLang="de-DE" sz="2800" dirty="0">
                <a:latin typeface="Times New Roman" panose="02020603050405020304" pitchFamily="18" charset="0"/>
              </a:rPr>
              <a:t>‘</a:t>
            </a:r>
            <a:r>
              <a:rPr lang="ru-RU" altLang="ja-JP" sz="2800" i="1" dirty="0">
                <a:latin typeface="Times New Roman" panose="02020603050405020304" pitchFamily="18" charset="0"/>
              </a:rPr>
              <a:t>– сипл</a:t>
            </a:r>
            <a:r>
              <a:rPr lang="ru-RU" altLang="ja-JP" sz="2800" dirty="0">
                <a:latin typeface="Times New Roman" panose="02020603050405020304" pitchFamily="18" charset="0"/>
              </a:rPr>
              <a:t>, </a:t>
            </a:r>
            <a:r>
              <a:rPr lang="cs-CZ" altLang="ja-JP" sz="2800" dirty="0">
                <a:latin typeface="Times New Roman" panose="02020603050405020304" pitchFamily="18" charset="0"/>
              </a:rPr>
              <a:t>ale</a:t>
            </a:r>
            <a:r>
              <a:rPr lang="de-CH" altLang="ja-JP" sz="2800" dirty="0">
                <a:latin typeface="Times New Roman" panose="02020603050405020304" pitchFamily="18" charset="0"/>
              </a:rPr>
              <a:t> </a:t>
            </a:r>
            <a:r>
              <a:rPr lang="ru-RU" altLang="ja-JP" sz="2800" i="1" dirty="0">
                <a:latin typeface="Times New Roman" panose="02020603050405020304" pitchFamily="18" charset="0"/>
              </a:rPr>
              <a:t>хитрый – хитёр, тёплый - тёпел</a:t>
            </a:r>
            <a:r>
              <a:rPr lang="ru-RU" altLang="ja-JP" sz="2800" dirty="0">
                <a:latin typeface="Times New Roman" panose="02020603050405020304" pitchFamily="18" charset="0"/>
              </a:rPr>
              <a:t>, </a:t>
            </a:r>
            <a:r>
              <a:rPr lang="ru-RU" altLang="ja-JP" sz="2800" i="1" dirty="0">
                <a:latin typeface="Times New Roman" panose="02020603050405020304" pitchFamily="18" charset="0"/>
              </a:rPr>
              <a:t>острый</a:t>
            </a:r>
            <a:r>
              <a:rPr lang="de-CH" altLang="ja-JP" sz="2800" dirty="0">
                <a:latin typeface="Times New Roman" panose="02020603050405020304" pitchFamily="18" charset="0"/>
              </a:rPr>
              <a:t> – </a:t>
            </a:r>
            <a:r>
              <a:rPr lang="ru-RU" altLang="ja-JP" sz="2800" i="1" dirty="0" err="1">
                <a:latin typeface="Times New Roman" panose="02020603050405020304" pitchFamily="18" charset="0"/>
              </a:rPr>
              <a:t>остр</a:t>
            </a:r>
            <a:r>
              <a:rPr lang="ru-RU" altLang="ja-JP" sz="2800" i="1" dirty="0">
                <a:latin typeface="Times New Roman" panose="02020603050405020304" pitchFamily="18" charset="0"/>
              </a:rPr>
              <a:t>/остёр</a:t>
            </a:r>
            <a:r>
              <a:rPr lang="de-CH" altLang="ja-JP" sz="2800" dirty="0">
                <a:latin typeface="Times New Roman" panose="02020603050405020304" pitchFamily="18" charset="0"/>
              </a:rPr>
              <a:t> </a:t>
            </a:r>
          </a:p>
          <a:p>
            <a:pPr marL="338138" indent="-338138" algn="l" eaLnBrk="1" hangingPunct="1">
              <a:spcBef>
                <a:spcPts val="8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endParaRPr lang="de-CH" altLang="de-CZ" sz="2800" dirty="0">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Design">
  <a:themeElements>
    <a:clrScheme name="Office-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ea typeface="ＭＳ Ｐゴシック" charset="0"/>
            <a:cs typeface="Arial" charset="0"/>
          </a:defRPr>
        </a:defPPr>
      </a:lstStyle>
    </a:lnDef>
  </a:objectDefaults>
  <a:extraClrSchemeLst>
    <a:extraClrScheme>
      <a:clrScheme name="Office-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2973</Words>
  <Application>Microsoft Macintosh PowerPoint</Application>
  <PresentationFormat>Bildschirmpräsentation (4:3)</PresentationFormat>
  <Paragraphs>103</Paragraphs>
  <Slides>32</Slides>
  <Notes>29</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32</vt:i4>
      </vt:variant>
    </vt:vector>
  </HeadingPairs>
  <TitlesOfParts>
    <vt:vector size="36" baseType="lpstr">
      <vt:lpstr>Arial</vt:lpstr>
      <vt:lpstr>Times New Roman</vt:lpstr>
      <vt:lpstr>Wingdings</vt:lpstr>
      <vt:lpstr>Office-Design</vt:lpstr>
      <vt:lpstr>Morfologie ruštiny</vt:lpstr>
      <vt:lpstr>Jmenné tvary adjektiv</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Stupňování adjektiv</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Aufbruch und Konsolidierung, Konvergenz und Divergenz: Die slavischen Sprachen im 19. Jahrhundert</dc:title>
  <dc:creator>Markus Giger</dc:creator>
  <cp:lastModifiedBy>Markus Giger</cp:lastModifiedBy>
  <cp:revision>1575</cp:revision>
  <cp:lastPrinted>1601-01-01T00:00:00Z</cp:lastPrinted>
  <dcterms:created xsi:type="dcterms:W3CDTF">2010-03-17T05:32:37Z</dcterms:created>
  <dcterms:modified xsi:type="dcterms:W3CDTF">2025-03-26T07:46:49Z</dcterms:modified>
</cp:coreProperties>
</file>