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3AB4A-2158-4F3D-8C57-100908D578BC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53E6B-962A-444D-A82E-BEE1ADF9E85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type='1'&gt;1&lt;/mode&gt;&lt;options&gt;2&lt;/options&gt;&lt;answer choice='0100000000'&gt;&lt;/answer&gt;&lt;points&gt;10&lt;/points&gt;&lt;time&gt;60&lt;/time&gt;&lt;difficulty&gt;2&lt;/difficulty&gt;&lt;hint&gt;&lt;/hint&gt;&lt;remark&gt;&lt;/remark&gt;&lt;/field&gt;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type='1'&gt;1&lt;/mode&gt;&lt;options&gt;2&lt;/options&gt;&lt;answer choice='0100000000'&gt;&lt;/answer&gt;&lt;points&gt;10&lt;/points&gt;&lt;time&gt;60&lt;/time&gt;&lt;difficulty&gt;2&lt;/difficulty&gt;&lt;hint&gt;&lt;/hint&gt;&lt;remark&gt;&lt;/remark&gt;&lt;/field&gt;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type='1'&gt;1&lt;/mode&gt;&lt;options&gt;2&lt;/options&gt;&lt;answer choice='1000000000'&gt;&lt;/answer&gt;&lt;points&gt;10&lt;/points&gt;&lt;time&gt;60&lt;/time&gt;&lt;difficulty&gt;3&lt;/difficulty&gt;&lt;hint&gt;&lt;/hint&gt;&lt;remark&gt;&lt;/remark&gt;&lt;/field&gt;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type='1'&gt;1&lt;/mode&gt;&lt;options&gt;2&lt;/options&gt;&lt;answer choice='1000000000'&gt;&lt;/answer&gt;&lt;points&gt;10&lt;/points&gt;&lt;time&gt;60&lt;/time&gt;&lt;difficulty&gt;3&lt;/difficulty&gt;&lt;hint&gt;&lt;/hint&gt;&lt;remark&gt;&lt;/remark&gt;&lt;/field&gt;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type='1'&gt;1&lt;/mode&gt;&lt;options&gt;4&lt;/options&gt;&lt;answer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type='1'&gt;1&lt;/mode&gt;&lt;options&gt;4&lt;/options&gt;&lt;answer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0C082D6-CDDF-47AC-B8CE-C97D6A80FF67}" type="datetimeFigureOut">
              <a:rPr lang="cs-CZ" smtClean="0"/>
              <a:t>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052A06F-8B40-41FA-9903-7BCB21E5EE6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Kombinatorika - Úvod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otázka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znamená povlovně:</a:t>
            </a:r>
          </a:p>
          <a:p>
            <a:pPr lvl="1"/>
            <a:r>
              <a:rPr lang="cs-CZ" dirty="0" smtClean="0"/>
              <a:t>Kradmo</a:t>
            </a:r>
          </a:p>
          <a:p>
            <a:pPr lvl="1"/>
            <a:r>
              <a:rPr lang="cs-CZ" dirty="0" smtClean="0"/>
              <a:t>Zvolna</a:t>
            </a:r>
          </a:p>
          <a:p>
            <a:pPr lvl="1"/>
            <a:r>
              <a:rPr lang="cs-CZ" dirty="0" smtClean="0"/>
              <a:t>Uvědoměle</a:t>
            </a:r>
          </a:p>
          <a:p>
            <a:pPr lvl="1"/>
            <a:r>
              <a:rPr lang="cs-CZ" dirty="0" smtClean="0"/>
              <a:t>Systematicky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Kolika způsoby lze mincemi zaplatit:</a:t>
            </a:r>
          </a:p>
          <a:p>
            <a:pPr lvl="1"/>
            <a:r>
              <a:rPr lang="cs-CZ" dirty="0" smtClean="0"/>
              <a:t>10 korun</a:t>
            </a:r>
          </a:p>
          <a:p>
            <a:pPr lvl="1"/>
            <a:r>
              <a:rPr lang="cs-CZ" dirty="0" smtClean="0"/>
              <a:t>25 korun</a:t>
            </a:r>
          </a:p>
          <a:p>
            <a:pPr lvl="1"/>
            <a:r>
              <a:rPr lang="cs-CZ" dirty="0" smtClean="0"/>
              <a:t>50 </a:t>
            </a:r>
            <a:r>
              <a:rPr lang="cs-CZ" dirty="0" smtClean="0"/>
              <a:t>korun</a:t>
            </a:r>
          </a:p>
          <a:p>
            <a:r>
              <a:rPr lang="cs-CZ" dirty="0" smtClean="0"/>
              <a:t>Kolik strukturních vzorců může odpovídat molekulovému vzorci  C</a:t>
            </a:r>
            <a:r>
              <a:rPr lang="cs-CZ" baseline="-25000" dirty="0" smtClean="0"/>
              <a:t>4</a:t>
            </a:r>
            <a:r>
              <a:rPr lang="cs-CZ" dirty="0" smtClean="0"/>
              <a:t>H</a:t>
            </a:r>
            <a:r>
              <a:rPr lang="cs-CZ" baseline="-25000" dirty="0" smtClean="0"/>
              <a:t>6</a:t>
            </a:r>
            <a:r>
              <a:rPr lang="cs-CZ" dirty="0" smtClean="0"/>
              <a:t>?</a:t>
            </a:r>
          </a:p>
          <a:p>
            <a:r>
              <a:rPr lang="cs-CZ" dirty="0" smtClean="0"/>
              <a:t>Kolika způsoby lze do roviny rozložit plášť krychle tak, aby žádné dva nebyly </a:t>
            </a:r>
            <a:r>
              <a:rPr lang="cs-CZ" dirty="0" smtClean="0"/>
              <a:t>shodné?</a:t>
            </a:r>
          </a:p>
          <a:p>
            <a:r>
              <a:rPr lang="cs-CZ" dirty="0" smtClean="0"/>
              <a:t>Kolika způsoby lze vytvořit karty na hru </a:t>
            </a:r>
            <a:r>
              <a:rPr lang="cs-CZ" dirty="0" err="1" smtClean="0"/>
              <a:t>Digit</a:t>
            </a:r>
            <a:r>
              <a:rPr lang="cs-CZ" dirty="0" smtClean="0"/>
              <a:t>?</a:t>
            </a:r>
            <a:r>
              <a:rPr lang="cs-CZ" dirty="0" smtClean="0"/>
              <a:t> </a:t>
            </a:r>
            <a:r>
              <a:rPr lang="cs-CZ" dirty="0" smtClean="0"/>
              <a:t>Na každé kartě je souvislý obrázek tvořen pěti úsečkami, přičemž každé dvě spolu svírají úhel 90 nebo 180 stupňů.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8 osob odjelo na devíti denní seznamovací pobyt. V rámci pobytu probíhá družení, kdy tři osoby společně strání večer a navzájem se spřátelí. Je možné, aby se v rámci pobytu spřátelil každý s každým?</a:t>
            </a:r>
          </a:p>
          <a:p>
            <a:pPr lvl="1"/>
            <a:r>
              <a:rPr lang="cs-CZ" dirty="0" smtClean="0"/>
              <a:t>1– Ano</a:t>
            </a:r>
          </a:p>
          <a:p>
            <a:pPr lvl="1"/>
            <a:r>
              <a:rPr lang="cs-CZ" dirty="0" smtClean="0"/>
              <a:t>2 – Ne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Není to možné. V rámci jednoho večera se spřátelí 3 dvojice. Za 9 večerů se jedná o 27 dvojic. Mezi osmi účastníky je však 28 dvojic, které se musí seznámit.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 2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když se ale jedna dvojice zná navzájem již před zahájením pobytu? Je pak možné stihnout všechna seznámení</a:t>
            </a:r>
            <a:r>
              <a:rPr lang="cs-CZ" dirty="0" smtClean="0"/>
              <a:t>?</a:t>
            </a:r>
          </a:p>
          <a:p>
            <a:pPr lvl="1"/>
            <a:r>
              <a:rPr lang="cs-CZ" dirty="0" smtClean="0"/>
              <a:t>1– Ano</a:t>
            </a:r>
          </a:p>
          <a:p>
            <a:pPr lvl="1"/>
            <a:r>
              <a:rPr lang="cs-CZ" dirty="0" smtClean="0"/>
              <a:t>2 – Ne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Ani pak to není možné. Účastník, který se s nikým nezná (takových je tam je šest), se potřebuje seznámit se 7 dalšími. Během jednoho večera se však může seznámit jen se dvěma účastníky. Musí se tedy vydat družit 4x. Máme tedy 6x4 + 2x3 = 30 potřebné návštěvy družení, ale k dispozici jen 27 </a:t>
            </a:r>
            <a:r>
              <a:rPr lang="cs-CZ" dirty="0" smtClean="0"/>
              <a:t>míst.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když je pobyt jen osmidenní, ale jedou na něj 4 dvojice, které se již znají, lze pak družení stihnout?</a:t>
            </a:r>
          </a:p>
          <a:p>
            <a:pPr lvl="1"/>
            <a:r>
              <a:rPr lang="cs-CZ" dirty="0" smtClean="0"/>
              <a:t>1– Ano</a:t>
            </a:r>
          </a:p>
          <a:p>
            <a:pPr lvl="1"/>
            <a:r>
              <a:rPr lang="cs-CZ" dirty="0" smtClean="0"/>
              <a:t>2 – Ne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Ano, je to možné, obsazování večerů může probíhat například </a:t>
            </a:r>
            <a:r>
              <a:rPr lang="cs-CZ" dirty="0" smtClean="0"/>
              <a:t>takto: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r="56953" b="16702"/>
          <a:stretch>
            <a:fillRect/>
          </a:stretch>
        </p:blipFill>
        <p:spPr bwMode="auto">
          <a:xfrm>
            <a:off x="755576" y="2708920"/>
            <a:ext cx="3782664" cy="238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Rozděl a panuj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Kombinatorika není o vzorcích, ale o organizaci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 smtClean="0"/>
              <a:t>struktuře. Cílem není použít nějaký vzorec, ale dát věcem řád a najít ve zdánlivém chaosu systém. Proto hodně pomáhají obrázky a zkoušení situací na malých modelech.</a:t>
            </a:r>
          </a:p>
          <a:p>
            <a:r>
              <a:rPr lang="cs-CZ" dirty="0" smtClean="0"/>
              <a:t>Základním kombinatorickým pravidlem, které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u </a:t>
            </a:r>
            <a:r>
              <a:rPr lang="cs-CZ" dirty="0" smtClean="0"/>
              <a:t>výpočtu budeme uplatňovat, je </a:t>
            </a:r>
            <a:r>
              <a:rPr lang="cs-CZ" dirty="0" err="1" smtClean="0"/>
              <a:t>Divide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Impera</a:t>
            </a:r>
            <a:r>
              <a:rPr lang="cs-CZ" dirty="0" smtClean="0"/>
              <a:t>, tedy rozděl a panuj. Toto latinské heslo vyjadřuje přesvědčení, že menší problémy se zvládají snáze než problémy velké.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Descartes a rozprava o metodě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První bylo, nepřijímat nikdy žádnou věc za pravdivou, již bych s evidencí jako pravdivou nebyl poznal: tj. vyhnout se pečlivě ukvapenosti a zaujatosti; a nezahrnovat nic víc do svých soudů než to, co by se objevilo tak jasně a zřetelně mému duchu, abych neměl žádnou možnost pochybovat o tom.</a:t>
            </a:r>
          </a:p>
          <a:p>
            <a:r>
              <a:rPr lang="cs-CZ" dirty="0" smtClean="0"/>
              <a:t>Druhé, rozdělit každou z otázek, jež bych prozkoumával, na tolik částí, jak je jen možno a žádoucno, aby byly lépe rozřešeny.</a:t>
            </a:r>
          </a:p>
          <a:p>
            <a:r>
              <a:rPr lang="cs-CZ" dirty="0" smtClean="0"/>
              <a:t>Třetí, vyvozovat v náležitém pořadí své myšlenky, počínaje předměty nejjednoduššími a nejsnáze poznatelnými, stoupaje povlovně jakoby se stupně na stupeň až k znalosti nejsložitějších, a předpokládaje dokonce řád i mezi těmi, jež přirozeně po sobě nenásledují.</a:t>
            </a:r>
          </a:p>
          <a:p>
            <a:r>
              <a:rPr lang="cs-CZ" dirty="0" smtClean="0"/>
              <a:t> A poslední, činit všude tak úplné výčty a tak obecné přehledy, abych byl bezpečen, že jsem nic neopominul.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</TotalTime>
  <Words>635</Words>
  <Application>Microsoft Office PowerPoint</Application>
  <PresentationFormat>Předvádění na obrazovce (4:3)</PresentationFormat>
  <Paragraphs>50</Paragraphs>
  <Slides>11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Kombinatorika - Úvod</vt:lpstr>
      <vt:lpstr>Motivační úloha 1</vt:lpstr>
      <vt:lpstr>Řešení</vt:lpstr>
      <vt:lpstr>Motivační úloha 2 </vt:lpstr>
      <vt:lpstr>Řešení</vt:lpstr>
      <vt:lpstr>Motivační úloha 3</vt:lpstr>
      <vt:lpstr>Řešení</vt:lpstr>
      <vt:lpstr>Rozděl a panuj</vt:lpstr>
      <vt:lpstr>Descartes a rozprava o metodě</vt:lpstr>
      <vt:lpstr>Kontrolní otázka</vt:lpstr>
      <vt:lpstr>Úkoly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Kombinatorika - Úvod</dc:title>
  <dc:creator>Antonín Jančařík</dc:creator>
  <cp:lastModifiedBy>Antonín Jančařík</cp:lastModifiedBy>
  <cp:revision>3</cp:revision>
  <dcterms:created xsi:type="dcterms:W3CDTF">2014-10-07T20:05:21Z</dcterms:created>
  <dcterms:modified xsi:type="dcterms:W3CDTF">2014-10-07T20:23:32Z</dcterms:modified>
</cp:coreProperties>
</file>