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852" r:id="rId1"/>
  </p:sldMasterIdLst>
  <p:notesMasterIdLst>
    <p:notesMasterId r:id="rId38"/>
  </p:notesMasterIdLst>
  <p:handoutMasterIdLst>
    <p:handoutMasterId r:id="rId39"/>
  </p:handoutMasterIdLst>
  <p:sldIdLst>
    <p:sldId id="256" r:id="rId2"/>
    <p:sldId id="264" r:id="rId3"/>
    <p:sldId id="260" r:id="rId4"/>
    <p:sldId id="257" r:id="rId5"/>
    <p:sldId id="261" r:id="rId6"/>
    <p:sldId id="319" r:id="rId7"/>
    <p:sldId id="259" r:id="rId8"/>
    <p:sldId id="332" r:id="rId9"/>
    <p:sldId id="308" r:id="rId10"/>
    <p:sldId id="310" r:id="rId11"/>
    <p:sldId id="285" r:id="rId12"/>
    <p:sldId id="273" r:id="rId13"/>
    <p:sldId id="331" r:id="rId14"/>
    <p:sldId id="277" r:id="rId15"/>
    <p:sldId id="278" r:id="rId16"/>
    <p:sldId id="287" r:id="rId17"/>
    <p:sldId id="286" r:id="rId18"/>
    <p:sldId id="290" r:id="rId19"/>
    <p:sldId id="341" r:id="rId20"/>
    <p:sldId id="288" r:id="rId21"/>
    <p:sldId id="327" r:id="rId22"/>
    <p:sldId id="295" r:id="rId23"/>
    <p:sldId id="328" r:id="rId24"/>
    <p:sldId id="302" r:id="rId25"/>
    <p:sldId id="303" r:id="rId26"/>
    <p:sldId id="304" r:id="rId27"/>
    <p:sldId id="305" r:id="rId28"/>
    <p:sldId id="317" r:id="rId29"/>
    <p:sldId id="318" r:id="rId30"/>
    <p:sldId id="316" r:id="rId31"/>
    <p:sldId id="306" r:id="rId32"/>
    <p:sldId id="334" r:id="rId33"/>
    <p:sldId id="339" r:id="rId34"/>
    <p:sldId id="335" r:id="rId35"/>
    <p:sldId id="269" r:id="rId36"/>
    <p:sldId id="336" r:id="rId37"/>
  </p:sldIdLst>
  <p:sldSz cx="9144000" cy="6858000" type="screen4x3"/>
  <p:notesSz cx="6881813" cy="97107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ďa Hynková Dingová" initials="NHD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7" autoAdjust="0"/>
    <p:restoredTop sz="94660"/>
  </p:normalViewPr>
  <p:slideViewPr>
    <p:cSldViewPr>
      <p:cViewPr varScale="1">
        <p:scale>
          <a:sx n="88" d="100"/>
          <a:sy n="88" d="100"/>
        </p:scale>
        <p:origin x="1253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6-13T01:12:20.808" idx="1">
    <p:pos x="10" y="10"/>
    <p:text>tady bychom se mely zamyslet o ajky vynam nam jde, jestli opravdu ta "strecha nad hlavou", pak bychom meli uvest oba znaky DOMOV s tim, ze pro "DOMA" se vice pouziva prave ten druhy znak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773008C7-881D-4910-A1EC-FC646719C930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27E55107-D9B6-4E69-AE7A-07DA1168BF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980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7223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7223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20DE21EB-6E69-4B80-9CD9-70E22B8A669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1214438"/>
            <a:ext cx="4367213" cy="3276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182" y="4673293"/>
            <a:ext cx="5505450" cy="3823603"/>
          </a:xfrm>
          <a:prstGeom prst="rect">
            <a:avLst/>
          </a:prstGeom>
        </p:spPr>
        <p:txBody>
          <a:bodyPr vert="horz" lIns="94814" tIns="47407" rIns="94814" bIns="47407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7222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7222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2A26BF4A-586F-44A7-8020-6C27A95959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62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6BF4A-586F-44A7-8020-6C27A959596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298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6BF4A-586F-44A7-8020-6C27A959596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1338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6BF4A-586F-44A7-8020-6C27A959596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279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6BF4A-586F-44A7-8020-6C27A959596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736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B551284-7E06-4CC0-8872-95320E6695C5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7C6DE5-583C-4223-9393-E386E671EE7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07704" y="404664"/>
            <a:ext cx="6480720" cy="165618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tx1"/>
                </a:solidFill>
              </a:rPr>
              <a:t>Člověk v jazyce: </a:t>
            </a:r>
            <a:br>
              <a:rPr lang="cs-CZ" sz="3200" dirty="0">
                <a:solidFill>
                  <a:schemeClr val="tx1"/>
                </a:solidFill>
              </a:rPr>
            </a:br>
            <a:r>
              <a:rPr lang="cs-CZ" sz="3200" dirty="0">
                <a:solidFill>
                  <a:schemeClr val="tx1"/>
                </a:solidFill>
              </a:rPr>
              <a:t>prostor, příběh, prožitek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07704" y="2276872"/>
            <a:ext cx="6624736" cy="4098050"/>
          </a:xfrm>
          <a:ln>
            <a:noFill/>
          </a:ln>
          <a:effectLst>
            <a:glow rad="127000">
              <a:schemeClr val="bg1"/>
            </a:glow>
            <a:softEdge rad="127000"/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bg1"/>
            </a:extrusionClr>
            <a:contourClr>
              <a:schemeClr val="bg2"/>
            </a:contourClr>
          </a:sp3d>
        </p:spPr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tx1"/>
                </a:solidFill>
              </a:rPr>
              <a:t>Jazyky mluvené a jazyky znakové</a:t>
            </a:r>
          </a:p>
          <a:p>
            <a:r>
              <a:rPr lang="cs-CZ" dirty="0">
                <a:solidFill>
                  <a:schemeClr val="tx1"/>
                </a:solidFill>
              </a:rPr>
              <a:t>				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algn="r"/>
            <a:r>
              <a:rPr lang="cs-CZ" dirty="0">
                <a:solidFill>
                  <a:schemeClr val="tx1"/>
                </a:solidFill>
              </a:rPr>
              <a:t>				Irena Vaňková</a:t>
            </a:r>
          </a:p>
          <a:p>
            <a:pPr algn="r"/>
            <a:r>
              <a:rPr lang="cs-CZ" dirty="0">
                <a:solidFill>
                  <a:schemeClr val="tx1"/>
                </a:solidFill>
              </a:rPr>
              <a:t>			            Alena Macurová</a:t>
            </a:r>
          </a:p>
          <a:p>
            <a:pPr algn="r"/>
            <a:r>
              <a:rPr lang="cs-CZ" dirty="0">
                <a:solidFill>
                  <a:schemeClr val="tx1"/>
                </a:solidFill>
              </a:rPr>
              <a:t>				Naďa Hynková </a:t>
            </a:r>
            <a:r>
              <a:rPr lang="cs-CZ" dirty="0" err="1">
                <a:solidFill>
                  <a:schemeClr val="tx1"/>
                </a:solidFill>
              </a:rPr>
              <a:t>Dingová</a:t>
            </a:r>
            <a:endParaRPr lang="cs-CZ" dirty="0">
              <a:solidFill>
                <a:schemeClr val="tx1"/>
              </a:solidFill>
            </a:endParaRPr>
          </a:p>
          <a:p>
            <a:pPr algn="r"/>
            <a:r>
              <a:rPr lang="cs-CZ" dirty="0">
                <a:solidFill>
                  <a:schemeClr val="tx1"/>
                </a:solidFill>
              </a:rPr>
              <a:t>				</a:t>
            </a:r>
          </a:p>
          <a:p>
            <a:pPr algn="r"/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		</a:t>
            </a:r>
          </a:p>
          <a:p>
            <a:endParaRPr lang="cs-CZ" sz="1400" dirty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r>
              <a:rPr lang="cs-CZ" sz="1400" dirty="0">
                <a:solidFill>
                  <a:schemeClr val="tx1"/>
                </a:solidFill>
              </a:rPr>
              <a:t>Ústav jazyků a komunikace neslyšících Filozofické fakulty UK Praha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52936"/>
            <a:ext cx="2331968" cy="2736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outerShdw dist="35921" dir="2700000" algn="ctr" rotWithShape="0">
              <a:schemeClr val="bg2">
                <a:alpha val="47000"/>
              </a:schemeClr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87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02" y="1700808"/>
            <a:ext cx="804797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8208912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/>
              <a:t>Karen </a:t>
            </a:r>
            <a:r>
              <a:rPr lang="cs-CZ" sz="1600" dirty="0" err="1"/>
              <a:t>Emmorey</a:t>
            </a:r>
            <a:r>
              <a:rPr lang="cs-CZ" sz="1600" dirty="0"/>
              <a:t>: </a:t>
            </a:r>
            <a:r>
              <a:rPr lang="cs-CZ" sz="1600" dirty="0" err="1"/>
              <a:t>Iconicity</a:t>
            </a:r>
            <a:r>
              <a:rPr lang="cs-CZ" sz="1600" dirty="0"/>
              <a:t> as </a:t>
            </a:r>
            <a:r>
              <a:rPr lang="cs-CZ" sz="1600" dirty="0" err="1"/>
              <a:t>structure</a:t>
            </a:r>
            <a:r>
              <a:rPr lang="cs-CZ" sz="1600" dirty="0"/>
              <a:t> </a:t>
            </a:r>
            <a:r>
              <a:rPr lang="cs-CZ" sz="1600" dirty="0" err="1"/>
              <a:t>mapping</a:t>
            </a:r>
            <a:r>
              <a:rPr lang="cs-CZ" sz="1600" dirty="0"/>
              <a:t>. </a:t>
            </a:r>
            <a:r>
              <a:rPr lang="en-US" sz="1600" dirty="0"/>
              <a:t>Downloaded from http://rstb.royalsocietypublishing.org/ on June 3, 2016</a:t>
            </a:r>
            <a:r>
              <a:rPr lang="cs-CZ" sz="1600" dirty="0"/>
              <a:t>.</a:t>
            </a:r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6119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sz="2200" b="1" dirty="0">
                <a:solidFill>
                  <a:schemeClr val="tx1"/>
                </a:solidFill>
              </a:rPr>
              <a:t>Kognitivně-kulturní </a:t>
            </a:r>
            <a:r>
              <a:rPr lang="cs-CZ" sz="2200" b="1" dirty="0" smtClean="0">
                <a:solidFill>
                  <a:schemeClr val="tx1"/>
                </a:solidFill>
              </a:rPr>
              <a:t>(</a:t>
            </a:r>
            <a:r>
              <a:rPr lang="cs-CZ" sz="2200" b="1" dirty="0">
                <a:solidFill>
                  <a:schemeClr val="tx1"/>
                </a:solidFill>
              </a:rPr>
              <a:t>etnolingvistický) pohled </a:t>
            </a:r>
            <a:r>
              <a:rPr lang="cs-CZ" sz="2200" b="1" dirty="0" smtClean="0">
                <a:solidFill>
                  <a:schemeClr val="tx1"/>
                </a:solidFill>
              </a:rPr>
              <a:t>na </a:t>
            </a:r>
            <a:r>
              <a:rPr lang="cs-CZ" sz="2200" b="1" dirty="0">
                <a:solidFill>
                  <a:schemeClr val="tx1"/>
                </a:solidFill>
              </a:rPr>
              <a:t>znakové jazyky </a:t>
            </a:r>
            <a:r>
              <a:rPr lang="cs-CZ" sz="2200" b="1" dirty="0" smtClean="0">
                <a:solidFill>
                  <a:schemeClr val="tx1"/>
                </a:solidFill>
              </a:rPr>
              <a:t> (</a:t>
            </a:r>
            <a:r>
              <a:rPr lang="cs-CZ" sz="2200" b="1" dirty="0">
                <a:solidFill>
                  <a:schemeClr val="tx1"/>
                </a:solidFill>
              </a:rPr>
              <a:t>příklad: ČZJ ve srovnání s češtinou)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209135"/>
            <a:ext cx="8784976" cy="561662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8000" dirty="0" smtClean="0"/>
              <a:t>Je </a:t>
            </a:r>
            <a:r>
              <a:rPr lang="cs-CZ" sz="8000" dirty="0"/>
              <a:t>nepochybné, že i znakový jazyk je jazyk spojený se specifickou kulturou, že je o ní schopen podat svědectví, že je v něm uložen jazykový obraz světa určité komunity – v našem případě obraz světa českých Neslyšících.</a:t>
            </a:r>
          </a:p>
          <a:p>
            <a:pPr marL="0" indent="0">
              <a:buNone/>
            </a:pPr>
            <a:r>
              <a:rPr lang="cs-CZ" sz="8000" dirty="0" smtClean="0"/>
              <a:t>Jak </a:t>
            </a:r>
            <a:r>
              <a:rPr lang="cs-CZ" sz="8000" dirty="0"/>
              <a:t>tento obraz cíleně zkoumat? </a:t>
            </a:r>
            <a:r>
              <a:rPr lang="cs-CZ" sz="8000" dirty="0" smtClean="0"/>
              <a:t>- </a:t>
            </a:r>
            <a:r>
              <a:rPr lang="cs-CZ" sz="8000" dirty="0"/>
              <a:t>Dosud nerozvinuto.</a:t>
            </a:r>
          </a:p>
          <a:p>
            <a:pPr marL="0" indent="0">
              <a:buNone/>
            </a:pPr>
            <a:r>
              <a:rPr lang="cs-CZ" sz="8000" dirty="0"/>
              <a:t>Zatím hlavně klademe otázky a zkoušíme uplatnit zejm. lublinskou metodu zkoumání stereotypů</a:t>
            </a:r>
            <a:r>
              <a:rPr lang="cs-CZ" sz="8000" dirty="0" smtClean="0"/>
              <a:t>.</a:t>
            </a:r>
          </a:p>
          <a:p>
            <a:pPr marL="0" indent="0">
              <a:buNone/>
            </a:pPr>
            <a:endParaRPr lang="cs-CZ" sz="8000" b="1" dirty="0" smtClean="0"/>
          </a:p>
          <a:p>
            <a:pPr marL="0" indent="0" algn="ctr">
              <a:buNone/>
            </a:pPr>
            <a:r>
              <a:rPr lang="cs-CZ" sz="8000" b="1" dirty="0" smtClean="0"/>
              <a:t>Otázky:</a:t>
            </a:r>
          </a:p>
          <a:p>
            <a:pPr marL="0" indent="0">
              <a:buNone/>
            </a:pPr>
            <a:r>
              <a:rPr lang="cs-CZ" sz="8000" dirty="0"/>
              <a:t>- Jaký obraz světa je uložen v českém znakovém jazyce?</a:t>
            </a:r>
          </a:p>
          <a:p>
            <a:pPr marL="0" indent="0">
              <a:buNone/>
            </a:pPr>
            <a:r>
              <a:rPr lang="cs-CZ" sz="8000" dirty="0"/>
              <a:t>- Co říká český znakový jazyk o kultuře, myšlení a způsobu života českých neslyšících?</a:t>
            </a:r>
          </a:p>
          <a:p>
            <a:pPr marL="0" indent="0">
              <a:buNone/>
            </a:pPr>
            <a:r>
              <a:rPr lang="cs-CZ" sz="8000" dirty="0"/>
              <a:t>- Jaké návody k prožívání a užívání světa ČZJ svým uživatelům poskytuje?</a:t>
            </a:r>
          </a:p>
          <a:p>
            <a:pPr marL="0" indent="0">
              <a:buNone/>
            </a:pPr>
            <a:r>
              <a:rPr lang="cs-CZ" sz="8000" dirty="0"/>
              <a:t>- Jaká hierarchie hodnot je v obrazu světa českých Neslyšících  implikována?</a:t>
            </a:r>
          </a:p>
          <a:p>
            <a:pPr marL="0" indent="0" algn="ctr">
              <a:buNone/>
            </a:pPr>
            <a:r>
              <a:rPr lang="cs-CZ" sz="8000" dirty="0" smtClean="0"/>
              <a:t>Konkrétněji také:</a:t>
            </a:r>
            <a:endParaRPr lang="cs-CZ" sz="8000" dirty="0"/>
          </a:p>
          <a:p>
            <a:pPr marL="0" indent="0" algn="ctr">
              <a:buNone/>
            </a:pPr>
            <a:r>
              <a:rPr lang="cs-CZ" sz="8000" dirty="0"/>
              <a:t>- Jak se v českém znakovém jazyce konceptualizuje X?</a:t>
            </a:r>
          </a:p>
          <a:p>
            <a:pPr marL="0" indent="0" algn="ctr">
              <a:buNone/>
            </a:pPr>
            <a:r>
              <a:rPr lang="cs-CZ" sz="8000" dirty="0" smtClean="0"/>
              <a:t>- Jaký </a:t>
            </a:r>
            <a:r>
              <a:rPr lang="cs-CZ" sz="8000" dirty="0"/>
              <a:t>je v ČZJ stereotyp X?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buNone/>
            </a:pPr>
            <a:endParaRPr lang="cs-CZ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00B050"/>
                </a:solidFill>
              </a:rPr>
              <a:t>Zde </a:t>
            </a:r>
            <a:r>
              <a:rPr lang="cs-CZ" dirty="0">
                <a:solidFill>
                  <a:srgbClr val="00B050"/>
                </a:solidFill>
              </a:rPr>
              <a:t>chceme nabídnout některé podněty k diskusi →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sz="9600" dirty="0"/>
          </a:p>
          <a:p>
            <a:endParaRPr lang="cs-CZ" sz="9600" dirty="0"/>
          </a:p>
        </p:txBody>
      </p:sp>
    </p:spTree>
    <p:extLst>
      <p:ext uri="{BB962C8B-B14F-4D97-AF65-F5344CB8AC3E}">
        <p14:creationId xmlns:p14="http://schemas.microsoft.com/office/powerpoint/2010/main" val="263415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3682" y="1124744"/>
            <a:ext cx="7931224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/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sz="4000" b="1" dirty="0">
                <a:solidFill>
                  <a:schemeClr val="tx1"/>
                </a:solidFill>
              </a:rPr>
              <a:t>Čeština – český znakový jazyk</a:t>
            </a:r>
            <a:br>
              <a:rPr lang="cs-CZ" sz="4000" b="1" dirty="0">
                <a:solidFill>
                  <a:schemeClr val="tx1"/>
                </a:solidFill>
              </a:rPr>
            </a:br>
            <a:r>
              <a:rPr lang="cs-CZ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(Člověk a …)</a:t>
            </a:r>
            <a:br>
              <a:rPr lang="cs-CZ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tělesnost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(</a:t>
            </a:r>
            <a:r>
              <a:rPr lang="cs-CZ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časo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)prostoru</a:t>
            </a:r>
          </a:p>
          <a:p>
            <a:pPr marL="0" indent="0">
              <a:buNone/>
            </a:pP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 příběh 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prožitek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stereotyp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pozvánka na odpoledne …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92896"/>
            <a:ext cx="2788117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5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92088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/>
            </a:r>
            <a:br>
              <a:rPr lang="cs-CZ" b="1" dirty="0" smtClean="0">
                <a:solidFill>
                  <a:schemeClr val="tx1"/>
                </a:solidFill>
              </a:rPr>
            </a:br>
            <a:r>
              <a:rPr lang="cs-CZ" b="1" dirty="0" smtClean="0">
                <a:solidFill>
                  <a:schemeClr val="tx1"/>
                </a:solidFill>
              </a:rPr>
              <a:t/>
            </a:r>
            <a:br>
              <a:rPr lang="cs-CZ" b="1" dirty="0" smtClean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 smtClean="0">
                <a:solidFill>
                  <a:schemeClr val="tx1"/>
                </a:solidFill>
              </a:rPr>
              <a:t/>
            </a:r>
            <a:br>
              <a:rPr lang="cs-CZ" b="1" dirty="0" smtClean="0">
                <a:solidFill>
                  <a:schemeClr val="tx1"/>
                </a:solidFill>
              </a:rPr>
            </a:br>
            <a:r>
              <a:rPr lang="cs-CZ" b="1" dirty="0" smtClean="0">
                <a:solidFill>
                  <a:schemeClr val="tx1"/>
                </a:solidFill>
              </a:rPr>
              <a:t>Tělesnost, prožitek, jazyk, komunikace, svět… a filosofický základ</a:t>
            </a:r>
            <a:br>
              <a:rPr lang="cs-CZ" b="1" dirty="0" smtClean="0">
                <a:solidFill>
                  <a:schemeClr val="tx1"/>
                </a:solidFill>
              </a:rPr>
            </a:br>
            <a:r>
              <a:rPr lang="cs-CZ" b="1" dirty="0" smtClean="0">
                <a:solidFill>
                  <a:schemeClr val="tx1"/>
                </a:solidFill>
              </a:rPr>
              <a:t> s tím korespondující: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003232" cy="46291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C00000"/>
                </a:solidFill>
              </a:rPr>
              <a:t>Fenomenologie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dirty="0" smtClean="0"/>
              <a:t>zohledňuje </a:t>
            </a:r>
            <a:r>
              <a:rPr lang="cs-CZ" b="1" dirty="0" smtClean="0"/>
              <a:t>lidský </a:t>
            </a:r>
            <a:r>
              <a:rPr lang="cs-CZ" b="1" dirty="0"/>
              <a:t>prožitek světa</a:t>
            </a:r>
            <a:r>
              <a:rPr lang="cs-CZ" dirty="0"/>
              <a:t>: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věci jsou zkoumány v tom modu, </a:t>
            </a:r>
            <a:r>
              <a:rPr lang="cs-CZ" dirty="0"/>
              <a:t>jak se člověku UKAZUJÍ, ZJEVUJÍ (na základě jeho tělesnosti a smyslů)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Jan Patočka </a:t>
            </a:r>
            <a:r>
              <a:rPr lang="cs-CZ" dirty="0" smtClean="0"/>
              <a:t>(1907 – 1977) 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  přirozený svět (</a:t>
            </a:r>
            <a:r>
              <a:rPr lang="cs-CZ" dirty="0" err="1" smtClean="0"/>
              <a:t>Lebenswelt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- „</a:t>
            </a:r>
            <a:r>
              <a:rPr lang="cs-CZ" dirty="0"/>
              <a:t>tělo, společenství, jazyk, svět“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→   </a:t>
            </a:r>
            <a:r>
              <a:rPr lang="cs-CZ" dirty="0"/>
              <a:t>fenomenologická analýza prostřednictvím sémantických struktur jazyka </a:t>
            </a:r>
            <a:r>
              <a:rPr lang="cs-CZ" dirty="0" smtClean="0"/>
              <a:t>(– ať už mluveného, </a:t>
            </a:r>
            <a:r>
              <a:rPr lang="cs-CZ" dirty="0"/>
              <a:t>nebo </a:t>
            </a:r>
            <a:r>
              <a:rPr lang="cs-CZ" dirty="0" smtClean="0"/>
              <a:t>znakového) – „</a:t>
            </a:r>
            <a:r>
              <a:rPr lang="cs-CZ" dirty="0" err="1"/>
              <a:t>lingvofenomenologie</a:t>
            </a:r>
            <a:r>
              <a:rPr lang="cs-CZ" dirty="0" smtClean="0"/>
              <a:t>“ 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3068960"/>
            <a:ext cx="175260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8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9" y="404664"/>
            <a:ext cx="8208912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Údaje důležité pro studium stereotypu</a:t>
            </a:r>
            <a:b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podle J. </a:t>
            </a:r>
            <a:r>
              <a:rPr lang="cs-CZ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Bartmińského</a:t>
            </a:r>
            <a: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Mluvené jazyky:</a:t>
            </a:r>
            <a:r>
              <a:rPr lang="cs-CZ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3340" y="1412776"/>
            <a:ext cx="8229600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cs-CZ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systémová data</a:t>
            </a:r>
          </a:p>
          <a:p>
            <a:pPr marL="0" indent="0" algn="just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slovo / pojmenování vztahující se k dané skutečnosti - </a:t>
            </a:r>
            <a:r>
              <a:rPr lang="cs-CZ" sz="3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domov</a:t>
            </a:r>
          </a:p>
          <a:p>
            <a:pPr marL="0" indent="0" algn="just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jeho motivace / etymologie (i lidová)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8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dům   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jeho sekundární významy   </a:t>
            </a:r>
            <a:r>
              <a:rPr lang="cs-CZ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>
              <a:buFontTx/>
              <a:buChar char="-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jeho synonyma, opozita, kohyponyma a hyponyma</a:t>
            </a:r>
          </a:p>
          <a:p>
            <a:pPr algn="just">
              <a:buFontTx/>
              <a:buChar char="-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jeho deriváty</a:t>
            </a:r>
          </a:p>
          <a:p>
            <a:pPr marL="0" indent="0" algn="just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typické kolokace a frazeologie </a:t>
            </a:r>
          </a:p>
          <a:p>
            <a:pPr algn="just">
              <a:buFontTx/>
              <a:buChar char="-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folklor a popkultura (např. vtipy, zlidovělé části písňových textů, filmové hlášky…)</a:t>
            </a:r>
          </a:p>
          <a:p>
            <a:pPr algn="just">
              <a:buFontTx/>
              <a:buChar char="-"/>
            </a:pP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textová data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různých komunikačních oblastí (korpusy 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 empirická data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dotazníky, rozhovory  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Výsledek obrázku pro dome&amp;ccaron;e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996952"/>
            <a:ext cx="1461431" cy="14040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052736"/>
            <a:ext cx="138430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92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cs-CZ" sz="3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 Znakové jazyky:</a:t>
            </a:r>
            <a:r>
              <a:rPr lang="cs-CZ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lze o tom uvažovat v těchto intencích???</a:t>
            </a:r>
            <a:endParaRPr lang="cs-CZ" sz="2800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5359" y="945305"/>
            <a:ext cx="8784976" cy="576064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cs-CZ" sz="7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</a:t>
            </a:r>
            <a:r>
              <a:rPr lang="cs-CZ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„systémová data“ </a:t>
            </a:r>
            <a:endParaRPr lang="cs-CZ" sz="7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znak vztahující se k dané skutečnosti</a:t>
            </a:r>
          </a:p>
          <a:p>
            <a:pPr marL="0" indent="0" algn="just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Motivace  </a:t>
            </a: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znaku / etymologie (i lidová)</a:t>
            </a:r>
          </a:p>
          <a:p>
            <a:pPr marL="0" indent="0" algn="just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znaky příbuzné, u nichž lze nalézt formální artikulační souvislost a (zároveň) souvislost sémantickou</a:t>
            </a:r>
          </a:p>
          <a:p>
            <a:pPr marL="0" indent="0" algn="just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synonymní znaky</a:t>
            </a:r>
          </a:p>
          <a:p>
            <a:pPr marL="0" indent="0" algn="just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figuruje znak (nebo jeho synonyma) mezi specifickými znaky nebo nepřímými pojmenováními? (= analogicky k frazeologii u mluvených jazyků); v jaké významové souvislosti?</a:t>
            </a:r>
          </a:p>
          <a:p>
            <a:pPr marL="0" indent="0" algn="just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folklor a umělecký projev neslyšících: vtipy, </a:t>
            </a:r>
            <a:r>
              <a:rPr lang="cs-CZ" sz="7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storytelling</a:t>
            </a: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poezie (kontexty zkoumaných pojmů)</a:t>
            </a:r>
          </a:p>
          <a:p>
            <a:pPr marL="0" indent="0" algn="just">
              <a:buNone/>
            </a:pPr>
            <a:r>
              <a:rPr lang="cs-CZ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cs-CZ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textová data </a:t>
            </a: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</a:p>
          <a:p>
            <a:pPr marL="0" indent="0" algn="just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nahrávky projevů ve znakovém jazyce; multimediální …; korpusy znakového jazyka </a:t>
            </a:r>
          </a:p>
          <a:p>
            <a:pPr marL="0" indent="0" algn="just">
              <a:buNone/>
            </a:pPr>
            <a:r>
              <a:rPr lang="cs-CZ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cs-CZ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empirická data </a:t>
            </a: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cílené rozhovory s respondenty – videonahrávky </a:t>
            </a:r>
            <a:endParaRPr lang="cs-CZ" sz="7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Příklad (včetně teoretických i metodologických problémů) – </a:t>
            </a:r>
          </a:p>
          <a:p>
            <a:pPr marL="0" indent="0" algn="just">
              <a:buNone/>
            </a:pPr>
            <a:r>
              <a:rPr lang="cs-CZ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stereotypy spojené v českém znakovém jazyce s domovem</a:t>
            </a:r>
            <a:endParaRPr lang="cs-CZ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sz="29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604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dům / domov v českém obrazu světa </a:t>
            </a:r>
            <a:b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 obrazu světa českých neslyšících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16622" y="4077072"/>
            <a:ext cx="8503850" cy="244827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dirty="0"/>
              <a:t>BARTMIŃSKI, </a:t>
            </a:r>
            <a:r>
              <a:rPr lang="cs-CZ" dirty="0" err="1"/>
              <a:t>Jerzy</a:t>
            </a:r>
            <a:r>
              <a:rPr lang="cs-CZ" dirty="0"/>
              <a:t>: DOM – koncept </a:t>
            </a:r>
            <a:r>
              <a:rPr lang="cs-CZ" dirty="0" err="1"/>
              <a:t>uniwersalny</a:t>
            </a:r>
            <a:r>
              <a:rPr lang="cs-CZ" dirty="0"/>
              <a:t> i </a:t>
            </a:r>
            <a:r>
              <a:rPr lang="cs-CZ" dirty="0" err="1"/>
              <a:t>specificzny</a:t>
            </a:r>
            <a:r>
              <a:rPr lang="cs-CZ" dirty="0"/>
              <a:t> </a:t>
            </a:r>
            <a:r>
              <a:rPr lang="cs-CZ" dirty="0" err="1"/>
              <a:t>kulturowo</a:t>
            </a:r>
            <a:r>
              <a:rPr lang="cs-CZ" dirty="0"/>
              <a:t>. In: </a:t>
            </a:r>
            <a:r>
              <a:rPr lang="cs-CZ" dirty="0" err="1"/>
              <a:t>Bartmiński</a:t>
            </a:r>
            <a:r>
              <a:rPr lang="cs-CZ" dirty="0"/>
              <a:t>, J., </a:t>
            </a:r>
            <a:r>
              <a:rPr lang="cs-CZ" dirty="0" err="1"/>
              <a:t>Bielińska-Gardziel</a:t>
            </a:r>
            <a:r>
              <a:rPr lang="cs-CZ" dirty="0"/>
              <a:t>, I., </a:t>
            </a:r>
            <a:r>
              <a:rPr lang="cs-CZ" dirty="0" err="1"/>
              <a:t>Żywicka</a:t>
            </a:r>
            <a:r>
              <a:rPr lang="cs-CZ" dirty="0"/>
              <a:t>, B. (</a:t>
            </a:r>
            <a:r>
              <a:rPr lang="cs-CZ" dirty="0" err="1"/>
              <a:t>eds</a:t>
            </a:r>
            <a:r>
              <a:rPr lang="cs-CZ" dirty="0"/>
              <a:t>.): </a:t>
            </a:r>
            <a:r>
              <a:rPr lang="cs-CZ" i="1" dirty="0" err="1"/>
              <a:t>Leksykon</a:t>
            </a:r>
            <a:r>
              <a:rPr lang="cs-CZ" i="1" dirty="0"/>
              <a:t> </a:t>
            </a:r>
            <a:r>
              <a:rPr lang="cs-CZ" i="1" dirty="0" err="1"/>
              <a:t>aksjologiczny</a:t>
            </a:r>
            <a:r>
              <a:rPr lang="cs-CZ" i="1" dirty="0"/>
              <a:t> </a:t>
            </a:r>
            <a:r>
              <a:rPr lang="cs-CZ" i="1" dirty="0" err="1"/>
              <a:t>Słowian</a:t>
            </a:r>
            <a:r>
              <a:rPr lang="cs-CZ" i="1" dirty="0"/>
              <a:t> i </a:t>
            </a:r>
            <a:r>
              <a:rPr lang="cs-CZ" i="1" dirty="0" err="1"/>
              <a:t>ich</a:t>
            </a:r>
            <a:r>
              <a:rPr lang="cs-CZ" i="1" dirty="0"/>
              <a:t> </a:t>
            </a:r>
            <a:r>
              <a:rPr lang="cs-CZ" i="1" dirty="0" err="1"/>
              <a:t>sąsiadów</a:t>
            </a:r>
            <a:r>
              <a:rPr lang="cs-CZ" i="1" dirty="0"/>
              <a:t>. Tom 1 – DOM. </a:t>
            </a:r>
            <a:r>
              <a:rPr lang="cs-CZ" dirty="0"/>
              <a:t>Lublin: </a:t>
            </a:r>
            <a:r>
              <a:rPr lang="cs-CZ" dirty="0" err="1"/>
              <a:t>Wydawnictwo</a:t>
            </a:r>
            <a:r>
              <a:rPr lang="cs-CZ" dirty="0"/>
              <a:t> </a:t>
            </a:r>
            <a:r>
              <a:rPr lang="cs-CZ" dirty="0" err="1"/>
              <a:t>Uniwersytetu</a:t>
            </a:r>
            <a:r>
              <a:rPr lang="cs-CZ" dirty="0"/>
              <a:t> M. Curie-</a:t>
            </a:r>
            <a:r>
              <a:rPr lang="cs-CZ" dirty="0" err="1"/>
              <a:t>Skłodowskiej</a:t>
            </a:r>
            <a:r>
              <a:rPr lang="cs-CZ" dirty="0"/>
              <a:t>, 2015, s. 15–33.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VAŇKOVÁ, Irena:</a:t>
            </a:r>
            <a:r>
              <a:rPr lang="cs-CZ" b="1" dirty="0"/>
              <a:t> </a:t>
            </a:r>
            <a:r>
              <a:rPr lang="cs-CZ" dirty="0"/>
              <a:t>DŮM i DOMOV v </a:t>
            </a:r>
            <a:r>
              <a:rPr lang="cs-CZ" dirty="0" err="1"/>
              <a:t>češskoj</a:t>
            </a:r>
            <a:r>
              <a:rPr lang="cs-CZ" dirty="0"/>
              <a:t> </a:t>
            </a:r>
            <a:r>
              <a:rPr lang="cs-CZ" dirty="0" err="1"/>
              <a:t>jazykovoj</a:t>
            </a:r>
            <a:r>
              <a:rPr lang="cs-CZ" dirty="0"/>
              <a:t> </a:t>
            </a:r>
            <a:r>
              <a:rPr lang="cs-CZ" dirty="0" err="1"/>
              <a:t>kartine</a:t>
            </a:r>
            <a:r>
              <a:rPr lang="cs-CZ" dirty="0"/>
              <a:t> </a:t>
            </a:r>
            <a:r>
              <a:rPr lang="cs-CZ" dirty="0" err="1"/>
              <a:t>mira</a:t>
            </a:r>
            <a:r>
              <a:rPr lang="cs-CZ" dirty="0"/>
              <a:t>. In: </a:t>
            </a:r>
            <a:r>
              <a:rPr lang="cs-CZ" dirty="0" err="1"/>
              <a:t>Abramowicz</a:t>
            </a:r>
            <a:r>
              <a:rPr lang="cs-CZ" dirty="0"/>
              <a:t>, Maciej – </a:t>
            </a:r>
            <a:r>
              <a:rPr lang="cs-CZ" dirty="0" err="1"/>
              <a:t>Bartmiński</a:t>
            </a:r>
            <a:r>
              <a:rPr lang="cs-CZ" dirty="0"/>
              <a:t>, </a:t>
            </a:r>
            <a:r>
              <a:rPr lang="cs-CZ" dirty="0" err="1"/>
              <a:t>Jerzy</a:t>
            </a:r>
            <a:r>
              <a:rPr lang="cs-CZ" dirty="0"/>
              <a:t> – </a:t>
            </a:r>
            <a:r>
              <a:rPr lang="cs-CZ" dirty="0" err="1"/>
              <a:t>Bielińska-Gardziel</a:t>
            </a:r>
            <a:r>
              <a:rPr lang="cs-CZ" dirty="0"/>
              <a:t>, Iwona (</a:t>
            </a:r>
            <a:r>
              <a:rPr lang="cs-CZ" dirty="0" err="1"/>
              <a:t>eds</a:t>
            </a:r>
            <a:r>
              <a:rPr lang="cs-CZ" dirty="0"/>
              <a:t>.): </a:t>
            </a:r>
            <a:r>
              <a:rPr lang="cs-CZ" i="1" dirty="0" err="1"/>
              <a:t>Wartości</a:t>
            </a:r>
            <a:r>
              <a:rPr lang="cs-CZ" i="1" dirty="0"/>
              <a:t> w </a:t>
            </a:r>
            <a:r>
              <a:rPr lang="cs-CZ" i="1" dirty="0" err="1"/>
              <a:t>językowo-kulturowym</a:t>
            </a:r>
            <a:r>
              <a:rPr lang="cs-CZ" i="1" dirty="0"/>
              <a:t> </a:t>
            </a:r>
            <a:r>
              <a:rPr lang="cs-CZ" i="1" dirty="0" err="1"/>
              <a:t>obrazie</a:t>
            </a:r>
            <a:r>
              <a:rPr lang="cs-CZ" i="1" dirty="0"/>
              <a:t> </a:t>
            </a:r>
            <a:r>
              <a:rPr lang="cs-CZ" i="1" dirty="0" err="1"/>
              <a:t>świata</a:t>
            </a:r>
            <a:r>
              <a:rPr lang="cs-CZ" i="1" dirty="0"/>
              <a:t> </a:t>
            </a:r>
            <a:r>
              <a:rPr lang="cs-CZ" i="1" dirty="0" err="1"/>
              <a:t>Słowian</a:t>
            </a:r>
            <a:r>
              <a:rPr lang="cs-CZ" i="1" dirty="0"/>
              <a:t> i </a:t>
            </a:r>
            <a:r>
              <a:rPr lang="cs-CZ" i="1" dirty="0" err="1"/>
              <a:t>ich</a:t>
            </a:r>
            <a:r>
              <a:rPr lang="cs-CZ" i="1" dirty="0"/>
              <a:t> </a:t>
            </a:r>
            <a:r>
              <a:rPr lang="cs-CZ" i="1" dirty="0" err="1"/>
              <a:t>sąsiadów</a:t>
            </a:r>
            <a:r>
              <a:rPr lang="cs-CZ" i="1" dirty="0"/>
              <a:t>.</a:t>
            </a:r>
            <a:r>
              <a:rPr lang="cs-CZ" dirty="0"/>
              <a:t> Lublin: </a:t>
            </a:r>
            <a:r>
              <a:rPr lang="cs-CZ" dirty="0" err="1"/>
              <a:t>Wydawnictwo</a:t>
            </a:r>
            <a:r>
              <a:rPr lang="cs-CZ" dirty="0"/>
              <a:t> </a:t>
            </a:r>
            <a:r>
              <a:rPr lang="cs-CZ" dirty="0" err="1"/>
              <a:t>Uniwersytetu</a:t>
            </a:r>
            <a:r>
              <a:rPr lang="cs-CZ" dirty="0"/>
              <a:t> Marii Curie – </a:t>
            </a:r>
            <a:r>
              <a:rPr lang="cs-CZ" dirty="0" err="1"/>
              <a:t>Skłodowskiej</a:t>
            </a:r>
            <a:r>
              <a:rPr lang="cs-CZ" dirty="0"/>
              <a:t>, 2012, s. 69 – 88.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VAŇKOVÁ, Irena: Český pojem DOMOV ve světle jazykových, empirických a textových dat. In: </a:t>
            </a:r>
            <a:r>
              <a:rPr lang="cs-CZ" dirty="0" err="1"/>
              <a:t>Bartmiński</a:t>
            </a:r>
            <a:r>
              <a:rPr lang="cs-CZ" dirty="0"/>
              <a:t>, J., </a:t>
            </a:r>
            <a:r>
              <a:rPr lang="cs-CZ" dirty="0" err="1"/>
              <a:t>Bielińska-Gardziel</a:t>
            </a:r>
            <a:r>
              <a:rPr lang="cs-CZ" dirty="0"/>
              <a:t>, I., </a:t>
            </a:r>
            <a:r>
              <a:rPr lang="cs-CZ" dirty="0" err="1"/>
              <a:t>Żywicka</a:t>
            </a:r>
            <a:r>
              <a:rPr lang="cs-CZ" dirty="0"/>
              <a:t>, B. (</a:t>
            </a:r>
            <a:r>
              <a:rPr lang="cs-CZ" dirty="0" err="1"/>
              <a:t>eds</a:t>
            </a:r>
            <a:r>
              <a:rPr lang="cs-CZ" dirty="0"/>
              <a:t>.): </a:t>
            </a:r>
            <a:r>
              <a:rPr lang="cs-CZ" i="1" dirty="0" err="1"/>
              <a:t>Leksykon</a:t>
            </a:r>
            <a:r>
              <a:rPr lang="cs-CZ" i="1" dirty="0"/>
              <a:t> </a:t>
            </a:r>
            <a:r>
              <a:rPr lang="cs-CZ" i="1" dirty="0" err="1"/>
              <a:t>aksjologiczny</a:t>
            </a:r>
            <a:r>
              <a:rPr lang="cs-CZ" i="1" dirty="0"/>
              <a:t> </a:t>
            </a:r>
            <a:r>
              <a:rPr lang="cs-CZ" i="1" dirty="0" err="1"/>
              <a:t>Słowian</a:t>
            </a:r>
            <a:r>
              <a:rPr lang="cs-CZ" i="1" dirty="0"/>
              <a:t> i </a:t>
            </a:r>
            <a:r>
              <a:rPr lang="cs-CZ" i="1" dirty="0" err="1"/>
              <a:t>ich</a:t>
            </a:r>
            <a:r>
              <a:rPr lang="cs-CZ" i="1" dirty="0"/>
              <a:t> </a:t>
            </a:r>
            <a:r>
              <a:rPr lang="cs-CZ" i="1" dirty="0" err="1"/>
              <a:t>sąsiadów</a:t>
            </a:r>
            <a:r>
              <a:rPr lang="cs-CZ" i="1" dirty="0"/>
              <a:t>. Tom 1 – DOM. </a:t>
            </a:r>
            <a:r>
              <a:rPr lang="cs-CZ" dirty="0"/>
              <a:t>Lublin:  </a:t>
            </a:r>
            <a:r>
              <a:rPr lang="cs-CZ" dirty="0" err="1"/>
              <a:t>Wydawnictwo</a:t>
            </a:r>
            <a:r>
              <a:rPr lang="cs-CZ" dirty="0"/>
              <a:t> </a:t>
            </a:r>
            <a:r>
              <a:rPr lang="cs-CZ" dirty="0" err="1"/>
              <a:t>Uniwersytetu</a:t>
            </a:r>
            <a:r>
              <a:rPr lang="cs-CZ" dirty="0"/>
              <a:t> M. Curie-</a:t>
            </a:r>
            <a:r>
              <a:rPr lang="cs-CZ" dirty="0" err="1"/>
              <a:t>Skłodowskiej</a:t>
            </a:r>
            <a:r>
              <a:rPr lang="cs-CZ" dirty="0"/>
              <a:t>, 2015, s. 123–148.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VAŇKOVÁ, Irena – HULEJA, Jan: Domov v konceptualizaci českých vysokoškolských studentů (Empirický výzkum). In: … Lublin: UMCS (v tisku).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00808"/>
            <a:ext cx="1783922" cy="22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2239"/>
            <a:ext cx="2287500" cy="21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-180528" y="889844"/>
            <a:ext cx="9145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86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7992888" cy="1210146"/>
          </a:xfrm>
        </p:spPr>
        <p:txBody>
          <a:bodyPr>
            <a:normAutofit fontScale="90000"/>
          </a:bodyPr>
          <a:lstStyle/>
          <a:p>
            <a:pPr lvl="0"/>
            <a:r>
              <a:rPr lang="cs-CZ" dirty="0">
                <a:latin typeface="Times New Roman"/>
                <a:cs typeface="Times New Roman"/>
              </a:rPr>
              <a:t/>
            </a:r>
            <a:br>
              <a:rPr lang="cs-CZ" dirty="0">
                <a:latin typeface="Times New Roman"/>
                <a:cs typeface="Times New Roman"/>
              </a:rPr>
            </a:br>
            <a:r>
              <a:rPr lang="cs-CZ" b="1" dirty="0">
                <a:solidFill>
                  <a:schemeClr val="tx1"/>
                </a:solidFill>
                <a:latin typeface="Times New Roman"/>
                <a:cs typeface="Times New Roman"/>
              </a:rPr>
              <a:t>EUROJOS →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pět hodnotově závažných pojmů: </a:t>
            </a:r>
            <a:b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EUROPA                                    Evropa?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WOLNOŚĆ                                Svoboda?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PRACA                                       Práce?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</a:t>
            </a:r>
            <a: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cs-CZ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Dům / Domov</a:t>
            </a:r>
            <a: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HONOR                                     čest, úcta?</a:t>
            </a:r>
          </a:p>
          <a:p>
            <a:pPr marL="0" indent="0">
              <a:buNone/>
            </a:pPr>
            <a:r>
              <a:rPr lang="cs-CZ" sz="24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(Problém tzv. </a:t>
            </a:r>
            <a:r>
              <a:rPr lang="cs-CZ" sz="24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ekvivalentnosti)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I pojmenování </a:t>
            </a:r>
            <a:r>
              <a:rPr lang="cs-CZ" sz="2200" dirty="0" err="1" smtClean="0"/>
              <a:t>transnárodních</a:t>
            </a:r>
            <a:r>
              <a:rPr lang="cs-CZ" sz="2200" dirty="0" smtClean="0"/>
              <a:t> </a:t>
            </a:r>
            <a:r>
              <a:rPr lang="cs-CZ" sz="2200" dirty="0"/>
              <a:t>hodnot (…) jsou obvykle v každém jazykovém společenství chápána různě, neboť fungují v rámci rozdílných historických a kulturních kontextů a v různě utvářených systémech hodnot…“ (přestože se vyjadřují třeba i formálně týmž výrazem či pocházejí z téhož zdroje)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J. </a:t>
            </a:r>
            <a:r>
              <a:rPr lang="cs-CZ" sz="2000" dirty="0" err="1"/>
              <a:t>Bartmiński</a:t>
            </a:r>
            <a:r>
              <a:rPr lang="cs-CZ" sz="2000" dirty="0"/>
              <a:t>: Jaké hodnoty </a:t>
            </a:r>
            <a:r>
              <a:rPr lang="cs-CZ" sz="2000" dirty="0" smtClean="0"/>
              <a:t>spoluutvářejí </a:t>
            </a:r>
            <a:r>
              <a:rPr lang="cs-CZ" sz="2000" dirty="0"/>
              <a:t>jazykový obraz světa Slovanů?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(</a:t>
            </a:r>
            <a:r>
              <a:rPr lang="cs-CZ" sz="2000" i="1" dirty="0"/>
              <a:t>Slovo a slovesnost</a:t>
            </a:r>
            <a:r>
              <a:rPr lang="cs-CZ" sz="2000" dirty="0"/>
              <a:t>, 71, 210, s. 329–339</a:t>
            </a:r>
            <a:r>
              <a:rPr lang="cs-CZ" sz="2000" dirty="0" smtClean="0"/>
              <a:t>).</a:t>
            </a:r>
            <a:endParaRPr lang="cs-CZ" sz="2000" dirty="0"/>
          </a:p>
          <a:p>
            <a:pPr marL="0" indent="0">
              <a:lnSpc>
                <a:spcPct val="120000"/>
              </a:lnSpc>
              <a:buNone/>
            </a:pPr>
            <a:endParaRPr lang="cs-CZ" sz="2400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776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i="1" dirty="0">
                <a:solidFill>
                  <a:schemeClr val="tx1"/>
                </a:solidFill>
              </a:rPr>
              <a:t>Domov</a:t>
            </a:r>
            <a:r>
              <a:rPr lang="cs-CZ" b="1" dirty="0">
                <a:solidFill>
                  <a:schemeClr val="tx1"/>
                </a:solidFill>
              </a:rPr>
              <a:t> jako klíčové slovo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české kultury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i="1" dirty="0" smtClean="0"/>
              <a:t>… Pro </a:t>
            </a:r>
            <a:r>
              <a:rPr lang="cs-CZ" i="1" dirty="0"/>
              <a:t>každého člověka je domov jednou ze základních existenciálních zkušeností. To, co vnímá člověk jako svůj domov (ve filozofickém slova smyslu), lze přirovnat k souboru soustředných kruhů, v jejichž centru se ocitá naše „já“. </a:t>
            </a:r>
            <a:r>
              <a:rPr lang="cs-CZ" dirty="0" smtClean="0"/>
              <a:t>(…)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Václav </a:t>
            </a:r>
            <a:r>
              <a:rPr lang="cs-CZ" dirty="0"/>
              <a:t>Havel: </a:t>
            </a:r>
            <a:r>
              <a:rPr lang="cs-CZ" i="1" dirty="0"/>
              <a:t>Letní přemítání.</a:t>
            </a:r>
            <a:r>
              <a:rPr lang="cs-CZ" dirty="0"/>
              <a:t> In: </a:t>
            </a:r>
            <a:r>
              <a:rPr lang="cs-CZ" i="1" dirty="0"/>
              <a:t>Spisy 6.</a:t>
            </a:r>
            <a:r>
              <a:rPr lang="cs-CZ" dirty="0"/>
              <a:t> Praha: </a:t>
            </a:r>
            <a:r>
              <a:rPr lang="cs-CZ" dirty="0" err="1"/>
              <a:t>Torst</a:t>
            </a:r>
            <a:r>
              <a:rPr lang="cs-CZ" dirty="0"/>
              <a:t>, 1999, s. 409.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3104724"/>
            <a:ext cx="2268000" cy="2268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3177211"/>
            <a:ext cx="1554163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42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476672"/>
            <a:ext cx="8424936" cy="61206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800" dirty="0" smtClean="0"/>
              <a:t>DOMOV </a:t>
            </a:r>
            <a:r>
              <a:rPr lang="cs-CZ" sz="1800" i="1" dirty="0" err="1"/>
              <a:t>Domov</a:t>
            </a:r>
            <a:r>
              <a:rPr lang="cs-CZ" sz="1800" dirty="0"/>
              <a:t>, </a:t>
            </a:r>
            <a:r>
              <a:rPr lang="cs-CZ" sz="1800" i="1" dirty="0" err="1"/>
              <a:t>das</a:t>
            </a:r>
            <a:r>
              <a:rPr lang="cs-CZ" sz="1800" i="1" dirty="0"/>
              <a:t> </a:t>
            </a:r>
            <a:r>
              <a:rPr lang="cs-CZ" sz="1800" i="1" dirty="0" err="1"/>
              <a:t>Heim</a:t>
            </a:r>
            <a:r>
              <a:rPr lang="cs-CZ" sz="1800" dirty="0"/>
              <a:t> (německy), </a:t>
            </a:r>
            <a:r>
              <a:rPr lang="cs-CZ" sz="1800" i="1" dirty="0" err="1"/>
              <a:t>home</a:t>
            </a:r>
            <a:r>
              <a:rPr lang="cs-CZ" sz="1800" dirty="0"/>
              <a:t> (anglicky) znamená: místo, kde mám své kořeny, ke kterému patřím. Topografické hranice jsou určeny dekretem srdce: může jít o jednu jedinou místnost, o jedinou krajinu, o jedinou zemi, o jedinou planetu. Česká hymna začíná slovy: „Kde </a:t>
            </a:r>
            <a:r>
              <a:rPr lang="cs-CZ" sz="1800" i="1" dirty="0"/>
              <a:t>domov</a:t>
            </a:r>
            <a:r>
              <a:rPr lang="cs-CZ" sz="1800" dirty="0"/>
              <a:t> můj?“ Což se do francouzštiny překládá: „</a:t>
            </a:r>
            <a:r>
              <a:rPr lang="cs-CZ" sz="1800" dirty="0" err="1"/>
              <a:t>Où</a:t>
            </a:r>
            <a:r>
              <a:rPr lang="cs-CZ" sz="1800" dirty="0"/>
              <a:t> </a:t>
            </a:r>
            <a:r>
              <a:rPr lang="cs-CZ" sz="1800" dirty="0" err="1"/>
              <a:t>est-elle</a:t>
            </a:r>
            <a:r>
              <a:rPr lang="cs-CZ" sz="1800" dirty="0"/>
              <a:t> </a:t>
            </a:r>
            <a:r>
              <a:rPr lang="cs-CZ" sz="1800" dirty="0" err="1"/>
              <a:t>ma</a:t>
            </a:r>
            <a:r>
              <a:rPr lang="cs-CZ" sz="1800" dirty="0"/>
              <a:t> </a:t>
            </a:r>
            <a:r>
              <a:rPr lang="cs-CZ" sz="1800" i="1" dirty="0" err="1"/>
              <a:t>patrie</a:t>
            </a:r>
            <a:r>
              <a:rPr lang="cs-CZ" sz="1800" dirty="0"/>
              <a:t>?“, jenomže „</a:t>
            </a:r>
            <a:r>
              <a:rPr lang="cs-CZ" sz="1800" dirty="0" err="1"/>
              <a:t>patrie</a:t>
            </a:r>
            <a:r>
              <a:rPr lang="cs-CZ" sz="1800" dirty="0"/>
              <a:t>“ je něco trochu jiného: to je politická, státní verze domova. </a:t>
            </a:r>
            <a:r>
              <a:rPr lang="cs-CZ" sz="1800" i="1" dirty="0" err="1"/>
              <a:t>Patrie</a:t>
            </a:r>
            <a:r>
              <a:rPr lang="cs-CZ" sz="1800" dirty="0"/>
              <a:t>, to slovo zní hrdě. </a:t>
            </a:r>
            <a:r>
              <a:rPr lang="cs-CZ" sz="1800" i="1" dirty="0" err="1"/>
              <a:t>Das</a:t>
            </a:r>
            <a:r>
              <a:rPr lang="cs-CZ" sz="1800" i="1" dirty="0"/>
              <a:t> </a:t>
            </a:r>
            <a:r>
              <a:rPr lang="cs-CZ" sz="1800" i="1" dirty="0" err="1"/>
              <a:t>Heim</a:t>
            </a:r>
            <a:r>
              <a:rPr lang="cs-CZ" sz="1800" dirty="0"/>
              <a:t> je sentimentální slovo. Mezi „</a:t>
            </a:r>
            <a:r>
              <a:rPr lang="cs-CZ" sz="1800" dirty="0" err="1"/>
              <a:t>patrie</a:t>
            </a:r>
            <a:r>
              <a:rPr lang="cs-CZ" sz="1800" dirty="0"/>
              <a:t>“ a „foyer“ (můj konkrétní byt, který obývám) existuje ve francouzštině (a ve francouzské mentalitě) prázdný prostor, který nemá jména</a:t>
            </a:r>
            <a:r>
              <a:rPr lang="cs-CZ" sz="1800" dirty="0" smtClean="0"/>
              <a:t>.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Milan </a:t>
            </a:r>
            <a:r>
              <a:rPr lang="cs-CZ" sz="2000" dirty="0"/>
              <a:t>Kundera: </a:t>
            </a:r>
            <a:r>
              <a:rPr lang="cs-CZ" i="1" dirty="0"/>
              <a:t>Slova, pojmy, situace.</a:t>
            </a:r>
            <a:r>
              <a:rPr lang="cs-CZ" dirty="0"/>
              <a:t> Brno: Atlantis, 2014, s. 9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/>
              <a:t>Srov. problematika </a:t>
            </a:r>
            <a:r>
              <a:rPr lang="cs-CZ" b="1" dirty="0">
                <a:solidFill>
                  <a:srgbClr val="C00000"/>
                </a:solidFill>
              </a:rPr>
              <a:t>kulturně klíčových slov </a:t>
            </a:r>
          </a:p>
          <a:p>
            <a:pPr marL="0" indent="0">
              <a:buNone/>
            </a:pPr>
            <a:r>
              <a:rPr lang="cs-CZ" dirty="0"/>
              <a:t>(Anna </a:t>
            </a:r>
            <a:r>
              <a:rPr lang="cs-CZ" dirty="0" err="1"/>
              <a:t>Wierzbicka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80928"/>
            <a:ext cx="2151958" cy="16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68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467600" cy="70609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Různé jazyky – různé světy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91264" cy="50405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000" dirty="0"/>
              <a:t>V dětství …</a:t>
            </a:r>
          </a:p>
          <a:p>
            <a:pPr marL="0" indent="0">
              <a:buNone/>
            </a:pPr>
            <a:r>
              <a:rPr lang="cs-CZ" sz="2000" dirty="0"/>
              <a:t>„… </a:t>
            </a:r>
            <a:r>
              <a:rPr lang="cs-CZ" sz="2000" i="1" dirty="0"/>
              <a:t>čeština byla pro nás jazykem jedině možným. Co bylo v češtině, bylo vůbec</a:t>
            </a:r>
            <a:r>
              <a:rPr lang="cs-CZ" sz="2000" dirty="0"/>
              <a:t>.“…</a:t>
            </a:r>
          </a:p>
          <a:p>
            <a:pPr marL="0" indent="0">
              <a:buNone/>
            </a:pPr>
            <a:r>
              <a:rPr lang="cs-CZ" sz="2000" dirty="0"/>
              <a:t>		    … </a:t>
            </a:r>
            <a:r>
              <a:rPr lang="cs-CZ" sz="2000" dirty="0" smtClean="0"/>
              <a:t>postupná zkušenost </a:t>
            </a:r>
            <a:r>
              <a:rPr lang="cs-CZ" sz="2000" dirty="0"/>
              <a:t>s dalšími jazyky …    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         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		                      Vladimír Skalička: </a:t>
            </a:r>
            <a:r>
              <a:rPr lang="cs-CZ" sz="2000" i="1" dirty="0"/>
              <a:t>Typ češtiny </a:t>
            </a:r>
            <a:r>
              <a:rPr lang="cs-CZ" sz="2000" dirty="0"/>
              <a:t>(1951)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Setkání s jinakostí, relativizace pohledu na fenomén jazyka i na povahu světa – zkušenost s různými jazyky </a:t>
            </a:r>
            <a:r>
              <a:rPr lang="cs-CZ" sz="2000" b="1" dirty="0"/>
              <a:t>jakožto obrazy světa </a:t>
            </a:r>
            <a:r>
              <a:rPr lang="cs-CZ" sz="2000" dirty="0"/>
              <a:t>(ne tedy jen v perspektivě </a:t>
            </a:r>
            <a:r>
              <a:rPr lang="cs-CZ" sz="2000" dirty="0" smtClean="0"/>
              <a:t>typologické, ale i kognitivně-kulturní)</a:t>
            </a: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(Z perspektivy Čecha)</a:t>
            </a:r>
          </a:p>
          <a:p>
            <a:pPr marL="0" indent="0">
              <a:buNone/>
            </a:pPr>
            <a:r>
              <a:rPr lang="cs-CZ" sz="2000" dirty="0" smtClean="0"/>
              <a:t>… jiné </a:t>
            </a:r>
            <a:r>
              <a:rPr lang="cs-CZ" sz="2000" dirty="0"/>
              <a:t>slovanské </a:t>
            </a:r>
            <a:r>
              <a:rPr lang="cs-CZ" sz="2000" dirty="0" smtClean="0"/>
              <a:t>jazyky X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           … </a:t>
            </a:r>
            <a:r>
              <a:rPr lang="cs-CZ" sz="2000" dirty="0" smtClean="0"/>
              <a:t>angličtina, francouzština </a:t>
            </a:r>
            <a:r>
              <a:rPr lang="cs-CZ" sz="2000" dirty="0"/>
              <a:t>X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		… čínština</a:t>
            </a:r>
            <a:r>
              <a:rPr lang="cs-CZ" sz="2000" dirty="0"/>
              <a:t>, africké </a:t>
            </a:r>
            <a:r>
              <a:rPr lang="cs-CZ" sz="2000" dirty="0" smtClean="0"/>
              <a:t>jazyky </a:t>
            </a:r>
            <a:r>
              <a:rPr lang="cs-CZ" sz="2000" dirty="0"/>
              <a:t>X</a:t>
            </a:r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				 … ještě výraznější jinakost..?</a:t>
            </a:r>
            <a:endParaRPr lang="cs-CZ" sz="2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11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957" y="15450"/>
            <a:ext cx="3679200" cy="26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1" y="2726810"/>
            <a:ext cx="2732400" cy="35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569" y="2726810"/>
            <a:ext cx="1382552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62"/>
            <a:ext cx="384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1" y="5310000"/>
            <a:ext cx="4211469" cy="15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270" y="2733009"/>
            <a:ext cx="2334371" cy="12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7" y="47113"/>
            <a:ext cx="3387117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489" y="-735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157" y="4109330"/>
            <a:ext cx="3456000" cy="2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" y="26810"/>
            <a:ext cx="36000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3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68353"/>
            <a:ext cx="2462213" cy="338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04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693" y="4359265"/>
            <a:ext cx="3078951" cy="24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670" y="2885409"/>
            <a:ext cx="2334371" cy="12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455" y="2242412"/>
            <a:ext cx="2544000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3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7787208" cy="1143000"/>
          </a:xfrm>
        </p:spPr>
        <p:txBody>
          <a:bodyPr/>
          <a:lstStyle/>
          <a:p>
            <a:pPr algn="ctr"/>
            <a:r>
              <a:rPr lang="cs-CZ" sz="2800" b="1" dirty="0" smtClean="0">
                <a:solidFill>
                  <a:schemeClr val="tx1"/>
                </a:solidFill>
              </a:rPr>
              <a:t>DOMOV v češtině</a:t>
            </a:r>
            <a:br>
              <a:rPr lang="cs-CZ" sz="2800" b="1" dirty="0" smtClean="0">
                <a:solidFill>
                  <a:schemeClr val="tx1"/>
                </a:solidFill>
              </a:rPr>
            </a:br>
            <a:r>
              <a:rPr lang="cs-CZ" sz="2800" dirty="0" smtClean="0">
                <a:solidFill>
                  <a:schemeClr val="tx1"/>
                </a:solidFill>
              </a:rPr>
              <a:t>Jazyková, textová a empirická data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784976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/>
              <a:t>pojem DOMOV je reprezentován především třemi lexémy: </a:t>
            </a:r>
            <a:r>
              <a:rPr lang="cs-CZ" i="1" dirty="0" smtClean="0"/>
              <a:t>domov – doma – domů </a:t>
            </a:r>
            <a:r>
              <a:rPr lang="cs-CZ" dirty="0" smtClean="0"/>
              <a:t>( + sloveso </a:t>
            </a:r>
            <a:r>
              <a:rPr lang="cs-CZ" i="1" dirty="0" smtClean="0"/>
              <a:t>bydlet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b="1" dirty="0" smtClean="0"/>
              <a:t>			← </a:t>
            </a:r>
            <a:r>
              <a:rPr lang="cs-CZ" dirty="0" smtClean="0"/>
              <a:t>dům (</a:t>
            </a:r>
            <a:r>
              <a:rPr lang="cs-CZ" dirty="0" err="1" smtClean="0"/>
              <a:t>ie</a:t>
            </a:r>
            <a:r>
              <a:rPr lang="cs-CZ" dirty="0" smtClean="0"/>
              <a:t>. </a:t>
            </a:r>
            <a:r>
              <a:rPr lang="cs-CZ" i="1" dirty="0" smtClean="0"/>
              <a:t>*domu- </a:t>
            </a:r>
            <a:r>
              <a:rPr lang="cs-CZ" dirty="0"/>
              <a:t>, </a:t>
            </a:r>
            <a:r>
              <a:rPr lang="cs-CZ" i="1" dirty="0"/>
              <a:t>*dem</a:t>
            </a:r>
            <a:r>
              <a:rPr lang="cs-CZ" dirty="0"/>
              <a:t> – „stavět</a:t>
            </a:r>
            <a:r>
              <a:rPr lang="cs-CZ" dirty="0" smtClean="0"/>
              <a:t>“)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1.</a:t>
            </a:r>
            <a:r>
              <a:rPr lang="en-US" dirty="0" smtClean="0"/>
              <a:t> </a:t>
            </a:r>
            <a:r>
              <a:rPr lang="cs-CZ" dirty="0" smtClean="0"/>
              <a:t>„místo, kde člověk bydlí nebo kde se narodil, kam cítí přináležitost“</a:t>
            </a:r>
            <a:r>
              <a:rPr lang="en-US" dirty="0" smtClean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2. „budova či instituce pro společné ubytování“ (dětský domov, domov důchodců)</a:t>
            </a: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… a další významy …</a:t>
            </a:r>
          </a:p>
          <a:p>
            <a:pPr>
              <a:buFontTx/>
              <a:buChar char="-"/>
            </a:pPr>
            <a:r>
              <a:rPr lang="cs-CZ" dirty="0" smtClean="0"/>
              <a:t>analýza polysémie</a:t>
            </a:r>
            <a:r>
              <a:rPr lang="cs-CZ" dirty="0"/>
              <a:t>, </a:t>
            </a:r>
            <a:r>
              <a:rPr lang="cs-CZ" dirty="0" smtClean="0"/>
              <a:t>derivátů, </a:t>
            </a:r>
            <a:r>
              <a:rPr lang="cs-CZ" dirty="0"/>
              <a:t>frazeologie …</a:t>
            </a:r>
          </a:p>
          <a:p>
            <a:pPr>
              <a:buFontTx/>
              <a:buChar char="-"/>
            </a:pPr>
            <a:r>
              <a:rPr lang="cs-CZ" dirty="0"/>
              <a:t>analýza slovníkových </a:t>
            </a:r>
            <a:r>
              <a:rPr lang="cs-CZ" dirty="0" smtClean="0"/>
              <a:t>hesel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analýza korpusových dat</a:t>
            </a:r>
          </a:p>
          <a:p>
            <a:pPr>
              <a:buFontTx/>
              <a:buChar char="-"/>
            </a:pPr>
            <a:r>
              <a:rPr lang="cs-CZ" dirty="0"/>
              <a:t>analýza textů z vlastního korpusu: </a:t>
            </a:r>
            <a:r>
              <a:rPr lang="cs-CZ" dirty="0" smtClean="0"/>
              <a:t>umělecké texty - texty </a:t>
            </a:r>
            <a:r>
              <a:rPr lang="cs-CZ" dirty="0"/>
              <a:t>z různých komunikačních </a:t>
            </a:r>
            <a:r>
              <a:rPr lang="cs-CZ" dirty="0" smtClean="0"/>
              <a:t>oblastí (publicistika, rozhovory, texty z oblasti společenských věd)</a:t>
            </a:r>
          </a:p>
          <a:p>
            <a:pPr marL="0" indent="0" algn="ctr">
              <a:buNone/>
            </a:pPr>
            <a:endParaRPr lang="cs-CZ" sz="3100" b="1" dirty="0" smtClean="0"/>
          </a:p>
          <a:p>
            <a:pPr marL="0" indent="0" algn="ctr">
              <a:buNone/>
            </a:pPr>
            <a:r>
              <a:rPr lang="cs-CZ" sz="3100" b="1" dirty="0" smtClean="0"/>
              <a:t>Doma </a:t>
            </a:r>
            <a:r>
              <a:rPr lang="cs-CZ" sz="3100" b="1" dirty="0"/>
              <a:t>je doma</a:t>
            </a:r>
          </a:p>
          <a:p>
            <a:pPr marL="0" indent="0">
              <a:buNone/>
            </a:pPr>
            <a:r>
              <a:rPr lang="cs-CZ" dirty="0" smtClean="0"/>
              <a:t>Nejfrekventovanější tautologie: Srov</a:t>
            </a:r>
            <a:r>
              <a:rPr lang="cs-CZ" dirty="0"/>
              <a:t>. „tautologie evaluativní“, a to „glorifikační</a:t>
            </a:r>
            <a:r>
              <a:rPr lang="cs-CZ" dirty="0" smtClean="0"/>
              <a:t>“ – důkaz vysokého postavení v hierarchii hodnot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 smtClean="0"/>
              <a:t>Jana </a:t>
            </a:r>
            <a:r>
              <a:rPr lang="cs-CZ" sz="2000" dirty="0"/>
              <a:t>Bílková, </a:t>
            </a:r>
            <a:r>
              <a:rPr lang="cs-CZ" sz="2000" i="1" dirty="0"/>
              <a:t>Tautologie a kontradikce   v češtině. </a:t>
            </a:r>
            <a:r>
              <a:rPr lang="cs-CZ" sz="2000" dirty="0"/>
              <a:t>Praha: Akropolis, 2013, s. 65–66)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5115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Sémantická struktura pojmu: </a:t>
            </a:r>
            <a:br>
              <a:rPr lang="cs-CZ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Domov jako hodnota existenční a existenciální</a:t>
            </a:r>
            <a:br>
              <a:rPr lang="cs-CZ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760640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endParaRPr lang="cs-CZ" b="1" dirty="0"/>
          </a:p>
          <a:p>
            <a:pPr marL="0" lvl="0" indent="0">
              <a:buNone/>
            </a:pPr>
            <a:r>
              <a:rPr lang="cs-CZ" sz="2900" b="1" dirty="0"/>
              <a:t>1. rovina profilace </a:t>
            </a:r>
            <a:endParaRPr lang="cs-CZ" sz="2900" dirty="0"/>
          </a:p>
          <a:p>
            <a:pPr marL="0" indent="0">
              <a:buNone/>
            </a:pPr>
            <a:r>
              <a:rPr lang="cs-CZ" sz="2900" dirty="0"/>
              <a:t>      1A profil (základní, denotační) – </a:t>
            </a:r>
            <a:r>
              <a:rPr lang="cs-CZ" sz="2900" b="1" dirty="0"/>
              <a:t>bydlení</a:t>
            </a:r>
          </a:p>
          <a:p>
            <a:pPr marL="0" indent="0">
              <a:buNone/>
            </a:pPr>
            <a:r>
              <a:rPr lang="cs-CZ" sz="2900" dirty="0"/>
              <a:t>      1B profil – </a:t>
            </a:r>
            <a:r>
              <a:rPr lang="cs-CZ" sz="2900" b="1" dirty="0"/>
              <a:t>narození, původ; přináležitost  </a:t>
            </a:r>
            <a:r>
              <a:rPr lang="cs-CZ" sz="2900" dirty="0"/>
              <a:t>(citový prožitek, </a:t>
            </a:r>
            <a:r>
              <a:rPr lang="cs-CZ" sz="2900" dirty="0" smtClean="0"/>
              <a:t>pozitivní konotace</a:t>
            </a:r>
            <a:r>
              <a:rPr lang="cs-CZ" sz="2900" dirty="0"/>
              <a:t>)</a:t>
            </a:r>
          </a:p>
          <a:p>
            <a:pPr marL="0" indent="0">
              <a:buNone/>
            </a:pPr>
            <a:endParaRPr lang="cs-CZ" sz="2900" dirty="0"/>
          </a:p>
          <a:p>
            <a:pPr marL="0" lvl="0" indent="0">
              <a:buNone/>
            </a:pPr>
            <a:r>
              <a:rPr lang="cs-CZ" sz="2900" b="1" dirty="0"/>
              <a:t>2. rovina profilace (horizontální aspekt – „soustředné kruhy významu“)</a:t>
            </a:r>
            <a:endParaRPr lang="cs-CZ" sz="2900" dirty="0"/>
          </a:p>
          <a:p>
            <a:pPr marL="0" indent="0">
              <a:buNone/>
            </a:pPr>
            <a:r>
              <a:rPr lang="cs-CZ" sz="2900" dirty="0"/>
              <a:t>      2A profil – užší (</a:t>
            </a:r>
            <a:r>
              <a:rPr lang="cs-CZ" sz="2900" dirty="0" smtClean="0"/>
              <a:t>opozice UVNITŘ - VENKU): </a:t>
            </a:r>
            <a:r>
              <a:rPr lang="cs-CZ" sz="2900" dirty="0"/>
              <a:t>domov jako dům, byt (rodina)</a:t>
            </a:r>
          </a:p>
          <a:p>
            <a:pPr marL="0" indent="0">
              <a:buNone/>
            </a:pPr>
            <a:r>
              <a:rPr lang="cs-CZ" sz="2900" dirty="0"/>
              <a:t>      2B profil – širší (opozice C</a:t>
            </a:r>
            <a:r>
              <a:rPr lang="cs-CZ" sz="2900" dirty="0" smtClean="0"/>
              <a:t>ENTRUM - PERIFERIE): </a:t>
            </a:r>
            <a:r>
              <a:rPr lang="cs-CZ" sz="2900" dirty="0"/>
              <a:t>domov jako krajina, (rodný) kraj, region</a:t>
            </a:r>
          </a:p>
          <a:p>
            <a:pPr marL="0" indent="0">
              <a:buNone/>
            </a:pPr>
            <a:r>
              <a:rPr lang="cs-CZ" sz="2900" dirty="0"/>
              <a:t>      2C profil – rodná země, vlast („Kde domov můj?“)</a:t>
            </a:r>
          </a:p>
          <a:p>
            <a:pPr marL="0" indent="0">
              <a:buNone/>
            </a:pPr>
            <a:r>
              <a:rPr lang="cs-CZ" sz="2900" dirty="0"/>
              <a:t> </a:t>
            </a:r>
          </a:p>
          <a:p>
            <a:pPr marL="0" lvl="0" indent="0">
              <a:buNone/>
            </a:pPr>
            <a:r>
              <a:rPr lang="cs-CZ" sz="2900" b="1" dirty="0"/>
              <a:t>3. rovina profilace (vertikální aspekt významu)</a:t>
            </a:r>
            <a:endParaRPr lang="cs-CZ" sz="2900" dirty="0"/>
          </a:p>
          <a:p>
            <a:pPr marL="0" indent="0">
              <a:buNone/>
            </a:pPr>
            <a:r>
              <a:rPr lang="cs-CZ" sz="2900" dirty="0"/>
              <a:t>      3A </a:t>
            </a:r>
            <a:r>
              <a:rPr lang="cs-CZ" sz="2900" b="1" dirty="0">
                <a:solidFill>
                  <a:schemeClr val="accent1">
                    <a:lumMod val="75000"/>
                  </a:schemeClr>
                </a:solidFill>
              </a:rPr>
              <a:t>materiálně-praktický </a:t>
            </a:r>
            <a:r>
              <a:rPr lang="cs-CZ" sz="2900" dirty="0"/>
              <a:t>aspekt (dům; domácnost; zajišťování běžných potřeb)</a:t>
            </a:r>
          </a:p>
          <a:p>
            <a:pPr marL="0" indent="0">
              <a:buNone/>
            </a:pPr>
            <a:r>
              <a:rPr lang="cs-CZ" sz="2900" dirty="0"/>
              <a:t>      3B </a:t>
            </a:r>
            <a:r>
              <a:rPr lang="cs-CZ" sz="2900" b="1" dirty="0">
                <a:solidFill>
                  <a:schemeClr val="accent1">
                    <a:lumMod val="75000"/>
                  </a:schemeClr>
                </a:solidFill>
              </a:rPr>
              <a:t>prostorový</a:t>
            </a:r>
            <a:r>
              <a:rPr lang="cs-CZ" sz="2900" b="1" dirty="0"/>
              <a:t> </a:t>
            </a:r>
            <a:r>
              <a:rPr lang="cs-CZ" sz="2900" dirty="0"/>
              <a:t>aspekt („</a:t>
            </a:r>
            <a:r>
              <a:rPr lang="cs-CZ" sz="2900" b="1" dirty="0"/>
              <a:t>místo</a:t>
            </a:r>
            <a:r>
              <a:rPr lang="cs-CZ" sz="2900" dirty="0"/>
              <a:t>, kde</a:t>
            </a:r>
            <a:r>
              <a:rPr lang="cs-CZ" sz="2900" dirty="0" smtClean="0"/>
              <a:t>…“ – lidská teritorialita): </a:t>
            </a:r>
          </a:p>
          <a:p>
            <a:pPr marL="0" indent="0">
              <a:buNone/>
            </a:pPr>
            <a:r>
              <a:rPr lang="cs-CZ" sz="2900" dirty="0"/>
              <a:t> </a:t>
            </a:r>
            <a:r>
              <a:rPr lang="cs-CZ" sz="2900" dirty="0" smtClean="0"/>
              <a:t>     3C </a:t>
            </a:r>
            <a:r>
              <a:rPr lang="cs-CZ" sz="2900" b="1" dirty="0">
                <a:solidFill>
                  <a:schemeClr val="accent1">
                    <a:lumMod val="75000"/>
                  </a:schemeClr>
                </a:solidFill>
              </a:rPr>
              <a:t>sociální </a:t>
            </a:r>
            <a:r>
              <a:rPr lang="cs-CZ" sz="2900" dirty="0"/>
              <a:t>aspekt  (rodina, nejbližší lidé a vztahy k nim)</a:t>
            </a:r>
          </a:p>
          <a:p>
            <a:pPr marL="0" indent="0">
              <a:buNone/>
            </a:pPr>
            <a:r>
              <a:rPr lang="cs-CZ" sz="2900" dirty="0"/>
              <a:t>      3D </a:t>
            </a:r>
            <a:r>
              <a:rPr lang="cs-CZ" sz="2900" b="1" dirty="0">
                <a:solidFill>
                  <a:schemeClr val="accent1">
                    <a:lumMod val="75000"/>
                  </a:schemeClr>
                </a:solidFill>
              </a:rPr>
              <a:t>kulturně-jazykový</a:t>
            </a:r>
            <a:r>
              <a:rPr lang="cs-CZ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900" dirty="0"/>
              <a:t>aspekt (srov. zkušenost emigrantů, život mimo původní vlast; silné v dobách národního ohrožení, okupace)</a:t>
            </a:r>
          </a:p>
          <a:p>
            <a:pPr marL="0" indent="0">
              <a:buNone/>
            </a:pPr>
            <a:r>
              <a:rPr lang="cs-CZ" sz="2900" dirty="0"/>
              <a:t>      3E </a:t>
            </a:r>
            <a:r>
              <a:rPr lang="cs-CZ" sz="2900" b="1" dirty="0">
                <a:solidFill>
                  <a:schemeClr val="accent1">
                    <a:lumMod val="75000"/>
                  </a:schemeClr>
                </a:solidFill>
              </a:rPr>
              <a:t>transcendentní</a:t>
            </a:r>
            <a:r>
              <a:rPr lang="cs-CZ" sz="2900" dirty="0"/>
              <a:t> aspekt (ráj, místo shledání s Bohem, s drahými zemřelými</a:t>
            </a:r>
            <a:r>
              <a:rPr lang="cs-CZ" sz="2900" dirty="0" smtClean="0"/>
              <a:t>) – DOMOV J RÁJ // RÁJ JE DOMOV</a:t>
            </a:r>
          </a:p>
          <a:p>
            <a:pPr marL="0" indent="0">
              <a:buNone/>
            </a:pPr>
            <a:endParaRPr lang="cs-CZ" sz="2900" dirty="0" smtClean="0"/>
          </a:p>
          <a:p>
            <a:pPr marL="0" indent="0">
              <a:buNone/>
            </a:pPr>
            <a:r>
              <a:rPr lang="cs-CZ" sz="2900" dirty="0" smtClean="0"/>
              <a:t>Opozice VLASTNÍ A CIZÍ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1907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778098"/>
          </a:xfrm>
        </p:spPr>
        <p:txBody>
          <a:bodyPr/>
          <a:lstStyle/>
          <a:p>
            <a:pPr algn="ctr"/>
            <a:r>
              <a:rPr lang="cs-CZ" dirty="0" smtClean="0"/>
              <a:t> </a:t>
            </a:r>
            <a:r>
              <a:rPr lang="cs-CZ" b="1" dirty="0" smtClean="0">
                <a:solidFill>
                  <a:schemeClr val="tx1"/>
                </a:solidFill>
              </a:rPr>
              <a:t>empirická data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640960" cy="551723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Výzkum (v rámci projektu EUROJOS) proběhl v říjnu 2014, zúčastnilo se ho 100 českých vysokoškolských studentů </a:t>
            </a:r>
          </a:p>
          <a:p>
            <a:pPr>
              <a:buFontTx/>
              <a:buChar char="-"/>
            </a:pPr>
            <a:r>
              <a:rPr lang="cs-CZ" dirty="0"/>
              <a:t>50 studentů filologických oborů z Pedagogické fakulty UK, 50 studentů architektury z Fakulty stavební ČVUT)</a:t>
            </a:r>
          </a:p>
          <a:p>
            <a:pPr>
              <a:buFontTx/>
              <a:buChar char="-"/>
            </a:pPr>
            <a:r>
              <a:rPr lang="cs-CZ" dirty="0"/>
              <a:t>40 mužů, </a:t>
            </a:r>
            <a:r>
              <a:rPr lang="cs-CZ" dirty="0" smtClean="0"/>
              <a:t>60 </a:t>
            </a:r>
            <a:r>
              <a:rPr lang="cs-CZ" dirty="0"/>
              <a:t>žen</a:t>
            </a:r>
          </a:p>
          <a:p>
            <a:pPr>
              <a:buFontTx/>
              <a:buChar char="-"/>
            </a:pPr>
            <a:r>
              <a:rPr lang="cs-CZ" dirty="0"/>
              <a:t>věkový průměr 21 let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sz="1600" dirty="0" smtClean="0"/>
              <a:t>Srov</a:t>
            </a:r>
            <a:r>
              <a:rPr lang="cs-CZ" sz="1600" dirty="0"/>
              <a:t>. Vaňková, Irena – </a:t>
            </a:r>
            <a:r>
              <a:rPr lang="cs-CZ" sz="1600" dirty="0" err="1"/>
              <a:t>Huleja</a:t>
            </a:r>
            <a:r>
              <a:rPr lang="cs-CZ" sz="1600" dirty="0"/>
              <a:t>, Jan: Domov v konceptualizaci českých vysokoškolských studentů (Empirický výzkum). In: … Lublin: UMCS </a:t>
            </a:r>
          </a:p>
          <a:p>
            <a:pPr marL="0" indent="0">
              <a:buNone/>
            </a:pPr>
            <a:r>
              <a:rPr lang="cs-CZ" sz="1600" dirty="0"/>
              <a:t>(v tisku).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1418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32358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Empirická data – 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domov v konceptualizaci českých vysokoškolských studentů</a:t>
            </a:r>
            <a:br>
              <a:rPr lang="cs-CZ" b="1" dirty="0">
                <a:solidFill>
                  <a:schemeClr val="tx1"/>
                </a:solidFill>
              </a:rPr>
            </a:b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00704826"/>
              </p:ext>
            </p:extLst>
          </p:nvPr>
        </p:nvGraphicFramePr>
        <p:xfrm>
          <a:off x="251520" y="1484779"/>
          <a:ext cx="8424936" cy="4968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8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pořadí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Co je podle vás domov?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1.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místo, kde je rodina a moji blízcí (rodina, rodiče, máma, partner, přátelé)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92 %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kde se cítím dobře (je to místo útulné, pohodové, příjemné…)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58 %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3.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kde je bezpečí (kam se můžu schovat, uchýlit, kde se cítím bezpečně…)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50 %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4.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kam se vracím (kam se vracím vyspat, vracím se tam za rodiči…)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37 %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kde je láska (něha, náklonnost, kde se mají lidé rádi…)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kde je klid (pokoj, ticho, kde nikdo neruší…)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31 %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kde je zázemí (útočiště, ochrana, kam neprší…)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31 %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68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8.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kde je pochopení, podpora (kde jsem přijat, kde mi ostatní pomohou…)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25 %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9. 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které je jisté (nemění se, je stálé, vyznám se v něm…)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17 %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kde je teplo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13 %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místo, kde je dobrá nálada (radost, zábava, pocit štěstí…)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12 %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68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12.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místo, které mi patří (které je moje, podle mě, které jsem vybudoval, soukromé…)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968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13.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místo pro mě důležité (jsem s ním spjat, záleží mi na něm, nechci ho ztratit…)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8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14.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místo, kde jsem sám sebou (můžu být uvolněný, neupravený…)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10 %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248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720080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>
                <a:solidFill>
                  <a:schemeClr val="tx1"/>
                </a:solidFill>
              </a:rPr>
              <a:t>Co je tam, kde je váš domov?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92150049"/>
              </p:ext>
            </p:extLst>
          </p:nvPr>
        </p:nvGraphicFramePr>
        <p:xfrm>
          <a:off x="384920" y="1700808"/>
          <a:ext cx="7632848" cy="3141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8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6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28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pořadí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Co je tam, kde je váš domov?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rodina, blízcí, blízký člověk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76 %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postel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16 %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9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3.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domácí zvířata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10 %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4.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příroda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10 %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jídlo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9 %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6.</a:t>
                      </a:r>
                      <a:endParaRPr lang="cs-CZ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mé osobní věci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8 %</a:t>
                      </a:r>
                      <a:endParaRPr lang="cs-CZ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150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6489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Domov v mateřském </a:t>
            </a:r>
            <a:r>
              <a:rPr lang="cs-CZ" b="1" dirty="0" smtClean="0">
                <a:solidFill>
                  <a:schemeClr val="tx1"/>
                </a:solidFill>
              </a:rPr>
              <a:t>jazyce </a:t>
            </a:r>
            <a:br>
              <a:rPr lang="cs-CZ" b="1" dirty="0" smtClean="0">
                <a:solidFill>
                  <a:schemeClr val="tx1"/>
                </a:solidFill>
              </a:rPr>
            </a:br>
            <a:r>
              <a:rPr lang="cs-CZ" b="1" dirty="0" smtClean="0">
                <a:solidFill>
                  <a:schemeClr val="tx1"/>
                </a:solidFill>
              </a:rPr>
              <a:t>a sdílené kultuře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4294967295"/>
          </p:nvPr>
        </p:nvSpPr>
        <p:spPr>
          <a:xfrm>
            <a:off x="179512" y="1340768"/>
            <a:ext cx="8733656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dirty="0"/>
              <a:t>„Člověk mluví na základě té řeči, jíž bylo přiřčeno jeho bytování. Tuto řeč nazýváme jeho mateřštinou“ (M. </a:t>
            </a:r>
            <a:r>
              <a:rPr lang="cs-CZ" sz="1800" dirty="0" err="1"/>
              <a:t>Heidegger</a:t>
            </a:r>
            <a:r>
              <a:rPr lang="cs-CZ" sz="1800" dirty="0"/>
              <a:t>)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b="1" dirty="0"/>
              <a:t>Opozice vlastní – cizí</a:t>
            </a:r>
          </a:p>
          <a:p>
            <a:pPr marL="0" indent="0">
              <a:buNone/>
            </a:pPr>
            <a:r>
              <a:rPr lang="cs-CZ" sz="1800" i="1" dirty="0"/>
              <a:t>mateřský</a:t>
            </a:r>
            <a:r>
              <a:rPr lang="cs-CZ" sz="1800" dirty="0"/>
              <a:t> – </a:t>
            </a:r>
            <a:r>
              <a:rPr lang="cs-CZ" sz="1800" i="1" dirty="0"/>
              <a:t>přirozený</a:t>
            </a:r>
            <a:r>
              <a:rPr lang="cs-CZ" sz="1800" dirty="0"/>
              <a:t> (u Jungmanna) – </a:t>
            </a:r>
            <a:r>
              <a:rPr lang="cs-CZ" sz="1800" i="1" dirty="0"/>
              <a:t>rodný – náš jazyk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- aspekt / profil domova, který není vázán na </a:t>
            </a:r>
            <a:r>
              <a:rPr lang="cs-CZ" sz="1800" dirty="0" err="1"/>
              <a:t>materialitu</a:t>
            </a:r>
            <a:r>
              <a:rPr lang="cs-CZ" sz="1800" dirty="0"/>
              <a:t> a prostorovost domova</a:t>
            </a:r>
          </a:p>
          <a:p>
            <a:pPr marL="0" indent="0">
              <a:buNone/>
            </a:pPr>
            <a:r>
              <a:rPr lang="cs-CZ" sz="1800" dirty="0"/>
              <a:t>- sdílení </a:t>
            </a:r>
            <a:r>
              <a:rPr lang="cs-CZ" sz="1800" dirty="0" smtClean="0"/>
              <a:t>společného světa s </a:t>
            </a:r>
            <a:r>
              <a:rPr lang="cs-CZ" sz="1800" dirty="0"/>
              <a:t>lidmi téhož národa / jazyka / kultury</a:t>
            </a:r>
          </a:p>
          <a:p>
            <a:pPr marL="0" indent="0">
              <a:buNone/>
            </a:pPr>
            <a:endParaRPr lang="cs-CZ" sz="1800" i="1" dirty="0"/>
          </a:p>
          <a:p>
            <a:pPr marL="0" indent="0">
              <a:buNone/>
            </a:pPr>
            <a:r>
              <a:rPr lang="cs-CZ" sz="1800" i="1" dirty="0"/>
              <a:t>Domov je spíš, co je v nás, než v čem my jsme! To se dá nosit s sebou. A nikdo nám to nemůže vzít</a:t>
            </a:r>
            <a:r>
              <a:rPr lang="cs-CZ" sz="1800" b="1" i="1" dirty="0"/>
              <a:t>. A </a:t>
            </a:r>
            <a:r>
              <a:rPr lang="cs-CZ" sz="1800" b="1" i="1" dirty="0" err="1"/>
              <a:t>tohleto</a:t>
            </a:r>
            <a:r>
              <a:rPr lang="cs-CZ" sz="1800" b="1" i="1" dirty="0"/>
              <a:t>, co máme v téhle chvíli vy a já vespolek, v </a:t>
            </a:r>
            <a:r>
              <a:rPr lang="cs-CZ" sz="1800" b="1" i="1" dirty="0" err="1"/>
              <a:t>tomhletom</a:t>
            </a:r>
            <a:r>
              <a:rPr lang="cs-CZ" sz="1800" b="1" i="1" dirty="0"/>
              <a:t> okamžiku, to, co vy posloucháte a co já říkám, to je taky domov. Náš jazyk je domov. </a:t>
            </a:r>
            <a:r>
              <a:rPr lang="cs-CZ" sz="1800" i="1" dirty="0"/>
              <a:t>Ta řeč se dá rozhodit po celém světě jako síť, jen ji zatáhnout a bude v ní ryb, já nevím, jak psů. </a:t>
            </a:r>
            <a:r>
              <a:rPr lang="cs-CZ" sz="1800" i="1" dirty="0" err="1"/>
              <a:t>Rodnejch</a:t>
            </a:r>
            <a:r>
              <a:rPr lang="cs-CZ" sz="1800" i="1" dirty="0"/>
              <a:t> ryb. Zkrátka v tom lítáme, v </a:t>
            </a:r>
            <a:r>
              <a:rPr lang="cs-CZ" sz="1800" i="1" dirty="0" err="1"/>
              <a:t>tý</a:t>
            </a:r>
            <a:r>
              <a:rPr lang="cs-CZ" sz="1800" i="1" dirty="0"/>
              <a:t> řeči. V </a:t>
            </a:r>
            <a:r>
              <a:rPr lang="cs-CZ" sz="1800" i="1" dirty="0" err="1"/>
              <a:t>tý</a:t>
            </a:r>
            <a:r>
              <a:rPr lang="cs-CZ" sz="1800" i="1" dirty="0"/>
              <a:t> síti. Tam jsme chyceni, ať jsme, kde jsme</a:t>
            </a:r>
            <a:r>
              <a:rPr lang="cs-CZ" sz="1800" dirty="0"/>
              <a:t>.</a:t>
            </a:r>
            <a:r>
              <a:rPr lang="cs-CZ" sz="1800" b="1" dirty="0"/>
              <a:t>          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(Jiří Voskovec 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rozhlasové vysílání z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emigrace)          </a:t>
            </a:r>
            <a:endParaRPr lang="cs-C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cs-CZ" sz="1800" dirty="0"/>
          </a:p>
          <a:p>
            <a:pPr marL="0" indent="0">
              <a:buNone/>
            </a:pPr>
            <a:endParaRPr lang="cs-CZ" sz="1800" i="1" dirty="0"/>
          </a:p>
          <a:p>
            <a:pPr>
              <a:buFontTx/>
              <a:buChar char="-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87792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922114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Domov v českém znakovém jazyce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496944" cy="487375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Znaky?</a:t>
            </a:r>
          </a:p>
          <a:p>
            <a:r>
              <a:rPr lang="cs-CZ" dirty="0"/>
              <a:t>Motivace? </a:t>
            </a:r>
          </a:p>
          <a:p>
            <a:r>
              <a:rPr lang="cs-CZ" dirty="0"/>
              <a:t>Formálně-sémantické souvislosti?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DOMOV ( ZNÁT / ZNÁMÝ)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INTERNÁT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DOMA (1/ SEDĚT, USADIT SE; </a:t>
            </a:r>
          </a:p>
          <a:p>
            <a:pPr marL="0" indent="0">
              <a:buNone/>
            </a:pPr>
            <a:r>
              <a:rPr lang="cs-CZ" dirty="0" smtClean="0"/>
              <a:t>2/ DŮM)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DOMŮ (SMĚR)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BYT, </a:t>
            </a:r>
            <a:r>
              <a:rPr lang="cs-CZ" dirty="0" smtClean="0"/>
              <a:t>BYDLET (SPÁT – UVNITŘ)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708920"/>
            <a:ext cx="2532230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404663"/>
            <a:ext cx="7467600" cy="129614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DOMA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1A–B               </a:t>
            </a:r>
            <a:r>
              <a:rPr lang="cs-CZ" dirty="0" smtClean="0">
                <a:solidFill>
                  <a:schemeClr val="tx1"/>
                </a:solidFill>
              </a:rPr>
              <a:t>      2A–B (D</a:t>
            </a:r>
            <a:r>
              <a:rPr lang="cs-CZ" dirty="0" smtClean="0"/>
              <a:t>ŮM)</a:t>
            </a:r>
            <a:r>
              <a:rPr lang="cs-CZ" dirty="0"/>
              <a:t/>
            </a:r>
            <a:br>
              <a:rPr lang="cs-CZ" dirty="0"/>
            </a:b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03653"/>
            <a:ext cx="2260958" cy="292358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683845"/>
            <a:ext cx="2413090" cy="279677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400" y="1467058"/>
            <a:ext cx="2241674" cy="279677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599453"/>
            <a:ext cx="2230685" cy="288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99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6934" y="116632"/>
            <a:ext cx="8435280" cy="1143000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DOMŮ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1 A–B     2 A–B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4" y="1417638"/>
            <a:ext cx="2412070" cy="3105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501008"/>
            <a:ext cx="2419960" cy="3105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33091"/>
            <a:ext cx="2293677" cy="3105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402643" cy="31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43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8712968" cy="2067365"/>
          </a:xfrm>
        </p:spPr>
        <p:txBody>
          <a:bodyPr>
            <a:normAutofit/>
          </a:bodyPr>
          <a:lstStyle/>
          <a:p>
            <a:pPr algn="ctr"/>
            <a:r>
              <a:rPr lang="cs-CZ" sz="3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</a:t>
            </a:r>
            <a:r>
              <a:rPr lang="cs-CZ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domov</a:t>
            </a:r>
            <a:r>
              <a:rPr lang="cs-CZ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3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</a:t>
            </a:r>
            <a:r>
              <a:rPr lang="cs-CZ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3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heim</a:t>
            </a:r>
            <a:r>
              <a:rPr lang="cs-CZ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3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maison</a:t>
            </a:r>
            <a:r>
              <a:rPr lang="cs-CZ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v 18 </a:t>
            </a:r>
            <a:r>
              <a:rPr lang="cs-CZ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jazycích</a:t>
            </a:r>
            <a:br>
              <a:rPr lang="cs-CZ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/>
              <a:t/>
            </a:r>
            <a:br>
              <a:rPr lang="cs-CZ" dirty="0"/>
            </a:br>
            <a:endParaRPr lang="cs-CZ" sz="3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000" y="1812298"/>
            <a:ext cx="2772000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sz="quarter" idx="2"/>
          </p:nvPr>
        </p:nvSpPr>
        <p:spPr>
          <a:xfrm>
            <a:off x="4175648" y="1052736"/>
            <a:ext cx="4284784" cy="5335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dirty="0"/>
              <a:t>řečtina</a:t>
            </a:r>
          </a:p>
          <a:p>
            <a:pPr marL="0" indent="0">
              <a:buNone/>
            </a:pPr>
            <a:r>
              <a:rPr lang="cs-CZ" sz="1600" dirty="0"/>
              <a:t>litevština</a:t>
            </a:r>
          </a:p>
          <a:p>
            <a:pPr marL="0" indent="0">
              <a:buNone/>
            </a:pPr>
            <a:r>
              <a:rPr lang="cs-CZ" sz="1600" dirty="0"/>
              <a:t>	polština</a:t>
            </a:r>
          </a:p>
          <a:p>
            <a:pPr marL="0" indent="0">
              <a:buNone/>
            </a:pPr>
            <a:r>
              <a:rPr lang="cs-CZ" sz="1600" dirty="0"/>
              <a:t>	čeština </a:t>
            </a:r>
          </a:p>
          <a:p>
            <a:pPr marL="0" indent="0">
              <a:buNone/>
            </a:pPr>
            <a:r>
              <a:rPr lang="cs-CZ" sz="1600" dirty="0"/>
              <a:t>	ruština</a:t>
            </a:r>
          </a:p>
          <a:p>
            <a:pPr marL="0" indent="0">
              <a:buNone/>
            </a:pPr>
            <a:r>
              <a:rPr lang="cs-CZ" sz="1600" dirty="0"/>
              <a:t>	běloruština</a:t>
            </a:r>
          </a:p>
          <a:p>
            <a:pPr marL="0" indent="0">
              <a:buNone/>
            </a:pPr>
            <a:r>
              <a:rPr lang="cs-CZ" sz="1600" dirty="0"/>
              <a:t>	</a:t>
            </a:r>
            <a:r>
              <a:rPr lang="cs-CZ" sz="1600" dirty="0" err="1"/>
              <a:t>etnolekt</a:t>
            </a:r>
            <a:r>
              <a:rPr lang="cs-CZ" sz="1600" dirty="0"/>
              <a:t> </a:t>
            </a:r>
            <a:r>
              <a:rPr lang="cs-CZ" sz="1600" dirty="0" err="1"/>
              <a:t>Lemků</a:t>
            </a:r>
            <a:endParaRPr lang="cs-CZ" sz="1600" dirty="0"/>
          </a:p>
          <a:p>
            <a:pPr marL="0" indent="0">
              <a:buNone/>
            </a:pPr>
            <a:r>
              <a:rPr lang="cs-CZ" sz="1600" dirty="0"/>
              <a:t>	bulharština</a:t>
            </a:r>
          </a:p>
          <a:p>
            <a:pPr marL="0" indent="0">
              <a:buNone/>
            </a:pPr>
            <a:r>
              <a:rPr lang="cs-CZ" sz="1600" dirty="0"/>
              <a:t>	srbština</a:t>
            </a:r>
          </a:p>
          <a:p>
            <a:pPr marL="0" indent="0">
              <a:buNone/>
            </a:pPr>
            <a:r>
              <a:rPr lang="cs-CZ" sz="1600" dirty="0"/>
              <a:t>	</a:t>
            </a:r>
            <a:r>
              <a:rPr lang="cs-CZ" sz="1600" dirty="0" smtClean="0"/>
              <a:t>chorvatština</a:t>
            </a:r>
          </a:p>
          <a:p>
            <a:pPr marL="0" indent="0">
              <a:buNone/>
            </a:pPr>
            <a:r>
              <a:rPr lang="cs-CZ" sz="1600" dirty="0" smtClean="0"/>
              <a:t>němčina </a:t>
            </a:r>
            <a:endParaRPr lang="cs-CZ" sz="1600" dirty="0"/>
          </a:p>
          <a:p>
            <a:pPr marL="0" indent="0">
              <a:buNone/>
            </a:pPr>
            <a:r>
              <a:rPr lang="cs-CZ" sz="1600" dirty="0"/>
              <a:t>britská angličtina</a:t>
            </a:r>
          </a:p>
          <a:p>
            <a:pPr marL="0" indent="0">
              <a:buNone/>
            </a:pPr>
            <a:r>
              <a:rPr lang="cs-CZ" sz="1600" dirty="0"/>
              <a:t>francouzština</a:t>
            </a:r>
          </a:p>
          <a:p>
            <a:pPr marL="0" indent="0">
              <a:buNone/>
            </a:pPr>
            <a:r>
              <a:rPr lang="cs-CZ" sz="1600" dirty="0"/>
              <a:t>portugalština</a:t>
            </a:r>
          </a:p>
          <a:p>
            <a:pPr marL="0" indent="0">
              <a:buNone/>
            </a:pPr>
            <a:r>
              <a:rPr lang="cs-CZ" sz="1600" dirty="0"/>
              <a:t>	svahilština</a:t>
            </a:r>
          </a:p>
          <a:p>
            <a:pPr marL="0" indent="0">
              <a:buNone/>
            </a:pPr>
            <a:r>
              <a:rPr lang="cs-CZ" sz="1600" dirty="0"/>
              <a:t>                </a:t>
            </a:r>
            <a:r>
              <a:rPr lang="cs-CZ" sz="1600" dirty="0" err="1" smtClean="0"/>
              <a:t>tamašek</a:t>
            </a:r>
            <a:r>
              <a:rPr lang="cs-CZ" sz="1600" dirty="0" smtClean="0"/>
              <a:t> </a:t>
            </a:r>
            <a:r>
              <a:rPr lang="cs-CZ" sz="1600" dirty="0"/>
              <a:t>(jazyk Tuarégů)</a:t>
            </a:r>
          </a:p>
          <a:p>
            <a:pPr marL="0" indent="0">
              <a:buNone/>
            </a:pPr>
            <a:r>
              <a:rPr lang="cs-CZ" sz="1600" dirty="0"/>
              <a:t>	</a:t>
            </a:r>
            <a:r>
              <a:rPr lang="cs-CZ" sz="1600" dirty="0" err="1"/>
              <a:t>hauština</a:t>
            </a:r>
            <a:endParaRPr lang="cs-CZ" sz="1600" dirty="0"/>
          </a:p>
          <a:p>
            <a:pPr marL="0" indent="0">
              <a:buNone/>
            </a:pPr>
            <a:r>
              <a:rPr lang="cs-CZ" sz="1600" dirty="0"/>
              <a:t>japonština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599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994122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</a:rPr>
              <a:t>Byt, bydlet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45" y="1484784"/>
            <a:ext cx="2505573" cy="326350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37" y="1498166"/>
            <a:ext cx="2758472" cy="324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570254"/>
            <a:ext cx="1814671" cy="216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4445" y="4595121"/>
            <a:ext cx="1659366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82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352928" cy="792088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Čeští Neslyšící o domově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568952" cy="59492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Formulace hypotéz budoucího výzkumu – pět respondentů:</a:t>
            </a:r>
          </a:p>
          <a:p>
            <a:pPr>
              <a:buFontTx/>
              <a:buChar char="-"/>
            </a:pPr>
            <a:r>
              <a:rPr lang="cs-CZ" dirty="0"/>
              <a:t>opozice </a:t>
            </a:r>
            <a:r>
              <a:rPr lang="cs-CZ" b="1" dirty="0"/>
              <a:t>vlastní</a:t>
            </a:r>
            <a:r>
              <a:rPr lang="cs-CZ" dirty="0"/>
              <a:t> vs. cizí</a:t>
            </a:r>
          </a:p>
          <a:p>
            <a:pPr>
              <a:buFontTx/>
              <a:buChar char="-"/>
            </a:pPr>
            <a:r>
              <a:rPr lang="cs-CZ" dirty="0"/>
              <a:t>domov „existenční“ a „existenciální“ </a:t>
            </a:r>
            <a:r>
              <a:rPr lang="cs-CZ" dirty="0" smtClean="0"/>
              <a:t>: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- domov je tam, kde člověk bydlí; kde má pohodlí; kde spí, jí, má své věci atd.</a:t>
            </a:r>
          </a:p>
          <a:p>
            <a:pPr>
              <a:buFontTx/>
              <a:buChar char="-"/>
            </a:pPr>
            <a:r>
              <a:rPr lang="cs-CZ" dirty="0"/>
              <a:t>- domov je tam, kde se člověk cítí dobře, protože jsou tam jeho nejbližší (rodina), kde se naplňují jeho potřeby přijetí, vztahů a komunikace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1/  </a:t>
            </a:r>
            <a:r>
              <a:rPr lang="cs-CZ" b="1" dirty="0">
                <a:solidFill>
                  <a:srgbClr val="C00000"/>
                </a:solidFill>
              </a:rPr>
              <a:t>Domov jako místo, specifický prostor – vlastní teritorium: </a:t>
            </a:r>
          </a:p>
          <a:p>
            <a:pPr marL="0" indent="0">
              <a:buNone/>
            </a:pPr>
            <a:r>
              <a:rPr lang="cs-CZ" dirty="0"/>
              <a:t>-   mám tam své věci (postel); specifická vůně; zařízeno „po svém“, vím, kde co mám; rozhoduji si tam sám, mám tam pohodlí 					    				            (</a:t>
            </a:r>
            <a:r>
              <a:rPr lang="cs-CZ" b="1" dirty="0"/>
              <a:t>VERONIKA, VLADIMÍR)</a:t>
            </a:r>
          </a:p>
          <a:p>
            <a:pPr>
              <a:buFontTx/>
              <a:buChar char="-"/>
            </a:pPr>
            <a:r>
              <a:rPr lang="cs-CZ" dirty="0"/>
              <a:t>mám tam materiální zajištění – jídlo ap. (</a:t>
            </a:r>
            <a:r>
              <a:rPr lang="cs-CZ" b="1" dirty="0"/>
              <a:t>LUCIE)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2/ </a:t>
            </a:r>
            <a:r>
              <a:rPr lang="cs-CZ" b="1" dirty="0">
                <a:solidFill>
                  <a:schemeClr val="accent3"/>
                </a:solidFill>
              </a:rPr>
              <a:t>Domov jako lidé, kteří naplňují mé emocionální a </a:t>
            </a:r>
            <a:r>
              <a:rPr lang="cs-CZ" b="1" u="sng" dirty="0">
                <a:solidFill>
                  <a:schemeClr val="accent3"/>
                </a:solidFill>
              </a:rPr>
              <a:t>komunikační</a:t>
            </a:r>
            <a:r>
              <a:rPr lang="cs-CZ" b="1" dirty="0">
                <a:solidFill>
                  <a:schemeClr val="accent3"/>
                </a:solidFill>
              </a:rPr>
              <a:t> potřeby: </a:t>
            </a:r>
          </a:p>
          <a:p>
            <a:pPr marL="0" indent="0">
              <a:buNone/>
            </a:pPr>
            <a:r>
              <a:rPr lang="cs-CZ" dirty="0"/>
              <a:t>a/ se kterými je mi dobře – jsou to moji nejbližší – rodiče, rodina, přítel (+ zvířata) </a:t>
            </a:r>
          </a:p>
          <a:p>
            <a:pPr marL="0" indent="0">
              <a:buNone/>
            </a:pPr>
            <a:r>
              <a:rPr lang="cs-CZ" dirty="0"/>
              <a:t>					       </a:t>
            </a:r>
            <a:r>
              <a:rPr lang="cs-CZ" dirty="0" smtClean="0"/>
              <a:t>(</a:t>
            </a:r>
            <a:r>
              <a:rPr lang="cs-CZ" b="1" dirty="0" smtClean="0"/>
              <a:t>NIKA)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b/ </a:t>
            </a:r>
            <a:r>
              <a:rPr lang="cs-CZ" b="1" dirty="0"/>
              <a:t>se kterými si můžu popovídat (jsou neslyšící, komunikuju s nimi svým (tj. znakovým) jazykem, můžu s nimi volně mluvit o všem, mám mezi nimi jazykové zázemí                                              </a:t>
            </a:r>
            <a:r>
              <a:rPr lang="cs-CZ" b="1" dirty="0" smtClean="0"/>
              <a:t>(</a:t>
            </a:r>
            <a:r>
              <a:rPr lang="cs-CZ" b="1" dirty="0"/>
              <a:t>LUCIE, RADKA)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 algn="ctr">
              <a:buNone/>
            </a:pPr>
            <a:r>
              <a:rPr lang="cs-CZ" sz="2900" b="1" dirty="0" smtClean="0">
                <a:solidFill>
                  <a:srgbClr val="FF0000"/>
                </a:solidFill>
              </a:rPr>
              <a:t>VIDEO - RADKA</a:t>
            </a:r>
            <a:endParaRPr lang="cs-CZ" sz="2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08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K závěrům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Ozřejmuje se možná motivace některých ze znaků, které se vztahují k domovu a bydlení: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Znak DOMOV = znak INTERNÁT (srov. i česky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domov mládeže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domov důchodců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dětský domov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ale konotace jsou pravděpodobně jiné)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Znak ZNÁT („hlava“ jako místo artikulace)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Instituce – poznávání, zakoušení =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primární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socializace, akulturace, utváření identity i sdíleného obrazu světa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Přijetí totální instituce 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Goffmann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internátu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ako domova, tj. „školy života“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Bartmiński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2015, s. 16)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4529976"/>
            <a:ext cx="1789952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8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6155" y="260648"/>
            <a:ext cx="7467600" cy="792088"/>
          </a:xfrm>
        </p:spPr>
        <p:txBody>
          <a:bodyPr>
            <a:normAutofit fontScale="90000"/>
          </a:bodyPr>
          <a:lstStyle/>
          <a:p>
            <a:r>
              <a:rPr lang="cs-CZ" b="1" dirty="0" err="1" smtClean="0">
                <a:solidFill>
                  <a:schemeClr val="tx1"/>
                </a:solidFill>
              </a:rPr>
              <a:t>Harry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Potter</a:t>
            </a:r>
            <a:r>
              <a:rPr lang="cs-CZ" b="1" dirty="0" smtClean="0">
                <a:solidFill>
                  <a:schemeClr val="tx1"/>
                </a:solidFill>
              </a:rPr>
              <a:t> …</a:t>
            </a:r>
            <a:br>
              <a:rPr lang="cs-CZ" b="1" dirty="0" smtClean="0">
                <a:solidFill>
                  <a:schemeClr val="tx1"/>
                </a:solidFill>
              </a:rPr>
            </a:br>
            <a:r>
              <a:rPr lang="cs-CZ" b="1" dirty="0" smtClean="0">
                <a:solidFill>
                  <a:schemeClr val="tx1"/>
                </a:solidFill>
              </a:rPr>
              <a:t>                     … Bradavice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148064" y="138998"/>
            <a:ext cx="3883565" cy="25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24" y="3789040"/>
            <a:ext cx="6776463" cy="288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592" y="765249"/>
            <a:ext cx="2381250" cy="19240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08" y="3039877"/>
            <a:ext cx="2084387" cy="218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47106"/>
            <a:ext cx="2189163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924944"/>
            <a:ext cx="1901825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23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Kde domov </a:t>
            </a:r>
            <a:r>
              <a:rPr lang="cs-CZ" b="1" dirty="0" smtClean="0">
                <a:solidFill>
                  <a:schemeClr val="tx1"/>
                </a:solidFill>
              </a:rPr>
              <a:t>můj?</a:t>
            </a:r>
            <a:r>
              <a:rPr lang="cs-CZ" dirty="0">
                <a:solidFill>
                  <a:schemeClr val="tx1"/>
                </a:solidFill>
              </a:rPr>
              <a:t/>
            </a:r>
            <a:br>
              <a:rPr lang="cs-CZ" dirty="0">
                <a:solidFill>
                  <a:schemeClr val="tx1"/>
                </a:solidFill>
              </a:rPr>
            </a:b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075240" cy="52772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Kde domov můj? Kde domov můj?</a:t>
            </a:r>
          </a:p>
          <a:p>
            <a:pPr marL="0" indent="0">
              <a:buNone/>
            </a:pPr>
            <a:r>
              <a:rPr lang="cs-CZ" dirty="0"/>
              <a:t>Voda hučí po lučinách,</a:t>
            </a:r>
          </a:p>
          <a:p>
            <a:pPr marL="0" indent="0">
              <a:buNone/>
            </a:pPr>
            <a:r>
              <a:rPr lang="cs-CZ" dirty="0"/>
              <a:t>bory šumí po skalinách,</a:t>
            </a:r>
          </a:p>
          <a:p>
            <a:pPr marL="0" indent="0">
              <a:buNone/>
            </a:pPr>
            <a:r>
              <a:rPr lang="cs-CZ" dirty="0"/>
              <a:t>v sadě skví se jara květ –</a:t>
            </a:r>
          </a:p>
          <a:p>
            <a:pPr marL="0" indent="0">
              <a:buNone/>
            </a:pPr>
            <a:r>
              <a:rPr lang="cs-CZ" dirty="0"/>
              <a:t>zemský ráj to na pohled!</a:t>
            </a:r>
          </a:p>
          <a:p>
            <a:pPr marL="0" indent="0">
              <a:buNone/>
            </a:pPr>
            <a:r>
              <a:rPr lang="cs-CZ" dirty="0"/>
              <a:t>A to je ta krásná země –</a:t>
            </a:r>
          </a:p>
          <a:p>
            <a:pPr marL="0" indent="0">
              <a:buNone/>
            </a:pPr>
            <a:r>
              <a:rPr lang="cs-CZ" dirty="0"/>
              <a:t>/: země česká, domov můj! :/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Kde domov můj? Kde domov můj?</a:t>
            </a:r>
          </a:p>
          <a:p>
            <a:pPr marL="0" indent="0">
              <a:buNone/>
            </a:pPr>
            <a:r>
              <a:rPr lang="cs-CZ" dirty="0"/>
              <a:t>V kraji znáš-li bohumilém</a:t>
            </a:r>
          </a:p>
          <a:p>
            <a:pPr marL="0" indent="0">
              <a:buNone/>
            </a:pPr>
            <a:r>
              <a:rPr lang="cs-CZ" dirty="0"/>
              <a:t>duše útlé v těle čilém, </a:t>
            </a:r>
          </a:p>
          <a:p>
            <a:pPr marL="0" indent="0">
              <a:buNone/>
            </a:pPr>
            <a:r>
              <a:rPr lang="cs-CZ" dirty="0"/>
              <a:t>mysl jasnou, </a:t>
            </a:r>
            <a:r>
              <a:rPr lang="cs-CZ" dirty="0" err="1"/>
              <a:t>znik</a:t>
            </a:r>
            <a:r>
              <a:rPr lang="cs-CZ" dirty="0"/>
              <a:t> a zdar,</a:t>
            </a:r>
          </a:p>
          <a:p>
            <a:pPr marL="0" indent="0">
              <a:buNone/>
            </a:pPr>
            <a:r>
              <a:rPr lang="cs-CZ" dirty="0"/>
              <a:t>a tu sílu, vzdoru zmar:</a:t>
            </a:r>
          </a:p>
          <a:p>
            <a:pPr marL="0" indent="0">
              <a:buNone/>
            </a:pPr>
            <a:r>
              <a:rPr lang="cs-CZ" dirty="0"/>
              <a:t>to je Čechů slavné plémě –</a:t>
            </a:r>
          </a:p>
          <a:p>
            <a:pPr marL="0" indent="0">
              <a:buNone/>
            </a:pPr>
            <a:r>
              <a:rPr lang="cs-CZ" dirty="0"/>
              <a:t>/: mezi Čechy domov můj! :/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i="1" dirty="0"/>
              <a:t>	Josef Kajetán Tyl, 1834 (zhudebnil František Škroup)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1628800"/>
            <a:ext cx="4125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8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7467600" cy="83549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1" dirty="0" smtClean="0">
                <a:solidFill>
                  <a:schemeClr val="tx1"/>
                </a:solidFill>
              </a:rPr>
              <a:t/>
            </a:r>
            <a:br>
              <a:rPr lang="cs-CZ" b="1" i="1" dirty="0" smtClean="0">
                <a:solidFill>
                  <a:schemeClr val="tx1"/>
                </a:solidFill>
              </a:rPr>
            </a:br>
            <a:r>
              <a:rPr lang="cs-CZ" b="1" i="1" dirty="0" smtClean="0">
                <a:solidFill>
                  <a:schemeClr val="tx1"/>
                </a:solidFill>
              </a:rPr>
              <a:t>svět </a:t>
            </a:r>
            <a:r>
              <a:rPr lang="cs-CZ" b="1" i="1" dirty="0">
                <a:solidFill>
                  <a:schemeClr val="tx1"/>
                </a:solidFill>
              </a:rPr>
              <a:t>rukou je domov můj</a:t>
            </a:r>
            <a:r>
              <a:rPr lang="cs-CZ" b="1" i="1" dirty="0" smtClean="0">
                <a:solidFill>
                  <a:schemeClr val="tx1"/>
                </a:solidFill>
              </a:rPr>
              <a:t>…</a:t>
            </a:r>
            <a:br>
              <a:rPr lang="cs-CZ" b="1" i="1" dirty="0" smtClean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Hymna českých </a:t>
            </a:r>
            <a:r>
              <a:rPr lang="cs-CZ" b="1" dirty="0" smtClean="0">
                <a:solidFill>
                  <a:schemeClr val="tx1"/>
                </a:solidFill>
              </a:rPr>
              <a:t>neslyšících </a:t>
            </a: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endParaRPr lang="cs-CZ" b="1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859216" cy="5133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/>
              <a:t>Kdes klube můj,</a:t>
            </a:r>
          </a:p>
          <a:p>
            <a:pPr marL="0" indent="0">
              <a:buNone/>
            </a:pPr>
            <a:r>
              <a:rPr lang="cs-CZ" i="1" dirty="0"/>
              <a:t>kdes klube můj,</a:t>
            </a:r>
          </a:p>
          <a:p>
            <a:pPr marL="0" indent="0">
              <a:buNone/>
            </a:pPr>
            <a:r>
              <a:rPr lang="cs-CZ" i="1" dirty="0"/>
              <a:t>kdes klube můj?</a:t>
            </a:r>
          </a:p>
          <a:p>
            <a:pPr marL="0" indent="0">
              <a:buNone/>
            </a:pPr>
            <a:r>
              <a:rPr lang="cs-CZ" i="1" dirty="0"/>
              <a:t>Ruce sviští po klubovnách,</a:t>
            </a:r>
          </a:p>
          <a:p>
            <a:pPr marL="0" indent="0">
              <a:buNone/>
            </a:pPr>
            <a:r>
              <a:rPr lang="cs-CZ" i="1" dirty="0"/>
              <a:t>znaky uší na všech vlajkách.</a:t>
            </a:r>
          </a:p>
          <a:p>
            <a:pPr marL="0" indent="0">
              <a:buNone/>
            </a:pPr>
            <a:r>
              <a:rPr lang="cs-CZ" i="1" dirty="0"/>
              <a:t>Znaků krásných rychlý sled,</a:t>
            </a:r>
          </a:p>
          <a:p>
            <a:pPr marL="0" indent="0">
              <a:buNone/>
            </a:pPr>
            <a:r>
              <a:rPr lang="cs-CZ" i="1" dirty="0"/>
              <a:t>srdce moje plesá hned.</a:t>
            </a:r>
          </a:p>
          <a:p>
            <a:pPr marL="0" indent="0">
              <a:buNone/>
            </a:pPr>
            <a:r>
              <a:rPr lang="cs-CZ" i="1" dirty="0"/>
              <a:t>Svět rukou jest domov můj,</a:t>
            </a:r>
          </a:p>
          <a:p>
            <a:pPr marL="0" indent="0">
              <a:buNone/>
            </a:pPr>
            <a:r>
              <a:rPr lang="cs-CZ" i="1" dirty="0"/>
              <a:t>svět rukou jest domov můj. </a:t>
            </a:r>
          </a:p>
          <a:p>
            <a:pPr marL="0" indent="0">
              <a:buNone/>
            </a:pPr>
            <a:r>
              <a:rPr lang="cs-CZ" sz="1800" dirty="0" smtClean="0"/>
              <a:t>(</a:t>
            </a:r>
            <a:r>
              <a:rPr lang="cs-CZ" sz="1800" dirty="0"/>
              <a:t>Překlad </a:t>
            </a:r>
            <a:r>
              <a:rPr lang="cs-CZ" sz="1800" dirty="0" smtClean="0"/>
              <a:t>z českého znakového jazyka do </a:t>
            </a:r>
            <a:r>
              <a:rPr lang="cs-CZ" sz="1800" dirty="0"/>
              <a:t>češtiny Kateřina Červinková Houšková, Naďa Hynková Dingová)</a:t>
            </a:r>
          </a:p>
          <a:p>
            <a:pPr marL="0" indent="0" algn="ctr">
              <a:buNone/>
            </a:pPr>
            <a:r>
              <a:rPr lang="cs-CZ" dirty="0" smtClean="0">
                <a:solidFill>
                  <a:srgbClr val="FF0000"/>
                </a:solidFill>
              </a:rPr>
              <a:t>VIDEO - HYMNA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60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98072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Děkujeme za pozornost</a:t>
            </a:r>
            <a:r>
              <a:rPr lang="cs-CZ" sz="2800" b="1" dirty="0" smtClean="0">
                <a:solidFill>
                  <a:schemeClr val="tx1"/>
                </a:solidFill>
              </a:rPr>
              <a:t>!</a:t>
            </a:r>
            <a:br>
              <a:rPr lang="cs-CZ" sz="2800" b="1" dirty="0" smtClean="0">
                <a:solidFill>
                  <a:schemeClr val="tx1"/>
                </a:solidFill>
              </a:rPr>
            </a:br>
            <a:endParaRPr lang="cs-CZ" sz="28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" y="2586751"/>
            <a:ext cx="2943104" cy="192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580297"/>
            <a:ext cx="2890936" cy="180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08" y="4827798"/>
            <a:ext cx="2981202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203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Domov… v</a:t>
            </a:r>
            <a:r>
              <a:rPr lang="cs-CZ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jazyce českých neslyšících?</a:t>
            </a:r>
            <a:endParaRPr lang="cs-CZ" sz="36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7140" y="2420888"/>
            <a:ext cx="3295360" cy="249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95536" y="3105834"/>
            <a:ext cx="7524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chemeClr val="accent2"/>
                </a:solidFill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50755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Od kognitivní lingvistiky 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k lingvistice kulturní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18356" y="1484784"/>
            <a:ext cx="8502116" cy="5256584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Co je všem jazykům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společné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? 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Obecné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konceptualizační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mechanismy 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dané povahou lidské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kognice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):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/>
              <a:t>antropocentrismus</a:t>
            </a:r>
          </a:p>
          <a:p>
            <a:r>
              <a:rPr lang="cs-CZ" b="1" dirty="0">
                <a:solidFill>
                  <a:srgbClr val="C00000"/>
                </a:solidFill>
              </a:rPr>
              <a:t>tělesná a smyslová zkušenost, fyzické ukotvení </a:t>
            </a:r>
            <a:endParaRPr lang="cs-CZ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v </a:t>
            </a:r>
            <a:r>
              <a:rPr lang="cs-CZ" b="1" dirty="0">
                <a:solidFill>
                  <a:srgbClr val="C00000"/>
                </a:solidFill>
              </a:rPr>
              <a:t>prostoru</a:t>
            </a:r>
          </a:p>
          <a:p>
            <a:r>
              <a:rPr lang="cs-CZ" dirty="0"/>
              <a:t>metaforické a metonymické konceptualizace a extenze</a:t>
            </a:r>
          </a:p>
          <a:p>
            <a:r>
              <a:rPr lang="cs-CZ" dirty="0"/>
              <a:t>kategorizace; prototyp / stereotyp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Co je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rozdílné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?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Způsob, jak se tyto mechanismy v jazyce uplatňují v závislosti na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kultuře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daného společenství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  jazykový obraz světa /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linguistic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worldview</a:t>
            </a: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1700808"/>
            <a:ext cx="2670279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5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37535" cy="1143000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Wilhelm von Humboldt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(1767 – 1835)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8064896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Jazyk je věčně se opakující práce ducha usilující vyjádřit 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pomocí artikulovaných zvuků </a:t>
            </a:r>
            <a:r>
              <a:rPr lang="cs-CZ" dirty="0"/>
              <a:t>myšlenku.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92D05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636912"/>
            <a:ext cx="22725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7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67600" cy="864096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    Specifičnost znakových jazyků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579296" cy="5733256"/>
          </a:xfrm>
        </p:spPr>
        <p:txBody>
          <a:bodyPr>
            <a:normAutofit fontScale="92500"/>
          </a:bodyPr>
          <a:lstStyle/>
          <a:p>
            <a:r>
              <a:rPr lang="cs-CZ" dirty="0"/>
              <a:t>Mají to, co každý jazyk / sémiotický systém:</a:t>
            </a:r>
          </a:p>
          <a:p>
            <a:pPr marL="0" indent="0">
              <a:buNone/>
            </a:pPr>
            <a:r>
              <a:rPr lang="cs-CZ" dirty="0"/>
              <a:t>soubor znaků (lexikon) + </a:t>
            </a:r>
          </a:p>
          <a:p>
            <a:pPr marL="0" indent="0">
              <a:buNone/>
            </a:pPr>
            <a:r>
              <a:rPr lang="cs-CZ" dirty="0"/>
              <a:t>pravidla jejich spojování (gramatika) + </a:t>
            </a:r>
          </a:p>
          <a:p>
            <a:pPr marL="0" indent="0">
              <a:buNone/>
            </a:pPr>
            <a:r>
              <a:rPr lang="cs-CZ" dirty="0"/>
              <a:t>pragmatika. </a:t>
            </a:r>
          </a:p>
          <a:p>
            <a:pPr marL="0" indent="0">
              <a:buNone/>
            </a:pPr>
            <a:r>
              <a:rPr lang="cs-CZ" dirty="0"/>
              <a:t>Avšak:</a:t>
            </a:r>
          </a:p>
          <a:p>
            <a:r>
              <a:rPr lang="cs-CZ" dirty="0"/>
              <a:t>Jazyky nevokální, vizuálně-motorické, vnímané zrakem</a:t>
            </a:r>
          </a:p>
          <a:p>
            <a:r>
              <a:rPr lang="cs-CZ" dirty="0"/>
              <a:t>Jazyky založené na </a:t>
            </a:r>
            <a:r>
              <a:rPr lang="cs-CZ" b="1" dirty="0"/>
              <a:t>tvarech, pozicích a pohybu</a:t>
            </a:r>
            <a:r>
              <a:rPr lang="cs-CZ" dirty="0"/>
              <a:t>: 1/ rukou (manuální nosiče) + 2/ obličejových svalů, hlavy, horní části trupu (nemanuální nosiče)</a:t>
            </a:r>
          </a:p>
          <a:p>
            <a:r>
              <a:rPr lang="cs-CZ" dirty="0"/>
              <a:t>Simultánnost – umožněna dvojím nosičem významu (viz výše)</a:t>
            </a:r>
          </a:p>
          <a:p>
            <a:r>
              <a:rPr lang="cs-CZ" dirty="0"/>
              <a:t>Existence v trojdimenzionálním prostoru</a:t>
            </a:r>
          </a:p>
          <a:p>
            <a:pPr marL="0" indent="0">
              <a:buNone/>
            </a:pPr>
            <a:r>
              <a:rPr lang="cs-CZ" dirty="0"/>
              <a:t>→ „lidská tělesnost v prostoru“ tam má oproti zvukově realizovaným jazykům velmi názornou podobu </a:t>
            </a:r>
          </a:p>
          <a:p>
            <a:r>
              <a:rPr lang="cs-CZ" b="1" dirty="0"/>
              <a:t>Silná ikoničnost</a:t>
            </a:r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311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Specifičnost znakových </a:t>
            </a:r>
            <a:r>
              <a:rPr lang="cs-CZ" b="1" dirty="0" smtClean="0">
                <a:solidFill>
                  <a:schemeClr val="tx1"/>
                </a:solidFill>
              </a:rPr>
              <a:t>jazyků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075240" cy="506117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Nemají psanou podobu </a:t>
            </a:r>
            <a:r>
              <a:rPr lang="cs-CZ" dirty="0" smtClean="0"/>
              <a:t>– mluvčí </a:t>
            </a:r>
            <a:r>
              <a:rPr lang="cs-CZ" dirty="0"/>
              <a:t>užívají psané podoby jazyka většinové </a:t>
            </a:r>
            <a:r>
              <a:rPr lang="cs-CZ" dirty="0" smtClean="0"/>
              <a:t>společnosti (</a:t>
            </a:r>
            <a:r>
              <a:rPr lang="cs-CZ" dirty="0"/>
              <a:t>gramotnost?)</a:t>
            </a:r>
          </a:p>
          <a:p>
            <a:r>
              <a:rPr lang="cs-CZ" dirty="0"/>
              <a:t>V</a:t>
            </a:r>
            <a:r>
              <a:rPr lang="cs-CZ" dirty="0" smtClean="0"/>
              <a:t>ětší </a:t>
            </a:r>
            <a:r>
              <a:rPr lang="cs-CZ" dirty="0"/>
              <a:t>vázanost na „tady a </a:t>
            </a:r>
            <a:r>
              <a:rPr lang="cs-CZ" dirty="0" smtClean="0"/>
              <a:t>teď“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… jaké je vidění světa, kategorizace, axiologie, podoba (kolektivní) </a:t>
            </a:r>
            <a:r>
              <a:rPr lang="cs-CZ" dirty="0"/>
              <a:t>paměti takového společenství?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(Srov</a:t>
            </a:r>
            <a:r>
              <a:rPr lang="cs-CZ" dirty="0"/>
              <a:t>. </a:t>
            </a:r>
            <a:r>
              <a:rPr lang="cs-CZ" dirty="0" smtClean="0"/>
              <a:t>kultury primární orální – Walter </a:t>
            </a:r>
            <a:r>
              <a:rPr lang="cs-CZ" dirty="0" err="1" smtClean="0"/>
              <a:t>Ong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 Mateřský jazyk menšiny se specifickou kulturou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Náš pohled na český znakový jazyk a svět Neslyšících – „zvnějšku“:</a:t>
            </a:r>
          </a:p>
          <a:p>
            <a:pPr marL="0" indent="0">
              <a:buNone/>
            </a:pPr>
            <a:r>
              <a:rPr lang="cs-CZ" dirty="0" smtClean="0"/>
              <a:t> „národně-kulturní specifika vidí především cizinec“ </a:t>
            </a:r>
          </a:p>
          <a:p>
            <a:pPr marL="0" indent="0">
              <a:buNone/>
            </a:pPr>
            <a:r>
              <a:rPr lang="cs-CZ" dirty="0" smtClean="0"/>
              <a:t>(J. M. </a:t>
            </a:r>
            <a:r>
              <a:rPr lang="cs-CZ" dirty="0" err="1" smtClean="0"/>
              <a:t>Lotman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4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kognitivní lingvistika 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znakových jazyků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7715200" cy="505631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sz="7200" b="1" dirty="0"/>
              <a:t>ikoničnost</a:t>
            </a:r>
          </a:p>
          <a:p>
            <a:pPr>
              <a:buFontTx/>
              <a:buChar char="-"/>
            </a:pPr>
            <a:r>
              <a:rPr lang="cs-CZ" sz="7200" b="1" dirty="0"/>
              <a:t>metafora a metonymie </a:t>
            </a:r>
          </a:p>
          <a:p>
            <a:pPr marL="0" indent="0">
              <a:buNone/>
            </a:pPr>
            <a:r>
              <a:rPr lang="cs-CZ" sz="7200" dirty="0"/>
              <a:t>      double </a:t>
            </a:r>
            <a:r>
              <a:rPr lang="cs-CZ" sz="7200" dirty="0" err="1"/>
              <a:t>mapping</a:t>
            </a:r>
            <a:r>
              <a:rPr lang="cs-CZ" sz="7200" dirty="0"/>
              <a:t> – zdvojené mapování: ikonické + metaforické</a:t>
            </a:r>
          </a:p>
          <a:p>
            <a:pPr>
              <a:buFontTx/>
              <a:buChar char="-"/>
            </a:pPr>
            <a:endParaRPr lang="cs-CZ" sz="72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5100" dirty="0" smtClean="0"/>
          </a:p>
          <a:p>
            <a:pPr marL="0" indent="0">
              <a:buNone/>
            </a:pPr>
            <a:endParaRPr lang="cs-CZ" sz="5100" dirty="0"/>
          </a:p>
          <a:p>
            <a:pPr marL="0" indent="0">
              <a:buNone/>
            </a:pPr>
            <a:endParaRPr lang="cs-CZ" sz="5100" dirty="0" smtClean="0"/>
          </a:p>
          <a:p>
            <a:pPr marL="0" indent="0">
              <a:buNone/>
            </a:pPr>
            <a:endParaRPr lang="cs-CZ" sz="5100" dirty="0"/>
          </a:p>
          <a:p>
            <a:pPr marL="0" indent="0">
              <a:buNone/>
            </a:pPr>
            <a:endParaRPr lang="cs-CZ" sz="5100" dirty="0" smtClean="0"/>
          </a:p>
          <a:p>
            <a:pPr marL="0" indent="0">
              <a:buNone/>
            </a:pPr>
            <a:endParaRPr lang="cs-CZ" sz="5100" dirty="0"/>
          </a:p>
          <a:p>
            <a:pPr marL="0" indent="0">
              <a:buNone/>
            </a:pPr>
            <a:r>
              <a:rPr lang="cs-CZ" sz="5100" dirty="0" smtClean="0"/>
              <a:t>- </a:t>
            </a:r>
            <a:r>
              <a:rPr lang="cs-CZ" sz="5100" dirty="0" err="1"/>
              <a:t>Taub</a:t>
            </a:r>
            <a:r>
              <a:rPr lang="cs-CZ" sz="5100" dirty="0"/>
              <a:t>, Sarah F. 2001. </a:t>
            </a:r>
            <a:r>
              <a:rPr lang="cs-CZ" sz="5100" dirty="0" err="1"/>
              <a:t>Language</a:t>
            </a:r>
            <a:r>
              <a:rPr lang="cs-CZ" sz="5100" dirty="0"/>
              <a:t> </a:t>
            </a:r>
            <a:r>
              <a:rPr lang="cs-CZ" sz="5100" dirty="0" err="1"/>
              <a:t>from</a:t>
            </a:r>
            <a:r>
              <a:rPr lang="cs-CZ" sz="5100" dirty="0"/>
              <a:t> </a:t>
            </a:r>
            <a:r>
              <a:rPr lang="cs-CZ" sz="5100" dirty="0" err="1"/>
              <a:t>the</a:t>
            </a:r>
            <a:r>
              <a:rPr lang="cs-CZ" sz="5100" dirty="0"/>
              <a:t> Body: </a:t>
            </a:r>
            <a:r>
              <a:rPr lang="cs-CZ" sz="5100" dirty="0" err="1"/>
              <a:t>Iconicity</a:t>
            </a:r>
            <a:r>
              <a:rPr lang="cs-CZ" sz="5100" dirty="0"/>
              <a:t> and </a:t>
            </a:r>
            <a:r>
              <a:rPr lang="cs-CZ" sz="5100" dirty="0" err="1"/>
              <a:t>Metaphor</a:t>
            </a:r>
            <a:r>
              <a:rPr lang="cs-CZ" sz="5100" dirty="0"/>
              <a:t> in </a:t>
            </a:r>
            <a:r>
              <a:rPr lang="cs-CZ" sz="5100" dirty="0" err="1"/>
              <a:t>American</a:t>
            </a:r>
            <a:r>
              <a:rPr lang="cs-CZ" sz="5100" dirty="0"/>
              <a:t> Sign </a:t>
            </a:r>
            <a:r>
              <a:rPr lang="cs-CZ" sz="5100" dirty="0" err="1"/>
              <a:t>Language</a:t>
            </a:r>
            <a:r>
              <a:rPr lang="cs-CZ" sz="5100" dirty="0"/>
              <a:t>. Cambridge University </a:t>
            </a:r>
            <a:r>
              <a:rPr lang="cs-CZ" sz="5100" dirty="0" err="1"/>
              <a:t>Press</a:t>
            </a:r>
            <a:r>
              <a:rPr lang="cs-CZ" sz="5100" dirty="0"/>
              <a:t>.</a:t>
            </a:r>
          </a:p>
          <a:p>
            <a:pPr marL="0" indent="0">
              <a:buNone/>
            </a:pPr>
            <a:r>
              <a:rPr lang="cs-CZ" sz="5100" dirty="0"/>
              <a:t>- </a:t>
            </a:r>
            <a:r>
              <a:rPr lang="cs-CZ" sz="5100" dirty="0" err="1"/>
              <a:t>Wilbur</a:t>
            </a:r>
            <a:r>
              <a:rPr lang="cs-CZ" sz="5100" dirty="0"/>
              <a:t>, </a:t>
            </a:r>
            <a:r>
              <a:rPr lang="cs-CZ" sz="5100" dirty="0" err="1"/>
              <a:t>Ronnie</a:t>
            </a:r>
            <a:r>
              <a:rPr lang="cs-CZ" sz="5100" dirty="0"/>
              <a:t> B. 1990. "</a:t>
            </a:r>
            <a:r>
              <a:rPr lang="cs-CZ" sz="5100" dirty="0" err="1"/>
              <a:t>Metaphors</a:t>
            </a:r>
            <a:r>
              <a:rPr lang="cs-CZ" sz="5100" dirty="0"/>
              <a:t> in </a:t>
            </a:r>
            <a:r>
              <a:rPr lang="cs-CZ" sz="5100" dirty="0" err="1"/>
              <a:t>American</a:t>
            </a:r>
            <a:r>
              <a:rPr lang="cs-CZ" sz="5100" dirty="0"/>
              <a:t> Sign </a:t>
            </a:r>
            <a:r>
              <a:rPr lang="cs-CZ" sz="5100" dirty="0" err="1"/>
              <a:t>Language</a:t>
            </a:r>
            <a:r>
              <a:rPr lang="cs-CZ" sz="5100" dirty="0"/>
              <a:t> and </a:t>
            </a:r>
            <a:r>
              <a:rPr lang="cs-CZ" sz="5100" dirty="0" err="1"/>
              <a:t>English</a:t>
            </a:r>
            <a:r>
              <a:rPr lang="cs-CZ" sz="5100" dirty="0"/>
              <a:t>." In SLR´87: </a:t>
            </a:r>
            <a:r>
              <a:rPr lang="cs-CZ" sz="5100" dirty="0" err="1"/>
              <a:t>Papers</a:t>
            </a:r>
            <a:r>
              <a:rPr lang="cs-CZ" sz="5100" dirty="0"/>
              <a:t> </a:t>
            </a:r>
            <a:r>
              <a:rPr lang="cs-CZ" sz="5100" dirty="0" err="1"/>
              <a:t>from</a:t>
            </a:r>
            <a:r>
              <a:rPr lang="cs-CZ" sz="5100" dirty="0"/>
              <a:t> </a:t>
            </a:r>
            <a:r>
              <a:rPr lang="cs-CZ" sz="5100" dirty="0" err="1"/>
              <a:t>the</a:t>
            </a:r>
            <a:r>
              <a:rPr lang="cs-CZ" sz="5100" dirty="0"/>
              <a:t> </a:t>
            </a:r>
            <a:r>
              <a:rPr lang="cs-CZ" sz="5100" dirty="0" err="1"/>
              <a:t>Fourth</a:t>
            </a:r>
            <a:r>
              <a:rPr lang="cs-CZ" sz="5100" dirty="0"/>
              <a:t> International Symposium on Sign </a:t>
            </a:r>
            <a:r>
              <a:rPr lang="cs-CZ" sz="5100" dirty="0" err="1"/>
              <a:t>Language</a:t>
            </a:r>
            <a:r>
              <a:rPr lang="cs-CZ" sz="5100" dirty="0"/>
              <a:t> </a:t>
            </a:r>
            <a:r>
              <a:rPr lang="cs-CZ" sz="5100" dirty="0" err="1"/>
              <a:t>Research</a:t>
            </a:r>
            <a:r>
              <a:rPr lang="cs-CZ" sz="5100" dirty="0"/>
              <a:t>. </a:t>
            </a:r>
            <a:r>
              <a:rPr lang="cs-CZ" sz="5100" dirty="0" err="1"/>
              <a:t>Lappeenranta</a:t>
            </a:r>
            <a:r>
              <a:rPr lang="cs-CZ" sz="5100" dirty="0"/>
              <a:t>, </a:t>
            </a:r>
            <a:r>
              <a:rPr lang="cs-CZ" sz="5100" dirty="0" err="1"/>
              <a:t>Finland</a:t>
            </a:r>
            <a:r>
              <a:rPr lang="cs-CZ" sz="5100" dirty="0"/>
              <a:t> July 15-19, 1987, </a:t>
            </a:r>
            <a:r>
              <a:rPr lang="cs-CZ" sz="5100" dirty="0" err="1"/>
              <a:t>edited</a:t>
            </a:r>
            <a:r>
              <a:rPr lang="cs-CZ" sz="5100" dirty="0"/>
              <a:t> by W.H. </a:t>
            </a:r>
            <a:r>
              <a:rPr lang="cs-CZ" sz="5100" dirty="0" err="1"/>
              <a:t>Edmondson</a:t>
            </a:r>
            <a:r>
              <a:rPr lang="cs-CZ" sz="5100" dirty="0"/>
              <a:t> and F. </a:t>
            </a:r>
            <a:r>
              <a:rPr lang="cs-CZ" sz="5100" dirty="0" err="1"/>
              <a:t>Karlsson</a:t>
            </a:r>
            <a:r>
              <a:rPr lang="cs-CZ" sz="5100" dirty="0"/>
              <a:t>, 163-170. Signum. </a:t>
            </a:r>
          </a:p>
          <a:p>
            <a:pPr marL="0" indent="0">
              <a:buNone/>
            </a:pPr>
            <a:r>
              <a:rPr lang="cs-CZ" sz="5100" dirty="0"/>
              <a:t>- </a:t>
            </a:r>
            <a:r>
              <a:rPr lang="cs-CZ" sz="5100" dirty="0" err="1"/>
              <a:t>Wilcox</a:t>
            </a:r>
            <a:r>
              <a:rPr lang="cs-CZ" sz="5100" dirty="0"/>
              <a:t>, </a:t>
            </a:r>
            <a:r>
              <a:rPr lang="cs-CZ" sz="5100" dirty="0" err="1"/>
              <a:t>Phyllis</a:t>
            </a:r>
            <a:r>
              <a:rPr lang="cs-CZ" sz="5100" dirty="0"/>
              <a:t> </a:t>
            </a:r>
            <a:r>
              <a:rPr lang="cs-CZ" sz="5100" dirty="0" err="1"/>
              <a:t>Perrin</a:t>
            </a:r>
            <a:r>
              <a:rPr lang="cs-CZ" sz="5100" dirty="0"/>
              <a:t>. 2000. </a:t>
            </a:r>
            <a:r>
              <a:rPr lang="cs-CZ" sz="5100" dirty="0" err="1"/>
              <a:t>Metaphor</a:t>
            </a:r>
            <a:r>
              <a:rPr lang="cs-CZ" sz="5100" dirty="0"/>
              <a:t> in </a:t>
            </a:r>
            <a:r>
              <a:rPr lang="cs-CZ" sz="5100" dirty="0" err="1"/>
              <a:t>American</a:t>
            </a:r>
            <a:r>
              <a:rPr lang="cs-CZ" sz="5100" dirty="0"/>
              <a:t> Sign </a:t>
            </a:r>
            <a:r>
              <a:rPr lang="cs-CZ" sz="5100" dirty="0" err="1"/>
              <a:t>Language</a:t>
            </a:r>
            <a:r>
              <a:rPr lang="cs-CZ" sz="5100" dirty="0"/>
              <a:t>. </a:t>
            </a:r>
            <a:r>
              <a:rPr lang="cs-CZ" sz="5100" dirty="0" err="1"/>
              <a:t>Gallaudet</a:t>
            </a:r>
            <a:r>
              <a:rPr lang="cs-CZ" sz="5100" dirty="0"/>
              <a:t> University </a:t>
            </a:r>
            <a:r>
              <a:rPr lang="cs-CZ" sz="5100" dirty="0" err="1"/>
              <a:t>Press</a:t>
            </a:r>
            <a:r>
              <a:rPr lang="cs-CZ" sz="5100" dirty="0"/>
              <a:t>.</a:t>
            </a:r>
          </a:p>
          <a:p>
            <a:pPr marL="0" indent="0">
              <a:buNone/>
            </a:pPr>
            <a:endParaRPr lang="cs-CZ" sz="5100" dirty="0"/>
          </a:p>
          <a:p>
            <a:pPr marL="0" indent="0">
              <a:buNone/>
            </a:pPr>
            <a:endParaRPr lang="cs-CZ" sz="5100" dirty="0"/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315" y="2788924"/>
            <a:ext cx="1540330" cy="20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96" y="3194749"/>
            <a:ext cx="436245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712" y="2608924"/>
            <a:ext cx="1564850" cy="24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02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9457</TotalTime>
  <Words>2093</Words>
  <Application>Microsoft Office PowerPoint</Application>
  <PresentationFormat>Předvádění na obrazovce (4:3)</PresentationFormat>
  <Paragraphs>443</Paragraphs>
  <Slides>36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2" baseType="lpstr">
      <vt:lpstr>Calibri</vt:lpstr>
      <vt:lpstr>Century Schoolbook</vt:lpstr>
      <vt:lpstr>Times New Roman</vt:lpstr>
      <vt:lpstr>Wingdings</vt:lpstr>
      <vt:lpstr>Wingdings 2</vt:lpstr>
      <vt:lpstr>Arkýř</vt:lpstr>
      <vt:lpstr>Člověk v jazyce:  prostor, příběh, prožitek</vt:lpstr>
      <vt:lpstr>Různé jazyky – různé světy</vt:lpstr>
      <vt:lpstr>Dom – domov – home – heim – maison  … v 18 jazycích  </vt:lpstr>
      <vt:lpstr>Domov… v jazyce českých neslyšících?</vt:lpstr>
      <vt:lpstr>Od kognitivní lingvistiky  k lingvistice kulturní</vt:lpstr>
      <vt:lpstr>Wilhelm von Humboldt (1767 – 1835)</vt:lpstr>
      <vt:lpstr>    Specifičnost znakových jazyků I</vt:lpstr>
      <vt:lpstr>Specifičnost znakových jazyků II</vt:lpstr>
      <vt:lpstr>kognitivní lingvistika  znakových jazyků</vt:lpstr>
      <vt:lpstr>Prezentace aplikace PowerPoint</vt:lpstr>
      <vt:lpstr> Kognitivně-kulturní (etnolingvistický) pohled na znakové jazyky  (příklad: ČZJ ve srovnání s češtinou)</vt:lpstr>
      <vt:lpstr> Čeština – český znakový jazyk (Člověk a …) </vt:lpstr>
      <vt:lpstr>    Tělesnost, prožitek, jazyk, komunikace, svět… a filosofický základ  s tím korespondující: </vt:lpstr>
      <vt:lpstr> Údaje důležité pro studium stereotypu podle J. Bartmińského 1/ Mluvené jazyky:  </vt:lpstr>
      <vt:lpstr>2/ Znakové jazyky:  lze o tom uvažovat v těchto intencích???</vt:lpstr>
      <vt:lpstr>             dům / domov v českém obrazu světa  a v obrazu světa českých neslyšících</vt:lpstr>
      <vt:lpstr> EUROJOS → pět hodnotově závažných pojmů:  </vt:lpstr>
      <vt:lpstr>Domov jako klíčové slovo české kultury</vt:lpstr>
      <vt:lpstr>Prezentace aplikace PowerPoint</vt:lpstr>
      <vt:lpstr>Prezentace aplikace PowerPoint</vt:lpstr>
      <vt:lpstr>DOMOV v češtině Jazyková, textová a empirická data</vt:lpstr>
      <vt:lpstr>   Sémantická struktura pojmu:  Domov jako hodnota existenční a existenciální </vt:lpstr>
      <vt:lpstr> empirická data</vt:lpstr>
      <vt:lpstr>            Empirická data –  domov v konceptualizaci českých vysokoškolských studentů </vt:lpstr>
      <vt:lpstr>Co je tam, kde je váš domov?</vt:lpstr>
      <vt:lpstr>Domov v mateřském jazyce  a sdílené kultuře</vt:lpstr>
      <vt:lpstr>Domov v českém znakovém jazyce</vt:lpstr>
      <vt:lpstr>DOMA  1A–B                     2A–B (DŮM) </vt:lpstr>
      <vt:lpstr>DOMŮ 1 A–B     2 A–B</vt:lpstr>
      <vt:lpstr>Byt, bydlet</vt:lpstr>
      <vt:lpstr>Čeští Neslyšící o domově</vt:lpstr>
      <vt:lpstr>K závěrům</vt:lpstr>
      <vt:lpstr>Harry Potter …                      … Bradavice</vt:lpstr>
      <vt:lpstr>Kde domov můj? </vt:lpstr>
      <vt:lpstr> svět rukou je domov můj… Hymna českých neslyšících  </vt:lpstr>
      <vt:lpstr>Děkujeme za pozornost!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Irena</dc:creator>
  <cp:lastModifiedBy>Irena Vaňková</cp:lastModifiedBy>
  <cp:revision>248</cp:revision>
  <cp:lastPrinted>2016-06-25T10:34:03Z</cp:lastPrinted>
  <dcterms:created xsi:type="dcterms:W3CDTF">2016-05-28T10:35:27Z</dcterms:created>
  <dcterms:modified xsi:type="dcterms:W3CDTF">2020-12-02T23:02:30Z</dcterms:modified>
</cp:coreProperties>
</file>