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317" r:id="rId3"/>
    <p:sldId id="269" r:id="rId4"/>
    <p:sldId id="270" r:id="rId5"/>
    <p:sldId id="271" r:id="rId6"/>
    <p:sldId id="282" r:id="rId7"/>
    <p:sldId id="283" r:id="rId8"/>
    <p:sldId id="284" r:id="rId9"/>
    <p:sldId id="285" r:id="rId10"/>
    <p:sldId id="286" r:id="rId11"/>
    <p:sldId id="287" r:id="rId12"/>
    <p:sldId id="313" r:id="rId13"/>
    <p:sldId id="314" r:id="rId14"/>
    <p:sldId id="268" r:id="rId15"/>
    <p:sldId id="265" r:id="rId16"/>
    <p:sldId id="257" r:id="rId17"/>
    <p:sldId id="258" r:id="rId18"/>
    <p:sldId id="259" r:id="rId19"/>
    <p:sldId id="260" r:id="rId20"/>
    <p:sldId id="288" r:id="rId21"/>
    <p:sldId id="264" r:id="rId22"/>
    <p:sldId id="263" r:id="rId23"/>
    <p:sldId id="266" r:id="rId24"/>
    <p:sldId id="267" r:id="rId25"/>
    <p:sldId id="289" r:id="rId26"/>
    <p:sldId id="290" r:id="rId27"/>
    <p:sldId id="291" r:id="rId28"/>
    <p:sldId id="293" r:id="rId29"/>
    <p:sldId id="292" r:id="rId30"/>
    <p:sldId id="294" r:id="rId31"/>
    <p:sldId id="296" r:id="rId32"/>
    <p:sldId id="276" r:id="rId33"/>
    <p:sldId id="295" r:id="rId34"/>
    <p:sldId id="277" r:id="rId35"/>
    <p:sldId id="278" r:id="rId36"/>
    <p:sldId id="280" r:id="rId37"/>
    <p:sldId id="281" r:id="rId38"/>
    <p:sldId id="318" r:id="rId39"/>
    <p:sldId id="316" r:id="rId40"/>
    <p:sldId id="297" r:id="rId41"/>
    <p:sldId id="275" r:id="rId42"/>
    <p:sldId id="298" r:id="rId43"/>
    <p:sldId id="315" r:id="rId4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řední sty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756"/>
    <p:restoredTop sz="94729"/>
  </p:normalViewPr>
  <p:slideViewPr>
    <p:cSldViewPr snapToGrid="0" snapToObjects="1">
      <p:cViewPr varScale="1">
        <p:scale>
          <a:sx n="76" d="100"/>
          <a:sy n="76" d="100"/>
        </p:scale>
        <p:origin x="232" y="8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Microsoft_Excelu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EU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List1!$A$2:$A$4</c:f>
              <c:numCache>
                <c:formatCode>General</c:formatCode>
                <c:ptCount val="3"/>
                <c:pt idx="0">
                  <c:v>2004</c:v>
                </c:pt>
                <c:pt idx="1">
                  <c:v>2009</c:v>
                </c:pt>
                <c:pt idx="2">
                  <c:v>2014</c:v>
                </c:pt>
              </c:numCache>
            </c:numRef>
          </c:cat>
          <c:val>
            <c:numRef>
              <c:f>List1!$B$2:$B$4</c:f>
              <c:numCache>
                <c:formatCode>General</c:formatCode>
                <c:ptCount val="3"/>
                <c:pt idx="0">
                  <c:v>45.47</c:v>
                </c:pt>
                <c:pt idx="1">
                  <c:v>42.97</c:v>
                </c:pt>
                <c:pt idx="2">
                  <c:v>42.61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472-4B4F-BB4D-3032E9CC9192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ČR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List1!$A$2:$A$4</c:f>
              <c:numCache>
                <c:formatCode>General</c:formatCode>
                <c:ptCount val="3"/>
                <c:pt idx="0">
                  <c:v>2004</c:v>
                </c:pt>
                <c:pt idx="1">
                  <c:v>2009</c:v>
                </c:pt>
                <c:pt idx="2">
                  <c:v>2014</c:v>
                </c:pt>
              </c:numCache>
            </c:numRef>
          </c:cat>
          <c:val>
            <c:numRef>
              <c:f>List1!$C$2:$C$4</c:f>
              <c:numCache>
                <c:formatCode>General</c:formatCode>
                <c:ptCount val="3"/>
                <c:pt idx="0">
                  <c:v>28.3</c:v>
                </c:pt>
                <c:pt idx="1">
                  <c:v>28.22</c:v>
                </c:pt>
                <c:pt idx="2">
                  <c:v>18.2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472-4B4F-BB4D-3032E9CC91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0935952"/>
        <c:axId val="178034736"/>
      </c:lineChart>
      <c:catAx>
        <c:axId val="180935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8034736"/>
        <c:crosses val="autoZero"/>
        <c:auto val="1"/>
        <c:lblAlgn val="ctr"/>
        <c:lblOffset val="100"/>
        <c:noMultiLvlLbl val="0"/>
      </c:catAx>
      <c:valAx>
        <c:axId val="1780347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09359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23DB8E-EB3D-9945-A358-3179676A64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9E0648C-DF3F-6C40-8B2E-2B01BC8B52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F05D139-23A8-E24A-A26E-6F18CEF62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69B35-08A5-6646-BCA4-FB4A463F17E6}" type="datetimeFigureOut">
              <a:rPr lang="cs-CZ" smtClean="0"/>
              <a:t>16.10.2025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1E0C37C-D781-BD4C-AE19-F8F749B3E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601014A-EBED-1548-8314-516442BA2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0F290-5D76-5548-9731-53B7116730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1066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824A51-DAE7-4549-9890-ED5D0BEE5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ABB1243-DC75-6948-B91C-87A3B113D6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E698F03-86D9-4A40-9F43-3BCBD5BD7A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69B35-08A5-6646-BCA4-FB4A463F17E6}" type="datetimeFigureOut">
              <a:rPr lang="cs-CZ" smtClean="0"/>
              <a:t>16.10.2025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6A7BF97-1263-B44B-AF14-6ECA23F1C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6E36B25-F76B-8F48-9E1B-CEC54BC51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0F290-5D76-5548-9731-53B7116730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176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7073BC23-DC57-F942-B493-6CF76F3D95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1CCDDBA-BE74-4544-9406-BAA5A9BEAB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0C2F27E-7D53-9E4B-B041-892AD1DAD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69B35-08A5-6646-BCA4-FB4A463F17E6}" type="datetimeFigureOut">
              <a:rPr lang="cs-CZ" smtClean="0"/>
              <a:t>16.10.2025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53E37D1-F5A6-1E45-BD0C-8673F1452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6FF2B7C-CA21-034C-9EA4-B7F59D6F7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0F290-5D76-5548-9731-53B7116730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016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3BE60D-2E3F-2649-90E4-B7BA9CB40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0EE04B7-EB4D-114C-B7AB-5C4E9386FA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CC2DFBD-D275-2B4C-9695-9E25C638D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69B35-08A5-6646-BCA4-FB4A463F17E6}" type="datetimeFigureOut">
              <a:rPr lang="cs-CZ" smtClean="0"/>
              <a:t>16.10.2025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F5D397D-80F9-594C-9822-2A7292A65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467B264-E8B1-9F42-98BA-4959AF28E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0F290-5D76-5548-9731-53B7116730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6402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2C5599-7C92-2E47-ADBD-2999AF152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622E4FF-5A0A-F346-8812-E31523F567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B1248A5-B09F-B54A-BB5C-C1A6D574B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69B35-08A5-6646-BCA4-FB4A463F17E6}" type="datetimeFigureOut">
              <a:rPr lang="cs-CZ" smtClean="0"/>
              <a:t>16.10.2025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5EC320B-61AB-4A45-A30F-03CF6406A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CA3C995-F563-CC47-AE80-87C0057B3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0F290-5D76-5548-9731-53B7116730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0418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275338-6C07-4247-BB19-F8B327022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895B00B-3844-5D4D-BD32-A88853188A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53F9D09-5868-A240-93E6-1DA7DE0126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7170F06-2B73-704E-8AB6-F943E43DE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69B35-08A5-6646-BCA4-FB4A463F17E6}" type="datetimeFigureOut">
              <a:rPr lang="cs-CZ" smtClean="0"/>
              <a:t>16.10.2025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ECCC375-245E-D944-829F-7345EEDF6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CF0DEAF-CD72-4E46-ACF2-807A55915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0F290-5D76-5548-9731-53B7116730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9924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593F54-6A10-A348-8C5A-D7C157EDD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744A62F-468D-D34B-BA35-EE49951E20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69AAEBE-0B76-804C-9BA0-259914EBA0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FE8ECDDB-256F-0545-9FEC-76148CCAC4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2644EB6A-EEB3-3B4E-98C9-BD33B459EF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2483C827-F6C2-1740-8B46-43A2BA648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69B35-08A5-6646-BCA4-FB4A463F17E6}" type="datetimeFigureOut">
              <a:rPr lang="cs-CZ" smtClean="0"/>
              <a:t>16.10.2025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A52EDEB9-0A20-5A41-B7F9-85F608024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00F23079-7D38-CB48-9A2B-7EB87830F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0F290-5D76-5548-9731-53B7116730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7832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1CB247-B486-3241-AA72-6D41351D8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3BBFB06-792B-A942-A726-7C26A03B1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69B35-08A5-6646-BCA4-FB4A463F17E6}" type="datetimeFigureOut">
              <a:rPr lang="cs-CZ" smtClean="0"/>
              <a:t>16.10.2025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825040B-1F6C-CD45-9902-1BE0AC94F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8A9CDBC-F4CD-7F4F-9A40-3D60388AD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0F290-5D76-5548-9731-53B7116730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3665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FB1410C8-7953-4943-8B65-5CD6F7E5F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69B35-08A5-6646-BCA4-FB4A463F17E6}" type="datetimeFigureOut">
              <a:rPr lang="cs-CZ" smtClean="0"/>
              <a:t>16.10.2025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219634B-CA3A-1046-987C-BAC6FAF49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C6842D1-FF90-3648-BB34-170D17486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0F290-5D76-5548-9731-53B7116730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5221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9BBC4C-448D-124F-88C8-57383EB50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5E746ED-3972-E047-8654-1C76AD76CA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C1F703E-EAA4-9445-931F-D09E2D5FA6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59720E3-EDA7-3F47-85EA-3DF5F8BE7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69B35-08A5-6646-BCA4-FB4A463F17E6}" type="datetimeFigureOut">
              <a:rPr lang="cs-CZ" smtClean="0"/>
              <a:t>16.10.2025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FFC7FF6-9A3B-434C-AADA-C1BBAA6A5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6DE42CB-1B47-2845-88E9-6558BA1F4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0F290-5D76-5548-9731-53B7116730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837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6D4047-3CB8-7C4D-96FD-C4E8F6291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039848D-9D3F-EF47-B86B-091BEA6247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02296BA-13A7-1F4A-A824-60AF15CD06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8F59D29-6F2C-A145-B3FC-682B19F67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69B35-08A5-6646-BCA4-FB4A463F17E6}" type="datetimeFigureOut">
              <a:rPr lang="cs-CZ" smtClean="0"/>
              <a:t>16.10.2025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941434E-D50A-8844-BBCA-1D36F2D5D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4B95FFE-F5F9-9B44-A9D9-EEB14D0E7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0F290-5D76-5548-9731-53B7116730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6693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B26AEC3-5AED-E84F-A17D-CED28B2C52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DB14797-3EDD-EC49-9D40-C82111FB89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4693494-2735-1C41-8D5B-763CC6F61F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969B35-08A5-6646-BCA4-FB4A463F17E6}" type="datetimeFigureOut">
              <a:rPr lang="cs-CZ" smtClean="0"/>
              <a:t>16.10.2025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96B265D-0159-1643-9B71-D4FC574A75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0A6FA0A-6DE6-5A42-9FA5-E171B4CFAB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10F290-5D76-5548-9731-53B7116730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987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ovolby.cz/" TargetMode="External"/><Relationship Id="rId2" Type="http://schemas.openxmlformats.org/officeDocument/2006/relationships/hyperlink" Target="https://volby.cz/opendata/opendata.htm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mandaty.cz/" TargetMode="External"/><Relationship Id="rId4" Type="http://schemas.openxmlformats.org/officeDocument/2006/relationships/hyperlink" Target="http://www.electiondataarchive.org/clea-lower-chamber-elections-archive.php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cses.org/" TargetMode="External"/><Relationship Id="rId2" Type="http://schemas.openxmlformats.org/officeDocument/2006/relationships/hyperlink" Target="http://nesstar.soc.cas.cz/webview/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doi.org/10.1016/j.electstud.2017.09.007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16/j.electstud.2009.06.003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16/j.electstud.2007.09.004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D1D0B4-6DFD-3546-9038-7B41642C86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Politické instituce a modely vládnutí v ČR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897F3BF-84E6-474F-8E39-61801BA1F7D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Volební systémy</a:t>
            </a:r>
          </a:p>
        </p:txBody>
      </p:sp>
    </p:spTree>
    <p:extLst>
      <p:ext uri="{BB962C8B-B14F-4D97-AF65-F5344CB8AC3E}">
        <p14:creationId xmlns:p14="http://schemas.microsoft.com/office/powerpoint/2010/main" val="38180588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DBDCB8-4DBB-0D45-B653-7B7CB3383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Efekt velikosti volebního obvodu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57F6EAE7-46F6-9042-91A0-D9A33A1179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7292" y="1582737"/>
            <a:ext cx="5656739" cy="4351338"/>
          </a:xfrm>
        </p:spPr>
      </p:pic>
      <p:pic>
        <p:nvPicPr>
          <p:cNvPr id="7" name="Obrázek 6" descr="Obsah obrázku snímek obrazovky&#10;&#10;Popis byl vytvořen automaticky">
            <a:extLst>
              <a:ext uri="{FF2B5EF4-FFF2-40B4-BE49-F238E27FC236}">
                <a16:creationId xmlns:a16="http://schemas.microsoft.com/office/drawing/2014/main" id="{DDABB0D4-F1AC-694B-8FEE-DE6107C06A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1795" y="1582736"/>
            <a:ext cx="5750205" cy="3975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9251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A2A845-584E-124C-B00E-68F54B03D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Volební reformy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4C53165-602F-E541-A31D-E87E683D91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Původně </a:t>
            </a:r>
            <a:r>
              <a:rPr lang="cs-CZ" dirty="0" err="1"/>
              <a:t>Hagenbach-Bischoffova</a:t>
            </a:r>
            <a:r>
              <a:rPr lang="cs-CZ" dirty="0"/>
              <a:t> kvóta – V/(S+1)</a:t>
            </a:r>
          </a:p>
          <a:p>
            <a:pPr lvl="1"/>
            <a:r>
              <a:rPr lang="cs-CZ" dirty="0"/>
              <a:t>V roce 2000 </a:t>
            </a:r>
            <a:r>
              <a:rPr lang="cs-CZ" dirty="0" err="1"/>
              <a:t>d‘Hondtova</a:t>
            </a:r>
            <a:r>
              <a:rPr lang="cs-CZ" dirty="0"/>
              <a:t> metoda</a:t>
            </a:r>
          </a:p>
          <a:p>
            <a:r>
              <a:rPr lang="cs-CZ" dirty="0" err="1"/>
              <a:t>Kvórum</a:t>
            </a:r>
            <a:endParaRPr lang="cs-CZ" dirty="0"/>
          </a:p>
          <a:p>
            <a:pPr lvl="1"/>
            <a:r>
              <a:rPr lang="cs-CZ" dirty="0"/>
              <a:t>5 %</a:t>
            </a:r>
          </a:p>
          <a:p>
            <a:pPr lvl="1"/>
            <a:r>
              <a:rPr lang="cs-CZ" dirty="0"/>
              <a:t>1992 – 5, 7, 9, 11</a:t>
            </a:r>
          </a:p>
          <a:p>
            <a:r>
              <a:rPr lang="cs-CZ" dirty="0"/>
              <a:t>Přednostní hlasy</a:t>
            </a:r>
          </a:p>
          <a:p>
            <a:pPr lvl="1"/>
            <a:r>
              <a:rPr lang="cs-CZ" dirty="0"/>
              <a:t>Desetina voličů pro danou stranu využije přednostní hlasy</a:t>
            </a:r>
          </a:p>
          <a:p>
            <a:pPr lvl="2"/>
            <a:r>
              <a:rPr lang="cs-CZ" dirty="0"/>
              <a:t>Polovina těchto hlasů je pro daného kandidáta</a:t>
            </a:r>
          </a:p>
          <a:p>
            <a:pPr lvl="3"/>
            <a:r>
              <a:rPr lang="cs-CZ" dirty="0"/>
              <a:t>Později sníženo na 15 %</a:t>
            </a:r>
          </a:p>
          <a:p>
            <a:pPr lvl="1"/>
            <a:r>
              <a:rPr lang="cs-CZ" dirty="0"/>
              <a:t>1995 </a:t>
            </a:r>
          </a:p>
          <a:p>
            <a:pPr lvl="2"/>
            <a:r>
              <a:rPr lang="cs-CZ" dirty="0"/>
              <a:t>10 % přednostních hlasů</a:t>
            </a:r>
          </a:p>
          <a:p>
            <a:pPr lvl="1"/>
            <a:r>
              <a:rPr lang="cs-CZ" dirty="0"/>
              <a:t>V současnosti 5 %</a:t>
            </a:r>
          </a:p>
          <a:p>
            <a:pPr lvl="2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088972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90C791-3E58-364C-B5DC-62F41F0CA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Volební</a:t>
            </a:r>
            <a:r>
              <a:rPr lang="en-GB" dirty="0"/>
              <a:t> </a:t>
            </a:r>
            <a:r>
              <a:rPr lang="en-GB" dirty="0" err="1"/>
              <a:t>reformy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BEDD35D-1100-E746-A839-F4D4DC8E3E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2021 </a:t>
            </a:r>
          </a:p>
          <a:p>
            <a:pPr lvl="1"/>
            <a:r>
              <a:rPr lang="en-GB" dirty="0" err="1"/>
              <a:t>Nutnost</a:t>
            </a:r>
            <a:r>
              <a:rPr lang="en-GB" dirty="0"/>
              <a:t> </a:t>
            </a:r>
            <a:r>
              <a:rPr lang="en-GB" dirty="0" err="1"/>
              <a:t>změny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základě</a:t>
            </a:r>
            <a:r>
              <a:rPr lang="en-GB" dirty="0"/>
              <a:t> </a:t>
            </a:r>
            <a:r>
              <a:rPr lang="en-GB" dirty="0" err="1"/>
              <a:t>nálezu</a:t>
            </a:r>
            <a:r>
              <a:rPr lang="en-GB" dirty="0"/>
              <a:t> ÚS</a:t>
            </a:r>
          </a:p>
          <a:p>
            <a:pPr lvl="2"/>
            <a:r>
              <a:rPr lang="en-GB" dirty="0" err="1"/>
              <a:t>Dosavadní</a:t>
            </a:r>
            <a:r>
              <a:rPr lang="en-GB" dirty="0"/>
              <a:t> system </a:t>
            </a:r>
            <a:r>
              <a:rPr lang="en-GB" dirty="0" err="1"/>
              <a:t>porušuje</a:t>
            </a:r>
            <a:r>
              <a:rPr lang="en-GB" dirty="0"/>
              <a:t> </a:t>
            </a:r>
            <a:r>
              <a:rPr lang="en-GB" dirty="0" err="1"/>
              <a:t>zásadu</a:t>
            </a:r>
            <a:r>
              <a:rPr lang="en-GB" dirty="0"/>
              <a:t> </a:t>
            </a:r>
            <a:r>
              <a:rPr lang="en-GB" dirty="0" err="1"/>
              <a:t>poměrnosti</a:t>
            </a:r>
            <a:endParaRPr lang="en-GB" dirty="0"/>
          </a:p>
          <a:p>
            <a:pPr lvl="2"/>
            <a:r>
              <a:rPr lang="en-GB" dirty="0" err="1"/>
              <a:t>Zrušení</a:t>
            </a:r>
            <a:r>
              <a:rPr lang="en-GB" dirty="0"/>
              <a:t> </a:t>
            </a:r>
            <a:r>
              <a:rPr lang="en-GB" dirty="0" err="1"/>
              <a:t>části</a:t>
            </a:r>
            <a:r>
              <a:rPr lang="en-GB" dirty="0"/>
              <a:t> </a:t>
            </a:r>
            <a:r>
              <a:rPr lang="en-GB" dirty="0" err="1"/>
              <a:t>volebního</a:t>
            </a:r>
            <a:r>
              <a:rPr lang="en-GB" dirty="0"/>
              <a:t> </a:t>
            </a:r>
            <a:r>
              <a:rPr lang="en-GB" dirty="0" err="1"/>
              <a:t>zákona</a:t>
            </a:r>
            <a:endParaRPr lang="en-GB" dirty="0"/>
          </a:p>
          <a:p>
            <a:pPr lvl="3"/>
            <a:r>
              <a:rPr lang="en-GB" dirty="0" err="1"/>
              <a:t>Aditivní</a:t>
            </a:r>
            <a:r>
              <a:rPr lang="en-GB" dirty="0"/>
              <a:t> </a:t>
            </a:r>
            <a:r>
              <a:rPr lang="en-GB" dirty="0" err="1"/>
              <a:t>klauzule</a:t>
            </a:r>
            <a:r>
              <a:rPr lang="en-GB" dirty="0"/>
              <a:t> pro </a:t>
            </a:r>
            <a:r>
              <a:rPr lang="en-GB" dirty="0" err="1"/>
              <a:t>koalice</a:t>
            </a:r>
            <a:endParaRPr lang="en-GB" dirty="0"/>
          </a:p>
          <a:p>
            <a:pPr lvl="3"/>
            <a:r>
              <a:rPr lang="en-GB" dirty="0" err="1"/>
              <a:t>D’Hondova</a:t>
            </a:r>
            <a:r>
              <a:rPr lang="en-GB" dirty="0"/>
              <a:t> </a:t>
            </a:r>
            <a:r>
              <a:rPr lang="en-GB" dirty="0" err="1"/>
              <a:t>metoda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64463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5038D9-5A0F-5348-B7A7-B054B6353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Volební</a:t>
            </a:r>
            <a:r>
              <a:rPr lang="en-GB" dirty="0"/>
              <a:t> </a:t>
            </a:r>
            <a:r>
              <a:rPr lang="en-GB" dirty="0" err="1"/>
              <a:t>reformy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1E72B3C-0A49-C94B-BC3E-36826F8094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2021</a:t>
            </a:r>
          </a:p>
          <a:p>
            <a:pPr lvl="1"/>
            <a:r>
              <a:rPr lang="en-GB" dirty="0" err="1"/>
              <a:t>Republikové</a:t>
            </a:r>
            <a:r>
              <a:rPr lang="en-GB" dirty="0"/>
              <a:t> </a:t>
            </a:r>
            <a:r>
              <a:rPr lang="en-GB" dirty="0" err="1"/>
              <a:t>mandátové</a:t>
            </a:r>
            <a:r>
              <a:rPr lang="en-GB" dirty="0"/>
              <a:t> </a:t>
            </a:r>
            <a:r>
              <a:rPr lang="en-GB" dirty="0" err="1"/>
              <a:t>číslo</a:t>
            </a:r>
            <a:r>
              <a:rPr lang="en-GB" dirty="0"/>
              <a:t> (</a:t>
            </a:r>
            <a:r>
              <a:rPr lang="en-GB" dirty="0" err="1"/>
              <a:t>beze</a:t>
            </a:r>
            <a:r>
              <a:rPr lang="en-GB" dirty="0"/>
              <a:t> </a:t>
            </a:r>
            <a:r>
              <a:rPr lang="en-GB" dirty="0" err="1"/>
              <a:t>změny</a:t>
            </a:r>
            <a:r>
              <a:rPr lang="en-GB" dirty="0"/>
              <a:t>)</a:t>
            </a:r>
          </a:p>
          <a:p>
            <a:pPr lvl="1"/>
            <a:r>
              <a:rPr lang="en-GB" dirty="0" err="1"/>
              <a:t>Klauzule</a:t>
            </a:r>
            <a:r>
              <a:rPr lang="en-GB" dirty="0"/>
              <a:t> – 5, 8, 11 (11 % </a:t>
            </a:r>
            <a:r>
              <a:rPr lang="en-GB" dirty="0" err="1"/>
              <a:t>jako</a:t>
            </a:r>
            <a:r>
              <a:rPr lang="en-GB" dirty="0"/>
              <a:t> maximum)</a:t>
            </a:r>
          </a:p>
          <a:p>
            <a:pPr lvl="1"/>
            <a:r>
              <a:rPr lang="en-GB" dirty="0" err="1"/>
              <a:t>Zavedení</a:t>
            </a:r>
            <a:r>
              <a:rPr lang="en-GB" dirty="0"/>
              <a:t> </a:t>
            </a:r>
            <a:r>
              <a:rPr lang="en-GB" dirty="0" err="1"/>
              <a:t>dvou</a:t>
            </a:r>
            <a:r>
              <a:rPr lang="en-GB" dirty="0"/>
              <a:t> </a:t>
            </a:r>
            <a:r>
              <a:rPr lang="en-GB" dirty="0" err="1"/>
              <a:t>skrutinií</a:t>
            </a:r>
            <a:endParaRPr lang="en-GB" dirty="0"/>
          </a:p>
          <a:p>
            <a:pPr marL="914400" lvl="2" indent="0">
              <a:buNone/>
            </a:pPr>
            <a:endParaRPr lang="en-GB" dirty="0"/>
          </a:p>
          <a:p>
            <a:pPr lvl="1"/>
            <a:r>
              <a:rPr lang="en-GB" dirty="0" err="1"/>
              <a:t>První</a:t>
            </a:r>
            <a:r>
              <a:rPr lang="en-GB" dirty="0"/>
              <a:t> </a:t>
            </a:r>
            <a:r>
              <a:rPr lang="en-GB" dirty="0" err="1"/>
              <a:t>skrutinium</a:t>
            </a:r>
            <a:r>
              <a:rPr lang="en-GB" dirty="0"/>
              <a:t> – </a:t>
            </a:r>
            <a:r>
              <a:rPr lang="en-GB" dirty="0" err="1"/>
              <a:t>Imperiali</a:t>
            </a:r>
            <a:endParaRPr lang="en-GB" dirty="0"/>
          </a:p>
          <a:p>
            <a:pPr lvl="2"/>
            <a:r>
              <a:rPr lang="en-GB" dirty="0" err="1"/>
              <a:t>Nemusí</a:t>
            </a:r>
            <a:r>
              <a:rPr lang="en-GB" dirty="0"/>
              <a:t> </a:t>
            </a:r>
            <a:r>
              <a:rPr lang="en-GB" dirty="0" err="1"/>
              <a:t>rozdělit</a:t>
            </a:r>
            <a:r>
              <a:rPr lang="en-GB" dirty="0"/>
              <a:t> </a:t>
            </a:r>
            <a:r>
              <a:rPr lang="en-GB" dirty="0" err="1"/>
              <a:t>všechny</a:t>
            </a:r>
            <a:r>
              <a:rPr lang="en-GB" dirty="0"/>
              <a:t> </a:t>
            </a:r>
            <a:r>
              <a:rPr lang="en-GB" dirty="0" err="1"/>
              <a:t>mandáty</a:t>
            </a:r>
            <a:endParaRPr lang="en-GB" dirty="0"/>
          </a:p>
          <a:p>
            <a:pPr lvl="3"/>
            <a:r>
              <a:rPr lang="en-GB" dirty="0"/>
              <a:t>Do </a:t>
            </a:r>
            <a:r>
              <a:rPr lang="en-GB" dirty="0" err="1"/>
              <a:t>druhého</a:t>
            </a:r>
            <a:r>
              <a:rPr lang="en-GB" dirty="0"/>
              <a:t> </a:t>
            </a:r>
            <a:r>
              <a:rPr lang="en-GB" dirty="0" err="1"/>
              <a:t>skrutinia</a:t>
            </a:r>
            <a:r>
              <a:rPr lang="en-GB" dirty="0"/>
              <a:t> </a:t>
            </a:r>
            <a:r>
              <a:rPr lang="en-GB" dirty="0" err="1"/>
              <a:t>přechází</a:t>
            </a:r>
            <a:endParaRPr lang="en-GB" dirty="0"/>
          </a:p>
          <a:p>
            <a:pPr lvl="4"/>
            <a:r>
              <a:rPr lang="en-GB" dirty="0" err="1"/>
              <a:t>Nerozdělené</a:t>
            </a:r>
            <a:r>
              <a:rPr lang="en-GB" dirty="0"/>
              <a:t> </a:t>
            </a:r>
            <a:r>
              <a:rPr lang="en-GB" dirty="0" err="1"/>
              <a:t>mandáty</a:t>
            </a:r>
            <a:endParaRPr lang="en-GB" dirty="0"/>
          </a:p>
          <a:p>
            <a:pPr lvl="4"/>
            <a:r>
              <a:rPr lang="en-GB" dirty="0" err="1"/>
              <a:t>Hlasy</a:t>
            </a:r>
            <a:r>
              <a:rPr lang="en-GB" dirty="0"/>
              <a:t>, </a:t>
            </a:r>
            <a:r>
              <a:rPr lang="en-GB" dirty="0" err="1"/>
              <a:t>které</a:t>
            </a:r>
            <a:r>
              <a:rPr lang="en-GB" dirty="0"/>
              <a:t> </a:t>
            </a:r>
            <a:r>
              <a:rPr lang="en-GB" dirty="0" err="1"/>
              <a:t>nevedly</a:t>
            </a:r>
            <a:r>
              <a:rPr lang="en-GB" dirty="0"/>
              <a:t> </a:t>
            </a:r>
            <a:r>
              <a:rPr lang="en-GB" dirty="0" err="1"/>
              <a:t>ke</a:t>
            </a:r>
            <a:r>
              <a:rPr lang="en-GB" dirty="0"/>
              <a:t> </a:t>
            </a:r>
            <a:r>
              <a:rPr lang="en-GB" dirty="0" err="1"/>
              <a:t>zvolení</a:t>
            </a:r>
            <a:r>
              <a:rPr lang="en-GB" dirty="0"/>
              <a:t> (</a:t>
            </a:r>
            <a:r>
              <a:rPr lang="en-GB" dirty="0" err="1"/>
              <a:t>zbytky</a:t>
            </a:r>
            <a:r>
              <a:rPr lang="en-GB" dirty="0"/>
              <a:t> po </a:t>
            </a:r>
            <a:r>
              <a:rPr lang="en-GB" dirty="0" err="1"/>
              <a:t>dělení</a:t>
            </a:r>
            <a:r>
              <a:rPr lang="en-GB" dirty="0"/>
              <a:t> + </a:t>
            </a:r>
            <a:r>
              <a:rPr lang="en-GB" dirty="0" err="1"/>
              <a:t>všechny</a:t>
            </a:r>
            <a:r>
              <a:rPr lang="en-GB" dirty="0"/>
              <a:t> </a:t>
            </a:r>
            <a:r>
              <a:rPr lang="en-GB" dirty="0" err="1"/>
              <a:t>hlasy</a:t>
            </a:r>
            <a:r>
              <a:rPr lang="en-GB" dirty="0"/>
              <a:t> </a:t>
            </a:r>
            <a:r>
              <a:rPr lang="en-GB" dirty="0" err="1"/>
              <a:t>stran</a:t>
            </a:r>
            <a:r>
              <a:rPr lang="en-GB" dirty="0"/>
              <a:t> </a:t>
            </a:r>
            <a:r>
              <a:rPr lang="en-GB" dirty="0" err="1"/>
              <a:t>postupujících</a:t>
            </a:r>
            <a:r>
              <a:rPr lang="en-GB" dirty="0"/>
              <a:t> do 1. </a:t>
            </a:r>
            <a:r>
              <a:rPr lang="en-GB" dirty="0" err="1"/>
              <a:t>skrutinia</a:t>
            </a:r>
            <a:r>
              <a:rPr lang="en-GB" dirty="0"/>
              <a:t>, </a:t>
            </a:r>
            <a:r>
              <a:rPr lang="en-GB" dirty="0" err="1"/>
              <a:t>které</a:t>
            </a:r>
            <a:r>
              <a:rPr lang="en-GB" dirty="0"/>
              <a:t> ale </a:t>
            </a:r>
            <a:r>
              <a:rPr lang="en-GB" dirty="0" err="1"/>
              <a:t>neobdržely</a:t>
            </a:r>
            <a:r>
              <a:rPr lang="en-GB" dirty="0"/>
              <a:t> </a:t>
            </a:r>
            <a:r>
              <a:rPr lang="en-GB" dirty="0" err="1"/>
              <a:t>žádný</a:t>
            </a:r>
            <a:r>
              <a:rPr lang="en-GB" dirty="0"/>
              <a:t> </a:t>
            </a:r>
            <a:r>
              <a:rPr lang="en-GB" dirty="0" err="1"/>
              <a:t>mandát</a:t>
            </a:r>
            <a:r>
              <a:rPr lang="en-GB" dirty="0"/>
              <a:t>)</a:t>
            </a:r>
          </a:p>
          <a:p>
            <a:pPr lvl="1"/>
            <a:r>
              <a:rPr lang="en-GB" dirty="0" err="1"/>
              <a:t>Druhé</a:t>
            </a:r>
            <a:r>
              <a:rPr lang="en-GB" dirty="0"/>
              <a:t> </a:t>
            </a:r>
            <a:r>
              <a:rPr lang="en-GB" dirty="0" err="1"/>
              <a:t>skrutinium</a:t>
            </a:r>
            <a:r>
              <a:rPr lang="en-GB" dirty="0"/>
              <a:t> – </a:t>
            </a:r>
            <a:r>
              <a:rPr lang="cs-CZ" dirty="0" err="1"/>
              <a:t>Hagenbach-Bischoffova</a:t>
            </a:r>
            <a:r>
              <a:rPr lang="cs-CZ" dirty="0"/>
              <a:t> kvóta (součet propadlých hlasů / počet nerozdělených mandátů + 1)</a:t>
            </a:r>
          </a:p>
          <a:p>
            <a:pPr lvl="2"/>
            <a:r>
              <a:rPr lang="cs-CZ" dirty="0"/>
              <a:t>Celostátní volební obvod</a:t>
            </a:r>
          </a:p>
          <a:p>
            <a:pPr lvl="3"/>
            <a:r>
              <a:rPr lang="cs-CZ" dirty="0"/>
              <a:t>Takto rozdělené mandáty jsou přiřazeny stranám v krajích s největším zbytkem po dělení v prvním skrutiniu.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72337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5B2597-A28C-1E4B-9A55-776046146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Senátní volby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2FBC599-9D0E-7441-A388-A7CF87EE86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Mandáty: 81</a:t>
            </a:r>
          </a:p>
          <a:p>
            <a:r>
              <a:rPr lang="cs-CZ" dirty="0"/>
              <a:t>Volební období: 6 let</a:t>
            </a:r>
          </a:p>
          <a:p>
            <a:r>
              <a:rPr lang="cs-CZ" dirty="0"/>
              <a:t>Každé 2 roky volena 1/3 senátorů</a:t>
            </a:r>
          </a:p>
          <a:p>
            <a:r>
              <a:rPr lang="cs-CZ" dirty="0"/>
              <a:t>Dvoukolový většinový volební systém</a:t>
            </a:r>
          </a:p>
          <a:p>
            <a:pPr lvl="1"/>
            <a:r>
              <a:rPr lang="cs-CZ" dirty="0"/>
              <a:t>50 % + 1 hlas pro zvolení v prvním kole</a:t>
            </a:r>
          </a:p>
          <a:p>
            <a:pPr lvl="1"/>
            <a:r>
              <a:rPr lang="cs-CZ" dirty="0"/>
              <a:t>Dva s nejvyšším počtem hlasů</a:t>
            </a:r>
          </a:p>
          <a:p>
            <a:r>
              <a:rPr lang="cs-CZ" dirty="0"/>
              <a:t>V případě rovnosti hlasů rozhoduje los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33140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0B912C-EBA8-4E4A-8284-9E04AF8C2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Senátní volby</a:t>
            </a:r>
          </a:p>
        </p:txBody>
      </p:sp>
      <p:pic>
        <p:nvPicPr>
          <p:cNvPr id="5" name="Zástupný obsah 4" descr="Obsah obrázku text, mapa&#10;&#10;Popis byl vytvořen automaticky">
            <a:extLst>
              <a:ext uri="{FF2B5EF4-FFF2-40B4-BE49-F238E27FC236}">
                <a16:creationId xmlns:a16="http://schemas.microsoft.com/office/drawing/2014/main" id="{ACD1D95C-C036-924A-9489-25C5CAA135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28924" y="1353295"/>
            <a:ext cx="7529513" cy="5307062"/>
          </a:xfrm>
        </p:spPr>
      </p:pic>
    </p:spTree>
    <p:extLst>
      <p:ext uri="{BB962C8B-B14F-4D97-AF65-F5344CB8AC3E}">
        <p14:creationId xmlns:p14="http://schemas.microsoft.com/office/powerpoint/2010/main" val="1237350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36A186-D6FC-7B4A-88FD-7409146A6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Evropské volby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9EAEBE8-7584-494D-AF84-0450F7B8D8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Zákon č. 62/2003 Sb.</a:t>
            </a:r>
          </a:p>
          <a:p>
            <a:r>
              <a:rPr lang="cs-CZ" dirty="0"/>
              <a:t>Volební období: 5 let</a:t>
            </a:r>
          </a:p>
          <a:p>
            <a:r>
              <a:rPr lang="cs-CZ" dirty="0"/>
              <a:t>Počet mandátů pro ČR: 21</a:t>
            </a:r>
          </a:p>
          <a:p>
            <a:r>
              <a:rPr lang="cs-CZ" dirty="0"/>
              <a:t>Proporční volební systém</a:t>
            </a:r>
          </a:p>
          <a:p>
            <a:pPr lvl="1"/>
            <a:r>
              <a:rPr lang="cs-CZ" dirty="0" err="1"/>
              <a:t>d‘Hondtova</a:t>
            </a:r>
            <a:r>
              <a:rPr lang="cs-CZ" dirty="0"/>
              <a:t> metoda</a:t>
            </a:r>
          </a:p>
          <a:p>
            <a:pPr lvl="1"/>
            <a:r>
              <a:rPr lang="cs-CZ" dirty="0"/>
              <a:t>2 preferenční hlasy</a:t>
            </a:r>
          </a:p>
          <a:p>
            <a:r>
              <a:rPr lang="cs-CZ" dirty="0"/>
              <a:t>Uzavírací klauzule: 5 %</a:t>
            </a:r>
          </a:p>
          <a:p>
            <a:r>
              <a:rPr lang="cs-CZ" dirty="0"/>
              <a:t>Limit prostředků na volební kampaň: 50 000 000 Kč </a:t>
            </a:r>
          </a:p>
        </p:txBody>
      </p:sp>
    </p:spTree>
    <p:extLst>
      <p:ext uri="{BB962C8B-B14F-4D97-AF65-F5344CB8AC3E}">
        <p14:creationId xmlns:p14="http://schemas.microsoft.com/office/powerpoint/2010/main" val="15059988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A8F3D6-3BFD-D744-9DA9-E477128A8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Evropské volby - specifika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4F54E57-3F00-C740-A621-E516E0C81B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Možnost kandidovat a hlasovat pro občany ostatních členských států</a:t>
            </a:r>
          </a:p>
          <a:p>
            <a:pPr lvl="1"/>
            <a:r>
              <a:rPr lang="cs-CZ" dirty="0"/>
              <a:t>45 dnů trvalý nebo přechodný pobyt.</a:t>
            </a:r>
          </a:p>
          <a:p>
            <a:r>
              <a:rPr lang="cs-CZ" dirty="0"/>
              <a:t>Nelze volit na zastupitelských úřadech v zahraničí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49329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E533A7-0719-B54D-8000-809505E2A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Evropské volby - specifika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EEBAB37-ABC9-2144-8C60-3570B6024C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991100" cy="4351338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Nižší hranice pro zisk příspěvku na úhradu volebních nákladů</a:t>
            </a:r>
          </a:p>
          <a:p>
            <a:pPr lvl="1"/>
            <a:r>
              <a:rPr lang="cs-CZ" dirty="0"/>
              <a:t>1 %, 30 Kč za každý hlas pro stranu</a:t>
            </a:r>
          </a:p>
          <a:p>
            <a:r>
              <a:rPr lang="cs-CZ" dirty="0"/>
              <a:t>Vliv nízké volební účasti</a:t>
            </a:r>
          </a:p>
          <a:p>
            <a:pPr lvl="1"/>
            <a:r>
              <a:rPr lang="cs-CZ" dirty="0"/>
              <a:t>1 % = cca 20 000 – 25 000 hlasů</a:t>
            </a:r>
          </a:p>
          <a:p>
            <a:r>
              <a:rPr lang="cs-CZ" dirty="0"/>
              <a:t>2009</a:t>
            </a:r>
          </a:p>
          <a:p>
            <a:pPr lvl="1"/>
            <a:r>
              <a:rPr lang="cs-CZ" dirty="0"/>
              <a:t>VV – 2,4 %</a:t>
            </a:r>
          </a:p>
          <a:p>
            <a:pPr lvl="1"/>
            <a:r>
              <a:rPr lang="cs-CZ" dirty="0"/>
              <a:t>Svobodní – 1,26</a:t>
            </a:r>
          </a:p>
          <a:p>
            <a:pPr lvl="1"/>
            <a:r>
              <a:rPr lang="cs-CZ" dirty="0"/>
              <a:t>SNK ED – 1,66</a:t>
            </a:r>
          </a:p>
          <a:p>
            <a:r>
              <a:rPr lang="cs-CZ" dirty="0"/>
              <a:t>2014</a:t>
            </a:r>
          </a:p>
          <a:p>
            <a:pPr lvl="1"/>
            <a:r>
              <a:rPr lang="cs-CZ" dirty="0" err="1"/>
              <a:t>Str.zdr.rozumu</a:t>
            </a:r>
            <a:r>
              <a:rPr lang="cs-CZ" dirty="0"/>
              <a:t>-NECHCEME EURO – 1,63</a:t>
            </a:r>
          </a:p>
          <a:p>
            <a:pPr lvl="1"/>
            <a:r>
              <a:rPr lang="cs-CZ" dirty="0"/>
              <a:t>Piráti – 4,78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06378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D8F5D6-CE25-F241-AACD-DB526069B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Evropské volby - specifika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5525DB3-1F4B-EA47-8DBA-B7DD656E01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Volby druhého řádu</a:t>
            </a:r>
          </a:p>
          <a:p>
            <a:pPr lvl="1"/>
            <a:r>
              <a:rPr lang="cs-CZ" dirty="0"/>
              <a:t>Nízká volební účast</a:t>
            </a:r>
          </a:p>
          <a:p>
            <a:pPr lvl="2"/>
            <a:r>
              <a:rPr lang="cs-CZ" dirty="0"/>
              <a:t>Roste důležitost volební kampaně</a:t>
            </a:r>
          </a:p>
          <a:p>
            <a:pPr lvl="1"/>
            <a:r>
              <a:rPr lang="cs-CZ" dirty="0"/>
              <a:t>Často volba proti vládním stranám</a:t>
            </a:r>
          </a:p>
          <a:p>
            <a:pPr lvl="2"/>
            <a:r>
              <a:rPr lang="cs-CZ" dirty="0"/>
              <a:t>2004 – ČSSD 8,78 %</a:t>
            </a:r>
          </a:p>
          <a:p>
            <a:pPr lvl="3"/>
            <a:r>
              <a:rPr lang="cs-CZ" dirty="0"/>
              <a:t>Odstoupení Vladimíra Špidly</a:t>
            </a:r>
          </a:p>
          <a:p>
            <a:pPr lvl="1"/>
            <a:r>
              <a:rPr lang="cs-CZ" dirty="0"/>
              <a:t>Větší prostor pro malé a nové strany</a:t>
            </a:r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696866F8-85D8-2745-B28B-F8E25EEA87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7559940"/>
              </p:ext>
            </p:extLst>
          </p:nvPr>
        </p:nvGraphicFramePr>
        <p:xfrm>
          <a:off x="6786562" y="1690688"/>
          <a:ext cx="4829176" cy="41380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3397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 descr="Obsah obrázku text, software, multimédia, Počítačová ikona&#10;&#10;Obsah generovaný pomocí AI může být nesprávný.">
            <a:extLst>
              <a:ext uri="{FF2B5EF4-FFF2-40B4-BE49-F238E27FC236}">
                <a16:creationId xmlns:a16="http://schemas.microsoft.com/office/drawing/2014/main" id="{0C223637-450B-77A1-4FDA-D1FE5ADBBC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92600" y="172466"/>
            <a:ext cx="3006800" cy="6513068"/>
          </a:xfrm>
        </p:spPr>
      </p:pic>
    </p:spTree>
    <p:extLst>
      <p:ext uri="{BB962C8B-B14F-4D97-AF65-F5344CB8AC3E}">
        <p14:creationId xmlns:p14="http://schemas.microsoft.com/office/powerpoint/2010/main" val="25133098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09F68D-D343-B446-AE98-F26D7007A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Krajské volby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5A11F9-42E7-BA47-8E20-75D5C75C2B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Počet mandátů</a:t>
            </a:r>
          </a:p>
          <a:p>
            <a:pPr lvl="1"/>
            <a:r>
              <a:rPr lang="cs-CZ" dirty="0"/>
              <a:t>do 600 000 obyvatel 45 členů</a:t>
            </a:r>
          </a:p>
          <a:p>
            <a:pPr lvl="1"/>
            <a:r>
              <a:rPr lang="cs-CZ" dirty="0"/>
              <a:t>nad 600 000 do 900 000 obyvatel 55 členů</a:t>
            </a:r>
          </a:p>
          <a:p>
            <a:pPr lvl="1"/>
            <a:r>
              <a:rPr lang="cs-CZ" dirty="0"/>
              <a:t>nad 900 000 obyvatel 65 členů</a:t>
            </a:r>
          </a:p>
          <a:p>
            <a:r>
              <a:rPr lang="cs-CZ" dirty="0"/>
              <a:t>Proporční volební systém</a:t>
            </a:r>
          </a:p>
          <a:p>
            <a:pPr lvl="1"/>
            <a:r>
              <a:rPr lang="cs-CZ" dirty="0" err="1"/>
              <a:t>d‘Hondtova</a:t>
            </a:r>
            <a:r>
              <a:rPr lang="cs-CZ" dirty="0"/>
              <a:t> metoda (1,42; 2; 3;…)</a:t>
            </a:r>
          </a:p>
          <a:p>
            <a:pPr lvl="1"/>
            <a:r>
              <a:rPr lang="cs-CZ" dirty="0"/>
              <a:t>Koalice nejsou penalizovány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28173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8A993C-798B-8A42-9F6D-9489342B8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Komunální volby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0341EA8-4963-CB45-8F95-7DB0577FA8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Reformy volebního systému</a:t>
            </a:r>
          </a:p>
          <a:p>
            <a:r>
              <a:rPr lang="cs-CZ" dirty="0"/>
              <a:t>1990</a:t>
            </a:r>
          </a:p>
          <a:p>
            <a:pPr lvl="1"/>
            <a:r>
              <a:rPr lang="cs-CZ" dirty="0" err="1"/>
              <a:t>Sainte-Laguë</a:t>
            </a:r>
            <a:r>
              <a:rPr lang="cs-CZ" dirty="0"/>
              <a:t> dělitel (řada lichých čísel)</a:t>
            </a:r>
          </a:p>
          <a:p>
            <a:pPr lvl="1"/>
            <a:r>
              <a:rPr lang="cs-CZ" dirty="0"/>
              <a:t>Bez uzavírací klauzule</a:t>
            </a:r>
          </a:p>
          <a:p>
            <a:pPr lvl="1"/>
            <a:r>
              <a:rPr lang="cs-CZ" dirty="0"/>
              <a:t>Panašování</a:t>
            </a:r>
          </a:p>
          <a:p>
            <a:pPr lvl="2"/>
            <a:r>
              <a:rPr lang="cs-CZ" dirty="0"/>
              <a:t>Pořadí dle počtu „preferenčních“ hlasů</a:t>
            </a:r>
          </a:p>
          <a:p>
            <a:r>
              <a:rPr lang="cs-CZ" dirty="0"/>
              <a:t>1994</a:t>
            </a:r>
          </a:p>
          <a:p>
            <a:pPr lvl="1"/>
            <a:r>
              <a:rPr lang="cs-CZ" dirty="0"/>
              <a:t>Výrazné oslabení personalizačního prvku panašování</a:t>
            </a:r>
          </a:p>
          <a:p>
            <a:pPr lvl="2"/>
            <a:r>
              <a:rPr lang="cs-CZ" dirty="0"/>
              <a:t>Změna pořadí pouze v případě zisku hlasů o 10 % vyššího, než je průměr celé listiny</a:t>
            </a:r>
          </a:p>
          <a:p>
            <a:r>
              <a:rPr lang="cs-CZ" dirty="0"/>
              <a:t>2001</a:t>
            </a:r>
          </a:p>
          <a:p>
            <a:pPr lvl="1"/>
            <a:r>
              <a:rPr lang="cs-CZ" dirty="0" err="1"/>
              <a:t>d‘Hondtova</a:t>
            </a:r>
            <a:r>
              <a:rPr lang="cs-CZ" dirty="0"/>
              <a:t> metoda</a:t>
            </a:r>
          </a:p>
          <a:p>
            <a:pPr lvl="1"/>
            <a:r>
              <a:rPr lang="cs-CZ" dirty="0"/>
              <a:t>Uzavírací klauzule 5 %</a:t>
            </a:r>
          </a:p>
          <a:p>
            <a:endParaRPr lang="cs-CZ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613434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0BAC34-5F29-B241-B1D3-0289FACCC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Komunální volby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DBD1057-628F-0F47-A58C-B63E5CED7B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Více než 6000 obcí</a:t>
            </a:r>
          </a:p>
          <a:p>
            <a:pPr lvl="1"/>
            <a:r>
              <a:rPr lang="cs-CZ" dirty="0"/>
              <a:t>Různé počty mandátů</a:t>
            </a:r>
          </a:p>
          <a:p>
            <a:pPr lvl="1"/>
            <a:r>
              <a:rPr lang="cs-CZ" dirty="0"/>
              <a:t>Volič má tolik hlasů, kolik mandátů je obsazováno</a:t>
            </a:r>
          </a:p>
          <a:p>
            <a:pPr lvl="2"/>
            <a:r>
              <a:rPr lang="cs-CZ" dirty="0"/>
              <a:t>Panašování – hlasování napříč kandidátními listinami</a:t>
            </a:r>
          </a:p>
          <a:p>
            <a:r>
              <a:rPr lang="cs-CZ" dirty="0"/>
              <a:t>Problematická interpretace agregovaných dat</a:t>
            </a:r>
          </a:p>
          <a:p>
            <a:r>
              <a:rPr lang="cs-CZ" dirty="0"/>
              <a:t>Mohou kandidovat SNK a NK</a:t>
            </a:r>
          </a:p>
          <a:p>
            <a:pPr lvl="1"/>
            <a:r>
              <a:rPr lang="cs-CZ" dirty="0"/>
              <a:t>Kandidovat jako samostatný NK je velmi nevýhodné</a:t>
            </a:r>
          </a:p>
          <a:p>
            <a:pPr lvl="2"/>
            <a:r>
              <a:rPr lang="cs-CZ" dirty="0"/>
              <a:t>Dochází však ke snížení volební klauzule pro postup do skrutinia (celkový počet hlasů / mandáty * počet kandidátů na listině &gt; 5 %)</a:t>
            </a:r>
          </a:p>
          <a:p>
            <a:r>
              <a:rPr lang="cs-CZ" dirty="0"/>
              <a:t>Volební systém je proporční</a:t>
            </a:r>
          </a:p>
          <a:p>
            <a:pPr lvl="1"/>
            <a:r>
              <a:rPr lang="cs-CZ" dirty="0"/>
              <a:t>Často bývá voliči chybně chápán jako většinový</a:t>
            </a:r>
          </a:p>
          <a:p>
            <a:r>
              <a:rPr lang="cs-CZ" dirty="0"/>
              <a:t>Hlasování napříč listinami má reálně velmi omezený dopad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390996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DD652E-1C14-FC4C-9B59-A5DCA2E44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cs-CZ" dirty="0"/>
              <a:t>Komunální volby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201B75C2-29DA-CB46-8B5B-7AB5F668CA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475" y="1720850"/>
            <a:ext cx="11557000" cy="341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6756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C05320-41A6-2A4D-87FE-71C0EBF95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Komunální volby</a:t>
            </a:r>
          </a:p>
        </p:txBody>
      </p:sp>
      <p:pic>
        <p:nvPicPr>
          <p:cNvPr id="4" name="Zástupný obsah 4">
            <a:extLst>
              <a:ext uri="{FF2B5EF4-FFF2-40B4-BE49-F238E27FC236}">
                <a16:creationId xmlns:a16="http://schemas.microsoft.com/office/drawing/2014/main" id="{EC291981-0B9F-BB4A-AEB9-94440FE143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71027" y="1825625"/>
            <a:ext cx="8449946" cy="4351338"/>
          </a:xfrm>
        </p:spPr>
      </p:pic>
    </p:spTree>
    <p:extLst>
      <p:ext uri="{BB962C8B-B14F-4D97-AF65-F5344CB8AC3E}">
        <p14:creationId xmlns:p14="http://schemas.microsoft.com/office/powerpoint/2010/main" val="34394941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D63CD5-1905-B940-95E0-3EA8A4556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Volební analýza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F9B2F13-B5C0-2846-A84D-F117A29F70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21819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C2AFCC-24E7-A24A-99B1-01446EEAE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 dat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21939B3-E1BF-BF45-AD8C-A0A99208A9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Agregované volební statistiky</a:t>
            </a:r>
          </a:p>
          <a:p>
            <a:pPr lvl="1"/>
            <a:r>
              <a:rPr lang="cs-CZ" dirty="0"/>
              <a:t>ČSÚ</a:t>
            </a:r>
          </a:p>
          <a:p>
            <a:pPr lvl="2"/>
            <a:r>
              <a:rPr lang="cs-CZ" dirty="0">
                <a:hlinkClick r:id="rId2"/>
              </a:rPr>
              <a:t>https://volby.cz/opendata/opendata.htm</a:t>
            </a:r>
            <a:endParaRPr lang="cs-CZ" dirty="0"/>
          </a:p>
          <a:p>
            <a:pPr lvl="1"/>
            <a:r>
              <a:rPr lang="cs-CZ" dirty="0"/>
              <a:t>Otevřené volby</a:t>
            </a:r>
          </a:p>
          <a:p>
            <a:pPr lvl="2"/>
            <a:r>
              <a:rPr lang="cs-CZ" dirty="0">
                <a:hlinkClick r:id="rId3"/>
              </a:rPr>
              <a:t>https://ovolby.cz/</a:t>
            </a:r>
            <a:endParaRPr lang="cs-CZ" dirty="0"/>
          </a:p>
          <a:p>
            <a:pPr lvl="1"/>
            <a:r>
              <a:rPr lang="cs-CZ" dirty="0"/>
              <a:t>CLEA</a:t>
            </a:r>
          </a:p>
          <a:p>
            <a:pPr lvl="2"/>
            <a:r>
              <a:rPr lang="cs-CZ" dirty="0">
                <a:hlinkClick r:id="rId4"/>
              </a:rPr>
              <a:t>http://www.electiondataarchive.org/clea-lower-chamber-elections-archive.php</a:t>
            </a:r>
            <a:endParaRPr lang="cs-CZ" dirty="0"/>
          </a:p>
          <a:p>
            <a:pPr lvl="1"/>
            <a:r>
              <a:rPr lang="cs-CZ" dirty="0" err="1"/>
              <a:t>Mandáty.cz</a:t>
            </a:r>
            <a:endParaRPr lang="cs-CZ" dirty="0"/>
          </a:p>
          <a:p>
            <a:pPr lvl="2"/>
            <a:r>
              <a:rPr lang="cs-CZ" dirty="0">
                <a:hlinkClick r:id="rId5"/>
              </a:rPr>
              <a:t>https://mandaty.cz/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712890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1D9047-7DFF-A64F-8F8A-10E41F706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 dat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72ED24D-1F98-2F46-9780-7A9ECBBEF2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Individuální (sociologické výzkumy)</a:t>
            </a:r>
          </a:p>
          <a:p>
            <a:pPr lvl="1"/>
            <a:r>
              <a:rPr lang="cs-CZ" dirty="0"/>
              <a:t>CVVM</a:t>
            </a:r>
          </a:p>
          <a:p>
            <a:pPr lvl="2"/>
            <a:r>
              <a:rPr lang="cs-CZ" dirty="0">
                <a:hlinkClick r:id="rId2"/>
              </a:rPr>
              <a:t>http://nesstar.soc.cas.cz/webview/</a:t>
            </a:r>
            <a:endParaRPr lang="cs-CZ" dirty="0"/>
          </a:p>
          <a:p>
            <a:pPr lvl="1"/>
            <a:r>
              <a:rPr lang="cs-CZ" dirty="0"/>
              <a:t>CSES</a:t>
            </a:r>
          </a:p>
          <a:p>
            <a:pPr lvl="2"/>
            <a:r>
              <a:rPr lang="cs-CZ" dirty="0">
                <a:hlinkClick r:id="rId3"/>
              </a:rPr>
              <a:t>https://cses.org/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480370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1338C0-B88B-DE4F-9DCB-3207957FE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Volatilita</a:t>
            </a:r>
          </a:p>
        </p:txBody>
      </p:sp>
      <p:pic>
        <p:nvPicPr>
          <p:cNvPr id="4" name="Zástupný obsah 3" descr="Obsah obrázku text, mapa&#10;&#10;Popis byl vytvořen automaticky">
            <a:extLst>
              <a:ext uri="{FF2B5EF4-FFF2-40B4-BE49-F238E27FC236}">
                <a16:creationId xmlns:a16="http://schemas.microsoft.com/office/drawing/2014/main" id="{12CA01BF-A671-9C41-90D2-575291B9D8E4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6200" y="1690688"/>
            <a:ext cx="6197600" cy="446960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délník 4">
                <a:extLst>
                  <a:ext uri="{FF2B5EF4-FFF2-40B4-BE49-F238E27FC236}">
                    <a16:creationId xmlns:a16="http://schemas.microsoft.com/office/drawing/2014/main" id="{B5AB3D9A-CA1B-B548-8C2D-24AF444A8464}"/>
                  </a:ext>
                </a:extLst>
              </p:cNvPr>
              <p:cNvSpPr/>
              <p:nvPr/>
            </p:nvSpPr>
            <p:spPr>
              <a:xfrm>
                <a:off x="1332193" y="2007250"/>
                <a:ext cx="1665007" cy="6337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cs-CZ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cs-CZ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subSup"/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cs-CZ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cs-CZ" i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cs-CZ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cs-CZ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cs-CZ" i="0">
                                      <a:latin typeface="Cambria Math" panose="02040503050406030204" pitchFamily="18" charset="0"/>
                                    </a:rPr>
                                    <m:t>∆</m:t>
                                  </m:r>
                                  <m:sSub>
                                    <m:sSubPr>
                                      <m:ctrlPr>
                                        <a:rPr lang="cs-CZ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cs-CZ" i="1">
                                          <a:latin typeface="Cambria Math" panose="02040503050406030204" pitchFamily="18" charset="0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cs-CZ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nary>
                        </m:num>
                        <m:den>
                          <m:r>
                            <a:rPr lang="cs-CZ" i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5" name="Obdélník 4">
                <a:extLst>
                  <a:ext uri="{FF2B5EF4-FFF2-40B4-BE49-F238E27FC236}">
                    <a16:creationId xmlns:a16="http://schemas.microsoft.com/office/drawing/2014/main" id="{B5AB3D9A-CA1B-B548-8C2D-24AF444A84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2193" y="2007250"/>
                <a:ext cx="1665007" cy="633700"/>
              </a:xfrm>
              <a:prstGeom prst="rect">
                <a:avLst/>
              </a:prstGeom>
              <a:blipFill>
                <a:blip r:embed="rId3"/>
                <a:stretch>
                  <a:fillRect t="-66667" b="-54902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381145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A7E328-84FC-7C4F-AC2A-FC932C6B2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Volatilita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E3C938CE-1331-2645-9751-DA8C19B618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3575218"/>
              </p:ext>
            </p:extLst>
          </p:nvPr>
        </p:nvGraphicFramePr>
        <p:xfrm>
          <a:off x="1790700" y="1496803"/>
          <a:ext cx="8582023" cy="5134953"/>
        </p:xfrm>
        <a:graphic>
          <a:graphicData uri="http://schemas.openxmlformats.org/drawingml/2006/table">
            <a:tbl>
              <a:tblPr/>
              <a:tblGrid>
                <a:gridCol w="1250497">
                  <a:extLst>
                    <a:ext uri="{9D8B030D-6E8A-4147-A177-3AD203B41FA5}">
                      <a16:colId xmlns:a16="http://schemas.microsoft.com/office/drawing/2014/main" val="3469543790"/>
                    </a:ext>
                  </a:extLst>
                </a:gridCol>
                <a:gridCol w="1221921">
                  <a:extLst>
                    <a:ext uri="{9D8B030D-6E8A-4147-A177-3AD203B41FA5}">
                      <a16:colId xmlns:a16="http://schemas.microsoft.com/office/drawing/2014/main" val="848266574"/>
                    </a:ext>
                  </a:extLst>
                </a:gridCol>
                <a:gridCol w="1221921">
                  <a:extLst>
                    <a:ext uri="{9D8B030D-6E8A-4147-A177-3AD203B41FA5}">
                      <a16:colId xmlns:a16="http://schemas.microsoft.com/office/drawing/2014/main" val="29429094"/>
                    </a:ext>
                  </a:extLst>
                </a:gridCol>
                <a:gridCol w="1221921">
                  <a:extLst>
                    <a:ext uri="{9D8B030D-6E8A-4147-A177-3AD203B41FA5}">
                      <a16:colId xmlns:a16="http://schemas.microsoft.com/office/drawing/2014/main" val="4206939988"/>
                    </a:ext>
                  </a:extLst>
                </a:gridCol>
                <a:gridCol w="1221921">
                  <a:extLst>
                    <a:ext uri="{9D8B030D-6E8A-4147-A177-3AD203B41FA5}">
                      <a16:colId xmlns:a16="http://schemas.microsoft.com/office/drawing/2014/main" val="1504104709"/>
                    </a:ext>
                  </a:extLst>
                </a:gridCol>
                <a:gridCol w="1221921">
                  <a:extLst>
                    <a:ext uri="{9D8B030D-6E8A-4147-A177-3AD203B41FA5}">
                      <a16:colId xmlns:a16="http://schemas.microsoft.com/office/drawing/2014/main" val="1661410549"/>
                    </a:ext>
                  </a:extLst>
                </a:gridCol>
                <a:gridCol w="1221921">
                  <a:extLst>
                    <a:ext uri="{9D8B030D-6E8A-4147-A177-3AD203B41FA5}">
                      <a16:colId xmlns:a16="http://schemas.microsoft.com/office/drawing/2014/main" val="3371814613"/>
                    </a:ext>
                  </a:extLst>
                </a:gridCol>
              </a:tblGrid>
              <a:tr h="410905">
                <a:tc rowSpan="11"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Czech Republic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Bågenholm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24.2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14.4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8.6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17.9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33.7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3036913"/>
                  </a:ext>
                </a:extLst>
              </a:tr>
              <a:tr h="41090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Bakke &amp; Sitter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24.2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16.3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13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–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–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3270659"/>
                  </a:ext>
                </a:extLst>
              </a:tr>
              <a:tr h="41090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Bielasiak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18.5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7.4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–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–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–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9939195"/>
                  </a:ext>
                </a:extLst>
              </a:tr>
              <a:tr h="23748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Birch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16.1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7.6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–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–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–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5818499"/>
                  </a:ext>
                </a:extLst>
              </a:tr>
              <a:tr h="58596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Dassonneville &amp; Hooghe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24.2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17.2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11.5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17.1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36.6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9601079"/>
                  </a:ext>
                </a:extLst>
              </a:tr>
              <a:tr h="23748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Lane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27.0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9.3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16.3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–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–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7244724"/>
                  </a:ext>
                </a:extLst>
              </a:tr>
              <a:tr h="58596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Mainwaring et al.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31.4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18.5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15.7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–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–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0769266"/>
                  </a:ext>
                </a:extLst>
              </a:tr>
              <a:tr h="58596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Powell &amp; Tucker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38.5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16.7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19.4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17.3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–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3725043"/>
                  </a:ext>
                </a:extLst>
              </a:tr>
              <a:tr h="23748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Sikk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27.0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15.8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–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–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–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3341143"/>
                  </a:ext>
                </a:extLst>
              </a:tr>
              <a:tr h="58596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Tóka &amp; Henjak (Raw)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31.4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18.6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30.9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effectLst/>
                        </a:rPr>
                        <a:t>28.5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–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7703175"/>
                  </a:ext>
                </a:extLst>
              </a:tr>
              <a:tr h="76102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Tóka &amp; Henjak (Adjusted)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29.2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16.4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16.6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20.9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effectLst/>
                        </a:rPr>
                        <a:t>–</a:t>
                      </a:r>
                    </a:p>
                  </a:txBody>
                  <a:tcPr marL="26213" marR="26213" marT="26213" marB="26213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4956991"/>
                  </a:ext>
                </a:extLst>
              </a:tr>
            </a:tbl>
          </a:graphicData>
        </a:graphic>
      </p:graphicFrame>
      <p:sp>
        <p:nvSpPr>
          <p:cNvPr id="3" name="TextovéPole 2">
            <a:extLst>
              <a:ext uri="{FF2B5EF4-FFF2-40B4-BE49-F238E27FC236}">
                <a16:creationId xmlns:a16="http://schemas.microsoft.com/office/drawing/2014/main" id="{63C8C22C-9CE1-0145-984B-5209B737C3BF}"/>
              </a:ext>
            </a:extLst>
          </p:cNvPr>
          <p:cNvSpPr txBox="1"/>
          <p:nvPr/>
        </p:nvSpPr>
        <p:spPr>
          <a:xfrm>
            <a:off x="293077" y="5169436"/>
            <a:ext cx="24852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err="1"/>
              <a:t>Casal</a:t>
            </a:r>
            <a:r>
              <a:rPr lang="cs-CZ" sz="1000" dirty="0"/>
              <a:t> </a:t>
            </a:r>
            <a:r>
              <a:rPr lang="cs-CZ" sz="1000" dirty="0" err="1"/>
              <a:t>Bértoa</a:t>
            </a:r>
            <a:r>
              <a:rPr lang="cs-CZ" sz="1000" dirty="0"/>
              <a:t>, Fernando, Kevin </a:t>
            </a:r>
            <a:r>
              <a:rPr lang="cs-CZ" sz="1000" dirty="0" err="1"/>
              <a:t>Deegan</a:t>
            </a:r>
            <a:r>
              <a:rPr lang="cs-CZ" sz="1000" dirty="0"/>
              <a:t>-Krause, and </a:t>
            </a:r>
            <a:r>
              <a:rPr lang="cs-CZ" sz="1000" dirty="0" err="1"/>
              <a:t>Tim</a:t>
            </a:r>
            <a:r>
              <a:rPr lang="cs-CZ" sz="1000" dirty="0"/>
              <a:t> </a:t>
            </a:r>
            <a:r>
              <a:rPr lang="cs-CZ" sz="1000" dirty="0" err="1"/>
              <a:t>Haughton</a:t>
            </a:r>
            <a:r>
              <a:rPr lang="cs-CZ" sz="1000" dirty="0"/>
              <a:t>. 2017. ‘</a:t>
            </a:r>
            <a:r>
              <a:rPr lang="cs-CZ" sz="1000" dirty="0" err="1"/>
              <a:t>The</a:t>
            </a:r>
            <a:r>
              <a:rPr lang="cs-CZ" sz="1000" dirty="0"/>
              <a:t> Volatility </a:t>
            </a:r>
            <a:r>
              <a:rPr lang="cs-CZ" sz="1000" dirty="0" err="1"/>
              <a:t>of</a:t>
            </a:r>
            <a:r>
              <a:rPr lang="cs-CZ" sz="1000" dirty="0"/>
              <a:t> Volatility: </a:t>
            </a:r>
            <a:r>
              <a:rPr lang="cs-CZ" sz="1000" dirty="0" err="1"/>
              <a:t>Measuring</a:t>
            </a:r>
            <a:r>
              <a:rPr lang="cs-CZ" sz="1000" dirty="0"/>
              <a:t> </a:t>
            </a:r>
            <a:r>
              <a:rPr lang="cs-CZ" sz="1000" dirty="0" err="1"/>
              <a:t>Change</a:t>
            </a:r>
            <a:r>
              <a:rPr lang="cs-CZ" sz="1000" dirty="0"/>
              <a:t> in Party </a:t>
            </a:r>
            <a:r>
              <a:rPr lang="cs-CZ" sz="1000" dirty="0" err="1"/>
              <a:t>Vote</a:t>
            </a:r>
            <a:r>
              <a:rPr lang="cs-CZ" sz="1000" dirty="0"/>
              <a:t> </a:t>
            </a:r>
            <a:r>
              <a:rPr lang="cs-CZ" sz="1000" dirty="0" err="1"/>
              <a:t>Shares</a:t>
            </a:r>
            <a:r>
              <a:rPr lang="cs-CZ" sz="1000" dirty="0"/>
              <a:t>’. </a:t>
            </a:r>
            <a:r>
              <a:rPr lang="cs-CZ" sz="1000" i="1" dirty="0" err="1"/>
              <a:t>Electoral</a:t>
            </a:r>
            <a:r>
              <a:rPr lang="cs-CZ" sz="1000" i="1" dirty="0"/>
              <a:t> </a:t>
            </a:r>
            <a:r>
              <a:rPr lang="cs-CZ" sz="1000" i="1" dirty="0" err="1"/>
              <a:t>Studies</a:t>
            </a:r>
            <a:r>
              <a:rPr lang="cs-CZ" sz="1000" dirty="0"/>
              <a:t> 50 (</a:t>
            </a:r>
            <a:r>
              <a:rPr lang="cs-CZ" sz="1000" dirty="0" err="1"/>
              <a:t>December</a:t>
            </a:r>
            <a:r>
              <a:rPr lang="cs-CZ" sz="1000" dirty="0"/>
              <a:t>): 142–56. </a:t>
            </a:r>
            <a:r>
              <a:rPr lang="cs-CZ" sz="1000" dirty="0">
                <a:hlinkClick r:id="rId2"/>
              </a:rPr>
              <a:t>https://doi.org/10.1016/j.electstud.2017.09.007</a:t>
            </a:r>
            <a:r>
              <a:rPr lang="cs-CZ" sz="1000" dirty="0"/>
              <a:t>.</a:t>
            </a:r>
          </a:p>
          <a:p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433543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CB9B42-7D7C-CB41-B5FE-1D2425CA3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Volební systémy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986A7B2-34B1-4843-A936-AA1623A0AD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Většinové</a:t>
            </a:r>
          </a:p>
          <a:p>
            <a:pPr lvl="1"/>
            <a:r>
              <a:rPr lang="cs-CZ" dirty="0"/>
              <a:t>Systém relativní většiny (FPTP) </a:t>
            </a:r>
          </a:p>
          <a:p>
            <a:pPr lvl="1"/>
            <a:r>
              <a:rPr lang="cs-CZ" dirty="0"/>
              <a:t>Systém absolutní většiny</a:t>
            </a:r>
          </a:p>
          <a:p>
            <a:pPr lvl="1"/>
            <a:r>
              <a:rPr lang="cs-CZ" dirty="0"/>
              <a:t>Alternativní hlasování</a:t>
            </a:r>
          </a:p>
          <a:p>
            <a:r>
              <a:rPr lang="cs-CZ" dirty="0"/>
              <a:t>Smíšené</a:t>
            </a:r>
          </a:p>
          <a:p>
            <a:r>
              <a:rPr lang="cs-CZ" dirty="0"/>
              <a:t>Proporční</a:t>
            </a:r>
          </a:p>
          <a:p>
            <a:pPr lvl="1"/>
            <a:r>
              <a:rPr lang="cs-CZ" dirty="0"/>
              <a:t>Listinné volební systémy</a:t>
            </a:r>
          </a:p>
          <a:p>
            <a:pPr lvl="1"/>
            <a:r>
              <a:rPr lang="cs-CZ" dirty="0"/>
              <a:t>Personalizovaný poměrný systém (MMP)</a:t>
            </a:r>
            <a:endParaRPr lang="cs-CZ" baseline="30000" dirty="0"/>
          </a:p>
          <a:p>
            <a:pPr lvl="1"/>
            <a:r>
              <a:rPr lang="cs-CZ" dirty="0"/>
              <a:t>Systém jednoho přenosného hlasu (STV)</a:t>
            </a:r>
          </a:p>
        </p:txBody>
      </p:sp>
    </p:spTree>
    <p:extLst>
      <p:ext uri="{BB962C8B-B14F-4D97-AF65-F5344CB8AC3E}">
        <p14:creationId xmlns:p14="http://schemas.microsoft.com/office/powerpoint/2010/main" val="11105013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181F54-A7AF-FA4E-83B4-B91D7E8EA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Efektivní počet stran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7BB0B35D-90DA-C945-9195-1B9A4E0F9F87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6750" y="2293143"/>
            <a:ext cx="5607050" cy="419973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délník 4">
                <a:extLst>
                  <a:ext uri="{FF2B5EF4-FFF2-40B4-BE49-F238E27FC236}">
                    <a16:creationId xmlns:a16="http://schemas.microsoft.com/office/drawing/2014/main" id="{6D53361A-8B16-7341-94C4-2719CDE498B2}"/>
                  </a:ext>
                </a:extLst>
              </p:cNvPr>
              <p:cNvSpPr/>
              <p:nvPr/>
            </p:nvSpPr>
            <p:spPr>
              <a:xfrm>
                <a:off x="1658276" y="2293143"/>
                <a:ext cx="1712648" cy="6864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i="1">
                          <a:latin typeface="Cambria Math" panose="02040503050406030204" pitchFamily="18" charset="0"/>
                        </a:rPr>
                        <m:t>𝐸𝑁𝑃</m:t>
                      </m:r>
                      <m:r>
                        <a:rPr lang="cs-CZ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cs-CZ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Sup>
                            <m:sSubSup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m:rPr>
                                  <m:sty m:val="p"/>
                                </m:rPr>
                                <a:rPr lang="cs-CZ" i="0">
                                  <a:latin typeface="Cambria Math" panose="02040503050406030204" pitchFamily="18" charset="0"/>
                                </a:rPr>
                                <m:t>Σ</m:t>
                              </m:r>
                            </m:e>
                            <m:sub>
                              <m:r>
                                <a:rPr lang="cs-CZ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cs-CZ" i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cs-CZ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bSup>
                          <m:r>
                            <a:rPr lang="cs-CZ" i="0">
                              <a:latin typeface="Cambria Math" panose="02040503050406030204" pitchFamily="18" charset="0"/>
                            </a:rPr>
                            <m:t> </m:t>
                          </m:r>
                          <m:sSubSup>
                            <m:sSubSupPr>
                              <m:ctrlPr>
                                <a:rPr lang="cs-CZ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cs-CZ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cs-CZ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cs-CZ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5" name="Obdélník 4">
                <a:extLst>
                  <a:ext uri="{FF2B5EF4-FFF2-40B4-BE49-F238E27FC236}">
                    <a16:creationId xmlns:a16="http://schemas.microsoft.com/office/drawing/2014/main" id="{6D53361A-8B16-7341-94C4-2719CDE498B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8276" y="2293143"/>
                <a:ext cx="1712648" cy="686470"/>
              </a:xfrm>
              <a:prstGeom prst="rect">
                <a:avLst/>
              </a:prstGeom>
              <a:blipFill>
                <a:blip r:embed="rId3"/>
                <a:stretch>
                  <a:fillRect b="-5455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740038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88536E-E3B0-F54B-BC48-0298B19CC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Volební geografie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68CB4AD-2496-EC46-91E6-41D9195D56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Nacionalizace politických stran a stranických systémů</a:t>
            </a:r>
          </a:p>
          <a:p>
            <a:pPr lvl="1"/>
            <a:r>
              <a:rPr lang="cs-CZ" dirty="0" err="1"/>
              <a:t>Gini</a:t>
            </a:r>
            <a:r>
              <a:rPr lang="cs-CZ" dirty="0"/>
              <a:t> index</a:t>
            </a:r>
          </a:p>
          <a:p>
            <a:r>
              <a:rPr lang="cs-CZ" dirty="0"/>
              <a:t>Prostorové vzorce volební podpory</a:t>
            </a:r>
          </a:p>
          <a:p>
            <a:pPr lvl="1"/>
            <a:r>
              <a:rPr lang="cs-CZ" dirty="0" err="1"/>
              <a:t>Local</a:t>
            </a:r>
            <a:r>
              <a:rPr lang="cs-CZ" dirty="0"/>
              <a:t> Moran </a:t>
            </a:r>
            <a:r>
              <a:rPr lang="cs-CZ" dirty="0" err="1"/>
              <a:t>Statistic</a:t>
            </a: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A772205-4476-DD4A-9699-FD9C91353D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8100" y="2649257"/>
            <a:ext cx="4356100" cy="3843618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43E58D34-77CD-DC41-9C77-39DE0C043F1E}"/>
              </a:ext>
            </a:extLst>
          </p:cNvPr>
          <p:cNvSpPr txBox="1"/>
          <p:nvPr/>
        </p:nvSpPr>
        <p:spPr>
          <a:xfrm>
            <a:off x="650631" y="5323324"/>
            <a:ext cx="239736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err="1"/>
              <a:t>Bochsler</a:t>
            </a:r>
            <a:r>
              <a:rPr lang="cs-CZ" sz="1000" dirty="0"/>
              <a:t>, Daniel. 2010. ‘</a:t>
            </a:r>
            <a:r>
              <a:rPr lang="cs-CZ" sz="1000" dirty="0" err="1"/>
              <a:t>Measuring</a:t>
            </a:r>
            <a:r>
              <a:rPr lang="cs-CZ" sz="1000" dirty="0"/>
              <a:t> Party </a:t>
            </a:r>
            <a:r>
              <a:rPr lang="cs-CZ" sz="1000" dirty="0" err="1"/>
              <a:t>Nationalisation</a:t>
            </a:r>
            <a:r>
              <a:rPr lang="cs-CZ" sz="1000" dirty="0"/>
              <a:t>: A New </a:t>
            </a:r>
            <a:r>
              <a:rPr lang="cs-CZ" sz="1000" dirty="0" err="1"/>
              <a:t>Gini-Based</a:t>
            </a:r>
            <a:r>
              <a:rPr lang="cs-CZ" sz="1000" dirty="0"/>
              <a:t> </a:t>
            </a:r>
            <a:r>
              <a:rPr lang="cs-CZ" sz="1000" dirty="0" err="1"/>
              <a:t>Indicator</a:t>
            </a:r>
            <a:r>
              <a:rPr lang="cs-CZ" sz="1000" dirty="0"/>
              <a:t> </a:t>
            </a:r>
            <a:r>
              <a:rPr lang="cs-CZ" sz="1000" dirty="0" err="1"/>
              <a:t>That</a:t>
            </a:r>
            <a:r>
              <a:rPr lang="cs-CZ" sz="1000" dirty="0"/>
              <a:t> </a:t>
            </a:r>
            <a:r>
              <a:rPr lang="cs-CZ" sz="1000" dirty="0" err="1"/>
              <a:t>Corrects</a:t>
            </a:r>
            <a:r>
              <a:rPr lang="cs-CZ" sz="1000" dirty="0"/>
              <a:t> </a:t>
            </a:r>
            <a:r>
              <a:rPr lang="cs-CZ" sz="1000" dirty="0" err="1"/>
              <a:t>for</a:t>
            </a:r>
            <a:r>
              <a:rPr lang="cs-CZ" sz="1000" dirty="0"/>
              <a:t> </a:t>
            </a:r>
            <a:r>
              <a:rPr lang="cs-CZ" sz="1000" dirty="0" err="1"/>
              <a:t>the</a:t>
            </a:r>
            <a:r>
              <a:rPr lang="cs-CZ" sz="1000" dirty="0"/>
              <a:t> </a:t>
            </a:r>
            <a:r>
              <a:rPr lang="cs-CZ" sz="1000" dirty="0" err="1"/>
              <a:t>Number</a:t>
            </a:r>
            <a:r>
              <a:rPr lang="cs-CZ" sz="1000" dirty="0"/>
              <a:t> </a:t>
            </a:r>
            <a:r>
              <a:rPr lang="cs-CZ" sz="1000" dirty="0" err="1"/>
              <a:t>of</a:t>
            </a:r>
            <a:r>
              <a:rPr lang="cs-CZ" sz="1000" dirty="0"/>
              <a:t> </a:t>
            </a:r>
            <a:r>
              <a:rPr lang="cs-CZ" sz="1000" dirty="0" err="1"/>
              <a:t>Units</a:t>
            </a:r>
            <a:r>
              <a:rPr lang="cs-CZ" sz="1000" dirty="0"/>
              <a:t>’. </a:t>
            </a:r>
            <a:r>
              <a:rPr lang="cs-CZ" sz="1000" i="1" dirty="0" err="1"/>
              <a:t>Electoral</a:t>
            </a:r>
            <a:r>
              <a:rPr lang="cs-CZ" sz="1000" i="1" dirty="0"/>
              <a:t> </a:t>
            </a:r>
            <a:r>
              <a:rPr lang="cs-CZ" sz="1000" i="1" dirty="0" err="1"/>
              <a:t>Studies</a:t>
            </a:r>
            <a:r>
              <a:rPr lang="cs-CZ" sz="1000" dirty="0"/>
              <a:t> 29 (1): 155–68. </a:t>
            </a:r>
            <a:r>
              <a:rPr lang="cs-CZ" sz="1000" dirty="0">
                <a:hlinkClick r:id="rId3"/>
              </a:rPr>
              <a:t>https://doi.org/10.1016/j.electstud.2009.06.003</a:t>
            </a:r>
            <a:r>
              <a:rPr lang="cs-CZ" sz="1000" dirty="0"/>
              <a:t>.</a:t>
            </a:r>
          </a:p>
          <a:p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8272689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Nacionalizace</a:t>
            </a:r>
            <a:endParaRPr lang="en-GB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838203" y="1933302"/>
          <a:ext cx="10515595" cy="4336869"/>
        </p:xfrm>
        <a:graphic>
          <a:graphicData uri="http://schemas.openxmlformats.org/drawingml/2006/table">
            <a:tbl>
              <a:tblPr firstRow="1" firstCol="1" bandRow="1">
                <a:tableStyleId>{616DA210-FB5B-4158-B5E0-FEB733F419BA}</a:tableStyleId>
              </a:tblPr>
              <a:tblGrid>
                <a:gridCol w="13383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96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96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96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96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969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1969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1969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1969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01969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61407">
                <a:tc>
                  <a:txBody>
                    <a:bodyPr/>
                    <a:lstStyle/>
                    <a:p>
                      <a:pPr algn="ctr"/>
                      <a:endParaRPr lang="cs-CZ" sz="16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VV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ANO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ČSSD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KDU-ČSL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ODS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ÚSVIT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KSČM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US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TOP 09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2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wPNS 1996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NA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NA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0.91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0.77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0.9</a:t>
                      </a:r>
                      <a:r>
                        <a:rPr lang="cs-CZ" sz="1600" dirty="0">
                          <a:effectLst/>
                        </a:rPr>
                        <a:t>1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NA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0.9</a:t>
                      </a:r>
                      <a:r>
                        <a:rPr lang="cs-CZ" sz="1600" dirty="0">
                          <a:effectLst/>
                        </a:rPr>
                        <a:t>4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NA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NA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2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wPNS 1998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NA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NA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0.9</a:t>
                      </a:r>
                      <a:r>
                        <a:rPr lang="cs-CZ" sz="1600" dirty="0">
                          <a:effectLst/>
                        </a:rPr>
                        <a:t>3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0.8</a:t>
                      </a:r>
                      <a:r>
                        <a:rPr lang="cs-CZ" sz="1600" dirty="0">
                          <a:effectLst/>
                        </a:rPr>
                        <a:t>1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0.89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NA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0.9</a:t>
                      </a:r>
                      <a:r>
                        <a:rPr lang="cs-CZ" sz="1600" dirty="0">
                          <a:effectLst/>
                        </a:rPr>
                        <a:t>3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0.8</a:t>
                      </a:r>
                      <a:r>
                        <a:rPr lang="cs-CZ" sz="1600" dirty="0">
                          <a:effectLst/>
                        </a:rPr>
                        <a:t>9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NA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2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wPNS 2002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NA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NA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0.9</a:t>
                      </a:r>
                      <a:r>
                        <a:rPr lang="cs-CZ" sz="1600" dirty="0">
                          <a:effectLst/>
                        </a:rPr>
                        <a:t>5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0.8</a:t>
                      </a:r>
                      <a:r>
                        <a:rPr lang="cs-CZ" sz="1600" dirty="0">
                          <a:effectLst/>
                        </a:rPr>
                        <a:t>7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0.90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NA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0.</a:t>
                      </a:r>
                      <a:r>
                        <a:rPr lang="cs-CZ" sz="1600" dirty="0">
                          <a:effectLst/>
                        </a:rPr>
                        <a:t>90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0.8</a:t>
                      </a:r>
                      <a:r>
                        <a:rPr lang="cs-CZ" sz="1600" dirty="0">
                          <a:effectLst/>
                        </a:rPr>
                        <a:t>9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NA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2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wPNS 2006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NA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NA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0.92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0.76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0.9</a:t>
                      </a:r>
                      <a:r>
                        <a:rPr lang="cs-CZ" sz="1600" dirty="0">
                          <a:effectLst/>
                        </a:rPr>
                        <a:t>1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NA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0.9</a:t>
                      </a:r>
                      <a:r>
                        <a:rPr lang="cs-CZ" sz="1600" dirty="0">
                          <a:effectLst/>
                        </a:rPr>
                        <a:t>1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NA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NA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2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wPNS 2010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0.9</a:t>
                      </a:r>
                      <a:r>
                        <a:rPr lang="cs-CZ" sz="1600" b="1" dirty="0">
                          <a:effectLst/>
                        </a:rPr>
                        <a:t>4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NA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0.89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0.6</a:t>
                      </a:r>
                      <a:r>
                        <a:rPr lang="cs-CZ" sz="1600" dirty="0">
                          <a:effectLst/>
                        </a:rPr>
                        <a:t>3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0.9</a:t>
                      </a:r>
                      <a:r>
                        <a:rPr lang="cs-CZ" sz="1600" dirty="0">
                          <a:effectLst/>
                        </a:rPr>
                        <a:t>1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NA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0.8</a:t>
                      </a:r>
                      <a:r>
                        <a:rPr lang="cs-CZ" sz="1600" dirty="0">
                          <a:effectLst/>
                        </a:rPr>
                        <a:t>6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NA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0.82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2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wPNS 2013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NA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0.93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0.89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0.7</a:t>
                      </a:r>
                      <a:r>
                        <a:rPr lang="cs-CZ" sz="1600" b="1" dirty="0">
                          <a:effectLst/>
                        </a:rPr>
                        <a:t>3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0.8</a:t>
                      </a:r>
                      <a:r>
                        <a:rPr lang="cs-CZ" sz="1600" dirty="0">
                          <a:effectLst/>
                        </a:rPr>
                        <a:t>4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</a:rPr>
                        <a:t>0.8</a:t>
                      </a:r>
                      <a:r>
                        <a:rPr lang="cs-CZ" sz="1600" b="1" dirty="0">
                          <a:effectLst/>
                        </a:rPr>
                        <a:t>5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0.8</a:t>
                      </a:r>
                      <a:r>
                        <a:rPr lang="cs-CZ" sz="1600" dirty="0">
                          <a:effectLst/>
                        </a:rPr>
                        <a:t>6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NA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0.7</a:t>
                      </a:r>
                      <a:r>
                        <a:rPr lang="cs-CZ" sz="1600" dirty="0">
                          <a:effectLst/>
                        </a:rPr>
                        <a:t>6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58016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99C343-8BEB-DE47-A07D-2DE34D047D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Nacionalizace</a:t>
            </a:r>
          </a:p>
        </p:txBody>
      </p:sp>
      <p:pic>
        <p:nvPicPr>
          <p:cNvPr id="5" name="Zástupný obsah 4" descr="Obsah obrázku snímek obrazovky&#10;&#10;Popis byl vytvořen automatick">
            <a:extLst>
              <a:ext uri="{FF2B5EF4-FFF2-40B4-BE49-F238E27FC236}">
                <a16:creationId xmlns:a16="http://schemas.microsoft.com/office/drawing/2014/main" id="{E131785B-83D2-A944-802D-C1E3DEF285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30449" y="1690688"/>
            <a:ext cx="6485451" cy="4425156"/>
          </a:xfr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EEA55A19-F12E-5344-B5E2-4C630F7DF7CC}"/>
              </a:ext>
            </a:extLst>
          </p:cNvPr>
          <p:cNvSpPr txBox="1"/>
          <p:nvPr/>
        </p:nvSpPr>
        <p:spPr>
          <a:xfrm>
            <a:off x="10199077" y="4246106"/>
            <a:ext cx="138332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err="1"/>
              <a:t>Kasuya</a:t>
            </a:r>
            <a:r>
              <a:rPr lang="cs-CZ" sz="1000" dirty="0"/>
              <a:t>, </a:t>
            </a:r>
            <a:r>
              <a:rPr lang="cs-CZ" sz="1000" dirty="0" err="1"/>
              <a:t>Yuko</a:t>
            </a:r>
            <a:r>
              <a:rPr lang="cs-CZ" sz="1000" dirty="0"/>
              <a:t>, and Johannes </a:t>
            </a:r>
            <a:r>
              <a:rPr lang="cs-CZ" sz="1000" dirty="0" err="1"/>
              <a:t>Moenius</a:t>
            </a:r>
            <a:r>
              <a:rPr lang="cs-CZ" sz="1000" dirty="0"/>
              <a:t>. 2008. ‘</a:t>
            </a:r>
            <a:r>
              <a:rPr lang="cs-CZ" sz="1000" dirty="0" err="1"/>
              <a:t>The</a:t>
            </a:r>
            <a:r>
              <a:rPr lang="cs-CZ" sz="1000" dirty="0"/>
              <a:t> </a:t>
            </a:r>
            <a:r>
              <a:rPr lang="cs-CZ" sz="1000" dirty="0" err="1"/>
              <a:t>Nationalization</a:t>
            </a:r>
            <a:r>
              <a:rPr lang="cs-CZ" sz="1000" dirty="0"/>
              <a:t> </a:t>
            </a:r>
            <a:r>
              <a:rPr lang="cs-CZ" sz="1000" dirty="0" err="1"/>
              <a:t>of</a:t>
            </a:r>
            <a:r>
              <a:rPr lang="cs-CZ" sz="1000" dirty="0"/>
              <a:t> Party Systems: </a:t>
            </a:r>
            <a:r>
              <a:rPr lang="cs-CZ" sz="1000" dirty="0" err="1"/>
              <a:t>Conceptual</a:t>
            </a:r>
            <a:r>
              <a:rPr lang="cs-CZ" sz="1000" dirty="0"/>
              <a:t> </a:t>
            </a:r>
            <a:r>
              <a:rPr lang="cs-CZ" sz="1000" dirty="0" err="1"/>
              <a:t>Issues</a:t>
            </a:r>
            <a:r>
              <a:rPr lang="cs-CZ" sz="1000" dirty="0"/>
              <a:t> and </a:t>
            </a:r>
            <a:r>
              <a:rPr lang="cs-CZ" sz="1000" dirty="0" err="1"/>
              <a:t>Alternative</a:t>
            </a:r>
            <a:r>
              <a:rPr lang="cs-CZ" sz="1000" dirty="0"/>
              <a:t> </a:t>
            </a:r>
            <a:r>
              <a:rPr lang="cs-CZ" sz="1000" dirty="0" err="1"/>
              <a:t>District-Focused</a:t>
            </a:r>
            <a:r>
              <a:rPr lang="cs-CZ" sz="1000" dirty="0"/>
              <a:t> </a:t>
            </a:r>
            <a:r>
              <a:rPr lang="cs-CZ" sz="1000" dirty="0" err="1"/>
              <a:t>Measures</a:t>
            </a:r>
            <a:r>
              <a:rPr lang="cs-CZ" sz="1000" dirty="0"/>
              <a:t>’. </a:t>
            </a:r>
            <a:r>
              <a:rPr lang="cs-CZ" sz="1000" i="1" dirty="0" err="1"/>
              <a:t>Electoral</a:t>
            </a:r>
            <a:r>
              <a:rPr lang="cs-CZ" sz="1000" i="1" dirty="0"/>
              <a:t> </a:t>
            </a:r>
            <a:r>
              <a:rPr lang="cs-CZ" sz="1000" i="1" dirty="0" err="1"/>
              <a:t>Studies</a:t>
            </a:r>
            <a:r>
              <a:rPr lang="cs-CZ" sz="1000" dirty="0"/>
              <a:t> 27 (1): 126–35. </a:t>
            </a:r>
            <a:r>
              <a:rPr lang="cs-CZ" sz="1000" dirty="0">
                <a:hlinkClick r:id="rId3"/>
              </a:rPr>
              <a:t>https://doi.org/10.1016/j.electstud.2007.09.004</a:t>
            </a:r>
            <a:r>
              <a:rPr lang="cs-CZ" sz="1000" dirty="0"/>
              <a:t>.</a:t>
            </a:r>
          </a:p>
          <a:p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5619402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Local Indicators of Spatial Association</a:t>
            </a:r>
            <a:r>
              <a:rPr lang="cs-CZ" dirty="0"/>
              <a:t> </a:t>
            </a:r>
            <a:br>
              <a:rPr lang="cs-CZ" dirty="0"/>
            </a:br>
            <a:r>
              <a:rPr lang="cs-CZ" dirty="0"/>
              <a:t>(ODS 2013)</a:t>
            </a:r>
          </a:p>
        </p:txBody>
      </p:sp>
      <p:pic>
        <p:nvPicPr>
          <p:cNvPr id="4" name="Zástupný symbol pro obsah 3" descr="C:\Users\Jakub\Desktop\GIS\Mapy\ODS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7577" y="1690687"/>
            <a:ext cx="9404012" cy="44862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A4640753-9CA5-B045-99A4-CEF01DF26888}"/>
              </a:ext>
            </a:extLst>
          </p:cNvPr>
          <p:cNvSpPr txBox="1"/>
          <p:nvPr/>
        </p:nvSpPr>
        <p:spPr>
          <a:xfrm>
            <a:off x="439615" y="5807631"/>
            <a:ext cx="18932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https://</a:t>
            </a:r>
            <a:r>
              <a:rPr lang="en-GB" sz="1000" dirty="0" err="1"/>
              <a:t>geodacenter.github.io</a:t>
            </a:r>
            <a:r>
              <a:rPr lang="en-GB" sz="1000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31050618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Local Indicators of Spatial Association</a:t>
            </a:r>
            <a:r>
              <a:rPr lang="cs-CZ" dirty="0"/>
              <a:t> </a:t>
            </a:r>
            <a:br>
              <a:rPr lang="cs-CZ" dirty="0"/>
            </a:br>
            <a:r>
              <a:rPr lang="cs-CZ" dirty="0"/>
              <a:t>(KSČM 2013)</a:t>
            </a:r>
          </a:p>
        </p:txBody>
      </p:sp>
      <p:pic>
        <p:nvPicPr>
          <p:cNvPr id="6" name="Zástupný symbol pro obsah 5" descr="C:\Users\Jakub\Desktop\GIS\Mapy\KSČM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039" y="1690687"/>
            <a:ext cx="9649098" cy="48146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671139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Local Indicators of Spatial Association</a:t>
            </a:r>
            <a:r>
              <a:rPr lang="cs-CZ" dirty="0"/>
              <a:t> </a:t>
            </a:r>
            <a:br>
              <a:rPr lang="cs-CZ" dirty="0"/>
            </a:br>
            <a:r>
              <a:rPr lang="cs-CZ" dirty="0"/>
              <a:t>(KDU-ČSL 2013)</a:t>
            </a:r>
          </a:p>
        </p:txBody>
      </p:sp>
      <p:pic>
        <p:nvPicPr>
          <p:cNvPr id="7" name="Zástupný symbol pro obsah 6" descr="C:\Users\Jakub\Desktop\GIS\Mapy\KDU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537" y="1690688"/>
            <a:ext cx="9457509" cy="47536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783253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Local Indicators of Spatial Association</a:t>
            </a:r>
            <a:r>
              <a:rPr lang="cs-CZ" dirty="0"/>
              <a:t> </a:t>
            </a:r>
            <a:br>
              <a:rPr lang="cs-CZ" dirty="0"/>
            </a:br>
            <a:r>
              <a:rPr lang="cs-CZ" dirty="0"/>
              <a:t>(ANO 2013)</a:t>
            </a:r>
          </a:p>
        </p:txBody>
      </p:sp>
      <p:pic>
        <p:nvPicPr>
          <p:cNvPr id="6" name="Zástupný symbol pro obsah 5" descr="C:\Users\Jakub\Desktop\GIS\Mapy\ANO_cluster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114" y="1690688"/>
            <a:ext cx="9805852" cy="47275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91479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0EB34A-B878-2768-AB9C-86F47D761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ANO 2025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93FFAF10-8E3D-58CB-9B1A-0ECB6258DC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42044" y="1825625"/>
            <a:ext cx="630791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03979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67B75C-4255-784F-92A0-91B04A114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Ekologická</a:t>
            </a:r>
            <a:r>
              <a:rPr lang="en-GB" dirty="0"/>
              <a:t> inference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E987FF77-3B1E-0245-98BB-48DBC2665F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22875" y="1825625"/>
            <a:ext cx="4746249" cy="4351338"/>
          </a:xfr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A3150C0A-819C-D44C-BDAE-97C8EF9B1570}"/>
              </a:ext>
            </a:extLst>
          </p:cNvPr>
          <p:cNvSpPr txBox="1"/>
          <p:nvPr/>
        </p:nvSpPr>
        <p:spPr>
          <a:xfrm>
            <a:off x="838200" y="4884301"/>
            <a:ext cx="188895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/>
              <a:t>King, </a:t>
            </a:r>
            <a:r>
              <a:rPr lang="cs-CZ" sz="1000" dirty="0" err="1"/>
              <a:t>Gary</a:t>
            </a:r>
            <a:r>
              <a:rPr lang="cs-CZ" sz="1000" dirty="0"/>
              <a:t>. 1997. </a:t>
            </a:r>
            <a:r>
              <a:rPr lang="cs-CZ" sz="1000" i="1" dirty="0"/>
              <a:t>A </a:t>
            </a:r>
            <a:r>
              <a:rPr lang="cs-CZ" sz="1000" i="1" dirty="0" err="1"/>
              <a:t>Solution</a:t>
            </a:r>
            <a:r>
              <a:rPr lang="cs-CZ" sz="1000" i="1" dirty="0"/>
              <a:t> to </a:t>
            </a:r>
            <a:r>
              <a:rPr lang="cs-CZ" sz="1000" i="1" dirty="0" err="1"/>
              <a:t>the</a:t>
            </a:r>
            <a:r>
              <a:rPr lang="cs-CZ" sz="1000" i="1" dirty="0"/>
              <a:t> </a:t>
            </a:r>
            <a:r>
              <a:rPr lang="cs-CZ" sz="1000" i="1" dirty="0" err="1"/>
              <a:t>Ecological</a:t>
            </a:r>
            <a:r>
              <a:rPr lang="cs-CZ" sz="1000" i="1" dirty="0"/>
              <a:t> Inference </a:t>
            </a:r>
            <a:r>
              <a:rPr lang="cs-CZ" sz="1000" i="1" dirty="0" err="1"/>
              <a:t>Problem</a:t>
            </a:r>
            <a:r>
              <a:rPr lang="cs-CZ" sz="1000" i="1" dirty="0"/>
              <a:t>: </a:t>
            </a:r>
            <a:r>
              <a:rPr lang="cs-CZ" sz="1000" i="1" dirty="0" err="1"/>
              <a:t>Reconstructing</a:t>
            </a:r>
            <a:r>
              <a:rPr lang="cs-CZ" sz="1000" i="1" dirty="0"/>
              <a:t> </a:t>
            </a:r>
            <a:r>
              <a:rPr lang="cs-CZ" sz="1000" i="1" dirty="0" err="1"/>
              <a:t>Individual</a:t>
            </a:r>
            <a:r>
              <a:rPr lang="cs-CZ" sz="1000" i="1" dirty="0"/>
              <a:t> </a:t>
            </a:r>
            <a:r>
              <a:rPr lang="cs-CZ" sz="1000" i="1" dirty="0" err="1"/>
              <a:t>Behavior</a:t>
            </a:r>
            <a:r>
              <a:rPr lang="cs-CZ" sz="1000" i="1" dirty="0"/>
              <a:t> </a:t>
            </a:r>
            <a:r>
              <a:rPr lang="cs-CZ" sz="1000" i="1" dirty="0" err="1"/>
              <a:t>from</a:t>
            </a:r>
            <a:r>
              <a:rPr lang="cs-CZ" sz="1000" i="1" dirty="0"/>
              <a:t> </a:t>
            </a:r>
            <a:r>
              <a:rPr lang="cs-CZ" sz="1000" i="1" dirty="0" err="1"/>
              <a:t>Aggregate</a:t>
            </a:r>
            <a:r>
              <a:rPr lang="cs-CZ" sz="1000" i="1" dirty="0"/>
              <a:t> Data</a:t>
            </a:r>
            <a:r>
              <a:rPr lang="cs-CZ" sz="1000" dirty="0"/>
              <a:t>. </a:t>
            </a:r>
            <a:r>
              <a:rPr lang="cs-CZ" sz="1000" dirty="0" err="1"/>
              <a:t>Princeton</a:t>
            </a:r>
            <a:r>
              <a:rPr lang="cs-CZ" sz="1000" dirty="0"/>
              <a:t>: </a:t>
            </a:r>
            <a:r>
              <a:rPr lang="cs-CZ" sz="1000" dirty="0" err="1"/>
              <a:t>Princeton</a:t>
            </a:r>
            <a:r>
              <a:rPr lang="cs-CZ" sz="1000" dirty="0"/>
              <a:t> University </a:t>
            </a:r>
            <a:r>
              <a:rPr lang="cs-CZ" sz="1000" dirty="0" err="1"/>
              <a:t>Press</a:t>
            </a:r>
            <a:r>
              <a:rPr lang="cs-CZ" sz="1000" dirty="0"/>
              <a:t>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71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9136C0-4B46-A14F-A794-CF3EDD47D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Volební systémy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2140E03-9015-6C44-8072-C22257F155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Volební obvod</a:t>
            </a:r>
          </a:p>
          <a:p>
            <a:pPr lvl="1"/>
            <a:r>
              <a:rPr lang="cs-CZ" dirty="0"/>
              <a:t>Velikost volebního obvodu</a:t>
            </a:r>
          </a:p>
          <a:p>
            <a:pPr lvl="2"/>
            <a:r>
              <a:rPr lang="cs-CZ" dirty="0"/>
              <a:t>Počet rozdělovaných mandátů</a:t>
            </a:r>
          </a:p>
          <a:p>
            <a:pPr lvl="1"/>
            <a:r>
              <a:rPr lang="cs-CZ" dirty="0"/>
              <a:t>Hranice volebního obvodu</a:t>
            </a:r>
          </a:p>
          <a:p>
            <a:r>
              <a:rPr lang="cs-CZ" dirty="0"/>
              <a:t>Volební okrsek</a:t>
            </a:r>
          </a:p>
          <a:p>
            <a:r>
              <a:rPr lang="cs-CZ" dirty="0"/>
              <a:t>Postup do skrutinia</a:t>
            </a:r>
          </a:p>
          <a:p>
            <a:pPr lvl="1"/>
            <a:r>
              <a:rPr lang="cs-CZ" dirty="0"/>
              <a:t>Volební klauzule</a:t>
            </a:r>
          </a:p>
          <a:p>
            <a:pPr lvl="2"/>
            <a:r>
              <a:rPr lang="cs-CZ" dirty="0"/>
              <a:t>Rozdíly pro kandidující koalice</a:t>
            </a:r>
          </a:p>
          <a:p>
            <a:r>
              <a:rPr lang="cs-CZ" dirty="0"/>
              <a:t>Financování volebních kampaní a jeho regulace</a:t>
            </a:r>
          </a:p>
        </p:txBody>
      </p:sp>
    </p:spTree>
    <p:extLst>
      <p:ext uri="{BB962C8B-B14F-4D97-AF65-F5344CB8AC3E}">
        <p14:creationId xmlns:p14="http://schemas.microsoft.com/office/powerpoint/2010/main" val="50928494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E2ED93-4C20-C546-BB05-01A8ABDF9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Volební chování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656D6C4-D505-7243-B513-4A7AB053AA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Individuální data</a:t>
            </a:r>
          </a:p>
          <a:p>
            <a:r>
              <a:rPr lang="cs-CZ" dirty="0"/>
              <a:t>Přesuny voličů</a:t>
            </a:r>
          </a:p>
          <a:p>
            <a:pPr lvl="1"/>
            <a:r>
              <a:rPr lang="cs-CZ" dirty="0"/>
              <a:t>Kontingenční tabulky</a:t>
            </a:r>
          </a:p>
          <a:p>
            <a:r>
              <a:rPr lang="cs-CZ" dirty="0"/>
              <a:t>Demografické a sociální determinanty volební podpory</a:t>
            </a:r>
          </a:p>
        </p:txBody>
      </p:sp>
    </p:spTree>
    <p:extLst>
      <p:ext uri="{BB962C8B-B14F-4D97-AF65-F5344CB8AC3E}">
        <p14:creationId xmlns:p14="http://schemas.microsoft.com/office/powerpoint/2010/main" val="203145261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838200" y="646043"/>
          <a:ext cx="10515600" cy="5963760"/>
        </p:xfrm>
        <a:graphic>
          <a:graphicData uri="http://schemas.openxmlformats.org/drawingml/2006/table">
            <a:tbl>
              <a:tblPr firstRow="1" firstCol="1" bandRow="1">
                <a:tableStyleId>{616DA210-FB5B-4158-B5E0-FEB733F419BA}</a:tableStyleId>
              </a:tblPr>
              <a:tblGrid>
                <a:gridCol w="1042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56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56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470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28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286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4286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4286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4286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7108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Vote 2010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Vote 2006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Total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108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ČSSD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KDU ČSL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KSČM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ODS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SZ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Other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DNV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1080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ČSSD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191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5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12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67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285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108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</a:rPr>
                        <a:t>67 %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0.7 %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1.8 %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4.2 %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1.4 %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1.4 %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23.5 %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100 %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1080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KDU ČSL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25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35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108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2.9 %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</a:rPr>
                        <a:t>71.4 %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8.6 %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8.6 %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8.6 %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100 %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1080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KSČM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6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78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6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33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126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108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4.8 %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61.9 %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2.4 %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4.8 %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26.2 %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100 %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1080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ODS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2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154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14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49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223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108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0.9 %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0.9 %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0.4 %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</a:rPr>
                        <a:t>69.1 %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0.4 %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6.3 %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22 %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100 %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1080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SZ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5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8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14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30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108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10 %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16.7 %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26.7 %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46.7 %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100 %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1080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TOP 09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13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10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3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77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7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10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88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208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108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</a:rPr>
                        <a:t>6.2 %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4.8 %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1.4 %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</a:rPr>
                        <a:t>37 %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3.4 %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4.8 %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42.3 %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100 %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1080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VV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9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39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10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11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73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146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7108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</a:rPr>
                        <a:t>6.2 %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2.1 %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0.7 %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</a:rPr>
                        <a:t>26.7 %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6.8 %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7.5 %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50 %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100 %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71080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Other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21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9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4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12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45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94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7108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22.3 %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2.1 %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1.1 %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9.6 %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4.3 %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12.8 %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47.9 %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100 %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71080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DNV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42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5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6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38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6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18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595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710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7108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5.9 %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0.7 %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0.8 %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5.4 %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0.8 %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2.5 %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83.8 %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100 %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71080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Total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288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49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95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337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43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78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967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1857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7108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15.6 %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2.6 %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5.3 %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18.1 %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2.3 %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4.2 %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52 %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100 %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843044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D32092F2-F958-6048-9A16-2F5A90DBEC3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192695" y="583786"/>
          <a:ext cx="9460399" cy="6019028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802311">
                  <a:extLst>
                    <a:ext uri="{9D8B030D-6E8A-4147-A177-3AD203B41FA5}">
                      <a16:colId xmlns:a16="http://schemas.microsoft.com/office/drawing/2014/main" val="788307228"/>
                    </a:ext>
                  </a:extLst>
                </a:gridCol>
                <a:gridCol w="1082261">
                  <a:extLst>
                    <a:ext uri="{9D8B030D-6E8A-4147-A177-3AD203B41FA5}">
                      <a16:colId xmlns:a16="http://schemas.microsoft.com/office/drawing/2014/main" val="1713620429"/>
                    </a:ext>
                  </a:extLst>
                </a:gridCol>
                <a:gridCol w="1082261">
                  <a:extLst>
                    <a:ext uri="{9D8B030D-6E8A-4147-A177-3AD203B41FA5}">
                      <a16:colId xmlns:a16="http://schemas.microsoft.com/office/drawing/2014/main" val="331521890"/>
                    </a:ext>
                  </a:extLst>
                </a:gridCol>
                <a:gridCol w="1082261">
                  <a:extLst>
                    <a:ext uri="{9D8B030D-6E8A-4147-A177-3AD203B41FA5}">
                      <a16:colId xmlns:a16="http://schemas.microsoft.com/office/drawing/2014/main" val="3922085910"/>
                    </a:ext>
                  </a:extLst>
                </a:gridCol>
                <a:gridCol w="1082261">
                  <a:extLst>
                    <a:ext uri="{9D8B030D-6E8A-4147-A177-3AD203B41FA5}">
                      <a16:colId xmlns:a16="http://schemas.microsoft.com/office/drawing/2014/main" val="3066518249"/>
                    </a:ext>
                  </a:extLst>
                </a:gridCol>
                <a:gridCol w="1082261">
                  <a:extLst>
                    <a:ext uri="{9D8B030D-6E8A-4147-A177-3AD203B41FA5}">
                      <a16:colId xmlns:a16="http://schemas.microsoft.com/office/drawing/2014/main" val="4216752575"/>
                    </a:ext>
                  </a:extLst>
                </a:gridCol>
                <a:gridCol w="1082261">
                  <a:extLst>
                    <a:ext uri="{9D8B030D-6E8A-4147-A177-3AD203B41FA5}">
                      <a16:colId xmlns:a16="http://schemas.microsoft.com/office/drawing/2014/main" val="2894733479"/>
                    </a:ext>
                  </a:extLst>
                </a:gridCol>
                <a:gridCol w="1082261">
                  <a:extLst>
                    <a:ext uri="{9D8B030D-6E8A-4147-A177-3AD203B41FA5}">
                      <a16:colId xmlns:a16="http://schemas.microsoft.com/office/drawing/2014/main" val="3917895351"/>
                    </a:ext>
                  </a:extLst>
                </a:gridCol>
                <a:gridCol w="1082261">
                  <a:extLst>
                    <a:ext uri="{9D8B030D-6E8A-4147-A177-3AD203B41FA5}">
                      <a16:colId xmlns:a16="http://schemas.microsoft.com/office/drawing/2014/main" val="4188020012"/>
                    </a:ext>
                  </a:extLst>
                </a:gridCol>
              </a:tblGrid>
              <a:tr h="166458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effectLst/>
                        </a:rPr>
                        <a:t>Vote</a:t>
                      </a:r>
                      <a:r>
                        <a:rPr lang="cs-CZ" sz="1400" dirty="0">
                          <a:effectLst/>
                        </a:rPr>
                        <a:t> 2013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900" marR="7900" marT="7900" marB="79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 err="1">
                          <a:effectLst/>
                        </a:rPr>
                        <a:t>Vote</a:t>
                      </a:r>
                      <a:r>
                        <a:rPr lang="cs-CZ" sz="1400" dirty="0">
                          <a:effectLst/>
                        </a:rPr>
                        <a:t> 2010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900" marR="7900" marT="7900" marB="79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Total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900" marR="7900" marT="7900" marB="79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4798857"/>
                  </a:ext>
                </a:extLst>
              </a:tr>
              <a:tr h="28729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ČSSD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KDU-ČSL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KSČM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ODS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TOP 09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Other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DNV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8919396"/>
                  </a:ext>
                </a:extLst>
              </a:tr>
              <a:tr h="4352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ANO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47</a:t>
                      </a:r>
                      <a:br>
                        <a:rPr lang="cs-CZ" sz="1400" dirty="0">
                          <a:effectLst/>
                        </a:rPr>
                      </a:br>
                      <a:r>
                        <a:rPr lang="cs-CZ" sz="1400" b="1" dirty="0">
                          <a:effectLst/>
                        </a:rPr>
                        <a:t>19 %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</a:t>
                      </a:r>
                      <a:br>
                        <a:rPr lang="cs-CZ" sz="1400">
                          <a:effectLst/>
                        </a:rPr>
                      </a:br>
                      <a:r>
                        <a:rPr lang="cs-CZ" sz="1400">
                          <a:effectLst/>
                        </a:rPr>
                        <a:t>0.4 %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</a:t>
                      </a:r>
                      <a:br>
                        <a:rPr lang="cs-CZ" sz="1400">
                          <a:effectLst/>
                        </a:rPr>
                      </a:br>
                      <a:r>
                        <a:rPr lang="cs-CZ" sz="1400">
                          <a:effectLst/>
                        </a:rPr>
                        <a:t>0.8 %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25</a:t>
                      </a:r>
                      <a:br>
                        <a:rPr lang="cs-CZ" sz="1400" dirty="0">
                          <a:effectLst/>
                        </a:rPr>
                      </a:br>
                      <a:r>
                        <a:rPr lang="cs-CZ" sz="1400" b="1" dirty="0">
                          <a:effectLst/>
                        </a:rPr>
                        <a:t>10.1 %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31</a:t>
                      </a:r>
                      <a:br>
                        <a:rPr lang="cs-CZ" sz="1400" dirty="0">
                          <a:effectLst/>
                        </a:rPr>
                      </a:br>
                      <a:r>
                        <a:rPr lang="cs-CZ" sz="1400" b="1" dirty="0">
                          <a:effectLst/>
                        </a:rPr>
                        <a:t>12.6 %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60</a:t>
                      </a:r>
                      <a:br>
                        <a:rPr lang="cs-CZ" sz="1400">
                          <a:effectLst/>
                        </a:rPr>
                      </a:br>
                      <a:r>
                        <a:rPr lang="cs-CZ" sz="1400">
                          <a:effectLst/>
                        </a:rPr>
                        <a:t>24.3 %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81</a:t>
                      </a:r>
                      <a:br>
                        <a:rPr lang="cs-CZ" sz="1400">
                          <a:effectLst/>
                        </a:rPr>
                      </a:br>
                      <a:r>
                        <a:rPr lang="cs-CZ" sz="1400">
                          <a:effectLst/>
                        </a:rPr>
                        <a:t>32.8 %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247</a:t>
                      </a:r>
                      <a:br>
                        <a:rPr lang="cs-CZ" sz="1400">
                          <a:effectLst/>
                        </a:rPr>
                      </a:br>
                      <a:r>
                        <a:rPr lang="cs-CZ" sz="1400">
                          <a:effectLst/>
                        </a:rPr>
                        <a:t>100 %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0337057"/>
                  </a:ext>
                </a:extLst>
              </a:tr>
              <a:tr h="4352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ČSSD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172</a:t>
                      </a:r>
                      <a:br>
                        <a:rPr lang="cs-CZ" sz="1400" dirty="0">
                          <a:effectLst/>
                        </a:rPr>
                      </a:br>
                      <a:r>
                        <a:rPr lang="cs-CZ" sz="1400" b="1" dirty="0">
                          <a:effectLst/>
                        </a:rPr>
                        <a:t>70.8 %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0</a:t>
                      </a:r>
                      <a:br>
                        <a:rPr lang="cs-CZ" sz="1400" dirty="0">
                          <a:effectLst/>
                        </a:rPr>
                      </a:br>
                      <a:r>
                        <a:rPr lang="cs-CZ" sz="1400" dirty="0">
                          <a:effectLst/>
                        </a:rPr>
                        <a:t>0 %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3</a:t>
                      </a:r>
                      <a:br>
                        <a:rPr lang="cs-CZ" sz="1400">
                          <a:effectLst/>
                        </a:rPr>
                      </a:br>
                      <a:r>
                        <a:rPr lang="cs-CZ" sz="1400">
                          <a:effectLst/>
                        </a:rPr>
                        <a:t>1.2 %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</a:t>
                      </a:r>
                      <a:br>
                        <a:rPr lang="cs-CZ" sz="1400">
                          <a:effectLst/>
                        </a:rPr>
                      </a:br>
                      <a:r>
                        <a:rPr lang="cs-CZ" sz="1400">
                          <a:effectLst/>
                        </a:rPr>
                        <a:t>0 %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</a:t>
                      </a:r>
                      <a:br>
                        <a:rPr lang="cs-CZ" sz="1400">
                          <a:effectLst/>
                        </a:rPr>
                      </a:br>
                      <a:r>
                        <a:rPr lang="cs-CZ" sz="1400">
                          <a:effectLst/>
                        </a:rPr>
                        <a:t>0 %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20</a:t>
                      </a:r>
                      <a:br>
                        <a:rPr lang="cs-CZ" sz="1400">
                          <a:effectLst/>
                        </a:rPr>
                      </a:br>
                      <a:r>
                        <a:rPr lang="cs-CZ" sz="1400">
                          <a:effectLst/>
                        </a:rPr>
                        <a:t>8.2 %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48</a:t>
                      </a:r>
                      <a:br>
                        <a:rPr lang="cs-CZ" sz="1400">
                          <a:effectLst/>
                        </a:rPr>
                      </a:br>
                      <a:r>
                        <a:rPr lang="cs-CZ" sz="1400">
                          <a:effectLst/>
                        </a:rPr>
                        <a:t>19.8 %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243</a:t>
                      </a:r>
                      <a:br>
                        <a:rPr lang="cs-CZ" sz="1400">
                          <a:effectLst/>
                        </a:rPr>
                      </a:br>
                      <a:r>
                        <a:rPr lang="cs-CZ" sz="1400">
                          <a:effectLst/>
                        </a:rPr>
                        <a:t>100 %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7932334"/>
                  </a:ext>
                </a:extLst>
              </a:tr>
              <a:tr h="4352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KDU-ČSL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3</a:t>
                      </a:r>
                      <a:br>
                        <a:rPr lang="cs-CZ" sz="1400">
                          <a:effectLst/>
                        </a:rPr>
                      </a:br>
                      <a:r>
                        <a:rPr lang="cs-CZ" sz="1400">
                          <a:effectLst/>
                        </a:rPr>
                        <a:t>5.5 %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31</a:t>
                      </a:r>
                      <a:br>
                        <a:rPr lang="cs-CZ" sz="1400" dirty="0">
                          <a:effectLst/>
                        </a:rPr>
                      </a:br>
                      <a:r>
                        <a:rPr lang="cs-CZ" sz="1400" dirty="0">
                          <a:effectLst/>
                        </a:rPr>
                        <a:t>56.4 %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0</a:t>
                      </a:r>
                      <a:br>
                        <a:rPr lang="cs-CZ" sz="1400" dirty="0">
                          <a:effectLst/>
                        </a:rPr>
                      </a:br>
                      <a:r>
                        <a:rPr lang="cs-CZ" sz="1400" dirty="0">
                          <a:effectLst/>
                        </a:rPr>
                        <a:t>0 %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</a:t>
                      </a:r>
                      <a:br>
                        <a:rPr lang="cs-CZ" sz="1400">
                          <a:effectLst/>
                        </a:rPr>
                      </a:br>
                      <a:r>
                        <a:rPr lang="cs-CZ" sz="1400">
                          <a:effectLst/>
                        </a:rPr>
                        <a:t>0 %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4</a:t>
                      </a:r>
                      <a:br>
                        <a:rPr lang="cs-CZ" sz="1400">
                          <a:effectLst/>
                        </a:rPr>
                      </a:br>
                      <a:r>
                        <a:rPr lang="cs-CZ" sz="1400">
                          <a:effectLst/>
                        </a:rPr>
                        <a:t>7.3 %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6</a:t>
                      </a:r>
                      <a:br>
                        <a:rPr lang="cs-CZ" sz="1400" dirty="0">
                          <a:effectLst/>
                        </a:rPr>
                      </a:br>
                      <a:r>
                        <a:rPr lang="cs-CZ" sz="1400" dirty="0">
                          <a:effectLst/>
                        </a:rPr>
                        <a:t>10.9 %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11</a:t>
                      </a:r>
                      <a:br>
                        <a:rPr lang="cs-CZ" sz="1400">
                          <a:effectLst/>
                        </a:rPr>
                      </a:br>
                      <a:r>
                        <a:rPr lang="cs-CZ" sz="1400">
                          <a:effectLst/>
                        </a:rPr>
                        <a:t>20 %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55</a:t>
                      </a:r>
                      <a:br>
                        <a:rPr lang="cs-CZ" sz="1400">
                          <a:effectLst/>
                        </a:rPr>
                      </a:br>
                      <a:r>
                        <a:rPr lang="cs-CZ" sz="1400">
                          <a:effectLst/>
                        </a:rPr>
                        <a:t>100 %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5624826"/>
                  </a:ext>
                </a:extLst>
              </a:tr>
              <a:tr h="4352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KSČM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13</a:t>
                      </a:r>
                      <a:br>
                        <a:rPr lang="cs-CZ" sz="1400">
                          <a:effectLst/>
                        </a:rPr>
                      </a:br>
                      <a:r>
                        <a:rPr lang="cs-CZ" sz="1400">
                          <a:effectLst/>
                        </a:rPr>
                        <a:t>9.2 %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</a:t>
                      </a:r>
                      <a:br>
                        <a:rPr lang="cs-CZ" sz="1400">
                          <a:effectLst/>
                        </a:rPr>
                      </a:br>
                      <a:r>
                        <a:rPr lang="cs-CZ" sz="1400">
                          <a:effectLst/>
                        </a:rPr>
                        <a:t>0.7 %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108</a:t>
                      </a:r>
                      <a:br>
                        <a:rPr lang="cs-CZ" sz="1400" dirty="0">
                          <a:effectLst/>
                        </a:rPr>
                      </a:br>
                      <a:r>
                        <a:rPr lang="cs-CZ" sz="1400" dirty="0">
                          <a:effectLst/>
                        </a:rPr>
                        <a:t>76.1 %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</a:t>
                      </a:r>
                      <a:br>
                        <a:rPr lang="cs-CZ" sz="1400">
                          <a:effectLst/>
                        </a:rPr>
                      </a:br>
                      <a:r>
                        <a:rPr lang="cs-CZ" sz="1400">
                          <a:effectLst/>
                        </a:rPr>
                        <a:t>0 %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</a:t>
                      </a:r>
                      <a:br>
                        <a:rPr lang="cs-CZ" sz="1400">
                          <a:effectLst/>
                        </a:rPr>
                      </a:br>
                      <a:r>
                        <a:rPr lang="cs-CZ" sz="1400">
                          <a:effectLst/>
                        </a:rPr>
                        <a:t>0 %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7</a:t>
                      </a:r>
                      <a:br>
                        <a:rPr lang="cs-CZ" sz="1400" dirty="0">
                          <a:effectLst/>
                        </a:rPr>
                      </a:br>
                      <a:r>
                        <a:rPr lang="cs-CZ" sz="1400" dirty="0">
                          <a:effectLst/>
                        </a:rPr>
                        <a:t>4.9 %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13</a:t>
                      </a:r>
                      <a:br>
                        <a:rPr lang="cs-CZ" sz="1400">
                          <a:effectLst/>
                        </a:rPr>
                      </a:br>
                      <a:r>
                        <a:rPr lang="cs-CZ" sz="1400">
                          <a:effectLst/>
                        </a:rPr>
                        <a:t>9.2 %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142</a:t>
                      </a:r>
                      <a:br>
                        <a:rPr lang="cs-CZ" sz="1400">
                          <a:effectLst/>
                        </a:rPr>
                      </a:br>
                      <a:r>
                        <a:rPr lang="cs-CZ" sz="1400">
                          <a:effectLst/>
                        </a:rPr>
                        <a:t>100 %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6027371"/>
                  </a:ext>
                </a:extLst>
              </a:tr>
              <a:tr h="4352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ODS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</a:t>
                      </a:r>
                      <a:br>
                        <a:rPr lang="cs-CZ" sz="1400">
                          <a:effectLst/>
                        </a:rPr>
                      </a:br>
                      <a:r>
                        <a:rPr lang="cs-CZ" sz="1400">
                          <a:effectLst/>
                        </a:rPr>
                        <a:t>0 %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</a:t>
                      </a:r>
                      <a:br>
                        <a:rPr lang="cs-CZ" sz="1400">
                          <a:effectLst/>
                        </a:rPr>
                      </a:br>
                      <a:r>
                        <a:rPr lang="cs-CZ" sz="1400">
                          <a:effectLst/>
                        </a:rPr>
                        <a:t>0 %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0</a:t>
                      </a:r>
                      <a:br>
                        <a:rPr lang="cs-CZ" sz="1400" dirty="0">
                          <a:effectLst/>
                        </a:rPr>
                      </a:br>
                      <a:r>
                        <a:rPr lang="cs-CZ" sz="1400" dirty="0">
                          <a:effectLst/>
                        </a:rPr>
                        <a:t>0 %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43</a:t>
                      </a:r>
                      <a:br>
                        <a:rPr lang="cs-CZ" sz="1400" dirty="0">
                          <a:effectLst/>
                        </a:rPr>
                      </a:br>
                      <a:r>
                        <a:rPr lang="cs-CZ" sz="1400" b="1" dirty="0">
                          <a:effectLst/>
                        </a:rPr>
                        <a:t>76.8 %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2</a:t>
                      </a:r>
                      <a:br>
                        <a:rPr lang="cs-CZ" sz="1400" dirty="0">
                          <a:effectLst/>
                        </a:rPr>
                      </a:br>
                      <a:r>
                        <a:rPr lang="cs-CZ" sz="1400" dirty="0">
                          <a:effectLst/>
                        </a:rPr>
                        <a:t>3.6 %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</a:t>
                      </a:r>
                      <a:br>
                        <a:rPr lang="cs-CZ" sz="1400">
                          <a:effectLst/>
                        </a:rPr>
                      </a:br>
                      <a:r>
                        <a:rPr lang="cs-CZ" sz="1400">
                          <a:effectLst/>
                        </a:rPr>
                        <a:t>3.6 %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9</a:t>
                      </a:r>
                      <a:br>
                        <a:rPr lang="cs-CZ" sz="1400" dirty="0">
                          <a:effectLst/>
                        </a:rPr>
                      </a:br>
                      <a:r>
                        <a:rPr lang="cs-CZ" sz="1400" dirty="0">
                          <a:effectLst/>
                        </a:rPr>
                        <a:t>16.1 %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56</a:t>
                      </a:r>
                      <a:br>
                        <a:rPr lang="cs-CZ" sz="1400">
                          <a:effectLst/>
                        </a:rPr>
                      </a:br>
                      <a:r>
                        <a:rPr lang="cs-CZ" sz="1400">
                          <a:effectLst/>
                        </a:rPr>
                        <a:t>100 %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324385"/>
                  </a:ext>
                </a:extLst>
              </a:tr>
              <a:tr h="4352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TOP 09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</a:t>
                      </a:r>
                      <a:br>
                        <a:rPr lang="cs-CZ" sz="1400">
                          <a:effectLst/>
                        </a:rPr>
                      </a:br>
                      <a:r>
                        <a:rPr lang="cs-CZ" sz="1400">
                          <a:effectLst/>
                        </a:rPr>
                        <a:t>2 %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</a:t>
                      </a:r>
                      <a:br>
                        <a:rPr lang="cs-CZ" sz="1400">
                          <a:effectLst/>
                        </a:rPr>
                      </a:br>
                      <a:r>
                        <a:rPr lang="cs-CZ" sz="1400">
                          <a:effectLst/>
                        </a:rPr>
                        <a:t>0 %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</a:t>
                      </a:r>
                      <a:br>
                        <a:rPr lang="cs-CZ" sz="1400">
                          <a:effectLst/>
                        </a:rPr>
                      </a:br>
                      <a:r>
                        <a:rPr lang="cs-CZ" sz="1400">
                          <a:effectLst/>
                        </a:rPr>
                        <a:t>0 %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19</a:t>
                      </a:r>
                      <a:br>
                        <a:rPr lang="cs-CZ" sz="1400">
                          <a:effectLst/>
                        </a:rPr>
                      </a:br>
                      <a:r>
                        <a:rPr lang="cs-CZ" sz="1400">
                          <a:effectLst/>
                        </a:rPr>
                        <a:t>19.4 %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49</a:t>
                      </a:r>
                      <a:br>
                        <a:rPr lang="cs-CZ" sz="1400">
                          <a:effectLst/>
                        </a:rPr>
                      </a:br>
                      <a:r>
                        <a:rPr lang="cs-CZ" sz="1400">
                          <a:effectLst/>
                        </a:rPr>
                        <a:t>50 %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10</a:t>
                      </a:r>
                      <a:br>
                        <a:rPr lang="cs-CZ" sz="1400" dirty="0">
                          <a:effectLst/>
                        </a:rPr>
                      </a:br>
                      <a:r>
                        <a:rPr lang="cs-CZ" sz="1400" dirty="0">
                          <a:effectLst/>
                        </a:rPr>
                        <a:t>10.2 %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18</a:t>
                      </a:r>
                      <a:br>
                        <a:rPr lang="cs-CZ" sz="1400" dirty="0">
                          <a:effectLst/>
                        </a:rPr>
                      </a:br>
                      <a:r>
                        <a:rPr lang="cs-CZ" sz="1400" dirty="0">
                          <a:effectLst/>
                        </a:rPr>
                        <a:t>18.4 %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98</a:t>
                      </a:r>
                      <a:br>
                        <a:rPr lang="cs-CZ" sz="1400">
                          <a:effectLst/>
                        </a:rPr>
                      </a:br>
                      <a:r>
                        <a:rPr lang="cs-CZ" sz="1400">
                          <a:effectLst/>
                        </a:rPr>
                        <a:t>100 %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2362678"/>
                  </a:ext>
                </a:extLst>
              </a:tr>
              <a:tr h="4352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ÚSVIT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6</a:t>
                      </a:r>
                      <a:br>
                        <a:rPr lang="cs-CZ" sz="1400">
                          <a:effectLst/>
                        </a:rPr>
                      </a:br>
                      <a:r>
                        <a:rPr lang="cs-CZ" sz="1400">
                          <a:effectLst/>
                        </a:rPr>
                        <a:t>13.6 %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0</a:t>
                      </a:r>
                      <a:br>
                        <a:rPr lang="cs-CZ" sz="1400">
                          <a:effectLst/>
                        </a:rPr>
                      </a:br>
                      <a:r>
                        <a:rPr lang="cs-CZ" sz="1400">
                          <a:effectLst/>
                        </a:rPr>
                        <a:t>0 %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</a:t>
                      </a:r>
                      <a:br>
                        <a:rPr lang="cs-CZ" sz="1400">
                          <a:effectLst/>
                        </a:rPr>
                      </a:br>
                      <a:r>
                        <a:rPr lang="cs-CZ" sz="1400">
                          <a:effectLst/>
                        </a:rPr>
                        <a:t>4.5 %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</a:t>
                      </a:r>
                      <a:br>
                        <a:rPr lang="cs-CZ" sz="1400">
                          <a:effectLst/>
                        </a:rPr>
                      </a:br>
                      <a:r>
                        <a:rPr lang="cs-CZ" sz="1400">
                          <a:effectLst/>
                        </a:rPr>
                        <a:t>2.3 %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3</a:t>
                      </a:r>
                      <a:br>
                        <a:rPr lang="cs-CZ" sz="1400">
                          <a:effectLst/>
                        </a:rPr>
                      </a:br>
                      <a:r>
                        <a:rPr lang="cs-CZ" sz="1400">
                          <a:effectLst/>
                        </a:rPr>
                        <a:t>6.8 %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15</a:t>
                      </a:r>
                      <a:br>
                        <a:rPr lang="cs-CZ" sz="1400" dirty="0">
                          <a:effectLst/>
                        </a:rPr>
                      </a:br>
                      <a:r>
                        <a:rPr lang="cs-CZ" sz="1400" dirty="0">
                          <a:effectLst/>
                        </a:rPr>
                        <a:t>34.1 %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17</a:t>
                      </a:r>
                      <a:br>
                        <a:rPr lang="cs-CZ" sz="1400" dirty="0">
                          <a:effectLst/>
                        </a:rPr>
                      </a:br>
                      <a:r>
                        <a:rPr lang="cs-CZ" sz="1400" dirty="0">
                          <a:effectLst/>
                        </a:rPr>
                        <a:t>38.6 %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44</a:t>
                      </a:r>
                      <a:br>
                        <a:rPr lang="cs-CZ" sz="1400" dirty="0">
                          <a:effectLst/>
                        </a:rPr>
                      </a:br>
                      <a:r>
                        <a:rPr lang="cs-CZ" sz="1400" dirty="0">
                          <a:effectLst/>
                        </a:rPr>
                        <a:t>100 %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9679041"/>
                  </a:ext>
                </a:extLst>
              </a:tr>
              <a:tr h="4352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Other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7</a:t>
                      </a:r>
                      <a:br>
                        <a:rPr lang="cs-CZ" sz="1400">
                          <a:effectLst/>
                        </a:rPr>
                      </a:br>
                      <a:r>
                        <a:rPr lang="cs-CZ" sz="1400">
                          <a:effectLst/>
                        </a:rPr>
                        <a:t>6.8 %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</a:t>
                      </a:r>
                      <a:br>
                        <a:rPr lang="cs-CZ" sz="1400">
                          <a:effectLst/>
                        </a:rPr>
                      </a:br>
                      <a:r>
                        <a:rPr lang="cs-CZ" sz="1400">
                          <a:effectLst/>
                        </a:rPr>
                        <a:t>1 %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</a:t>
                      </a:r>
                      <a:br>
                        <a:rPr lang="cs-CZ" sz="1400">
                          <a:effectLst/>
                        </a:rPr>
                      </a:br>
                      <a:r>
                        <a:rPr lang="cs-CZ" sz="1400">
                          <a:effectLst/>
                        </a:rPr>
                        <a:t>1 %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6</a:t>
                      </a:r>
                      <a:br>
                        <a:rPr lang="cs-CZ" sz="1400">
                          <a:effectLst/>
                        </a:rPr>
                      </a:br>
                      <a:r>
                        <a:rPr lang="cs-CZ" sz="1400">
                          <a:effectLst/>
                        </a:rPr>
                        <a:t>5.8 %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10</a:t>
                      </a:r>
                      <a:br>
                        <a:rPr lang="cs-CZ" sz="1400">
                          <a:effectLst/>
                        </a:rPr>
                      </a:br>
                      <a:r>
                        <a:rPr lang="cs-CZ" sz="1400">
                          <a:effectLst/>
                        </a:rPr>
                        <a:t>9.7 %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36</a:t>
                      </a:r>
                      <a:br>
                        <a:rPr lang="cs-CZ" sz="1400">
                          <a:effectLst/>
                        </a:rPr>
                      </a:br>
                      <a:r>
                        <a:rPr lang="cs-CZ" sz="1400">
                          <a:effectLst/>
                        </a:rPr>
                        <a:t>35 %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42</a:t>
                      </a:r>
                      <a:br>
                        <a:rPr lang="cs-CZ" sz="1400" dirty="0">
                          <a:effectLst/>
                        </a:rPr>
                      </a:br>
                      <a:r>
                        <a:rPr lang="cs-CZ" sz="1400" dirty="0">
                          <a:effectLst/>
                        </a:rPr>
                        <a:t>40.8 %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103</a:t>
                      </a:r>
                      <a:br>
                        <a:rPr lang="cs-CZ" sz="1400" dirty="0">
                          <a:effectLst/>
                        </a:rPr>
                      </a:br>
                      <a:r>
                        <a:rPr lang="cs-CZ" sz="1400" dirty="0">
                          <a:effectLst/>
                        </a:rPr>
                        <a:t>100 %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684887"/>
                  </a:ext>
                </a:extLst>
              </a:tr>
              <a:tr h="4352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DNV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47</a:t>
                      </a:r>
                      <a:br>
                        <a:rPr lang="cs-CZ" sz="1400">
                          <a:effectLst/>
                        </a:rPr>
                      </a:br>
                      <a:r>
                        <a:rPr lang="cs-CZ" sz="1400">
                          <a:effectLst/>
                        </a:rPr>
                        <a:t>7.7 %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</a:t>
                      </a:r>
                      <a:br>
                        <a:rPr lang="cs-CZ" sz="1400">
                          <a:effectLst/>
                        </a:rPr>
                      </a:br>
                      <a:r>
                        <a:rPr lang="cs-CZ" sz="1400">
                          <a:effectLst/>
                        </a:rPr>
                        <a:t>0.3 %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12</a:t>
                      </a:r>
                      <a:br>
                        <a:rPr lang="cs-CZ" sz="1400">
                          <a:effectLst/>
                        </a:rPr>
                      </a:br>
                      <a:r>
                        <a:rPr lang="cs-CZ" sz="1400">
                          <a:effectLst/>
                        </a:rPr>
                        <a:t>2 %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18</a:t>
                      </a:r>
                      <a:br>
                        <a:rPr lang="cs-CZ" sz="1400">
                          <a:effectLst/>
                        </a:rPr>
                      </a:br>
                      <a:r>
                        <a:rPr lang="cs-CZ" sz="1400">
                          <a:effectLst/>
                        </a:rPr>
                        <a:t>3 %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10</a:t>
                      </a:r>
                      <a:br>
                        <a:rPr lang="cs-CZ" sz="1400">
                          <a:effectLst/>
                        </a:rPr>
                      </a:br>
                      <a:r>
                        <a:rPr lang="cs-CZ" sz="1400">
                          <a:effectLst/>
                        </a:rPr>
                        <a:t>1.6 %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30</a:t>
                      </a:r>
                      <a:br>
                        <a:rPr lang="cs-CZ" sz="1400">
                          <a:effectLst/>
                        </a:rPr>
                      </a:br>
                      <a:r>
                        <a:rPr lang="cs-CZ" sz="1400">
                          <a:effectLst/>
                        </a:rPr>
                        <a:t>4.9 %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488</a:t>
                      </a:r>
                      <a:br>
                        <a:rPr lang="cs-CZ" sz="1400">
                          <a:effectLst/>
                        </a:rPr>
                      </a:br>
                      <a:r>
                        <a:rPr lang="cs-CZ" sz="1400">
                          <a:effectLst/>
                        </a:rPr>
                        <a:t>80.4 %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607</a:t>
                      </a:r>
                      <a:br>
                        <a:rPr lang="cs-CZ" sz="1400" dirty="0">
                          <a:effectLst/>
                        </a:rPr>
                      </a:br>
                      <a:r>
                        <a:rPr lang="cs-CZ" sz="1400" dirty="0">
                          <a:effectLst/>
                        </a:rPr>
                        <a:t>100 %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227729"/>
                  </a:ext>
                </a:extLst>
              </a:tr>
              <a:tr h="4352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Total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297</a:t>
                      </a:r>
                      <a:br>
                        <a:rPr lang="cs-CZ" sz="1400">
                          <a:effectLst/>
                        </a:rPr>
                      </a:br>
                      <a:r>
                        <a:rPr lang="cs-CZ" sz="1400">
                          <a:effectLst/>
                        </a:rPr>
                        <a:t>18.5 %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36</a:t>
                      </a:r>
                      <a:br>
                        <a:rPr lang="cs-CZ" sz="1400">
                          <a:effectLst/>
                        </a:rPr>
                      </a:br>
                      <a:r>
                        <a:rPr lang="cs-CZ" sz="1400">
                          <a:effectLst/>
                        </a:rPr>
                        <a:t>2.3 %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128</a:t>
                      </a:r>
                      <a:br>
                        <a:rPr lang="cs-CZ" sz="1400">
                          <a:effectLst/>
                        </a:rPr>
                      </a:br>
                      <a:r>
                        <a:rPr lang="cs-CZ" sz="1400">
                          <a:effectLst/>
                        </a:rPr>
                        <a:t>8.1 %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112</a:t>
                      </a:r>
                      <a:br>
                        <a:rPr lang="cs-CZ" sz="1400">
                          <a:effectLst/>
                        </a:rPr>
                      </a:br>
                      <a:r>
                        <a:rPr lang="cs-CZ" sz="1400">
                          <a:effectLst/>
                        </a:rPr>
                        <a:t>7.1 %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109</a:t>
                      </a:r>
                      <a:br>
                        <a:rPr lang="cs-CZ" sz="1400">
                          <a:effectLst/>
                        </a:rPr>
                      </a:br>
                      <a:r>
                        <a:rPr lang="cs-CZ" sz="1400">
                          <a:effectLst/>
                        </a:rPr>
                        <a:t>6.8 %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186</a:t>
                      </a:r>
                      <a:br>
                        <a:rPr lang="cs-CZ" sz="1400">
                          <a:effectLst/>
                        </a:rPr>
                      </a:br>
                      <a:r>
                        <a:rPr lang="cs-CZ" sz="1400">
                          <a:effectLst/>
                        </a:rPr>
                        <a:t>11.7 %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727</a:t>
                      </a:r>
                      <a:br>
                        <a:rPr lang="cs-CZ" sz="1400">
                          <a:effectLst/>
                        </a:rPr>
                      </a:br>
                      <a:r>
                        <a:rPr lang="cs-CZ" sz="1400">
                          <a:effectLst/>
                        </a:rPr>
                        <a:t>45.6 %</a:t>
                      </a:r>
                      <a:endParaRPr lang="cs-CZ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1595</a:t>
                      </a:r>
                      <a:br>
                        <a:rPr lang="cs-CZ" sz="1400" dirty="0">
                          <a:effectLst/>
                        </a:rPr>
                      </a:br>
                      <a:r>
                        <a:rPr lang="cs-CZ" sz="1400" dirty="0">
                          <a:effectLst/>
                        </a:rPr>
                        <a:t>100 %</a:t>
                      </a:r>
                      <a:endParaRPr lang="cs-CZ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9514" marR="59514" marT="59514" marB="595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97357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516397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429661C0-EE4F-1643-974F-90DA1ED2C6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5258642"/>
              </p:ext>
            </p:extLst>
          </p:nvPr>
        </p:nvGraphicFramePr>
        <p:xfrm>
          <a:off x="328247" y="0"/>
          <a:ext cx="11383106" cy="6764213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429471">
                  <a:extLst>
                    <a:ext uri="{9D8B030D-6E8A-4147-A177-3AD203B41FA5}">
                      <a16:colId xmlns:a16="http://schemas.microsoft.com/office/drawing/2014/main" val="2772712967"/>
                    </a:ext>
                  </a:extLst>
                </a:gridCol>
                <a:gridCol w="1067088">
                  <a:extLst>
                    <a:ext uri="{9D8B030D-6E8A-4147-A177-3AD203B41FA5}">
                      <a16:colId xmlns:a16="http://schemas.microsoft.com/office/drawing/2014/main" val="2404333496"/>
                    </a:ext>
                  </a:extLst>
                </a:gridCol>
                <a:gridCol w="1065834">
                  <a:extLst>
                    <a:ext uri="{9D8B030D-6E8A-4147-A177-3AD203B41FA5}">
                      <a16:colId xmlns:a16="http://schemas.microsoft.com/office/drawing/2014/main" val="66187295"/>
                    </a:ext>
                  </a:extLst>
                </a:gridCol>
                <a:gridCol w="1067088">
                  <a:extLst>
                    <a:ext uri="{9D8B030D-6E8A-4147-A177-3AD203B41FA5}">
                      <a16:colId xmlns:a16="http://schemas.microsoft.com/office/drawing/2014/main" val="930067824"/>
                    </a:ext>
                  </a:extLst>
                </a:gridCol>
                <a:gridCol w="1065834">
                  <a:extLst>
                    <a:ext uri="{9D8B030D-6E8A-4147-A177-3AD203B41FA5}">
                      <a16:colId xmlns:a16="http://schemas.microsoft.com/office/drawing/2014/main" val="3035626251"/>
                    </a:ext>
                  </a:extLst>
                </a:gridCol>
                <a:gridCol w="1245145">
                  <a:extLst>
                    <a:ext uri="{9D8B030D-6E8A-4147-A177-3AD203B41FA5}">
                      <a16:colId xmlns:a16="http://schemas.microsoft.com/office/drawing/2014/main" val="2039027494"/>
                    </a:ext>
                  </a:extLst>
                </a:gridCol>
                <a:gridCol w="1065834">
                  <a:extLst>
                    <a:ext uri="{9D8B030D-6E8A-4147-A177-3AD203B41FA5}">
                      <a16:colId xmlns:a16="http://schemas.microsoft.com/office/drawing/2014/main" val="3724937669"/>
                    </a:ext>
                  </a:extLst>
                </a:gridCol>
                <a:gridCol w="1067088">
                  <a:extLst>
                    <a:ext uri="{9D8B030D-6E8A-4147-A177-3AD203B41FA5}">
                      <a16:colId xmlns:a16="http://schemas.microsoft.com/office/drawing/2014/main" val="3236477069"/>
                    </a:ext>
                  </a:extLst>
                </a:gridCol>
                <a:gridCol w="1243890">
                  <a:extLst>
                    <a:ext uri="{9D8B030D-6E8A-4147-A177-3AD203B41FA5}">
                      <a16:colId xmlns:a16="http://schemas.microsoft.com/office/drawing/2014/main" val="2293393900"/>
                    </a:ext>
                  </a:extLst>
                </a:gridCol>
                <a:gridCol w="1065834">
                  <a:extLst>
                    <a:ext uri="{9D8B030D-6E8A-4147-A177-3AD203B41FA5}">
                      <a16:colId xmlns:a16="http://schemas.microsoft.com/office/drawing/2014/main" val="28943061"/>
                    </a:ext>
                  </a:extLst>
                </a:gridCol>
              </a:tblGrid>
              <a:tr h="573314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cs-CZ" sz="1100" dirty="0">
                          <a:effectLst/>
                        </a:rPr>
                        <a:t> </a:t>
                      </a:r>
                      <a:endParaRPr lang="cs-CZ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 dirty="0">
                          <a:effectLst/>
                        </a:rPr>
                        <a:t>ODA 1996</a:t>
                      </a:r>
                      <a:endParaRPr lang="cs-CZ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US 2002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SZ 2006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VV 2010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TOP 09 2010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TOP 09 2013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ANO 2013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SPR-RSČ 1996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ÚSVIT 2013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 anchor="ctr"/>
                </a:tc>
                <a:extLst>
                  <a:ext uri="{0D108BD9-81ED-4DB2-BD59-A6C34878D82A}">
                    <a16:rowId xmlns:a16="http://schemas.microsoft.com/office/drawing/2014/main" val="3333906681"/>
                  </a:ext>
                </a:extLst>
              </a:tr>
              <a:tr h="24263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Prediktory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" marR="5769" marT="5769" marB="576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OR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" marR="5769" marT="5769" marB="576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 dirty="0">
                          <a:effectLst/>
                        </a:rPr>
                        <a:t>OR</a:t>
                      </a:r>
                      <a:endParaRPr lang="cs-CZ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" marR="5769" marT="5769" marB="576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OR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" marR="5769" marT="5769" marB="576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OR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" marR="5769" marT="5769" marB="576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OR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" marR="5769" marT="5769" marB="576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OR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" marR="5769" marT="5769" marB="576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OR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" marR="5769" marT="5769" marB="576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OR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" marR="5769" marT="5769" marB="576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OR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" marR="5769" marT="5769" marB="5769"/>
                </a:tc>
                <a:extLst>
                  <a:ext uri="{0D108BD9-81ED-4DB2-BD59-A6C34878D82A}">
                    <a16:rowId xmlns:a16="http://schemas.microsoft.com/office/drawing/2014/main" val="1696862904"/>
                  </a:ext>
                </a:extLst>
              </a:tr>
              <a:tr h="573253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&gt; 60 let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1.48 </a:t>
                      </a:r>
                      <a:r>
                        <a:rPr lang="cs-CZ" sz="1100" baseline="30000">
                          <a:effectLst/>
                        </a:rPr>
                        <a:t>*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(0.16)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 dirty="0">
                          <a:effectLst/>
                        </a:rPr>
                        <a:t>1.26 </a:t>
                      </a:r>
                      <a:br>
                        <a:rPr lang="cs-CZ" sz="1100" dirty="0">
                          <a:effectLst/>
                        </a:rPr>
                      </a:br>
                      <a:r>
                        <a:rPr lang="cs-CZ" sz="1100" dirty="0">
                          <a:effectLst/>
                        </a:rPr>
                        <a:t>(0.18)</a:t>
                      </a:r>
                      <a:endParaRPr lang="cs-CZ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0.80 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(0.13)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0.79 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(0.14)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0.84 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(0.13)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0.85 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(0.14)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0.74 </a:t>
                      </a:r>
                      <a:r>
                        <a:rPr lang="cs-CZ" sz="1100" baseline="30000">
                          <a:effectLst/>
                        </a:rPr>
                        <a:t>*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(0.14)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0.69 </a:t>
                      </a:r>
                      <a:r>
                        <a:rPr lang="cs-CZ" sz="1100" baseline="30000">
                          <a:effectLst/>
                        </a:rPr>
                        <a:t>*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(0.16)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0.69 </a:t>
                      </a:r>
                      <a:r>
                        <a:rPr lang="cs-CZ" sz="1100" baseline="30000">
                          <a:effectLst/>
                        </a:rPr>
                        <a:t>**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(0.14)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extLst>
                  <a:ext uri="{0D108BD9-81ED-4DB2-BD59-A6C34878D82A}">
                    <a16:rowId xmlns:a16="http://schemas.microsoft.com/office/drawing/2014/main" val="2350798954"/>
                  </a:ext>
                </a:extLst>
              </a:tr>
              <a:tr h="573253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18-29 let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1.10 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(0.14)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 dirty="0">
                          <a:effectLst/>
                        </a:rPr>
                        <a:t>1.52 </a:t>
                      </a:r>
                      <a:r>
                        <a:rPr lang="cs-CZ" sz="1100" baseline="30000" dirty="0">
                          <a:effectLst/>
                        </a:rPr>
                        <a:t>*</a:t>
                      </a:r>
                      <a:br>
                        <a:rPr lang="cs-CZ" sz="1100" dirty="0">
                          <a:effectLst/>
                        </a:rPr>
                      </a:br>
                      <a:r>
                        <a:rPr lang="cs-CZ" sz="1100" dirty="0">
                          <a:effectLst/>
                        </a:rPr>
                        <a:t>(0.18)</a:t>
                      </a:r>
                      <a:endParaRPr lang="cs-CZ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2.13 </a:t>
                      </a:r>
                      <a:r>
                        <a:rPr lang="cs-CZ" sz="1100" baseline="30000">
                          <a:effectLst/>
                        </a:rPr>
                        <a:t>***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(0.15)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1.19 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(0.15)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1.36 </a:t>
                      </a:r>
                      <a:r>
                        <a:rPr lang="cs-CZ" sz="1100" baseline="30000">
                          <a:effectLst/>
                        </a:rPr>
                        <a:t>*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(0.15)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1.27 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(0.18)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1.30 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(0.18)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1.37 </a:t>
                      </a:r>
                      <a:r>
                        <a:rPr lang="cs-CZ" sz="1100" baseline="30000">
                          <a:effectLst/>
                        </a:rPr>
                        <a:t>*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(0.14)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2.64 </a:t>
                      </a:r>
                      <a:r>
                        <a:rPr lang="cs-CZ" sz="1100" baseline="30000">
                          <a:effectLst/>
                        </a:rPr>
                        <a:t>***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(0.18)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extLst>
                  <a:ext uri="{0D108BD9-81ED-4DB2-BD59-A6C34878D82A}">
                    <a16:rowId xmlns:a16="http://schemas.microsoft.com/office/drawing/2014/main" val="2917607485"/>
                  </a:ext>
                </a:extLst>
              </a:tr>
              <a:tr h="573253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Střední vzdělání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 dirty="0">
                          <a:effectLst/>
                        </a:rPr>
                        <a:t>0.99 </a:t>
                      </a:r>
                      <a:br>
                        <a:rPr lang="cs-CZ" sz="1100" dirty="0">
                          <a:effectLst/>
                        </a:rPr>
                      </a:br>
                      <a:r>
                        <a:rPr lang="cs-CZ" sz="1100" dirty="0">
                          <a:effectLst/>
                        </a:rPr>
                        <a:t>(0.15)</a:t>
                      </a:r>
                      <a:endParaRPr lang="cs-CZ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1.41 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(0.18)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 dirty="0">
                          <a:effectLst/>
                        </a:rPr>
                        <a:t>0.94 </a:t>
                      </a:r>
                      <a:br>
                        <a:rPr lang="cs-CZ" sz="1100" dirty="0">
                          <a:effectLst/>
                        </a:rPr>
                      </a:br>
                      <a:r>
                        <a:rPr lang="cs-CZ" sz="1100" dirty="0">
                          <a:effectLst/>
                        </a:rPr>
                        <a:t>(0.14)</a:t>
                      </a:r>
                      <a:endParaRPr lang="cs-CZ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 dirty="0">
                          <a:effectLst/>
                        </a:rPr>
                        <a:t>1.21 </a:t>
                      </a:r>
                      <a:br>
                        <a:rPr lang="cs-CZ" sz="1100" dirty="0">
                          <a:effectLst/>
                        </a:rPr>
                      </a:br>
                      <a:r>
                        <a:rPr lang="cs-CZ" sz="1100" dirty="0">
                          <a:effectLst/>
                        </a:rPr>
                        <a:t>(0.15)</a:t>
                      </a:r>
                      <a:endParaRPr lang="cs-CZ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1.23 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(0.15)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1.02 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(0.13)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1.17 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(0.13)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0.65 </a:t>
                      </a:r>
                      <a:r>
                        <a:rPr lang="cs-CZ" sz="1100" baseline="30000">
                          <a:effectLst/>
                        </a:rPr>
                        <a:t>**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(0.16)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1.24 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(0.13)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extLst>
                  <a:ext uri="{0D108BD9-81ED-4DB2-BD59-A6C34878D82A}">
                    <a16:rowId xmlns:a16="http://schemas.microsoft.com/office/drawing/2014/main" val="2633133076"/>
                  </a:ext>
                </a:extLst>
              </a:tr>
              <a:tr h="573253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Vysoká škola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 dirty="0">
                          <a:effectLst/>
                        </a:rPr>
                        <a:t>1.14 </a:t>
                      </a:r>
                      <a:br>
                        <a:rPr lang="cs-CZ" sz="1100" dirty="0">
                          <a:effectLst/>
                        </a:rPr>
                      </a:br>
                      <a:r>
                        <a:rPr lang="cs-CZ" sz="1100" dirty="0">
                          <a:effectLst/>
                        </a:rPr>
                        <a:t>(0.17)</a:t>
                      </a:r>
                      <a:endParaRPr lang="cs-CZ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1.78 </a:t>
                      </a:r>
                      <a:r>
                        <a:rPr lang="cs-CZ" sz="1100" baseline="30000">
                          <a:effectLst/>
                        </a:rPr>
                        <a:t>*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(0.23)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 dirty="0">
                          <a:effectLst/>
                        </a:rPr>
                        <a:t>0.97 </a:t>
                      </a:r>
                      <a:br>
                        <a:rPr lang="cs-CZ" sz="1100" dirty="0">
                          <a:effectLst/>
                        </a:rPr>
                      </a:br>
                      <a:r>
                        <a:rPr lang="cs-CZ" sz="1100" dirty="0">
                          <a:effectLst/>
                        </a:rPr>
                        <a:t>(0.19)</a:t>
                      </a:r>
                      <a:endParaRPr lang="cs-CZ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 dirty="0">
                          <a:effectLst/>
                        </a:rPr>
                        <a:t>0.78 </a:t>
                      </a:r>
                      <a:br>
                        <a:rPr lang="cs-CZ" sz="1100" dirty="0">
                          <a:effectLst/>
                        </a:rPr>
                      </a:br>
                      <a:r>
                        <a:rPr lang="cs-CZ" sz="1100" dirty="0">
                          <a:effectLst/>
                        </a:rPr>
                        <a:t>(0.20)</a:t>
                      </a:r>
                      <a:endParaRPr lang="cs-CZ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1.44 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(0.20)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1.41 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(0.20)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0.66 </a:t>
                      </a:r>
                      <a:r>
                        <a:rPr lang="cs-CZ" sz="1100" baseline="30000">
                          <a:effectLst/>
                        </a:rPr>
                        <a:t>*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(0.19)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0.51 </a:t>
                      </a:r>
                      <a:r>
                        <a:rPr lang="cs-CZ" sz="1100" baseline="30000">
                          <a:effectLst/>
                        </a:rPr>
                        <a:t>***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(0.18)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1.00 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(0.20)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extLst>
                  <a:ext uri="{0D108BD9-81ED-4DB2-BD59-A6C34878D82A}">
                    <a16:rowId xmlns:a16="http://schemas.microsoft.com/office/drawing/2014/main" val="18370970"/>
                  </a:ext>
                </a:extLst>
              </a:tr>
              <a:tr h="573253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cs-CZ" sz="1100" dirty="0">
                          <a:effectLst/>
                        </a:rPr>
                        <a:t>Muž</a:t>
                      </a:r>
                      <a:endParaRPr lang="cs-CZ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0.72 </a:t>
                      </a:r>
                      <a:r>
                        <a:rPr lang="cs-CZ" sz="1100" baseline="30000">
                          <a:effectLst/>
                        </a:rPr>
                        <a:t>**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(0.11)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0.86 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(0.13)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0.74 </a:t>
                      </a:r>
                      <a:r>
                        <a:rPr lang="cs-CZ" sz="1100" baseline="30000">
                          <a:effectLst/>
                        </a:rPr>
                        <a:t>**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(0.10)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 dirty="0">
                          <a:effectLst/>
                        </a:rPr>
                        <a:t>0.84 </a:t>
                      </a:r>
                      <a:br>
                        <a:rPr lang="cs-CZ" sz="1100" dirty="0">
                          <a:effectLst/>
                        </a:rPr>
                      </a:br>
                      <a:r>
                        <a:rPr lang="cs-CZ" sz="1100" dirty="0">
                          <a:effectLst/>
                        </a:rPr>
                        <a:t>(0.11)</a:t>
                      </a:r>
                      <a:endParaRPr lang="cs-CZ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 dirty="0">
                          <a:effectLst/>
                        </a:rPr>
                        <a:t>0.79 </a:t>
                      </a:r>
                      <a:r>
                        <a:rPr lang="cs-CZ" sz="1100" baseline="30000" dirty="0">
                          <a:effectLst/>
                        </a:rPr>
                        <a:t>*</a:t>
                      </a:r>
                      <a:br>
                        <a:rPr lang="cs-CZ" sz="1100" dirty="0">
                          <a:effectLst/>
                        </a:rPr>
                      </a:br>
                      <a:r>
                        <a:rPr lang="cs-CZ" sz="1100" dirty="0">
                          <a:effectLst/>
                        </a:rPr>
                        <a:t>(0.11)</a:t>
                      </a:r>
                      <a:endParaRPr lang="cs-CZ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 dirty="0">
                          <a:effectLst/>
                        </a:rPr>
                        <a:t>0.82 </a:t>
                      </a:r>
                      <a:br>
                        <a:rPr lang="cs-CZ" sz="1100" dirty="0">
                          <a:effectLst/>
                        </a:rPr>
                      </a:br>
                      <a:r>
                        <a:rPr lang="cs-CZ" sz="1100" dirty="0">
                          <a:effectLst/>
                        </a:rPr>
                        <a:t>(0.12)</a:t>
                      </a:r>
                      <a:endParaRPr lang="cs-CZ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0.88 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(0.12)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1.47 </a:t>
                      </a:r>
                      <a:r>
                        <a:rPr lang="cs-CZ" sz="1100" baseline="30000">
                          <a:effectLst/>
                        </a:rPr>
                        <a:t>***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(0.11)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0.87 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(0.12)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extLst>
                  <a:ext uri="{0D108BD9-81ED-4DB2-BD59-A6C34878D82A}">
                    <a16:rowId xmlns:a16="http://schemas.microsoft.com/office/drawing/2014/main" val="3235448419"/>
                  </a:ext>
                </a:extLst>
              </a:tr>
              <a:tr h="573253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Nízký příjem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0.71 </a:t>
                      </a:r>
                      <a:r>
                        <a:rPr lang="cs-CZ" sz="1100" baseline="30000">
                          <a:effectLst/>
                        </a:rPr>
                        <a:t>*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(0.14)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0.89 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(0.18)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0.93 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(0.12)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0.82 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(0.13)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0.65 </a:t>
                      </a:r>
                      <a:r>
                        <a:rPr lang="cs-CZ" sz="1100" baseline="30000">
                          <a:effectLst/>
                        </a:rPr>
                        <a:t>***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(0.13)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0.76 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(0.14)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0.93 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(0.15)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1.07 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(0.14)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1.16 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(0.15)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extLst>
                  <a:ext uri="{0D108BD9-81ED-4DB2-BD59-A6C34878D82A}">
                    <a16:rowId xmlns:a16="http://schemas.microsoft.com/office/drawing/2014/main" val="512206905"/>
                  </a:ext>
                </a:extLst>
              </a:tr>
              <a:tr h="573253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Střední příjem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0.96 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(0.15)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1.10 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(0.19)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0.79 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(0.14)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1.05 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(0.15)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 dirty="0">
                          <a:effectLst/>
                        </a:rPr>
                        <a:t>0.78 </a:t>
                      </a:r>
                      <a:br>
                        <a:rPr lang="cs-CZ" sz="1100" dirty="0">
                          <a:effectLst/>
                        </a:rPr>
                      </a:br>
                      <a:r>
                        <a:rPr lang="cs-CZ" sz="1100" dirty="0">
                          <a:effectLst/>
                        </a:rPr>
                        <a:t>(0.15)</a:t>
                      </a:r>
                      <a:endParaRPr lang="cs-CZ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0.92 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(0.16)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 dirty="0">
                          <a:effectLst/>
                        </a:rPr>
                        <a:t>1.04 </a:t>
                      </a:r>
                      <a:br>
                        <a:rPr lang="cs-CZ" sz="1100" dirty="0">
                          <a:effectLst/>
                        </a:rPr>
                      </a:br>
                      <a:r>
                        <a:rPr lang="cs-CZ" sz="1100" dirty="0">
                          <a:effectLst/>
                        </a:rPr>
                        <a:t>(0.16)</a:t>
                      </a:r>
                      <a:endParaRPr lang="cs-CZ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1.40 </a:t>
                      </a:r>
                      <a:r>
                        <a:rPr lang="cs-CZ" sz="1100" baseline="30000">
                          <a:effectLst/>
                        </a:rPr>
                        <a:t>*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(0.15)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1.10 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(0.16)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extLst>
                  <a:ext uri="{0D108BD9-81ED-4DB2-BD59-A6C34878D82A}">
                    <a16:rowId xmlns:a16="http://schemas.microsoft.com/office/drawing/2014/main" val="51651410"/>
                  </a:ext>
                </a:extLst>
              </a:tr>
              <a:tr h="573253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Střed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2.73 </a:t>
                      </a:r>
                      <a:r>
                        <a:rPr lang="cs-CZ" sz="1100" baseline="30000">
                          <a:effectLst/>
                        </a:rPr>
                        <a:t>***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(0.16)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2.40 </a:t>
                      </a:r>
                      <a:r>
                        <a:rPr lang="cs-CZ" sz="1100" baseline="30000">
                          <a:effectLst/>
                        </a:rPr>
                        <a:t>***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(0.18)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1.80 </a:t>
                      </a:r>
                      <a:r>
                        <a:rPr lang="cs-CZ" sz="1100" baseline="30000">
                          <a:effectLst/>
                        </a:rPr>
                        <a:t>***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(0.15)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1.92 </a:t>
                      </a:r>
                      <a:r>
                        <a:rPr lang="cs-CZ" sz="1100" baseline="30000">
                          <a:effectLst/>
                        </a:rPr>
                        <a:t>***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(0.15)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 dirty="0">
                          <a:effectLst/>
                        </a:rPr>
                        <a:t>2.92 </a:t>
                      </a:r>
                      <a:r>
                        <a:rPr lang="cs-CZ" sz="1100" baseline="30000" dirty="0">
                          <a:effectLst/>
                        </a:rPr>
                        <a:t>***</a:t>
                      </a:r>
                      <a:br>
                        <a:rPr lang="cs-CZ" sz="1100" dirty="0">
                          <a:effectLst/>
                        </a:rPr>
                      </a:br>
                      <a:r>
                        <a:rPr lang="cs-CZ" sz="1100" dirty="0">
                          <a:effectLst/>
                        </a:rPr>
                        <a:t>(0.15)</a:t>
                      </a:r>
                      <a:endParaRPr lang="cs-CZ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 dirty="0">
                          <a:effectLst/>
                        </a:rPr>
                        <a:t>2.01 </a:t>
                      </a:r>
                      <a:r>
                        <a:rPr lang="cs-CZ" sz="1100" baseline="30000" dirty="0">
                          <a:effectLst/>
                        </a:rPr>
                        <a:t>***</a:t>
                      </a:r>
                      <a:br>
                        <a:rPr lang="cs-CZ" sz="1100" dirty="0">
                          <a:effectLst/>
                        </a:rPr>
                      </a:br>
                      <a:r>
                        <a:rPr lang="cs-CZ" sz="1100" dirty="0">
                          <a:effectLst/>
                        </a:rPr>
                        <a:t>(0.15)</a:t>
                      </a:r>
                      <a:endParaRPr lang="cs-CZ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1.77 </a:t>
                      </a:r>
                      <a:r>
                        <a:rPr lang="cs-CZ" sz="1100" baseline="30000">
                          <a:effectLst/>
                        </a:rPr>
                        <a:t>***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(0.15)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 dirty="0">
                          <a:effectLst/>
                        </a:rPr>
                        <a:t>1.08 </a:t>
                      </a:r>
                      <a:br>
                        <a:rPr lang="cs-CZ" sz="1100" dirty="0">
                          <a:effectLst/>
                        </a:rPr>
                      </a:br>
                      <a:r>
                        <a:rPr lang="cs-CZ" sz="1100" dirty="0">
                          <a:effectLst/>
                        </a:rPr>
                        <a:t>(0.15)</a:t>
                      </a:r>
                      <a:endParaRPr lang="cs-CZ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0.91 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(0.15)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extLst>
                  <a:ext uri="{0D108BD9-81ED-4DB2-BD59-A6C34878D82A}">
                    <a16:rowId xmlns:a16="http://schemas.microsoft.com/office/drawing/2014/main" val="3123301210"/>
                  </a:ext>
                </a:extLst>
              </a:tr>
              <a:tr h="573253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Pravice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8.25 </a:t>
                      </a:r>
                      <a:r>
                        <a:rPr lang="cs-CZ" sz="1100" baseline="30000">
                          <a:effectLst/>
                        </a:rPr>
                        <a:t>***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(0.15)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3.39 </a:t>
                      </a:r>
                      <a:r>
                        <a:rPr lang="cs-CZ" sz="1100" baseline="30000">
                          <a:effectLst/>
                        </a:rPr>
                        <a:t>***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(0.16)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4.39 </a:t>
                      </a:r>
                      <a:r>
                        <a:rPr lang="cs-CZ" sz="1100" baseline="30000">
                          <a:effectLst/>
                        </a:rPr>
                        <a:t>***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(0.12)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5.36 </a:t>
                      </a:r>
                      <a:r>
                        <a:rPr lang="cs-CZ" sz="1100" baseline="30000">
                          <a:effectLst/>
                        </a:rPr>
                        <a:t>***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(0.14)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18.22 </a:t>
                      </a:r>
                      <a:r>
                        <a:rPr lang="cs-CZ" sz="1100" baseline="30000">
                          <a:effectLst/>
                        </a:rPr>
                        <a:t>***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(0.15)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 dirty="0">
                          <a:effectLst/>
                        </a:rPr>
                        <a:t>7.86 </a:t>
                      </a:r>
                      <a:r>
                        <a:rPr lang="cs-CZ" sz="1100" baseline="30000" dirty="0">
                          <a:effectLst/>
                        </a:rPr>
                        <a:t>***</a:t>
                      </a:r>
                      <a:br>
                        <a:rPr lang="cs-CZ" sz="1100" dirty="0">
                          <a:effectLst/>
                        </a:rPr>
                      </a:br>
                      <a:r>
                        <a:rPr lang="cs-CZ" sz="1100" dirty="0">
                          <a:effectLst/>
                        </a:rPr>
                        <a:t>(0.15)</a:t>
                      </a:r>
                      <a:endParaRPr lang="cs-CZ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2.42 </a:t>
                      </a:r>
                      <a:r>
                        <a:rPr lang="cs-CZ" sz="1100" baseline="30000">
                          <a:effectLst/>
                        </a:rPr>
                        <a:t>***</a:t>
                      </a:r>
                      <a:br>
                        <a:rPr lang="cs-CZ" sz="1100">
                          <a:effectLst/>
                        </a:rPr>
                      </a:br>
                      <a:r>
                        <a:rPr lang="cs-CZ" sz="1100">
                          <a:effectLst/>
                        </a:rPr>
                        <a:t>(0.14)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 dirty="0">
                          <a:effectLst/>
                        </a:rPr>
                        <a:t>0.41 </a:t>
                      </a:r>
                      <a:r>
                        <a:rPr lang="cs-CZ" sz="1100" baseline="30000" dirty="0">
                          <a:effectLst/>
                        </a:rPr>
                        <a:t>***</a:t>
                      </a:r>
                      <a:br>
                        <a:rPr lang="cs-CZ" sz="1100" dirty="0">
                          <a:effectLst/>
                        </a:rPr>
                      </a:br>
                      <a:r>
                        <a:rPr lang="cs-CZ" sz="1100" dirty="0">
                          <a:effectLst/>
                        </a:rPr>
                        <a:t>(0.14)</a:t>
                      </a:r>
                      <a:endParaRPr lang="cs-CZ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100" dirty="0">
                          <a:effectLst/>
                        </a:rPr>
                        <a:t>1.02 </a:t>
                      </a:r>
                      <a:br>
                        <a:rPr lang="cs-CZ" sz="1100" dirty="0">
                          <a:effectLst/>
                        </a:rPr>
                      </a:br>
                      <a:r>
                        <a:rPr lang="cs-CZ" sz="1100" dirty="0">
                          <a:effectLst/>
                        </a:rPr>
                        <a:t>(0.14)</a:t>
                      </a:r>
                      <a:endParaRPr lang="cs-CZ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43461" marB="43461"/>
                </a:tc>
                <a:extLst>
                  <a:ext uri="{0D108BD9-81ED-4DB2-BD59-A6C34878D82A}">
                    <a16:rowId xmlns:a16="http://schemas.microsoft.com/office/drawing/2014/main" val="2886850615"/>
                  </a:ext>
                </a:extLst>
              </a:tr>
              <a:tr h="27318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N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21923" marB="21923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1054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21923" marB="21923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713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21923" marB="21923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1254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21923" marB="21923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1069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21923" marB="21923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1106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21923" marB="21923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cs-CZ" sz="1100" dirty="0">
                          <a:effectLst/>
                        </a:rPr>
                        <a:t>951</a:t>
                      </a:r>
                      <a:endParaRPr lang="cs-CZ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21923" marB="21923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919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21923" marB="21923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1069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21923" marB="21923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cs-CZ" sz="1100" dirty="0">
                          <a:effectLst/>
                        </a:rPr>
                        <a:t>907</a:t>
                      </a:r>
                      <a:endParaRPr lang="cs-CZ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21923" marB="21923"/>
                </a:tc>
                <a:extLst>
                  <a:ext uri="{0D108BD9-81ED-4DB2-BD59-A6C34878D82A}">
                    <a16:rowId xmlns:a16="http://schemas.microsoft.com/office/drawing/2014/main" val="3801715110"/>
                  </a:ext>
                </a:extLst>
              </a:tr>
              <a:tr h="27318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R</a:t>
                      </a:r>
                      <a:r>
                        <a:rPr lang="cs-CZ" sz="1100" baseline="30000">
                          <a:effectLst/>
                        </a:rPr>
                        <a:t>2</a:t>
                      </a:r>
                      <a:r>
                        <a:rPr lang="cs-CZ" sz="1100">
                          <a:effectLst/>
                        </a:rPr>
                        <a:t>Nagelkerke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21923" marB="21923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0.551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21923" marB="21923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0.684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21923" marB="21923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0.894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21923" marB="21923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0.938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21923" marB="21923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0.957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21923" marB="21923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0.949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21923" marB="21923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cs-CZ" sz="1100" dirty="0">
                          <a:effectLst/>
                        </a:rPr>
                        <a:t>0.936</a:t>
                      </a:r>
                      <a:endParaRPr lang="cs-CZ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21923" marB="21923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cs-CZ" sz="1100">
                          <a:effectLst/>
                        </a:rPr>
                        <a:t>0.433</a:t>
                      </a:r>
                      <a:endParaRPr lang="cs-CZ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21923" marB="21923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cs-CZ" sz="1100" dirty="0">
                          <a:effectLst/>
                        </a:rPr>
                        <a:t>0.931</a:t>
                      </a:r>
                      <a:endParaRPr lang="cs-CZ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461" marR="43461" marT="21923" marB="21923"/>
                </a:tc>
                <a:extLst>
                  <a:ext uri="{0D108BD9-81ED-4DB2-BD59-A6C34878D82A}">
                    <a16:rowId xmlns:a16="http://schemas.microsoft.com/office/drawing/2014/main" val="1551074692"/>
                  </a:ext>
                </a:extLst>
              </a:tr>
              <a:tr h="242630">
                <a:tc gridSpan="10"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cs-CZ" sz="1100" dirty="0">
                          <a:effectLst/>
                        </a:rPr>
                        <a:t>* p&lt;0.05   ** p&lt;0.01   *** p&lt;0.001</a:t>
                      </a:r>
                      <a:endParaRPr lang="cs-CZ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69" marR="5769" marT="5769" marB="5769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89998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1947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AF0F9A-CF03-4649-ACD8-956FDADFA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Poměrné volební systémy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337886E-8152-F245-8683-F9227A1566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Proporcionalita volebních výsledků se promítá do složení zákonodárného sboru</a:t>
            </a:r>
          </a:p>
          <a:p>
            <a:pPr lvl="1"/>
            <a:r>
              <a:rPr lang="cs-CZ" dirty="0"/>
              <a:t>Vždy dochází ke zkreslení</a:t>
            </a:r>
          </a:p>
          <a:p>
            <a:r>
              <a:rPr lang="cs-CZ" dirty="0"/>
              <a:t>Metody volebních kvót</a:t>
            </a:r>
          </a:p>
          <a:p>
            <a:pPr lvl="1"/>
            <a:r>
              <a:rPr lang="cs-CZ" dirty="0" err="1"/>
              <a:t>Hareova</a:t>
            </a:r>
            <a:r>
              <a:rPr lang="cs-CZ" dirty="0"/>
              <a:t> kvóta – V/S</a:t>
            </a:r>
          </a:p>
          <a:p>
            <a:pPr lvl="1"/>
            <a:r>
              <a:rPr lang="cs-CZ" dirty="0" err="1"/>
              <a:t>Hagenbach-Bischoffova</a:t>
            </a:r>
            <a:r>
              <a:rPr lang="cs-CZ" dirty="0"/>
              <a:t> kvóta – V/(S+1)</a:t>
            </a:r>
          </a:p>
          <a:p>
            <a:r>
              <a:rPr lang="cs-CZ" dirty="0"/>
              <a:t>Metody volebních dělitelů</a:t>
            </a:r>
          </a:p>
          <a:p>
            <a:pPr lvl="1"/>
            <a:r>
              <a:rPr lang="cs-CZ" dirty="0" err="1"/>
              <a:t>d‘Hondtova</a:t>
            </a:r>
            <a:r>
              <a:rPr lang="cs-CZ" dirty="0"/>
              <a:t> metoda</a:t>
            </a:r>
          </a:p>
          <a:p>
            <a:pPr lvl="1"/>
            <a:r>
              <a:rPr lang="cs-CZ" dirty="0" err="1"/>
              <a:t>Sainte-Laguë</a:t>
            </a:r>
            <a:endParaRPr lang="cs-CZ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8586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308712-1CC4-D543-89B8-FD99ED9E9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Metody volebních dělitelů</a:t>
            </a:r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B3249DBE-2950-F744-B2C2-7D1F50F52AC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816443" y="1964724"/>
          <a:ext cx="8341971" cy="34645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58206">
                  <a:extLst>
                    <a:ext uri="{9D8B030D-6E8A-4147-A177-3AD203B41FA5}">
                      <a16:colId xmlns:a16="http://schemas.microsoft.com/office/drawing/2014/main" val="3822274409"/>
                    </a:ext>
                  </a:extLst>
                </a:gridCol>
                <a:gridCol w="1418446">
                  <a:extLst>
                    <a:ext uri="{9D8B030D-6E8A-4147-A177-3AD203B41FA5}">
                      <a16:colId xmlns:a16="http://schemas.microsoft.com/office/drawing/2014/main" val="1925135609"/>
                    </a:ext>
                  </a:extLst>
                </a:gridCol>
                <a:gridCol w="1388359">
                  <a:extLst>
                    <a:ext uri="{9D8B030D-6E8A-4147-A177-3AD203B41FA5}">
                      <a16:colId xmlns:a16="http://schemas.microsoft.com/office/drawing/2014/main" val="2775762046"/>
                    </a:ext>
                  </a:extLst>
                </a:gridCol>
                <a:gridCol w="1388359">
                  <a:extLst>
                    <a:ext uri="{9D8B030D-6E8A-4147-A177-3AD203B41FA5}">
                      <a16:colId xmlns:a16="http://schemas.microsoft.com/office/drawing/2014/main" val="56484874"/>
                    </a:ext>
                  </a:extLst>
                </a:gridCol>
                <a:gridCol w="1299168">
                  <a:extLst>
                    <a:ext uri="{9D8B030D-6E8A-4147-A177-3AD203B41FA5}">
                      <a16:colId xmlns:a16="http://schemas.microsoft.com/office/drawing/2014/main" val="2289322276"/>
                    </a:ext>
                  </a:extLst>
                </a:gridCol>
                <a:gridCol w="1389433">
                  <a:extLst>
                    <a:ext uri="{9D8B030D-6E8A-4147-A177-3AD203B41FA5}">
                      <a16:colId xmlns:a16="http://schemas.microsoft.com/office/drawing/2014/main" val="3686912317"/>
                    </a:ext>
                  </a:extLst>
                </a:gridCol>
              </a:tblGrid>
              <a:tr h="8661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3200" dirty="0">
                          <a:effectLst/>
                        </a:rPr>
                        <a:t>Strana</a:t>
                      </a:r>
                      <a:endParaRPr lang="cs-CZ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3200" dirty="0">
                          <a:effectLst/>
                        </a:rPr>
                        <a:t>1</a:t>
                      </a:r>
                      <a:endParaRPr lang="cs-CZ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3200">
                          <a:effectLst/>
                        </a:rPr>
                        <a:t>2</a:t>
                      </a:r>
                      <a:endParaRPr lang="cs-CZ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3200">
                          <a:effectLst/>
                        </a:rPr>
                        <a:t>3</a:t>
                      </a:r>
                      <a:endParaRPr lang="cs-CZ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3200">
                          <a:effectLst/>
                        </a:rPr>
                        <a:t>4</a:t>
                      </a:r>
                      <a:endParaRPr lang="cs-CZ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3200">
                          <a:effectLst/>
                        </a:rPr>
                        <a:t>5</a:t>
                      </a:r>
                      <a:endParaRPr lang="cs-CZ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34205058"/>
                  </a:ext>
                </a:extLst>
              </a:tr>
              <a:tr h="8661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3200">
                          <a:effectLst/>
                        </a:rPr>
                        <a:t>A</a:t>
                      </a:r>
                      <a:endParaRPr lang="cs-CZ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3200" dirty="0">
                          <a:effectLst/>
                        </a:rPr>
                        <a:t>1000</a:t>
                      </a:r>
                      <a:endParaRPr lang="cs-CZ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3200">
                          <a:effectLst/>
                        </a:rPr>
                        <a:t>500</a:t>
                      </a:r>
                      <a:endParaRPr lang="cs-CZ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3200">
                          <a:effectLst/>
                        </a:rPr>
                        <a:t>333</a:t>
                      </a:r>
                      <a:endParaRPr lang="cs-CZ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3200">
                          <a:effectLst/>
                        </a:rPr>
                        <a:t>250</a:t>
                      </a:r>
                      <a:endParaRPr lang="cs-CZ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3200">
                          <a:effectLst/>
                        </a:rPr>
                        <a:t>200</a:t>
                      </a:r>
                      <a:endParaRPr lang="cs-CZ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98152738"/>
                  </a:ext>
                </a:extLst>
              </a:tr>
              <a:tr h="8661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3200">
                          <a:effectLst/>
                        </a:rPr>
                        <a:t>B</a:t>
                      </a:r>
                      <a:endParaRPr lang="cs-CZ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3200" dirty="0">
                          <a:effectLst/>
                        </a:rPr>
                        <a:t>800</a:t>
                      </a:r>
                      <a:endParaRPr lang="cs-CZ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3200" dirty="0">
                          <a:effectLst/>
                        </a:rPr>
                        <a:t>400</a:t>
                      </a:r>
                      <a:endParaRPr lang="cs-CZ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3200">
                          <a:effectLst/>
                        </a:rPr>
                        <a:t>267</a:t>
                      </a:r>
                      <a:endParaRPr lang="cs-CZ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3200">
                          <a:effectLst/>
                        </a:rPr>
                        <a:t>200</a:t>
                      </a:r>
                      <a:endParaRPr lang="cs-CZ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3200">
                          <a:effectLst/>
                        </a:rPr>
                        <a:t>160</a:t>
                      </a:r>
                      <a:endParaRPr lang="cs-CZ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51167473"/>
                  </a:ext>
                </a:extLst>
              </a:tr>
              <a:tr h="8661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3200">
                          <a:effectLst/>
                        </a:rPr>
                        <a:t>C</a:t>
                      </a:r>
                      <a:endParaRPr lang="cs-CZ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3200">
                          <a:effectLst/>
                        </a:rPr>
                        <a:t>500</a:t>
                      </a:r>
                      <a:endParaRPr lang="cs-CZ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3200" dirty="0">
                          <a:effectLst/>
                        </a:rPr>
                        <a:t>250</a:t>
                      </a:r>
                      <a:endParaRPr lang="cs-CZ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3200" dirty="0">
                          <a:effectLst/>
                        </a:rPr>
                        <a:t>167</a:t>
                      </a:r>
                      <a:endParaRPr lang="cs-CZ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3200" dirty="0">
                          <a:effectLst/>
                        </a:rPr>
                        <a:t>125</a:t>
                      </a:r>
                      <a:endParaRPr lang="cs-CZ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3200" dirty="0">
                          <a:effectLst/>
                        </a:rPr>
                        <a:t>100</a:t>
                      </a:r>
                      <a:endParaRPr lang="cs-CZ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156297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49757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7092E6-1898-254B-82D2-CB20CA71A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Volby do Poslanecké sněmovny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9EE3850-D1E6-694C-8025-61525341E2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Zákon č. 247/1995 Sb. Zákon o volbách do Parlamentu České republiky</a:t>
            </a:r>
          </a:p>
          <a:p>
            <a:r>
              <a:rPr lang="cs-CZ" dirty="0"/>
              <a:t>Volební období: 4 roky</a:t>
            </a:r>
          </a:p>
          <a:p>
            <a:r>
              <a:rPr lang="cs-CZ" dirty="0"/>
              <a:t>Počet mandátů: 200</a:t>
            </a:r>
          </a:p>
          <a:p>
            <a:r>
              <a:rPr lang="cs-CZ" dirty="0"/>
              <a:t>Proporční volební systém</a:t>
            </a:r>
          </a:p>
          <a:p>
            <a:r>
              <a:rPr lang="cs-CZ" dirty="0"/>
              <a:t>Uzavírací klauzule: 5 %, 10 % pro koalice 2 stran,…</a:t>
            </a:r>
          </a:p>
          <a:p>
            <a:r>
              <a:rPr lang="cs-CZ" dirty="0"/>
              <a:t>4 přednostní hlasy</a:t>
            </a:r>
          </a:p>
          <a:p>
            <a:r>
              <a:rPr lang="cs-CZ" dirty="0"/>
              <a:t>Limit výdajů na volební kampaň: 90 mil. </a:t>
            </a:r>
            <a:r>
              <a:rPr lang="cs-CZ"/>
              <a:t>Kč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747778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B4011E-7291-C14F-8E67-34E52F0E1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Volební obvody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CB6759D-AF40-9649-959D-40CD14CC1A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14 volebních obvodů</a:t>
            </a:r>
          </a:p>
          <a:p>
            <a:pPr lvl="1"/>
            <a:r>
              <a:rPr lang="cs-CZ" dirty="0"/>
              <a:t>Kraje + Praha</a:t>
            </a:r>
          </a:p>
          <a:p>
            <a:r>
              <a:rPr lang="cs-CZ" dirty="0"/>
              <a:t>Velikost obvodů</a:t>
            </a:r>
          </a:p>
          <a:p>
            <a:pPr lvl="1"/>
            <a:r>
              <a:rPr lang="cs-CZ" dirty="0"/>
              <a:t>Proměnlivá</a:t>
            </a:r>
          </a:p>
          <a:p>
            <a:r>
              <a:rPr lang="cs-CZ" dirty="0"/>
              <a:t>Republikové mandátové číslo</a:t>
            </a:r>
          </a:p>
          <a:p>
            <a:pPr lvl="1"/>
            <a:r>
              <a:rPr lang="cs-CZ" dirty="0"/>
              <a:t>Všechny volební hlasy ve všech obvodech / počet mandátů</a:t>
            </a:r>
          </a:p>
          <a:p>
            <a:pPr lvl="1"/>
            <a:r>
              <a:rPr lang="cs-CZ" dirty="0"/>
              <a:t>Hlasy v jednotlivých obvodech / mandátové číslo</a:t>
            </a:r>
          </a:p>
          <a:p>
            <a:pPr lvl="1"/>
            <a:r>
              <a:rPr lang="cs-CZ" dirty="0"/>
              <a:t>Dále metoda největších zbytků</a:t>
            </a:r>
          </a:p>
        </p:txBody>
      </p:sp>
    </p:spTree>
    <p:extLst>
      <p:ext uri="{BB962C8B-B14F-4D97-AF65-F5344CB8AC3E}">
        <p14:creationId xmlns:p14="http://schemas.microsoft.com/office/powerpoint/2010/main" val="2369562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355AAB-C27D-EF49-9B0A-06974EA22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Volební obvody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374395-3E81-FC41-B9D4-6CA7BA1A0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145239" cy="4351338"/>
          </a:xfrm>
        </p:spPr>
        <p:txBody>
          <a:bodyPr/>
          <a:lstStyle/>
          <a:p>
            <a:r>
              <a:rPr lang="cs-CZ" dirty="0"/>
              <a:t>Různě velké</a:t>
            </a:r>
          </a:p>
          <a:p>
            <a:r>
              <a:rPr lang="cs-CZ" dirty="0"/>
              <a:t>Vliv na faktický volební práh</a:t>
            </a:r>
          </a:p>
          <a:p>
            <a:pPr lvl="1"/>
            <a:r>
              <a:rPr lang="cs-CZ" dirty="0"/>
              <a:t>Může být reálně vyšší než 5 %</a:t>
            </a:r>
          </a:p>
          <a:p>
            <a:endParaRPr lang="cs-CZ" dirty="0"/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EED165A1-373F-6E42-A90C-1062A044CC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1406802"/>
              </p:ext>
            </p:extLst>
          </p:nvPr>
        </p:nvGraphicFramePr>
        <p:xfrm>
          <a:off x="3983439" y="1460834"/>
          <a:ext cx="7482674" cy="5080920"/>
        </p:xfrm>
        <a:graphic>
          <a:graphicData uri="http://schemas.openxmlformats.org/drawingml/2006/table">
            <a:tbl>
              <a:tblPr/>
              <a:tblGrid>
                <a:gridCol w="3741337">
                  <a:extLst>
                    <a:ext uri="{9D8B030D-6E8A-4147-A177-3AD203B41FA5}">
                      <a16:colId xmlns:a16="http://schemas.microsoft.com/office/drawing/2014/main" val="1253274311"/>
                    </a:ext>
                  </a:extLst>
                </a:gridCol>
                <a:gridCol w="3741337">
                  <a:extLst>
                    <a:ext uri="{9D8B030D-6E8A-4147-A177-3AD203B41FA5}">
                      <a16:colId xmlns:a16="http://schemas.microsoft.com/office/drawing/2014/main" val="2046383528"/>
                    </a:ext>
                  </a:extLst>
                </a:gridCol>
              </a:tblGrid>
              <a:tr h="2900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dirty="0">
                          <a:solidFill>
                            <a:srgbClr val="333333"/>
                          </a:solidFill>
                          <a:effectLst/>
                        </a:rPr>
                        <a:t>Kraj</a:t>
                      </a:r>
                    </a:p>
                  </a:txBody>
                  <a:tcPr marL="67778" marR="67778" marT="47444" marB="47444" anchor="ctr">
                    <a:lnL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>
                          <a:solidFill>
                            <a:srgbClr val="333333"/>
                          </a:solidFill>
                          <a:effectLst/>
                        </a:rPr>
                        <a:t>Počet krajských mandátů</a:t>
                      </a:r>
                    </a:p>
                  </a:txBody>
                  <a:tcPr marL="67778" marR="67778" marT="47444" marB="47444" anchor="ctr">
                    <a:lnL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5563962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b="0" dirty="0">
                          <a:solidFill>
                            <a:srgbClr val="565656"/>
                          </a:solidFill>
                          <a:effectLst/>
                        </a:rPr>
                        <a:t>Hl. m. Praha</a:t>
                      </a:r>
                    </a:p>
                  </a:txBody>
                  <a:tcPr marL="67778" marR="67778" marT="47444" marB="47444">
                    <a:lnL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>
                          <a:solidFill>
                            <a:srgbClr val="565656"/>
                          </a:solidFill>
                          <a:effectLst/>
                        </a:rPr>
                        <a:t>24</a:t>
                      </a:r>
                    </a:p>
                  </a:txBody>
                  <a:tcPr marL="67778" marR="67778" marT="47444" marB="47444">
                    <a:lnL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5278675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b="0" dirty="0">
                          <a:solidFill>
                            <a:srgbClr val="565656"/>
                          </a:solidFill>
                          <a:effectLst/>
                        </a:rPr>
                        <a:t>Středočeský</a:t>
                      </a:r>
                    </a:p>
                  </a:txBody>
                  <a:tcPr marL="67778" marR="67778" marT="47444" marB="47444">
                    <a:lnL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>
                          <a:solidFill>
                            <a:srgbClr val="565656"/>
                          </a:solidFill>
                          <a:effectLst/>
                        </a:rPr>
                        <a:t>26</a:t>
                      </a:r>
                    </a:p>
                  </a:txBody>
                  <a:tcPr marL="67778" marR="67778" marT="47444" marB="47444">
                    <a:lnL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6842631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b="0" dirty="0">
                          <a:solidFill>
                            <a:srgbClr val="565656"/>
                          </a:solidFill>
                          <a:effectLst/>
                        </a:rPr>
                        <a:t>Jihočeský</a:t>
                      </a:r>
                    </a:p>
                  </a:txBody>
                  <a:tcPr marL="67778" marR="67778" marT="47444" marB="47444">
                    <a:lnL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>
                          <a:solidFill>
                            <a:srgbClr val="565656"/>
                          </a:solidFill>
                          <a:effectLst/>
                        </a:rPr>
                        <a:t>13</a:t>
                      </a:r>
                    </a:p>
                  </a:txBody>
                  <a:tcPr marL="67778" marR="67778" marT="47444" marB="47444">
                    <a:lnL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1697213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b="0" dirty="0">
                          <a:solidFill>
                            <a:srgbClr val="565656"/>
                          </a:solidFill>
                          <a:effectLst/>
                        </a:rPr>
                        <a:t>Plzeňský</a:t>
                      </a:r>
                    </a:p>
                  </a:txBody>
                  <a:tcPr marL="67778" marR="67778" marT="47444" marB="47444">
                    <a:lnL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>
                          <a:solidFill>
                            <a:srgbClr val="565656"/>
                          </a:solidFill>
                          <a:effectLst/>
                        </a:rPr>
                        <a:t>11</a:t>
                      </a:r>
                    </a:p>
                  </a:txBody>
                  <a:tcPr marL="67778" marR="67778" marT="47444" marB="47444">
                    <a:lnL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2627052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b="0" dirty="0">
                          <a:solidFill>
                            <a:srgbClr val="565656"/>
                          </a:solidFill>
                          <a:effectLst/>
                        </a:rPr>
                        <a:t>Karlovarský</a:t>
                      </a:r>
                    </a:p>
                  </a:txBody>
                  <a:tcPr marL="67778" marR="67778" marT="47444" marB="47444">
                    <a:lnL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>
                          <a:solidFill>
                            <a:srgbClr val="565656"/>
                          </a:solidFill>
                          <a:effectLst/>
                        </a:rPr>
                        <a:t>5</a:t>
                      </a:r>
                    </a:p>
                  </a:txBody>
                  <a:tcPr marL="67778" marR="67778" marT="47444" marB="47444">
                    <a:lnL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2417303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b="0">
                          <a:solidFill>
                            <a:srgbClr val="565656"/>
                          </a:solidFill>
                          <a:effectLst/>
                        </a:rPr>
                        <a:t>Ústecký</a:t>
                      </a:r>
                    </a:p>
                  </a:txBody>
                  <a:tcPr marL="67778" marR="67778" marT="47444" marB="47444">
                    <a:lnL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>
                          <a:solidFill>
                            <a:srgbClr val="565656"/>
                          </a:solidFill>
                          <a:effectLst/>
                        </a:rPr>
                        <a:t>13</a:t>
                      </a:r>
                    </a:p>
                  </a:txBody>
                  <a:tcPr marL="67778" marR="67778" marT="47444" marB="47444">
                    <a:lnL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6102668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b="0" dirty="0">
                          <a:solidFill>
                            <a:srgbClr val="565656"/>
                          </a:solidFill>
                          <a:effectLst/>
                        </a:rPr>
                        <a:t>Liberecký</a:t>
                      </a:r>
                    </a:p>
                  </a:txBody>
                  <a:tcPr marL="67778" marR="67778" marT="47444" marB="47444">
                    <a:lnL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>
                          <a:solidFill>
                            <a:srgbClr val="565656"/>
                          </a:solidFill>
                          <a:effectLst/>
                        </a:rPr>
                        <a:t>8</a:t>
                      </a:r>
                    </a:p>
                  </a:txBody>
                  <a:tcPr marL="67778" marR="67778" marT="47444" marB="47444">
                    <a:lnL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8517023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b="0">
                          <a:solidFill>
                            <a:srgbClr val="565656"/>
                          </a:solidFill>
                          <a:effectLst/>
                        </a:rPr>
                        <a:t>Královéhradecký</a:t>
                      </a:r>
                    </a:p>
                  </a:txBody>
                  <a:tcPr marL="67778" marR="67778" marT="47444" marB="47444">
                    <a:lnL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dirty="0">
                          <a:solidFill>
                            <a:srgbClr val="565656"/>
                          </a:solidFill>
                          <a:effectLst/>
                        </a:rPr>
                        <a:t>11</a:t>
                      </a:r>
                    </a:p>
                  </a:txBody>
                  <a:tcPr marL="67778" marR="67778" marT="47444" marB="47444">
                    <a:lnL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206465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b="0">
                          <a:solidFill>
                            <a:srgbClr val="565656"/>
                          </a:solidFill>
                          <a:effectLst/>
                        </a:rPr>
                        <a:t>Pardubický</a:t>
                      </a:r>
                    </a:p>
                  </a:txBody>
                  <a:tcPr marL="67778" marR="67778" marT="47444" marB="47444">
                    <a:lnL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dirty="0">
                          <a:solidFill>
                            <a:srgbClr val="565656"/>
                          </a:solidFill>
                          <a:effectLst/>
                        </a:rPr>
                        <a:t>10</a:t>
                      </a:r>
                    </a:p>
                  </a:txBody>
                  <a:tcPr marL="67778" marR="67778" marT="47444" marB="47444">
                    <a:lnL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1433003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b="0">
                          <a:solidFill>
                            <a:srgbClr val="565656"/>
                          </a:solidFill>
                          <a:effectLst/>
                        </a:rPr>
                        <a:t>Vysočina</a:t>
                      </a:r>
                    </a:p>
                  </a:txBody>
                  <a:tcPr marL="67778" marR="67778" marT="47444" marB="47444">
                    <a:lnL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dirty="0">
                          <a:solidFill>
                            <a:srgbClr val="565656"/>
                          </a:solidFill>
                          <a:effectLst/>
                        </a:rPr>
                        <a:t>10</a:t>
                      </a:r>
                    </a:p>
                  </a:txBody>
                  <a:tcPr marL="67778" marR="67778" marT="47444" marB="47444">
                    <a:lnL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1285385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b="0">
                          <a:solidFill>
                            <a:srgbClr val="565656"/>
                          </a:solidFill>
                          <a:effectLst/>
                        </a:rPr>
                        <a:t>Jihomoravský</a:t>
                      </a:r>
                    </a:p>
                  </a:txBody>
                  <a:tcPr marL="67778" marR="67778" marT="47444" marB="47444">
                    <a:lnL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dirty="0">
                          <a:solidFill>
                            <a:srgbClr val="565656"/>
                          </a:solidFill>
                          <a:effectLst/>
                        </a:rPr>
                        <a:t>23</a:t>
                      </a:r>
                    </a:p>
                  </a:txBody>
                  <a:tcPr marL="67778" marR="67778" marT="47444" marB="47444">
                    <a:lnL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317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b="0">
                          <a:solidFill>
                            <a:srgbClr val="565656"/>
                          </a:solidFill>
                          <a:effectLst/>
                        </a:rPr>
                        <a:t>Olomoucký</a:t>
                      </a:r>
                    </a:p>
                  </a:txBody>
                  <a:tcPr marL="67778" marR="67778" marT="47444" marB="47444">
                    <a:lnL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dirty="0">
                          <a:solidFill>
                            <a:srgbClr val="565656"/>
                          </a:solidFill>
                          <a:effectLst/>
                        </a:rPr>
                        <a:t>12</a:t>
                      </a:r>
                    </a:p>
                  </a:txBody>
                  <a:tcPr marL="67778" marR="67778" marT="47444" marB="47444">
                    <a:lnL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8549820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b="0">
                          <a:solidFill>
                            <a:srgbClr val="565656"/>
                          </a:solidFill>
                          <a:effectLst/>
                        </a:rPr>
                        <a:t>Zlínský</a:t>
                      </a:r>
                    </a:p>
                  </a:txBody>
                  <a:tcPr marL="67778" marR="67778" marT="47444" marB="47444">
                    <a:lnL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dirty="0">
                          <a:solidFill>
                            <a:srgbClr val="565656"/>
                          </a:solidFill>
                          <a:effectLst/>
                        </a:rPr>
                        <a:t>12</a:t>
                      </a:r>
                    </a:p>
                  </a:txBody>
                  <a:tcPr marL="67778" marR="67778" marT="47444" marB="47444">
                    <a:lnL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904884"/>
                  </a:ext>
                </a:extLst>
              </a:tr>
              <a:tr h="290089"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b="0">
                          <a:solidFill>
                            <a:srgbClr val="565656"/>
                          </a:solidFill>
                          <a:effectLst/>
                        </a:rPr>
                        <a:t>Moravskoslezský</a:t>
                      </a:r>
                    </a:p>
                  </a:txBody>
                  <a:tcPr marL="67778" marR="67778" marT="47444" marB="47444">
                    <a:lnL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dirty="0">
                          <a:solidFill>
                            <a:srgbClr val="565656"/>
                          </a:solidFill>
                          <a:effectLst/>
                        </a:rPr>
                        <a:t>22</a:t>
                      </a:r>
                    </a:p>
                  </a:txBody>
                  <a:tcPr marL="67778" marR="67778" marT="47444" marB="47444">
                    <a:lnL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36038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124583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555</TotalTime>
  <Words>2516</Words>
  <Application>Microsoft Macintosh PowerPoint</Application>
  <PresentationFormat>Širokoúhlá obrazovka</PresentationFormat>
  <Paragraphs>811</Paragraphs>
  <Slides>43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43</vt:i4>
      </vt:variant>
    </vt:vector>
  </HeadingPairs>
  <TitlesOfParts>
    <vt:vector size="49" baseType="lpstr">
      <vt:lpstr>Arial</vt:lpstr>
      <vt:lpstr>Calibri</vt:lpstr>
      <vt:lpstr>Calibri Light</vt:lpstr>
      <vt:lpstr>Cambria Math</vt:lpstr>
      <vt:lpstr>Times New Roman</vt:lpstr>
      <vt:lpstr>Motiv Office</vt:lpstr>
      <vt:lpstr>Politické instituce a modely vládnutí v ČR</vt:lpstr>
      <vt:lpstr>Prezentace aplikace PowerPoint</vt:lpstr>
      <vt:lpstr>Volební systémy</vt:lpstr>
      <vt:lpstr>Volební systémy</vt:lpstr>
      <vt:lpstr>Poměrné volební systémy</vt:lpstr>
      <vt:lpstr>Metody volebních dělitelů</vt:lpstr>
      <vt:lpstr>Volby do Poslanecké sněmovny</vt:lpstr>
      <vt:lpstr>Volební obvody</vt:lpstr>
      <vt:lpstr>Volební obvody</vt:lpstr>
      <vt:lpstr>Efekt velikosti volebního obvodu</vt:lpstr>
      <vt:lpstr>Volební reformy</vt:lpstr>
      <vt:lpstr>Volební reformy</vt:lpstr>
      <vt:lpstr>Volební reformy</vt:lpstr>
      <vt:lpstr>Senátní volby</vt:lpstr>
      <vt:lpstr>Senátní volby</vt:lpstr>
      <vt:lpstr>Evropské volby</vt:lpstr>
      <vt:lpstr>Evropské volby - specifika</vt:lpstr>
      <vt:lpstr>Evropské volby - specifika</vt:lpstr>
      <vt:lpstr>Evropské volby - specifika</vt:lpstr>
      <vt:lpstr>Krajské volby</vt:lpstr>
      <vt:lpstr>Komunální volby</vt:lpstr>
      <vt:lpstr>Komunální volby</vt:lpstr>
      <vt:lpstr>Komunální volby</vt:lpstr>
      <vt:lpstr>Komunální volby</vt:lpstr>
      <vt:lpstr>Volební analýza</vt:lpstr>
      <vt:lpstr>Zdroje dat</vt:lpstr>
      <vt:lpstr>Zdroje dat</vt:lpstr>
      <vt:lpstr>Volatilita</vt:lpstr>
      <vt:lpstr>Volatilita</vt:lpstr>
      <vt:lpstr>Efektivní počet stran</vt:lpstr>
      <vt:lpstr>Volební geografie</vt:lpstr>
      <vt:lpstr>Nacionalizace</vt:lpstr>
      <vt:lpstr>Nacionalizace</vt:lpstr>
      <vt:lpstr>Local Indicators of Spatial Association  (ODS 2013)</vt:lpstr>
      <vt:lpstr>Local Indicators of Spatial Association  (KSČM 2013)</vt:lpstr>
      <vt:lpstr>Local Indicators of Spatial Association  (KDU-ČSL 2013)</vt:lpstr>
      <vt:lpstr>Local Indicators of Spatial Association  (ANO 2013)</vt:lpstr>
      <vt:lpstr>ANO 2025</vt:lpstr>
      <vt:lpstr>Ekologická inference</vt:lpstr>
      <vt:lpstr>Volební chování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Jakub Stauber</dc:creator>
  <cp:lastModifiedBy>Jakub Stauber</cp:lastModifiedBy>
  <cp:revision>44</cp:revision>
  <dcterms:created xsi:type="dcterms:W3CDTF">2019-05-07T06:45:03Z</dcterms:created>
  <dcterms:modified xsi:type="dcterms:W3CDTF">2025-10-16T08:59:00Z</dcterms:modified>
</cp:coreProperties>
</file>