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3" r:id="rId8"/>
    <p:sldId id="259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AA0D0D-2347-435E-A4CB-D23470EC4FB0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06540FE-002F-484F-92F0-36AD4DABFD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vinky.cz/" TargetMode="External"/><Relationship Id="rId2" Type="http://schemas.openxmlformats.org/officeDocument/2006/relationships/hyperlink" Target="http://www.cadena3.e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pais.es/" TargetMode="External"/><Relationship Id="rId2" Type="http://schemas.openxmlformats.org/officeDocument/2006/relationships/hyperlink" Target="http://www.elpais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pais.com/" TargetMode="External"/><Relationship Id="rId2" Type="http://schemas.openxmlformats.org/officeDocument/2006/relationships/hyperlink" Target="http://politica.elpais.com/politica/2014/12/23/actualidad/1419336725_74244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uyinteresante.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lpais.com/elpais/2016/12/15/ciencia/1481798404_436882.html" TargetMode="External"/><Relationship Id="rId2" Type="http://schemas.openxmlformats.org/officeDocument/2006/relationships/hyperlink" Target="https://elpais.com/tag/inteligencia_artificial/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KG 1 – 7. přednáška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Sloveso</a:t>
            </a:r>
            <a:endParaRPr lang="cs-CZ" dirty="0"/>
          </a:p>
          <a:p>
            <a:r>
              <a:rPr lang="cs-CZ" dirty="0" smtClean="0"/>
              <a:t>Slovesná osoba a číslo</a:t>
            </a:r>
          </a:p>
          <a:p>
            <a:r>
              <a:rPr lang="cs-CZ" dirty="0" smtClean="0"/>
              <a:t>Nefinitní slovesné tvary</a:t>
            </a:r>
          </a:p>
          <a:p>
            <a:r>
              <a:rPr lang="cs-CZ" dirty="0" smtClean="0"/>
              <a:t>Opisné vazby</a:t>
            </a:r>
          </a:p>
        </p:txBody>
      </p:sp>
    </p:spTree>
    <p:extLst>
      <p:ext uri="{BB962C8B-B14F-4D97-AF65-F5344CB8AC3E}">
        <p14:creationId xmlns:p14="http://schemas.microsoft.com/office/powerpoint/2010/main" val="3892655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gerundium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Užití (NGRAE):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Tzv. doplněk:</a:t>
            </a:r>
          </a:p>
          <a:p>
            <a:pPr marL="0" indent="0">
              <a:buNone/>
            </a:pPr>
            <a:r>
              <a:rPr lang="cs-CZ" dirty="0" err="1" smtClean="0"/>
              <a:t>Llegó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llorando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Příslovečné určení:</a:t>
            </a:r>
          </a:p>
          <a:p>
            <a:pPr marL="0" indent="0">
              <a:buNone/>
            </a:pPr>
            <a:r>
              <a:rPr lang="cs-CZ" dirty="0" smtClean="0"/>
              <a:t>La </a:t>
            </a:r>
            <a:r>
              <a:rPr lang="cs-CZ" dirty="0" err="1" smtClean="0"/>
              <a:t>herida</a:t>
            </a:r>
            <a:r>
              <a:rPr lang="cs-CZ" dirty="0" smtClean="0"/>
              <a:t> se </a:t>
            </a:r>
            <a:r>
              <a:rPr lang="cs-CZ" dirty="0" err="1" smtClean="0"/>
              <a:t>curó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aplicándole</a:t>
            </a:r>
            <a:r>
              <a:rPr lang="cs-CZ" dirty="0" smtClean="0"/>
              <a:t> </a:t>
            </a:r>
            <a:r>
              <a:rPr lang="cs-CZ" dirty="0" err="1" smtClean="0"/>
              <a:t>antibióticos</a:t>
            </a:r>
            <a:r>
              <a:rPr lang="cs-CZ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Tzv. periferní užití: 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Cambiando</a:t>
            </a:r>
            <a:r>
              <a:rPr lang="cs-CZ" dirty="0" smtClean="0"/>
              <a:t> el </a:t>
            </a:r>
            <a:r>
              <a:rPr lang="cs-CZ" dirty="0" err="1" smtClean="0"/>
              <a:t>tema</a:t>
            </a:r>
            <a:r>
              <a:rPr lang="cs-CZ" dirty="0" smtClean="0"/>
              <a:t>, </a:t>
            </a:r>
            <a:r>
              <a:rPr lang="cs-CZ" dirty="0" err="1" smtClean="0"/>
              <a:t>dijo</a:t>
            </a:r>
            <a:r>
              <a:rPr lang="cs-CZ" dirty="0" smtClean="0"/>
              <a:t> </a:t>
            </a:r>
            <a:r>
              <a:rPr lang="cs-CZ" dirty="0" err="1" smtClean="0"/>
              <a:t>Maldonado</a:t>
            </a:r>
            <a:r>
              <a:rPr lang="cs-CZ" dirty="0" smtClean="0"/>
              <a:t>: -</a:t>
            </a:r>
            <a:r>
              <a:rPr lang="cs-CZ" dirty="0" err="1" smtClean="0"/>
              <a:t>Hemos</a:t>
            </a:r>
            <a:r>
              <a:rPr lang="cs-CZ" dirty="0" smtClean="0"/>
              <a:t> </a:t>
            </a:r>
            <a:r>
              <a:rPr lang="cs-CZ" dirty="0" err="1" smtClean="0"/>
              <a:t>quemado</a:t>
            </a:r>
            <a:r>
              <a:rPr lang="cs-CZ" dirty="0" smtClean="0"/>
              <a:t> las </a:t>
            </a:r>
            <a:r>
              <a:rPr lang="cs-CZ" dirty="0" err="1" smtClean="0"/>
              <a:t>naves</a:t>
            </a:r>
            <a:r>
              <a:rPr lang="cs-CZ" dirty="0" smtClean="0"/>
              <a:t>…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Opisné vazby:</a:t>
            </a:r>
          </a:p>
          <a:p>
            <a:pPr marL="0" indent="0">
              <a:buNone/>
            </a:pPr>
            <a:r>
              <a:rPr lang="es-ES" dirty="0" smtClean="0"/>
              <a:t>Como lo </a:t>
            </a:r>
            <a:r>
              <a:rPr lang="es-ES" dirty="0" smtClean="0">
                <a:solidFill>
                  <a:srgbClr val="FF0000"/>
                </a:solidFill>
              </a:rPr>
              <a:t>vienen haciendo</a:t>
            </a:r>
            <a:r>
              <a:rPr lang="es-ES" dirty="0" smtClean="0"/>
              <a:t> desde hace siglos, con mucho éxito y enorme amén.</a:t>
            </a: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Tzv. nesprávné užití:</a:t>
            </a:r>
          </a:p>
          <a:p>
            <a:pPr marL="0" indent="0">
              <a:buNone/>
            </a:pPr>
            <a:r>
              <a:rPr lang="cs-CZ" dirty="0" err="1" smtClean="0"/>
              <a:t>Lo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se </a:t>
            </a:r>
            <a:r>
              <a:rPr lang="cs-CZ" dirty="0" err="1" smtClean="0"/>
              <a:t>pretende</a:t>
            </a:r>
            <a:r>
              <a:rPr lang="cs-CZ" dirty="0" smtClean="0"/>
              <a:t> es </a:t>
            </a:r>
            <a:r>
              <a:rPr lang="cs-CZ" dirty="0" err="1" smtClean="0">
                <a:solidFill>
                  <a:srgbClr val="FF0000"/>
                </a:solidFill>
              </a:rPr>
              <a:t>consiguiendo</a:t>
            </a:r>
            <a:r>
              <a:rPr lang="cs-CZ" dirty="0" smtClean="0"/>
              <a:t> la ruina </a:t>
            </a:r>
            <a:r>
              <a:rPr lang="cs-CZ" dirty="0" err="1" smtClean="0"/>
              <a:t>total</a:t>
            </a:r>
            <a:r>
              <a:rPr lang="cs-CZ" dirty="0" smtClean="0"/>
              <a:t>. (</a:t>
            </a:r>
            <a:r>
              <a:rPr lang="cs-CZ" i="1" dirty="0" err="1" smtClean="0"/>
              <a:t>Puerto</a:t>
            </a:r>
            <a:r>
              <a:rPr lang="cs-CZ" i="1" dirty="0" smtClean="0"/>
              <a:t> </a:t>
            </a:r>
            <a:r>
              <a:rPr lang="cs-CZ" i="1" dirty="0" err="1" smtClean="0"/>
              <a:t>Rico</a:t>
            </a:r>
            <a:r>
              <a:rPr lang="cs-CZ" i="1" dirty="0" smtClean="0"/>
              <a:t>, snad vliv angličtiny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794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participium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Jediný tvar: </a:t>
            </a:r>
            <a:r>
              <a:rPr lang="cs-CZ" i="1" dirty="0" err="1" smtClean="0">
                <a:solidFill>
                  <a:srgbClr val="FF0000"/>
                </a:solidFill>
              </a:rPr>
              <a:t>hablado</a:t>
            </a:r>
            <a:r>
              <a:rPr lang="cs-CZ" i="1" dirty="0" smtClean="0">
                <a:solidFill>
                  <a:srgbClr val="FF0000"/>
                </a:solidFill>
              </a:rPr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comido</a:t>
            </a:r>
            <a:r>
              <a:rPr lang="cs-CZ" i="1" dirty="0" smtClean="0">
                <a:solidFill>
                  <a:srgbClr val="FF0000"/>
                </a:solidFill>
              </a:rPr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vivido</a:t>
            </a:r>
            <a:r>
              <a:rPr lang="cs-CZ" i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 smtClean="0"/>
              <a:t>Shoda v rodě a v čísle.</a:t>
            </a:r>
          </a:p>
          <a:p>
            <a:pPr marL="0" indent="0">
              <a:buNone/>
            </a:pPr>
            <a:r>
              <a:rPr lang="cs-CZ" dirty="0" smtClean="0"/>
              <a:t>Užití: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Složené časy (neměnný tvar): </a:t>
            </a:r>
          </a:p>
          <a:p>
            <a:pPr marL="0" indent="0">
              <a:buNone/>
            </a:pPr>
            <a:r>
              <a:rPr lang="cs-CZ" dirty="0" err="1" smtClean="0"/>
              <a:t>María</a:t>
            </a:r>
            <a:r>
              <a:rPr lang="cs-CZ" dirty="0" smtClean="0"/>
              <a:t> ha </a:t>
            </a:r>
            <a:r>
              <a:rPr lang="cs-CZ" dirty="0" err="1" smtClean="0">
                <a:solidFill>
                  <a:srgbClr val="FF0000"/>
                </a:solidFill>
              </a:rPr>
              <a:t>publicado</a:t>
            </a:r>
            <a:r>
              <a:rPr lang="cs-CZ" dirty="0" smtClean="0"/>
              <a:t> la </a:t>
            </a:r>
            <a:r>
              <a:rPr lang="cs-CZ" dirty="0" err="1" smtClean="0"/>
              <a:t>tesis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Polovětné konstrukce: </a:t>
            </a:r>
          </a:p>
          <a:p>
            <a:r>
              <a:rPr lang="cs-CZ" dirty="0" smtClean="0"/>
              <a:t>Příčinné: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Destrozado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como</a:t>
            </a:r>
            <a:r>
              <a:rPr lang="cs-CZ" dirty="0" smtClean="0"/>
              <a:t> </a:t>
            </a:r>
            <a:r>
              <a:rPr lang="cs-CZ" dirty="0" err="1" smtClean="0"/>
              <a:t>estaba</a:t>
            </a:r>
            <a:r>
              <a:rPr lang="cs-CZ" dirty="0" smtClean="0"/>
              <a:t>, </a:t>
            </a:r>
            <a:r>
              <a:rPr lang="cs-CZ" dirty="0" err="1" smtClean="0"/>
              <a:t>lo</a:t>
            </a:r>
            <a:r>
              <a:rPr lang="cs-CZ" dirty="0" smtClean="0"/>
              <a:t> </a:t>
            </a:r>
            <a:r>
              <a:rPr lang="cs-CZ" dirty="0" err="1" smtClean="0"/>
              <a:t>mejor</a:t>
            </a:r>
            <a:r>
              <a:rPr lang="cs-CZ" dirty="0" smtClean="0"/>
              <a:t> </a:t>
            </a:r>
            <a:r>
              <a:rPr lang="cs-CZ" dirty="0" err="1" smtClean="0"/>
              <a:t>era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se </a:t>
            </a:r>
            <a:r>
              <a:rPr lang="cs-CZ" dirty="0" err="1" smtClean="0"/>
              <a:t>metiera</a:t>
            </a:r>
            <a:r>
              <a:rPr lang="cs-CZ" dirty="0" smtClean="0"/>
              <a:t> en la </a:t>
            </a:r>
            <a:r>
              <a:rPr lang="cs-CZ" dirty="0" err="1" smtClean="0"/>
              <a:t>cama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Podmínkové: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Hechas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así</a:t>
            </a:r>
            <a:r>
              <a:rPr lang="cs-CZ" dirty="0" smtClean="0"/>
              <a:t> las </a:t>
            </a:r>
            <a:r>
              <a:rPr lang="cs-CZ" dirty="0" err="1" smtClean="0"/>
              <a:t>cosas</a:t>
            </a:r>
            <a:r>
              <a:rPr lang="cs-CZ" dirty="0" smtClean="0"/>
              <a:t>, </a:t>
            </a:r>
            <a:r>
              <a:rPr lang="cs-CZ" dirty="0" err="1" smtClean="0"/>
              <a:t>nadie</a:t>
            </a:r>
            <a:r>
              <a:rPr lang="cs-CZ" dirty="0" smtClean="0"/>
              <a:t> </a:t>
            </a:r>
            <a:r>
              <a:rPr lang="cs-CZ" dirty="0" err="1" smtClean="0"/>
              <a:t>podrá</a:t>
            </a:r>
            <a:r>
              <a:rPr lang="cs-CZ" dirty="0" smtClean="0"/>
              <a:t> </a:t>
            </a:r>
            <a:r>
              <a:rPr lang="cs-CZ" dirty="0" err="1" smtClean="0"/>
              <a:t>decir</a:t>
            </a:r>
            <a:r>
              <a:rPr lang="cs-CZ" dirty="0" smtClean="0"/>
              <a:t> </a:t>
            </a:r>
            <a:r>
              <a:rPr lang="cs-CZ" dirty="0" err="1" smtClean="0"/>
              <a:t>nada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Opisné vazby:</a:t>
            </a:r>
          </a:p>
          <a:p>
            <a:pPr marL="0" indent="0">
              <a:buNone/>
            </a:pPr>
            <a:r>
              <a:rPr lang="es-ES" dirty="0" smtClean="0"/>
              <a:t>"Nunca pensé </a:t>
            </a: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que</a:t>
            </a:r>
            <a:r>
              <a:rPr lang="es-ES" dirty="0" smtClean="0">
                <a:solidFill>
                  <a:srgbClr val="FF0000"/>
                </a:solidFill>
              </a:rPr>
              <a:t> estuviesen escondidos</a:t>
            </a:r>
            <a:r>
              <a:rPr lang="es-ES" dirty="0" smtClean="0"/>
              <a:t>, les buscamos en la morgue y en los hospitales", ha insistido el ministro.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575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Opisné vazby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(polo)pomocné + významové sloveso v infinitivu, gerundiu, participiu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Různá míra integrace prvků → rozdíly v repertoáru opisných vazeb u různých autorů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Typy opisných vazeb: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Infinitiv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Gerundium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Participium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174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Opisné vazby s infinitivem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dirty="0"/>
              <a:t>Perifráze modální:</a:t>
            </a:r>
          </a:p>
          <a:p>
            <a:r>
              <a:rPr lang="cs-CZ" dirty="0" err="1">
                <a:solidFill>
                  <a:srgbClr val="FF0000"/>
                </a:solidFill>
              </a:rPr>
              <a:t>Deber</a:t>
            </a:r>
            <a:r>
              <a:rPr lang="cs-CZ" dirty="0">
                <a:solidFill>
                  <a:srgbClr val="FF0000"/>
                </a:solidFill>
              </a:rPr>
              <a:t> + </a:t>
            </a:r>
            <a:r>
              <a:rPr lang="cs-CZ" dirty="0" err="1">
                <a:solidFill>
                  <a:srgbClr val="FF0000"/>
                </a:solidFill>
              </a:rPr>
              <a:t>infitinitiv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Deber</a:t>
            </a:r>
            <a:r>
              <a:rPr lang="cs-CZ" dirty="0">
                <a:solidFill>
                  <a:srgbClr val="FF0000"/>
                </a:solidFill>
              </a:rPr>
              <a:t> de + infinitiv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Debes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beber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/>
              <a:t>mucha</a:t>
            </a:r>
            <a:r>
              <a:rPr lang="cs-CZ" dirty="0"/>
              <a:t> </a:t>
            </a:r>
            <a:r>
              <a:rPr lang="cs-CZ" dirty="0" err="1"/>
              <a:t>agua</a:t>
            </a:r>
            <a:r>
              <a:rPr lang="cs-CZ" dirty="0"/>
              <a:t>. – pokyn, rada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Debes</a:t>
            </a:r>
            <a:r>
              <a:rPr lang="cs-CZ" dirty="0">
                <a:solidFill>
                  <a:srgbClr val="FF0000"/>
                </a:solidFill>
              </a:rPr>
              <a:t> de </a:t>
            </a:r>
            <a:r>
              <a:rPr lang="cs-CZ" dirty="0" err="1">
                <a:solidFill>
                  <a:srgbClr val="FF0000"/>
                </a:solidFill>
              </a:rPr>
              <a:t>beber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/>
              <a:t>mucha</a:t>
            </a:r>
            <a:r>
              <a:rPr lang="cs-CZ" dirty="0"/>
              <a:t> </a:t>
            </a:r>
            <a:r>
              <a:rPr lang="cs-CZ" dirty="0" err="1"/>
              <a:t>agua</a:t>
            </a:r>
            <a:r>
              <a:rPr lang="cs-CZ" dirty="0"/>
              <a:t>. – pravděpodobnost</a:t>
            </a:r>
          </a:p>
          <a:p>
            <a:r>
              <a:rPr lang="cs-CZ" dirty="0" err="1">
                <a:solidFill>
                  <a:srgbClr val="FF0000"/>
                </a:solidFill>
              </a:rPr>
              <a:t>Tener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que</a:t>
            </a:r>
            <a:r>
              <a:rPr lang="cs-CZ" dirty="0">
                <a:solidFill>
                  <a:srgbClr val="FF0000"/>
                </a:solidFill>
              </a:rPr>
              <a:t> + infinitiv</a:t>
            </a:r>
            <a:r>
              <a:rPr lang="cs-CZ" dirty="0"/>
              <a:t>: povinnost.</a:t>
            </a:r>
          </a:p>
          <a:p>
            <a:r>
              <a:rPr lang="cs-CZ" dirty="0" err="1">
                <a:solidFill>
                  <a:srgbClr val="FF0000"/>
                </a:solidFill>
              </a:rPr>
              <a:t>Haber</a:t>
            </a:r>
            <a:r>
              <a:rPr lang="cs-CZ" dirty="0">
                <a:solidFill>
                  <a:srgbClr val="FF0000"/>
                </a:solidFill>
              </a:rPr>
              <a:t> de + infinitiv</a:t>
            </a:r>
            <a:r>
              <a:rPr lang="cs-CZ" dirty="0"/>
              <a:t>: povinnost, vyvozená pravděpodobnost (zejména se složeným infinitivem): </a:t>
            </a:r>
            <a:r>
              <a:rPr lang="cs-CZ" dirty="0" err="1"/>
              <a:t>Le</a:t>
            </a: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han de </a:t>
            </a:r>
            <a:r>
              <a:rPr lang="cs-CZ" dirty="0" err="1">
                <a:solidFill>
                  <a:srgbClr val="FF0000"/>
                </a:solidFill>
              </a:rPr>
              <a:t>haber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encargado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/>
              <a:t>que</a:t>
            </a:r>
            <a:r>
              <a:rPr lang="cs-CZ" dirty="0"/>
              <a:t> ….</a:t>
            </a:r>
          </a:p>
          <a:p>
            <a:r>
              <a:rPr lang="cs-CZ" dirty="0" err="1">
                <a:solidFill>
                  <a:srgbClr val="FF0000"/>
                </a:solidFill>
              </a:rPr>
              <a:t>Hay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que</a:t>
            </a:r>
            <a:r>
              <a:rPr lang="cs-CZ" dirty="0">
                <a:solidFill>
                  <a:srgbClr val="FF0000"/>
                </a:solidFill>
              </a:rPr>
              <a:t> +  infinitiv</a:t>
            </a:r>
            <a:r>
              <a:rPr lang="cs-CZ" dirty="0"/>
              <a:t>: povinnost, případně nevyhnutelnost: …</a:t>
            </a:r>
            <a:r>
              <a:rPr lang="cs-CZ" dirty="0" err="1"/>
              <a:t>habrá</a:t>
            </a:r>
            <a:r>
              <a:rPr lang="cs-CZ" dirty="0"/>
              <a:t> </a:t>
            </a:r>
            <a:r>
              <a:rPr lang="cs-CZ" dirty="0" err="1"/>
              <a:t>que</a:t>
            </a:r>
            <a:r>
              <a:rPr lang="cs-CZ" dirty="0"/>
              <a:t> dar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dirty="0" err="1"/>
              <a:t>comunicado</a:t>
            </a:r>
            <a:r>
              <a:rPr lang="cs-CZ" dirty="0"/>
              <a:t> </a:t>
            </a:r>
            <a:r>
              <a:rPr lang="cs-CZ" dirty="0" err="1"/>
              <a:t>oficial</a:t>
            </a:r>
            <a:r>
              <a:rPr lang="cs-CZ" dirty="0"/>
              <a:t> (NGRAE)</a:t>
            </a:r>
          </a:p>
          <a:p>
            <a:r>
              <a:rPr lang="cs-CZ" dirty="0">
                <a:solidFill>
                  <a:srgbClr val="00B050"/>
                </a:solidFill>
              </a:rPr>
              <a:t>Poder + infinitiv</a:t>
            </a:r>
            <a:r>
              <a:rPr lang="cs-CZ" dirty="0"/>
              <a:t>: možnost, schopnost, dovolení </a:t>
            </a:r>
          </a:p>
          <a:p>
            <a:r>
              <a:rPr lang="cs-CZ" dirty="0" err="1">
                <a:solidFill>
                  <a:srgbClr val="00B050"/>
                </a:solidFill>
              </a:rPr>
              <a:t>Venir</a:t>
            </a:r>
            <a:r>
              <a:rPr lang="cs-CZ" dirty="0">
                <a:solidFill>
                  <a:srgbClr val="00B050"/>
                </a:solidFill>
              </a:rPr>
              <a:t> a + infinitiv</a:t>
            </a:r>
            <a:r>
              <a:rPr lang="cs-CZ" dirty="0"/>
              <a:t>: pravděpodobnost: </a:t>
            </a:r>
            <a:r>
              <a:rPr lang="cs-CZ" dirty="0" err="1">
                <a:solidFill>
                  <a:srgbClr val="00B050"/>
                </a:solidFill>
              </a:rPr>
              <a:t>Viene</a:t>
            </a:r>
            <a:r>
              <a:rPr lang="cs-CZ" dirty="0">
                <a:solidFill>
                  <a:srgbClr val="00B050"/>
                </a:solidFill>
              </a:rPr>
              <a:t> a </a:t>
            </a:r>
            <a:r>
              <a:rPr lang="cs-CZ" dirty="0" err="1">
                <a:solidFill>
                  <a:srgbClr val="00B050"/>
                </a:solidFill>
              </a:rPr>
              <a:t>costar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/>
              <a:t>unos…</a:t>
            </a:r>
          </a:p>
          <a:p>
            <a:r>
              <a:rPr lang="cs-CZ" dirty="0"/>
              <a:t>(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Parecer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querer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+ infinitiv) </a:t>
            </a:r>
            <a:r>
              <a:rPr lang="cs-CZ" dirty="0"/>
              <a:t>– pomezní případy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Tzv. faktitivní konstrukce: </a:t>
            </a:r>
          </a:p>
          <a:p>
            <a:pPr marL="0" indent="0">
              <a:buNone/>
            </a:pPr>
            <a:r>
              <a:rPr lang="es-ES" dirty="0"/>
              <a:t>Se </a:t>
            </a:r>
            <a:r>
              <a:rPr lang="es-ES" dirty="0">
                <a:solidFill>
                  <a:srgbClr val="FF0000"/>
                </a:solidFill>
              </a:rPr>
              <a:t>hizo pasar </a:t>
            </a:r>
            <a:r>
              <a:rPr lang="es-ES" dirty="0"/>
              <a:t>por su nieto y le robó 36 mil </a:t>
            </a:r>
            <a:r>
              <a:rPr lang="es-ES" dirty="0" smtClean="0"/>
              <a:t>dólares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www.cadena3.es</a:t>
            </a:r>
            <a:r>
              <a:rPr lang="cs-CZ" dirty="0" smtClean="0"/>
              <a:t>,  23. 11. 2020) – Vydával se za jejího vnuka a ukradl jí 36 tisíc dolarů. </a:t>
            </a:r>
          </a:p>
          <a:p>
            <a:pPr marL="0" indent="0">
              <a:buNone/>
            </a:pPr>
            <a:r>
              <a:rPr lang="cs-CZ" dirty="0"/>
              <a:t>Již na konci října </a:t>
            </a:r>
            <a:r>
              <a:rPr lang="cs-CZ" dirty="0">
                <a:solidFill>
                  <a:srgbClr val="C00000"/>
                </a:solidFill>
              </a:rPr>
              <a:t>vzrostlo</a:t>
            </a:r>
            <a:r>
              <a:rPr lang="cs-CZ" dirty="0"/>
              <a:t> množství doručovaných balíků </a:t>
            </a:r>
            <a:r>
              <a:rPr lang="cs-CZ" dirty="0">
                <a:solidFill>
                  <a:srgbClr val="C00000"/>
                </a:solidFill>
              </a:rPr>
              <a:t>kvůli uzavřeným obchodům </a:t>
            </a:r>
            <a:r>
              <a:rPr lang="cs-CZ" dirty="0" smtClean="0"/>
              <a:t>o 50  procent (</a:t>
            </a:r>
            <a:r>
              <a:rPr lang="cs-CZ" dirty="0" smtClean="0">
                <a:hlinkClick r:id="rId3"/>
              </a:rPr>
              <a:t>www.novinky.cz</a:t>
            </a:r>
            <a:r>
              <a:rPr lang="cs-CZ" dirty="0" smtClean="0"/>
              <a:t>, 23. 11. 2020) – A </a:t>
            </a:r>
            <a:r>
              <a:rPr lang="cs-CZ" dirty="0" err="1" smtClean="0"/>
              <a:t>finales</a:t>
            </a:r>
            <a:r>
              <a:rPr lang="cs-CZ" dirty="0" smtClean="0"/>
              <a:t> de </a:t>
            </a:r>
            <a:r>
              <a:rPr lang="cs-CZ" dirty="0" err="1" smtClean="0"/>
              <a:t>enero</a:t>
            </a:r>
            <a:r>
              <a:rPr lang="cs-CZ" dirty="0" smtClean="0"/>
              <a:t>,  el </a:t>
            </a:r>
            <a:r>
              <a:rPr lang="cs-CZ" dirty="0" err="1" smtClean="0">
                <a:solidFill>
                  <a:srgbClr val="C00000"/>
                </a:solidFill>
              </a:rPr>
              <a:t>cierre</a:t>
            </a:r>
            <a:r>
              <a:rPr lang="cs-CZ" dirty="0" smtClean="0">
                <a:solidFill>
                  <a:srgbClr val="C00000"/>
                </a:solidFill>
              </a:rPr>
              <a:t> de las </a:t>
            </a:r>
            <a:r>
              <a:rPr lang="cs-CZ" dirty="0" err="1" smtClean="0">
                <a:solidFill>
                  <a:srgbClr val="C00000"/>
                </a:solidFill>
              </a:rPr>
              <a:t>tiendas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err="1" smtClean="0">
                <a:solidFill>
                  <a:srgbClr val="C00000"/>
                </a:solidFill>
              </a:rPr>
              <a:t>hizo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err="1" smtClean="0">
                <a:solidFill>
                  <a:srgbClr val="C00000"/>
                </a:solidFill>
              </a:rPr>
              <a:t>crecer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el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número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smtClean="0"/>
              <a:t>de </a:t>
            </a:r>
            <a:r>
              <a:rPr lang="cs-CZ" dirty="0" err="1" smtClean="0"/>
              <a:t>paquetes</a:t>
            </a:r>
            <a:r>
              <a:rPr lang="cs-CZ" dirty="0" smtClean="0"/>
              <a:t> </a:t>
            </a:r>
            <a:r>
              <a:rPr lang="cs-CZ" dirty="0" err="1" smtClean="0"/>
              <a:t>entregados</a:t>
            </a:r>
            <a:r>
              <a:rPr lang="cs-CZ" dirty="0" smtClean="0"/>
              <a:t> en </a:t>
            </a:r>
            <a:r>
              <a:rPr lang="cs-CZ" dirty="0" err="1" smtClean="0"/>
              <a:t>un</a:t>
            </a:r>
            <a:r>
              <a:rPr lang="cs-CZ" dirty="0" smtClean="0"/>
              <a:t> 50 %.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33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Opisné vazby s infinitivem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/>
              <a:t>Primární časový význam: </a:t>
            </a:r>
          </a:p>
          <a:p>
            <a:r>
              <a:rPr lang="cs-CZ" dirty="0">
                <a:solidFill>
                  <a:srgbClr val="FF0000"/>
                </a:solidFill>
              </a:rPr>
              <a:t>Ir a + infinitiv </a:t>
            </a:r>
            <a:r>
              <a:rPr lang="cs-CZ" dirty="0"/>
              <a:t>- vedle časového významu i záměr.</a:t>
            </a:r>
          </a:p>
          <a:p>
            <a:r>
              <a:rPr lang="cs-CZ" dirty="0" err="1">
                <a:solidFill>
                  <a:srgbClr val="00B050"/>
                </a:solidFill>
              </a:rPr>
              <a:t>Soler</a:t>
            </a:r>
            <a:r>
              <a:rPr lang="cs-CZ" dirty="0">
                <a:solidFill>
                  <a:srgbClr val="00B050"/>
                </a:solidFill>
              </a:rPr>
              <a:t> + infinitiv </a:t>
            </a:r>
            <a:r>
              <a:rPr lang="cs-CZ" dirty="0"/>
              <a:t>- opakování děje: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Solía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levantarse</a:t>
            </a:r>
            <a:r>
              <a:rPr lang="cs-CZ" dirty="0"/>
              <a:t> </a:t>
            </a:r>
            <a:r>
              <a:rPr lang="cs-CZ" dirty="0" err="1"/>
              <a:t>muy</a:t>
            </a:r>
            <a:r>
              <a:rPr lang="cs-CZ" dirty="0"/>
              <a:t> </a:t>
            </a:r>
            <a:r>
              <a:rPr lang="cs-CZ" dirty="0" err="1"/>
              <a:t>temprano</a:t>
            </a:r>
            <a:r>
              <a:rPr lang="cs-CZ" dirty="0"/>
              <a:t> (NGRAE).</a:t>
            </a:r>
          </a:p>
          <a:p>
            <a:r>
              <a:rPr lang="cs-CZ" dirty="0" err="1">
                <a:solidFill>
                  <a:schemeClr val="accent2">
                    <a:lumMod val="50000"/>
                  </a:schemeClr>
                </a:solidFill>
              </a:rPr>
              <a:t>Saber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 + infinitiv </a:t>
            </a:r>
            <a:r>
              <a:rPr lang="cs-CZ" dirty="0"/>
              <a:t>(</a:t>
            </a:r>
            <a:r>
              <a:rPr lang="cs-CZ" dirty="0" err="1"/>
              <a:t>am</a:t>
            </a:r>
            <a:r>
              <a:rPr lang="cs-CZ" dirty="0"/>
              <a:t>., NGRAE)</a:t>
            </a:r>
          </a:p>
          <a:p>
            <a:r>
              <a:rPr lang="cs-CZ" dirty="0" err="1">
                <a:solidFill>
                  <a:srgbClr val="FF0000"/>
                </a:solidFill>
              </a:rPr>
              <a:t>Acabar</a:t>
            </a:r>
            <a:r>
              <a:rPr lang="cs-CZ" dirty="0">
                <a:solidFill>
                  <a:srgbClr val="FF0000"/>
                </a:solidFill>
              </a:rPr>
              <a:t> de + infinitiv </a:t>
            </a:r>
            <a:r>
              <a:rPr lang="cs-CZ" dirty="0"/>
              <a:t>- v záporu i oslabení kategoričnosti sdělení: </a:t>
            </a:r>
            <a:r>
              <a:rPr lang="cs-CZ" dirty="0">
                <a:solidFill>
                  <a:srgbClr val="FF0000"/>
                </a:solidFill>
              </a:rPr>
              <a:t>No </a:t>
            </a:r>
            <a:r>
              <a:rPr lang="cs-CZ" dirty="0" err="1">
                <a:solidFill>
                  <a:srgbClr val="FF0000"/>
                </a:solidFill>
              </a:rPr>
              <a:t>acaba</a:t>
            </a:r>
            <a:r>
              <a:rPr lang="cs-CZ" dirty="0">
                <a:solidFill>
                  <a:srgbClr val="FF0000"/>
                </a:solidFill>
              </a:rPr>
              <a:t> de </a:t>
            </a:r>
            <a:r>
              <a:rPr lang="cs-CZ" dirty="0" err="1">
                <a:solidFill>
                  <a:srgbClr val="FF0000"/>
                </a:solidFill>
              </a:rPr>
              <a:t>enterarse</a:t>
            </a:r>
            <a:r>
              <a:rPr lang="cs-CZ" dirty="0"/>
              <a:t>.</a:t>
            </a:r>
          </a:p>
          <a:p>
            <a:r>
              <a:rPr lang="cs-CZ" dirty="0" err="1">
                <a:solidFill>
                  <a:srgbClr val="FF0000"/>
                </a:solidFill>
              </a:rPr>
              <a:t>Volver</a:t>
            </a:r>
            <a:r>
              <a:rPr lang="cs-CZ" dirty="0">
                <a:solidFill>
                  <a:srgbClr val="FF0000"/>
                </a:solidFill>
              </a:rPr>
              <a:t> a + infinitiv </a:t>
            </a:r>
            <a:r>
              <a:rPr lang="cs-CZ" dirty="0"/>
              <a:t>– opakování děje: No </a:t>
            </a:r>
            <a:r>
              <a:rPr lang="cs-CZ" dirty="0" err="1">
                <a:solidFill>
                  <a:srgbClr val="FF0000"/>
                </a:solidFill>
              </a:rPr>
              <a:t>volveré</a:t>
            </a:r>
            <a:r>
              <a:rPr lang="cs-CZ" dirty="0">
                <a:solidFill>
                  <a:srgbClr val="FF0000"/>
                </a:solidFill>
              </a:rPr>
              <a:t> a </a:t>
            </a:r>
            <a:r>
              <a:rPr lang="cs-CZ" dirty="0" err="1">
                <a:solidFill>
                  <a:srgbClr val="FF0000"/>
                </a:solidFill>
              </a:rPr>
              <a:t>mentir</a:t>
            </a:r>
            <a:r>
              <a:rPr lang="cs-CZ" dirty="0">
                <a:solidFill>
                  <a:srgbClr val="FF0000"/>
                </a:solidFill>
              </a:rPr>
              <a:t>.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(NGRAE) </a:t>
            </a:r>
            <a:r>
              <a:rPr lang="es-ES" dirty="0"/>
              <a:t>La enseñanza de la religión </a:t>
            </a:r>
            <a:r>
              <a:rPr lang="es-ES" dirty="0">
                <a:solidFill>
                  <a:srgbClr val="FF0000"/>
                </a:solidFill>
              </a:rPr>
              <a:t>vuelve a ser</a:t>
            </a:r>
            <a:r>
              <a:rPr lang="es-ES" dirty="0"/>
              <a:t> motivo de debate.</a:t>
            </a:r>
            <a:r>
              <a:rPr lang="cs-CZ" dirty="0"/>
              <a:t> (www.elpais.com)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148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Opisné vazby s infinitivem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>
                  <a:buFont typeface="Wingdings" pitchFamily="2" charset="2"/>
                  <a:buChar char="§"/>
                </a:pPr>
                <a:r>
                  <a:rPr lang="cs-CZ" dirty="0"/>
                  <a:t>Význam fázový:</a:t>
                </a:r>
              </a:p>
              <a:p>
                <a:r>
                  <a:rPr lang="cs-CZ" dirty="0" err="1">
                    <a:solidFill>
                      <a:srgbClr val="FF0000"/>
                    </a:solidFill>
                  </a:rPr>
                  <a:t>Estar</a:t>
                </a:r>
                <a:r>
                  <a:rPr lang="cs-CZ" dirty="0">
                    <a:solidFill>
                      <a:srgbClr val="FF0000"/>
                    </a:solidFill>
                  </a:rPr>
                  <a:t> </a:t>
                </a:r>
                <a:r>
                  <a:rPr lang="cs-CZ" dirty="0" err="1">
                    <a:solidFill>
                      <a:srgbClr val="FF0000"/>
                    </a:solidFill>
                  </a:rPr>
                  <a:t>por</a:t>
                </a:r>
                <a:r>
                  <a:rPr lang="cs-CZ" dirty="0">
                    <a:solidFill>
                      <a:srgbClr val="FF0000"/>
                    </a:solidFill>
                  </a:rPr>
                  <a:t> +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FF0000"/>
                    </a:solidFill>
                  </a:rPr>
                  <a:t>Estar</a:t>
                </a:r>
                <a:r>
                  <a:rPr lang="cs-CZ" dirty="0">
                    <a:solidFill>
                      <a:srgbClr val="FF0000"/>
                    </a:solidFill>
                  </a:rPr>
                  <a:t> a </a:t>
                </a:r>
                <a:r>
                  <a:rPr lang="cs-CZ" dirty="0" err="1">
                    <a:solidFill>
                      <a:srgbClr val="FF0000"/>
                    </a:solidFill>
                  </a:rPr>
                  <a:t>punto</a:t>
                </a:r>
                <a:r>
                  <a:rPr lang="cs-CZ" dirty="0">
                    <a:solidFill>
                      <a:srgbClr val="FF0000"/>
                    </a:solidFill>
                  </a:rPr>
                  <a:t> de +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00B050"/>
                    </a:solidFill>
                  </a:rPr>
                  <a:t>Estar</a:t>
                </a:r>
                <a:r>
                  <a:rPr lang="cs-CZ" dirty="0">
                    <a:solidFill>
                      <a:srgbClr val="00B050"/>
                    </a:solidFill>
                  </a:rPr>
                  <a:t> para + infinitiv </a:t>
                </a:r>
                <a:r>
                  <a:rPr lang="cs-CZ" dirty="0"/>
                  <a:t>-  příprava, bezprostřední následnost, nevyhnutelnost děje: Isabel </a:t>
                </a:r>
                <a:r>
                  <a:rPr lang="cs-CZ" dirty="0">
                    <a:solidFill>
                      <a:srgbClr val="FF0000"/>
                    </a:solidFill>
                  </a:rPr>
                  <a:t>estaba </a:t>
                </a:r>
                <a:r>
                  <a:rPr lang="cs-CZ" dirty="0" err="1">
                    <a:solidFill>
                      <a:srgbClr val="FF0000"/>
                    </a:solidFill>
                  </a:rPr>
                  <a:t>por</a:t>
                </a:r>
                <a:r>
                  <a:rPr lang="cs-CZ" dirty="0">
                    <a:solidFill>
                      <a:srgbClr val="FF0000"/>
                    </a:solidFill>
                  </a:rPr>
                  <a:t> </a:t>
                </a:r>
                <a:r>
                  <a:rPr lang="cs-CZ" dirty="0" err="1">
                    <a:solidFill>
                      <a:srgbClr val="FF0000"/>
                    </a:solidFill>
                  </a:rPr>
                  <a:t>cumplir</a:t>
                </a:r>
                <a:r>
                  <a:rPr lang="cs-CZ" dirty="0">
                    <a:solidFill>
                      <a:srgbClr val="FF0000"/>
                    </a:solidFill>
                  </a:rPr>
                  <a:t> 13 meses</a:t>
                </a:r>
                <a14:m>
                  <m:oMath xmlns:m="http://schemas.openxmlformats.org/officeDocument/2006/math">
                    <a:fld id="{0CF99B31-6507-4A3D-80D7-A9FA0FA30E13}" type="mathplaceholder">
                      <a:rPr lang="cs-CZ" i="1">
                        <a:solidFill>
                          <a:srgbClr val="FF0000"/>
                        </a:solidFill>
                      </a:rPr>
                      <a:t>.</a:t>
                    </a:fld>
                  </m:oMath>
                </a14:m>
                <a:endParaRPr lang="cs-CZ" dirty="0"/>
              </a:p>
              <a:p>
                <a:r>
                  <a:rPr lang="cs-CZ" dirty="0" err="1">
                    <a:solidFill>
                      <a:srgbClr val="00B050"/>
                    </a:solidFill>
                  </a:rPr>
                  <a:t>Empezar</a:t>
                </a:r>
                <a:r>
                  <a:rPr lang="cs-CZ" dirty="0">
                    <a:solidFill>
                      <a:srgbClr val="00B050"/>
                    </a:solidFill>
                  </a:rPr>
                  <a:t> a +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00B050"/>
                    </a:solidFill>
                  </a:rPr>
                  <a:t>comenzar</a:t>
                </a:r>
                <a:r>
                  <a:rPr lang="cs-CZ" dirty="0">
                    <a:solidFill>
                      <a:srgbClr val="00B050"/>
                    </a:solidFill>
                  </a:rPr>
                  <a:t> a +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FF0000"/>
                    </a:solidFill>
                  </a:rPr>
                  <a:t>ponerse</a:t>
                </a:r>
                <a:r>
                  <a:rPr lang="cs-CZ" dirty="0">
                    <a:solidFill>
                      <a:srgbClr val="FF0000"/>
                    </a:solidFill>
                  </a:rPr>
                  <a:t> a + infinitiv </a:t>
                </a:r>
                <a:r>
                  <a:rPr lang="cs-CZ" dirty="0"/>
                  <a:t>– počátek děje: </a:t>
                </a:r>
                <a:r>
                  <a:rPr lang="cs-CZ" dirty="0" err="1">
                    <a:solidFill>
                      <a:srgbClr val="00B050"/>
                    </a:solidFill>
                  </a:rPr>
                  <a:t>Comienzan</a:t>
                </a:r>
                <a:r>
                  <a:rPr lang="cs-CZ" dirty="0">
                    <a:solidFill>
                      <a:srgbClr val="00B050"/>
                    </a:solidFill>
                  </a:rPr>
                  <a:t> a </a:t>
                </a:r>
                <a:r>
                  <a:rPr lang="cs-CZ" dirty="0" err="1">
                    <a:solidFill>
                      <a:srgbClr val="00B050"/>
                    </a:solidFill>
                  </a:rPr>
                  <a:t>escribir</a:t>
                </a:r>
                <a:r>
                  <a:rPr lang="cs-CZ" dirty="0"/>
                  <a:t>.</a:t>
                </a:r>
              </a:p>
              <a:p>
                <a:pPr marL="0" indent="0">
                  <a:buNone/>
                </a:pPr>
                <a:r>
                  <a:rPr lang="cs-CZ" dirty="0" err="1">
                    <a:solidFill>
                      <a:srgbClr val="FF0000"/>
                    </a:solidFill>
                  </a:rPr>
                  <a:t>ponerse</a:t>
                </a:r>
                <a:r>
                  <a:rPr lang="cs-CZ" dirty="0">
                    <a:solidFill>
                      <a:srgbClr val="FF0000"/>
                    </a:solidFill>
                  </a:rPr>
                  <a:t> a + infinitiv </a:t>
                </a:r>
                <a:r>
                  <a:rPr lang="cs-CZ" dirty="0"/>
                  <a:t>– prudký počátek děje v určitém okamžiku.</a:t>
                </a:r>
              </a:p>
              <a:p>
                <a:pPr marL="0" indent="0">
                  <a:buNone/>
                </a:pPr>
                <a:r>
                  <a:rPr lang="cs-CZ" dirty="0" err="1">
                    <a:solidFill>
                      <a:srgbClr val="00B050"/>
                    </a:solidFill>
                  </a:rPr>
                  <a:t>Entrar</a:t>
                </a:r>
                <a:r>
                  <a:rPr lang="cs-CZ" dirty="0">
                    <a:solidFill>
                      <a:srgbClr val="00B050"/>
                    </a:solidFill>
                  </a:rPr>
                  <a:t> a + infinitiv </a:t>
                </a:r>
                <a:r>
                  <a:rPr lang="cs-CZ" dirty="0"/>
                  <a:t>(geograficky omezeno)</a:t>
                </a:r>
              </a:p>
              <a:p>
                <a:r>
                  <a:rPr lang="cs-CZ" dirty="0" err="1">
                    <a:solidFill>
                      <a:srgbClr val="00B050"/>
                    </a:solidFill>
                  </a:rPr>
                  <a:t>Dejar</a:t>
                </a:r>
                <a:r>
                  <a:rPr lang="cs-CZ" dirty="0">
                    <a:solidFill>
                      <a:srgbClr val="00B050"/>
                    </a:solidFill>
                  </a:rPr>
                  <a:t> de +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00B050"/>
                    </a:solidFill>
                  </a:rPr>
                  <a:t>cesar</a:t>
                </a:r>
                <a:r>
                  <a:rPr lang="cs-CZ" dirty="0">
                    <a:solidFill>
                      <a:srgbClr val="00B050"/>
                    </a:solidFill>
                  </a:rPr>
                  <a:t> de + 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00B050"/>
                    </a:solidFill>
                  </a:rPr>
                  <a:t>parar</a:t>
                </a:r>
                <a:r>
                  <a:rPr lang="cs-CZ" dirty="0">
                    <a:solidFill>
                      <a:srgbClr val="00B050"/>
                    </a:solidFill>
                  </a:rPr>
                  <a:t> de + infinitiv</a:t>
                </a:r>
                <a:r>
                  <a:rPr lang="cs-CZ" dirty="0"/>
                  <a:t>: přerušení děje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rgbClr val="00B050"/>
                    </a:solidFill>
                  </a:rPr>
                  <a:t>No </a:t>
                </a:r>
                <a:r>
                  <a:rPr lang="cs-CZ" dirty="0" err="1">
                    <a:solidFill>
                      <a:srgbClr val="00B050"/>
                    </a:solidFill>
                  </a:rPr>
                  <a:t>dejar</a:t>
                </a:r>
                <a:r>
                  <a:rPr lang="cs-CZ" dirty="0">
                    <a:solidFill>
                      <a:srgbClr val="00B050"/>
                    </a:solidFill>
                  </a:rPr>
                  <a:t> de + infinitiv</a:t>
                </a:r>
                <a:r>
                  <a:rPr lang="cs-CZ" dirty="0"/>
                  <a:t>: určitě něco udělat</a:t>
                </a:r>
              </a:p>
              <a:p>
                <a:r>
                  <a:rPr lang="cs-CZ" dirty="0" err="1">
                    <a:solidFill>
                      <a:srgbClr val="FF0000"/>
                    </a:solidFill>
                  </a:rPr>
                  <a:t>Acabar</a:t>
                </a:r>
                <a:r>
                  <a:rPr lang="cs-CZ" dirty="0">
                    <a:solidFill>
                      <a:srgbClr val="FF0000"/>
                    </a:solidFill>
                  </a:rPr>
                  <a:t> de + infinitiv </a:t>
                </a:r>
                <a:r>
                  <a:rPr lang="cs-CZ" dirty="0"/>
                  <a:t>/ </a:t>
                </a:r>
                <a:r>
                  <a:rPr lang="cs-CZ" dirty="0" err="1">
                    <a:solidFill>
                      <a:srgbClr val="00B050"/>
                    </a:solidFill>
                  </a:rPr>
                  <a:t>terminar</a:t>
                </a:r>
                <a:r>
                  <a:rPr lang="cs-CZ" dirty="0">
                    <a:solidFill>
                      <a:srgbClr val="00B050"/>
                    </a:solidFill>
                  </a:rPr>
                  <a:t> de + infinitiv </a:t>
                </a:r>
                <a:r>
                  <a:rPr lang="cs-CZ" dirty="0"/>
                  <a:t>– ukončení děje: </a:t>
                </a:r>
                <a:r>
                  <a:rPr lang="cs-CZ" dirty="0" err="1">
                    <a:solidFill>
                      <a:srgbClr val="FF0000"/>
                    </a:solidFill>
                  </a:rPr>
                  <a:t>Acaba</a:t>
                </a:r>
                <a:r>
                  <a:rPr lang="cs-CZ" dirty="0">
                    <a:solidFill>
                      <a:srgbClr val="FF0000"/>
                    </a:solidFill>
                  </a:rPr>
                  <a:t> de </a:t>
                </a:r>
                <a:r>
                  <a:rPr lang="cs-CZ" dirty="0" err="1">
                    <a:solidFill>
                      <a:srgbClr val="FF0000"/>
                    </a:solidFill>
                  </a:rPr>
                  <a:t>salir</a:t>
                </a:r>
                <a:r>
                  <a:rPr lang="cs-CZ" dirty="0">
                    <a:solidFill>
                      <a:srgbClr val="FF0000"/>
                    </a:solidFill>
                  </a:rPr>
                  <a:t> </a:t>
                </a:r>
                <a:r>
                  <a:rPr lang="cs-CZ" dirty="0"/>
                  <a:t>. </a:t>
                </a:r>
                <a:r>
                  <a:rPr lang="cs-CZ" dirty="0" err="1">
                    <a:solidFill>
                      <a:srgbClr val="00B050"/>
                    </a:solidFill>
                  </a:rPr>
                  <a:t>Terminó</a:t>
                </a:r>
                <a:r>
                  <a:rPr lang="cs-CZ" dirty="0">
                    <a:solidFill>
                      <a:srgbClr val="00B050"/>
                    </a:solidFill>
                  </a:rPr>
                  <a:t> de </a:t>
                </a:r>
                <a:r>
                  <a:rPr lang="cs-CZ" dirty="0" err="1">
                    <a:solidFill>
                      <a:srgbClr val="00B050"/>
                    </a:solidFill>
                  </a:rPr>
                  <a:t>escribir</a:t>
                </a:r>
                <a:r>
                  <a:rPr lang="cs-CZ" dirty="0">
                    <a:solidFill>
                      <a:srgbClr val="00B050"/>
                    </a:solidFill>
                  </a:rPr>
                  <a:t> </a:t>
                </a:r>
                <a:r>
                  <a:rPr lang="cs-CZ" dirty="0"/>
                  <a:t>la </a:t>
                </a:r>
                <a:r>
                  <a:rPr lang="cs-CZ" dirty="0" err="1"/>
                  <a:t>carta</a:t>
                </a:r>
                <a:r>
                  <a:rPr lang="cs-CZ" dirty="0"/>
                  <a:t>. </a:t>
                </a:r>
              </a:p>
              <a:p>
                <a:r>
                  <a:rPr lang="cs-CZ" dirty="0" err="1">
                    <a:solidFill>
                      <a:srgbClr val="00B050"/>
                    </a:solidFill>
                  </a:rPr>
                  <a:t>Pasar</a:t>
                </a:r>
                <a:r>
                  <a:rPr lang="cs-CZ" dirty="0">
                    <a:solidFill>
                      <a:srgbClr val="00B050"/>
                    </a:solidFill>
                  </a:rPr>
                  <a:t> a + infinitiv </a:t>
                </a:r>
                <a:r>
                  <a:rPr lang="cs-CZ" dirty="0"/>
                  <a:t>-  změna stavu:…</a:t>
                </a:r>
                <a:r>
                  <a:rPr lang="cs-CZ" dirty="0" err="1">
                    <a:solidFill>
                      <a:srgbClr val="00B050"/>
                    </a:solidFill>
                  </a:rPr>
                  <a:t>pasaron</a:t>
                </a:r>
                <a:r>
                  <a:rPr lang="cs-CZ" dirty="0">
                    <a:solidFill>
                      <a:srgbClr val="00B050"/>
                    </a:solidFill>
                  </a:rPr>
                  <a:t> a </a:t>
                </a:r>
                <a:r>
                  <a:rPr lang="cs-CZ" dirty="0" err="1">
                    <a:solidFill>
                      <a:srgbClr val="00B050"/>
                    </a:solidFill>
                  </a:rPr>
                  <a:t>examinar</a:t>
                </a:r>
                <a:r>
                  <a:rPr lang="cs-CZ" dirty="0">
                    <a:solidFill>
                      <a:srgbClr val="00B050"/>
                    </a:solidFill>
                  </a:rPr>
                  <a:t> </a:t>
                </a:r>
                <a:r>
                  <a:rPr lang="cs-CZ" dirty="0"/>
                  <a:t>la </a:t>
                </a:r>
                <a:r>
                  <a:rPr lang="cs-CZ" dirty="0" err="1"/>
                  <a:t>vestimenta</a:t>
                </a:r>
                <a:r>
                  <a:rPr lang="cs-CZ" dirty="0"/>
                  <a:t>. </a:t>
                </a:r>
              </a:p>
              <a:p>
                <a:r>
                  <a:rPr lang="cs-CZ" dirty="0" err="1">
                    <a:solidFill>
                      <a:srgbClr val="00B050"/>
                    </a:solidFill>
                  </a:rPr>
                  <a:t>Tardar</a:t>
                </a:r>
                <a:r>
                  <a:rPr lang="cs-CZ" dirty="0">
                    <a:solidFill>
                      <a:srgbClr val="00B050"/>
                    </a:solidFill>
                  </a:rPr>
                  <a:t> en + infinitiv </a:t>
                </a:r>
                <a:r>
                  <a:rPr lang="cs-CZ" dirty="0"/>
                  <a:t>– trvání, dosažení určitého cíle: El libro </a:t>
                </a:r>
                <a:r>
                  <a:rPr lang="cs-CZ" dirty="0" err="1">
                    <a:solidFill>
                      <a:srgbClr val="00B050"/>
                    </a:solidFill>
                  </a:rPr>
                  <a:t>tardará</a:t>
                </a:r>
                <a:r>
                  <a:rPr lang="cs-CZ" dirty="0">
                    <a:solidFill>
                      <a:srgbClr val="00B050"/>
                    </a:solidFill>
                  </a:rPr>
                  <a:t> </a:t>
                </a:r>
                <a:r>
                  <a:rPr lang="cs-CZ" dirty="0"/>
                  <a:t>tres </a:t>
                </a:r>
                <a:r>
                  <a:rPr lang="cs-CZ" dirty="0" err="1"/>
                  <a:t>meses</a:t>
                </a:r>
                <a:r>
                  <a:rPr lang="cs-CZ" dirty="0"/>
                  <a:t> </a:t>
                </a:r>
                <a:r>
                  <a:rPr lang="cs-CZ" dirty="0">
                    <a:solidFill>
                      <a:srgbClr val="00B050"/>
                    </a:solidFill>
                  </a:rPr>
                  <a:t>en </a:t>
                </a:r>
                <a:r>
                  <a:rPr lang="cs-CZ" dirty="0" err="1">
                    <a:solidFill>
                      <a:srgbClr val="00B050"/>
                    </a:solidFill>
                  </a:rPr>
                  <a:t>publicarse</a:t>
                </a:r>
                <a:r>
                  <a:rPr lang="cs-CZ" dirty="0"/>
                  <a:t>. La </a:t>
                </a:r>
                <a:r>
                  <a:rPr lang="cs-CZ" dirty="0" err="1"/>
                  <a:t>lluvia</a:t>
                </a:r>
                <a:r>
                  <a:rPr lang="cs-CZ" dirty="0"/>
                  <a:t> </a:t>
                </a:r>
                <a:r>
                  <a:rPr lang="cs-CZ" dirty="0" err="1"/>
                  <a:t>tarda</a:t>
                </a:r>
                <a:r>
                  <a:rPr lang="cs-CZ" dirty="0"/>
                  <a:t> en </a:t>
                </a:r>
                <a:r>
                  <a:rPr lang="cs-CZ" dirty="0" err="1"/>
                  <a:t>llegar</a:t>
                </a:r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1482" r="-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5006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Opisné vazby s infinitivem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/>
              <a:t>Hierarchizace děje</a:t>
            </a:r>
          </a:p>
          <a:p>
            <a:r>
              <a:rPr lang="cs-CZ" dirty="0" err="1">
                <a:solidFill>
                  <a:srgbClr val="00B050"/>
                </a:solidFill>
              </a:rPr>
              <a:t>Empezar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por</a:t>
            </a:r>
            <a:r>
              <a:rPr lang="cs-CZ" dirty="0">
                <a:solidFill>
                  <a:srgbClr val="00B050"/>
                </a:solidFill>
              </a:rPr>
              <a:t> + infinitiv </a:t>
            </a:r>
            <a:r>
              <a:rPr lang="cs-CZ" dirty="0"/>
              <a:t>– označuje první z řady dějů: </a:t>
            </a:r>
            <a:r>
              <a:rPr lang="cs-CZ" dirty="0" err="1"/>
              <a:t>Entonces</a:t>
            </a:r>
            <a:r>
              <a:rPr lang="cs-CZ" dirty="0"/>
              <a:t>, </a:t>
            </a:r>
            <a:r>
              <a:rPr lang="cs-CZ" dirty="0" err="1">
                <a:solidFill>
                  <a:srgbClr val="00B050"/>
                </a:solidFill>
              </a:rPr>
              <a:t>empezaré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por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decir</a:t>
            </a:r>
            <a:r>
              <a:rPr lang="cs-CZ" dirty="0" err="1"/>
              <a:t>le</a:t>
            </a:r>
            <a:r>
              <a:rPr lang="cs-CZ" dirty="0"/>
              <a:t>…</a:t>
            </a:r>
          </a:p>
          <a:p>
            <a:r>
              <a:rPr lang="cs-CZ" dirty="0" err="1">
                <a:solidFill>
                  <a:srgbClr val="00B050"/>
                </a:solidFill>
              </a:rPr>
              <a:t>Acabar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por</a:t>
            </a:r>
            <a:r>
              <a:rPr lang="cs-CZ" dirty="0">
                <a:solidFill>
                  <a:srgbClr val="00B050"/>
                </a:solidFill>
              </a:rPr>
              <a:t> + infinitiv </a:t>
            </a:r>
            <a:r>
              <a:rPr lang="cs-CZ" dirty="0"/>
              <a:t>/ </a:t>
            </a:r>
            <a:r>
              <a:rPr lang="cs-CZ" dirty="0" err="1">
                <a:solidFill>
                  <a:srgbClr val="00B050"/>
                </a:solidFill>
              </a:rPr>
              <a:t>terminar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por</a:t>
            </a:r>
            <a:r>
              <a:rPr lang="cs-CZ" dirty="0">
                <a:solidFill>
                  <a:srgbClr val="00B050"/>
                </a:solidFill>
              </a:rPr>
              <a:t> + infinitiv </a:t>
            </a:r>
            <a:r>
              <a:rPr lang="cs-CZ" dirty="0"/>
              <a:t>/ </a:t>
            </a:r>
            <a:r>
              <a:rPr lang="cs-CZ" dirty="0" err="1">
                <a:solidFill>
                  <a:srgbClr val="00B050"/>
                </a:solidFill>
              </a:rPr>
              <a:t>venir</a:t>
            </a:r>
            <a:r>
              <a:rPr lang="cs-CZ" dirty="0">
                <a:solidFill>
                  <a:srgbClr val="00B050"/>
                </a:solidFill>
              </a:rPr>
              <a:t> a + infinitiv </a:t>
            </a:r>
            <a:r>
              <a:rPr lang="cs-CZ" dirty="0"/>
              <a:t>– vyvrcholení jednoho nebo řady dějů: …</a:t>
            </a:r>
            <a:r>
              <a:rPr lang="cs-CZ" dirty="0" err="1"/>
              <a:t>acaba</a:t>
            </a:r>
            <a:r>
              <a:rPr lang="cs-CZ" dirty="0"/>
              <a:t> </a:t>
            </a:r>
            <a:r>
              <a:rPr lang="cs-CZ" dirty="0" err="1"/>
              <a:t>por</a:t>
            </a:r>
            <a:r>
              <a:rPr lang="cs-CZ" dirty="0"/>
              <a:t> </a:t>
            </a:r>
            <a:r>
              <a:rPr lang="cs-CZ" dirty="0" err="1"/>
              <a:t>devorar</a:t>
            </a:r>
            <a:r>
              <a:rPr lang="cs-CZ" dirty="0"/>
              <a:t> a </a:t>
            </a:r>
            <a:r>
              <a:rPr lang="cs-CZ" dirty="0" err="1"/>
              <a:t>su</a:t>
            </a:r>
            <a:r>
              <a:rPr lang="cs-CZ" dirty="0"/>
              <a:t> </a:t>
            </a:r>
            <a:r>
              <a:rPr lang="cs-CZ" dirty="0" err="1"/>
              <a:t>creador</a:t>
            </a:r>
            <a:r>
              <a:rPr lang="cs-CZ" dirty="0"/>
              <a:t>. (NGRAE)</a:t>
            </a:r>
          </a:p>
          <a:p>
            <a:r>
              <a:rPr lang="cs-CZ" dirty="0" err="1">
                <a:solidFill>
                  <a:srgbClr val="00B050"/>
                </a:solidFill>
              </a:rPr>
              <a:t>Llegar</a:t>
            </a:r>
            <a:r>
              <a:rPr lang="cs-CZ" dirty="0">
                <a:solidFill>
                  <a:srgbClr val="00B050"/>
                </a:solidFill>
              </a:rPr>
              <a:t> a + infinitiv </a:t>
            </a:r>
            <a:r>
              <a:rPr lang="cs-CZ" dirty="0"/>
              <a:t>– označení vysokého postavení na škále hodnocení stavů, akcí a dějů: A </a:t>
            </a:r>
            <a:r>
              <a:rPr lang="cs-CZ" dirty="0" err="1"/>
              <a:t>veces</a:t>
            </a:r>
            <a:r>
              <a:rPr lang="cs-CZ" dirty="0"/>
              <a:t> </a:t>
            </a:r>
            <a:r>
              <a:rPr lang="cs-CZ" dirty="0">
                <a:solidFill>
                  <a:srgbClr val="00B050"/>
                </a:solidFill>
              </a:rPr>
              <a:t>ha </a:t>
            </a:r>
            <a:r>
              <a:rPr lang="cs-CZ" dirty="0" err="1">
                <a:solidFill>
                  <a:srgbClr val="00B050"/>
                </a:solidFill>
              </a:rPr>
              <a:t>llegado</a:t>
            </a:r>
            <a:r>
              <a:rPr lang="cs-CZ" dirty="0">
                <a:solidFill>
                  <a:srgbClr val="00B050"/>
                </a:solidFill>
              </a:rPr>
              <a:t> a </a:t>
            </a:r>
            <a:r>
              <a:rPr lang="cs-CZ" dirty="0" err="1">
                <a:solidFill>
                  <a:srgbClr val="00B050"/>
                </a:solidFill>
              </a:rPr>
              <a:t>creer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/>
              <a:t>que</a:t>
            </a:r>
            <a:r>
              <a:rPr lang="cs-CZ" dirty="0"/>
              <a:t> </a:t>
            </a:r>
            <a:r>
              <a:rPr lang="cs-CZ" dirty="0" err="1"/>
              <a:t>nada</a:t>
            </a:r>
            <a:r>
              <a:rPr lang="cs-CZ" dirty="0"/>
              <a:t> </a:t>
            </a:r>
            <a:r>
              <a:rPr lang="cs-CZ" dirty="0" err="1"/>
              <a:t>necitaba</a:t>
            </a:r>
            <a:r>
              <a:rPr lang="cs-CZ" dirty="0"/>
              <a:t>… (NGRAE)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439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Opisné vazby s gerundiem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Vyjadřují průběh děje, procesu nebo stavu.</a:t>
            </a:r>
          </a:p>
          <a:p>
            <a:r>
              <a:rPr lang="cs-CZ" dirty="0" err="1">
                <a:solidFill>
                  <a:srgbClr val="FF0000"/>
                </a:solidFill>
              </a:rPr>
              <a:t>Estar</a:t>
            </a:r>
            <a:r>
              <a:rPr lang="cs-CZ" dirty="0">
                <a:solidFill>
                  <a:srgbClr val="FF0000"/>
                </a:solidFill>
              </a:rPr>
              <a:t> + </a:t>
            </a:r>
            <a:r>
              <a:rPr lang="cs-CZ" dirty="0" err="1">
                <a:solidFill>
                  <a:srgbClr val="FF0000"/>
                </a:solidFill>
              </a:rPr>
              <a:t>genrundium</a:t>
            </a:r>
            <a:r>
              <a:rPr lang="cs-CZ" dirty="0">
                <a:solidFill>
                  <a:srgbClr val="FF0000"/>
                </a:solidFill>
              </a:rPr>
              <a:t>: </a:t>
            </a:r>
          </a:p>
          <a:p>
            <a:r>
              <a:rPr lang="cs-CZ" dirty="0">
                <a:solidFill>
                  <a:srgbClr val="FF0000"/>
                </a:solidFill>
              </a:rPr>
              <a:t>Ir + gerundium</a:t>
            </a:r>
          </a:p>
          <a:p>
            <a:r>
              <a:rPr lang="cs-CZ" dirty="0" err="1">
                <a:solidFill>
                  <a:srgbClr val="FF0000"/>
                </a:solidFill>
              </a:rPr>
              <a:t>Venir</a:t>
            </a:r>
            <a:r>
              <a:rPr lang="cs-CZ" dirty="0">
                <a:solidFill>
                  <a:srgbClr val="FF0000"/>
                </a:solidFill>
              </a:rPr>
              <a:t> + gerundium: </a:t>
            </a:r>
            <a:r>
              <a:rPr lang="es-ES" dirty="0"/>
              <a:t>Esta subida implica, la confirmación de un cambio de tendencia que </a:t>
            </a:r>
            <a:r>
              <a:rPr lang="es-ES" dirty="0">
                <a:solidFill>
                  <a:srgbClr val="FF0000"/>
                </a:solidFill>
              </a:rPr>
              <a:t>viene gestándose </a:t>
            </a:r>
            <a:r>
              <a:rPr lang="es-ES" dirty="0"/>
              <a:t>desde 2014</a:t>
            </a:r>
            <a:r>
              <a:rPr lang="cs-CZ" dirty="0"/>
              <a:t>. (www.elpais.com)</a:t>
            </a:r>
          </a:p>
          <a:p>
            <a:r>
              <a:rPr lang="cs-CZ" dirty="0" err="1">
                <a:solidFill>
                  <a:srgbClr val="FF0000"/>
                </a:solidFill>
              </a:rPr>
              <a:t>Andar</a:t>
            </a:r>
            <a:r>
              <a:rPr lang="cs-CZ" dirty="0">
                <a:solidFill>
                  <a:srgbClr val="FF0000"/>
                </a:solidFill>
              </a:rPr>
              <a:t> + gerundium</a:t>
            </a:r>
          </a:p>
          <a:p>
            <a:r>
              <a:rPr lang="cs-CZ" dirty="0" err="1">
                <a:solidFill>
                  <a:srgbClr val="00B050"/>
                </a:solidFill>
              </a:rPr>
              <a:t>Llevar</a:t>
            </a:r>
            <a:r>
              <a:rPr lang="cs-CZ" dirty="0">
                <a:solidFill>
                  <a:srgbClr val="00B050"/>
                </a:solidFill>
              </a:rPr>
              <a:t> + gerundium </a:t>
            </a:r>
            <a:r>
              <a:rPr lang="cs-CZ" dirty="0"/>
              <a:t>– označení trvání určitého děje nebo stavu: … </a:t>
            </a:r>
            <a:r>
              <a:rPr lang="cs-CZ" dirty="0" err="1"/>
              <a:t>repite</a:t>
            </a:r>
            <a:r>
              <a:rPr lang="cs-CZ" dirty="0"/>
              <a:t> </a:t>
            </a:r>
            <a:r>
              <a:rPr lang="cs-CZ" dirty="0" err="1"/>
              <a:t>lo</a:t>
            </a:r>
            <a:r>
              <a:rPr lang="cs-CZ" dirty="0"/>
              <a:t> </a:t>
            </a:r>
            <a:r>
              <a:rPr lang="cs-CZ" dirty="0" err="1"/>
              <a:t>mismo</a:t>
            </a:r>
            <a:r>
              <a:rPr lang="cs-CZ" dirty="0"/>
              <a:t> </a:t>
            </a:r>
            <a:r>
              <a:rPr lang="cs-CZ" dirty="0" err="1"/>
              <a:t>que</a:t>
            </a:r>
            <a:r>
              <a:rPr lang="cs-CZ" dirty="0"/>
              <a:t> </a:t>
            </a:r>
            <a:r>
              <a:rPr lang="cs-CZ" dirty="0" err="1">
                <a:solidFill>
                  <a:srgbClr val="00B050"/>
                </a:solidFill>
              </a:rPr>
              <a:t>lleva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diciendo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/>
              <a:t>(</a:t>
            </a:r>
            <a:r>
              <a:rPr lang="cs-CZ" dirty="0" err="1"/>
              <a:t>desde</a:t>
            </a:r>
            <a:r>
              <a:rPr lang="cs-CZ" dirty="0"/>
              <a:t> la </a:t>
            </a:r>
            <a:r>
              <a:rPr lang="cs-CZ" dirty="0" err="1"/>
              <a:t>mañana</a:t>
            </a:r>
            <a:r>
              <a:rPr lang="cs-CZ" dirty="0"/>
              <a:t>); Es </a:t>
            </a:r>
            <a:r>
              <a:rPr lang="cs-CZ" dirty="0" err="1"/>
              <a:t>decir</a:t>
            </a:r>
            <a:r>
              <a:rPr lang="cs-CZ" dirty="0"/>
              <a:t>, </a:t>
            </a:r>
            <a:r>
              <a:rPr lang="cs-CZ" dirty="0" err="1"/>
              <a:t>que</a:t>
            </a:r>
            <a:r>
              <a:rPr lang="cs-CZ" dirty="0"/>
              <a:t> </a:t>
            </a:r>
            <a:r>
              <a:rPr lang="cs-CZ" dirty="0" err="1"/>
              <a:t>fueron</a:t>
            </a:r>
            <a:r>
              <a:rPr lang="cs-CZ" dirty="0"/>
              <a:t> </a:t>
            </a:r>
            <a:r>
              <a:rPr lang="cs-CZ" dirty="0" err="1"/>
              <a:t>creadas</a:t>
            </a:r>
            <a:r>
              <a:rPr lang="cs-CZ" dirty="0"/>
              <a:t> en una legislatura </a:t>
            </a:r>
            <a:r>
              <a:rPr lang="cs-CZ" dirty="0" err="1"/>
              <a:t>anterior</a:t>
            </a:r>
            <a:r>
              <a:rPr lang="cs-CZ" dirty="0"/>
              <a:t> y </a:t>
            </a:r>
            <a:r>
              <a:rPr lang="cs-CZ" dirty="0" err="1">
                <a:solidFill>
                  <a:srgbClr val="00B050"/>
                </a:solidFill>
              </a:rPr>
              <a:t>llevaban</a:t>
            </a:r>
            <a:r>
              <a:rPr lang="cs-CZ" dirty="0"/>
              <a:t> </a:t>
            </a:r>
            <a:r>
              <a:rPr lang="cs-CZ" dirty="0" err="1"/>
              <a:t>tiempo</a:t>
            </a:r>
            <a:r>
              <a:rPr lang="cs-CZ" dirty="0"/>
              <a:t> </a:t>
            </a:r>
            <a:r>
              <a:rPr lang="cs-CZ" dirty="0" err="1"/>
              <a:t>hechas</a:t>
            </a:r>
            <a:r>
              <a:rPr lang="cs-CZ" dirty="0"/>
              <a:t>   y </a:t>
            </a:r>
            <a:r>
              <a:rPr lang="cs-CZ" dirty="0" err="1">
                <a:solidFill>
                  <a:srgbClr val="00B050"/>
                </a:solidFill>
              </a:rPr>
              <a:t>repartiéndose</a:t>
            </a:r>
            <a:r>
              <a:rPr lang="cs-CZ" dirty="0"/>
              <a:t>, en </a:t>
            </a:r>
            <a:r>
              <a:rPr lang="cs-CZ" dirty="0" err="1"/>
              <a:t>todo</a:t>
            </a:r>
            <a:r>
              <a:rPr lang="cs-CZ" dirty="0"/>
              <a:t> </a:t>
            </a:r>
            <a:r>
              <a:rPr lang="cs-CZ" dirty="0" err="1"/>
              <a:t>caso</a:t>
            </a:r>
            <a:r>
              <a:rPr lang="cs-CZ" dirty="0"/>
              <a:t> a una </a:t>
            </a:r>
            <a:r>
              <a:rPr lang="cs-CZ" dirty="0" err="1"/>
              <a:t>escala</a:t>
            </a:r>
            <a:r>
              <a:rPr lang="cs-CZ" dirty="0"/>
              <a:t> </a:t>
            </a:r>
            <a:r>
              <a:rPr lang="cs-CZ" dirty="0" err="1"/>
              <a:t>muy</a:t>
            </a:r>
            <a:r>
              <a:rPr lang="cs-CZ" dirty="0"/>
              <a:t> </a:t>
            </a:r>
            <a:r>
              <a:rPr lang="cs-CZ" dirty="0" err="1"/>
              <a:t>pequeña</a:t>
            </a:r>
            <a:r>
              <a:rPr lang="cs-CZ" dirty="0"/>
              <a:t>. </a:t>
            </a:r>
          </a:p>
          <a:p>
            <a:r>
              <a:rPr lang="cs-CZ" dirty="0" err="1">
                <a:solidFill>
                  <a:srgbClr val="00B050"/>
                </a:solidFill>
              </a:rPr>
              <a:t>Pasar</a:t>
            </a:r>
            <a:r>
              <a:rPr lang="cs-CZ" dirty="0">
                <a:solidFill>
                  <a:srgbClr val="00B050"/>
                </a:solidFill>
              </a:rPr>
              <a:t>(se) + gerundium </a:t>
            </a:r>
            <a:r>
              <a:rPr lang="cs-CZ" dirty="0"/>
              <a:t>– vyžaduje označení času: …</a:t>
            </a:r>
            <a:r>
              <a:rPr lang="cs-CZ" dirty="0">
                <a:solidFill>
                  <a:srgbClr val="00B050"/>
                </a:solidFill>
              </a:rPr>
              <a:t>se </a:t>
            </a:r>
            <a:r>
              <a:rPr lang="cs-CZ" dirty="0" err="1">
                <a:solidFill>
                  <a:srgbClr val="00B050"/>
                </a:solidFill>
              </a:rPr>
              <a:t>pasaba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u="sng" dirty="0"/>
              <a:t>las </a:t>
            </a:r>
            <a:r>
              <a:rPr lang="cs-CZ" u="sng" dirty="0" err="1"/>
              <a:t>horas</a:t>
            </a:r>
            <a:r>
              <a:rPr lang="cs-CZ" u="sng" dirty="0"/>
              <a:t> </a:t>
            </a:r>
            <a:r>
              <a:rPr lang="cs-CZ" dirty="0" err="1">
                <a:solidFill>
                  <a:srgbClr val="00B050"/>
                </a:solidFill>
              </a:rPr>
              <a:t>cantando</a:t>
            </a:r>
            <a:r>
              <a:rPr lang="cs-CZ" dirty="0"/>
              <a:t>.</a:t>
            </a:r>
          </a:p>
          <a:p>
            <a:r>
              <a:rPr lang="cs-CZ" dirty="0" err="1">
                <a:solidFill>
                  <a:srgbClr val="FF0000"/>
                </a:solidFill>
              </a:rPr>
              <a:t>Seguir</a:t>
            </a:r>
            <a:r>
              <a:rPr lang="cs-CZ" dirty="0">
                <a:solidFill>
                  <a:srgbClr val="FF0000"/>
                </a:solidFill>
              </a:rPr>
              <a:t> + gerundium </a:t>
            </a:r>
            <a:r>
              <a:rPr lang="cs-CZ" dirty="0"/>
              <a:t>/ </a:t>
            </a:r>
            <a:r>
              <a:rPr lang="cs-CZ" dirty="0" err="1">
                <a:solidFill>
                  <a:srgbClr val="00B050"/>
                </a:solidFill>
              </a:rPr>
              <a:t>continuar</a:t>
            </a:r>
            <a:r>
              <a:rPr lang="cs-CZ" dirty="0">
                <a:solidFill>
                  <a:srgbClr val="00B050"/>
                </a:solidFill>
              </a:rPr>
              <a:t> + gerundium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 </a:t>
            </a:r>
            <a:r>
              <a:rPr lang="es-ES" dirty="0"/>
              <a:t>Reino Unido, Francia y Alemania </a:t>
            </a:r>
            <a:r>
              <a:rPr lang="es-ES" dirty="0">
                <a:solidFill>
                  <a:srgbClr val="FF0000"/>
                </a:solidFill>
              </a:rPr>
              <a:t>siguen siendo </a:t>
            </a:r>
            <a:r>
              <a:rPr lang="es-ES" dirty="0"/>
              <a:t>los países de los que proceden la mayoría de los turistas que visitan España</a:t>
            </a:r>
            <a:r>
              <a:rPr lang="cs-CZ" dirty="0"/>
              <a:t>. (www.abc.com)</a:t>
            </a:r>
          </a:p>
          <a:p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Acabar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+ gerundium / </a:t>
            </a:r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Terminar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+ gerundium: </a:t>
            </a:r>
            <a:r>
              <a:rPr lang="es-ES" dirty="0"/>
              <a:t>Hollywood nos ha enseñado a ver el final de la II Guerra Mundial como una vuelta a la sensatez y la calma tras el infierno que asoló Europa, al socaire del Plan Marshall y del espíritu de concordia que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acabaría fraguando </a:t>
            </a:r>
            <a:r>
              <a:rPr lang="es-ES" dirty="0"/>
              <a:t>en el embrión de la futura Unión, hoy amenazada por fuera y por dentro. </a:t>
            </a:r>
            <a:endParaRPr lang="cs-CZ" dirty="0"/>
          </a:p>
          <a:p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Empezar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+ gerundium: </a:t>
            </a:r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Empezó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leyendo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 libro. (řadí spojení do řady dějů)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6366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Opisné vazby s participiem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Označují výsledek děje: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Estar</a:t>
            </a:r>
            <a:r>
              <a:rPr lang="cs-CZ" dirty="0">
                <a:solidFill>
                  <a:srgbClr val="FF0000"/>
                </a:solidFill>
              </a:rPr>
              <a:t> + participium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Tener</a:t>
            </a:r>
            <a:r>
              <a:rPr lang="cs-CZ" dirty="0">
                <a:solidFill>
                  <a:srgbClr val="FF0000"/>
                </a:solidFill>
              </a:rPr>
              <a:t> + participium: </a:t>
            </a:r>
            <a:r>
              <a:rPr lang="es-ES" dirty="0"/>
              <a:t>Pese a la experiencia del siglo XX, millones de europeos creen ilusamente que </a:t>
            </a:r>
            <a:r>
              <a:rPr lang="es-ES" dirty="0">
                <a:solidFill>
                  <a:srgbClr val="FF0000"/>
                </a:solidFill>
              </a:rPr>
              <a:t>tienen garantizado </a:t>
            </a:r>
            <a:r>
              <a:rPr lang="es-ES" dirty="0"/>
              <a:t>el progreso</a:t>
            </a:r>
            <a:endParaRPr lang="cs-CZ" dirty="0"/>
          </a:p>
          <a:p>
            <a:pPr marL="0" indent="0">
              <a:buNone/>
            </a:pPr>
            <a:r>
              <a:rPr lang="cs-CZ" dirty="0" err="1">
                <a:solidFill>
                  <a:srgbClr val="00B050"/>
                </a:solidFill>
              </a:rPr>
              <a:t>Llevar</a:t>
            </a:r>
            <a:r>
              <a:rPr lang="cs-CZ" dirty="0">
                <a:solidFill>
                  <a:srgbClr val="00B050"/>
                </a:solidFill>
              </a:rPr>
              <a:t> + participium </a:t>
            </a:r>
            <a:r>
              <a:rPr lang="cs-CZ" dirty="0"/>
              <a:t>– akumulace děje nebo stavu k určitému okamžiku: </a:t>
            </a:r>
            <a:r>
              <a:rPr lang="es-ES" dirty="0"/>
              <a:t>El exjugador de baloncesto del Fórum Filatélico de Valladolid </a:t>
            </a:r>
            <a:r>
              <a:rPr lang="es-ES" dirty="0">
                <a:solidFill>
                  <a:srgbClr val="00B050"/>
                </a:solidFill>
              </a:rPr>
              <a:t>lleva</a:t>
            </a:r>
            <a:r>
              <a:rPr lang="es-ES" dirty="0"/>
              <a:t> </a:t>
            </a:r>
            <a:r>
              <a:rPr lang="es-ES" u="sng" dirty="0"/>
              <a:t>13 días </a:t>
            </a:r>
            <a:r>
              <a:rPr lang="es-ES" dirty="0">
                <a:solidFill>
                  <a:srgbClr val="00B050"/>
                </a:solidFill>
              </a:rPr>
              <a:t>desaparecido.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www.elpais.com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cs-CZ" dirty="0"/>
              <a:t>Es </a:t>
            </a:r>
            <a:r>
              <a:rPr lang="cs-CZ" dirty="0" err="1"/>
              <a:t>decir</a:t>
            </a:r>
            <a:r>
              <a:rPr lang="cs-CZ" dirty="0"/>
              <a:t>, </a:t>
            </a:r>
            <a:r>
              <a:rPr lang="cs-CZ" dirty="0" err="1"/>
              <a:t>que</a:t>
            </a:r>
            <a:r>
              <a:rPr lang="cs-CZ" dirty="0"/>
              <a:t> </a:t>
            </a:r>
            <a:r>
              <a:rPr lang="cs-CZ" dirty="0" err="1"/>
              <a:t>fueron</a:t>
            </a:r>
            <a:r>
              <a:rPr lang="cs-CZ" dirty="0"/>
              <a:t> </a:t>
            </a:r>
            <a:r>
              <a:rPr lang="cs-CZ" dirty="0" err="1"/>
              <a:t>creadas</a:t>
            </a:r>
            <a:r>
              <a:rPr lang="cs-CZ" dirty="0"/>
              <a:t> en una legislatura </a:t>
            </a:r>
            <a:r>
              <a:rPr lang="cs-CZ" dirty="0" err="1"/>
              <a:t>anterior</a:t>
            </a:r>
            <a:r>
              <a:rPr lang="cs-CZ" dirty="0"/>
              <a:t> y </a:t>
            </a:r>
            <a:r>
              <a:rPr lang="cs-CZ" dirty="0" err="1">
                <a:solidFill>
                  <a:srgbClr val="00B050"/>
                </a:solidFill>
              </a:rPr>
              <a:t>llevaban</a:t>
            </a:r>
            <a:r>
              <a:rPr lang="cs-CZ" dirty="0"/>
              <a:t> </a:t>
            </a:r>
            <a:r>
              <a:rPr lang="cs-CZ" dirty="0" err="1"/>
              <a:t>tiempo</a:t>
            </a:r>
            <a:r>
              <a:rPr lang="cs-CZ" dirty="0"/>
              <a:t> </a:t>
            </a:r>
            <a:r>
              <a:rPr lang="cs-CZ" dirty="0" err="1">
                <a:solidFill>
                  <a:srgbClr val="00B050"/>
                </a:solidFill>
              </a:rPr>
              <a:t>hechas</a:t>
            </a:r>
            <a:r>
              <a:rPr lang="cs-CZ" dirty="0"/>
              <a:t> y </a:t>
            </a:r>
            <a:r>
              <a:rPr lang="cs-CZ" dirty="0" err="1"/>
              <a:t>repartiéndose</a:t>
            </a:r>
            <a:r>
              <a:rPr lang="cs-CZ" dirty="0"/>
              <a:t>, en </a:t>
            </a:r>
            <a:r>
              <a:rPr lang="cs-CZ" dirty="0" err="1"/>
              <a:t>todo</a:t>
            </a:r>
            <a:r>
              <a:rPr lang="cs-CZ" dirty="0"/>
              <a:t> </a:t>
            </a:r>
            <a:r>
              <a:rPr lang="cs-CZ" dirty="0" err="1"/>
              <a:t>caso</a:t>
            </a:r>
            <a:r>
              <a:rPr lang="cs-CZ" dirty="0"/>
              <a:t> a una </a:t>
            </a:r>
            <a:r>
              <a:rPr lang="cs-CZ" dirty="0" err="1"/>
              <a:t>escala</a:t>
            </a:r>
            <a:r>
              <a:rPr lang="cs-CZ" dirty="0"/>
              <a:t> </a:t>
            </a:r>
            <a:r>
              <a:rPr lang="cs-CZ" dirty="0" err="1"/>
              <a:t>muy</a:t>
            </a:r>
            <a:r>
              <a:rPr lang="cs-CZ" dirty="0"/>
              <a:t> </a:t>
            </a:r>
            <a:r>
              <a:rPr lang="cs-CZ" dirty="0" err="1"/>
              <a:t>pequeña</a:t>
            </a:r>
            <a:r>
              <a:rPr lang="cs-CZ" dirty="0"/>
              <a:t>. (</a:t>
            </a:r>
            <a:r>
              <a:rPr lang="cs-CZ" dirty="0">
                <a:hlinkClick r:id="rId3"/>
              </a:rPr>
              <a:t>www.elpais.es</a:t>
            </a:r>
            <a:r>
              <a:rPr lang="cs-CZ" dirty="0"/>
              <a:t>, 12. 12. 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684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Opisné vazby </a:t>
            </a:r>
            <a:r>
              <a:rPr lang="cs-CZ" dirty="0" smtClean="0"/>
              <a:t>– užití v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1. </a:t>
            </a:r>
            <a:r>
              <a:rPr lang="es-ES" dirty="0" smtClean="0"/>
              <a:t>Antonio </a:t>
            </a:r>
            <a:r>
              <a:rPr lang="es-ES" dirty="0"/>
              <a:t>García tiene un hijo de 8 años al que casi no ve. Ni siquiera el Día del Padre. Para él, cortar una relación de pareja ha significado </a:t>
            </a:r>
            <a:r>
              <a:rPr lang="es-ES" dirty="0">
                <a:solidFill>
                  <a:srgbClr val="FF0000"/>
                </a:solidFill>
              </a:rPr>
              <a:t>ir perdiendo </a:t>
            </a:r>
            <a:r>
              <a:rPr lang="es-ES" dirty="0"/>
              <a:t>contacto con el niño. Muy a su pesar, asegura. Cuenta que, tras numerosas idas y venidas a los juzgados, el resultado siempre es el mismo: "Es imposible acceder a la custodia compartida". "Los padres solo somos un cajero automático para los jueces, pero no entienden </a:t>
            </a:r>
            <a:r>
              <a:rPr lang="es-ES" dirty="0">
                <a:hlinkClick r:id="rId2"/>
              </a:rPr>
              <a:t>que también queremos ser parte de la vida de nuestros hijos</a:t>
            </a:r>
            <a:r>
              <a:rPr lang="es-ES" dirty="0"/>
              <a:t>". Como él, otros padres decidieron manifestarse este jueves en la Plaza de Cibeles de Madrid para cuestionar que la norma general </a:t>
            </a:r>
            <a:r>
              <a:rPr lang="es-ES" dirty="0">
                <a:solidFill>
                  <a:srgbClr val="FF0000"/>
                </a:solidFill>
              </a:rPr>
              <a:t>siga siendo </a:t>
            </a:r>
            <a:r>
              <a:rPr lang="es-ES" dirty="0"/>
              <a:t>la de dejar los hijos a la madre.</a:t>
            </a:r>
            <a:endParaRPr lang="cs-CZ" dirty="0"/>
          </a:p>
          <a:p>
            <a:pPr marL="0" indent="0">
              <a:buNone/>
            </a:pPr>
            <a:r>
              <a:rPr lang="es-ES" dirty="0"/>
              <a:t>Más de un centenar de personas, un grupo conformado mayoritariamente por padres, pero también por madres, abuelos, tías, primos... Familiares que piden que un régimen todavía excepcional </a:t>
            </a:r>
            <a:r>
              <a:rPr lang="es-ES" dirty="0">
                <a:solidFill>
                  <a:srgbClr val="FF0000"/>
                </a:solidFill>
              </a:rPr>
              <a:t>deje de serlo</a:t>
            </a:r>
            <a:r>
              <a:rPr lang="es-ES" dirty="0"/>
              <a:t>.</a:t>
            </a:r>
            <a:r>
              <a:rPr lang="cs-CZ" dirty="0"/>
              <a:t> (</a:t>
            </a:r>
            <a:r>
              <a:rPr lang="cs-CZ" dirty="0" smtClean="0">
                <a:hlinkClick r:id="rId3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2. </a:t>
            </a:r>
            <a:r>
              <a:rPr lang="es-ES_tradnl" dirty="0"/>
              <a:t>En esa época, el mar Mediterráneo </a:t>
            </a:r>
            <a:r>
              <a:rPr lang="es-ES_tradnl" dirty="0">
                <a:solidFill>
                  <a:srgbClr val="FF0000"/>
                </a:solidFill>
              </a:rPr>
              <a:t>quedó incomunicado </a:t>
            </a:r>
            <a:r>
              <a:rPr lang="es-ES_tradnl" dirty="0"/>
              <a:t>del océano Atlántico y por eso </a:t>
            </a:r>
            <a:r>
              <a:rPr lang="es-ES_tradnl" dirty="0">
                <a:solidFill>
                  <a:srgbClr val="FF0000"/>
                </a:solidFill>
              </a:rPr>
              <a:t>llegó a evaporarse </a:t>
            </a:r>
            <a:r>
              <a:rPr lang="es-ES_tradnl" dirty="0"/>
              <a:t>casi por completo, dejando un paisaje yermo salpicado con marismas salinas. Así </a:t>
            </a:r>
            <a:r>
              <a:rPr lang="es-ES_tradnl" dirty="0">
                <a:solidFill>
                  <a:srgbClr val="FF0000"/>
                </a:solidFill>
              </a:rPr>
              <a:t>debió de verse</a:t>
            </a:r>
            <a:r>
              <a:rPr lang="es-ES_tradnl" dirty="0"/>
              <a:t> durante un millón de años, hasta que la depresión </a:t>
            </a:r>
            <a:r>
              <a:rPr lang="es-ES_tradnl" dirty="0">
                <a:solidFill>
                  <a:srgbClr val="FF0000"/>
                </a:solidFill>
              </a:rPr>
              <a:t>se volvió a llenar </a:t>
            </a:r>
            <a:r>
              <a:rPr lang="es-ES_tradnl" dirty="0"/>
              <a:t>en una de las inundaciones más espectaculares de la historia de la Tierra. </a:t>
            </a:r>
            <a:r>
              <a:rPr lang="cs-CZ" smtClean="0"/>
              <a:t> (</a:t>
            </a:r>
            <a:r>
              <a:rPr lang="cs-CZ" smtClean="0">
                <a:hlinkClick r:id="rId4"/>
              </a:rPr>
              <a:t>www.muyinteresante.es</a:t>
            </a:r>
            <a:r>
              <a:rPr lang="cs-CZ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629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Sloveso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Dějová (akční) – </a:t>
            </a:r>
            <a:r>
              <a:rPr lang="cs-CZ" dirty="0" err="1" smtClean="0"/>
              <a:t>correr</a:t>
            </a:r>
            <a:r>
              <a:rPr lang="cs-CZ" dirty="0" smtClean="0"/>
              <a:t>, </a:t>
            </a:r>
            <a:r>
              <a:rPr lang="cs-CZ" dirty="0" err="1" smtClean="0"/>
              <a:t>leer</a:t>
            </a:r>
            <a:r>
              <a:rPr lang="cs-CZ" dirty="0" smtClean="0"/>
              <a:t>, </a:t>
            </a:r>
            <a:r>
              <a:rPr lang="cs-CZ" dirty="0" err="1" smtClean="0"/>
              <a:t>jugar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Stavová  (</a:t>
            </a:r>
            <a:r>
              <a:rPr lang="cs-CZ" dirty="0" err="1" smtClean="0"/>
              <a:t>estar</a:t>
            </a:r>
            <a:r>
              <a:rPr lang="cs-CZ" dirty="0" smtClean="0"/>
              <a:t> </a:t>
            </a:r>
            <a:r>
              <a:rPr lang="cs-CZ" dirty="0" err="1" smtClean="0"/>
              <a:t>sentado</a:t>
            </a:r>
            <a:r>
              <a:rPr lang="cs-CZ" dirty="0" smtClean="0"/>
              <a:t>, </a:t>
            </a:r>
            <a:r>
              <a:rPr lang="cs-CZ" dirty="0" err="1" smtClean="0"/>
              <a:t>estar</a:t>
            </a:r>
            <a:r>
              <a:rPr lang="cs-CZ" dirty="0" smtClean="0"/>
              <a:t> de </a:t>
            </a:r>
            <a:r>
              <a:rPr lang="cs-CZ" dirty="0" err="1" smtClean="0"/>
              <a:t>pie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Pomocná (</a:t>
            </a:r>
            <a:r>
              <a:rPr lang="cs-CZ" dirty="0" err="1" smtClean="0"/>
              <a:t>haber</a:t>
            </a:r>
            <a:r>
              <a:rPr lang="cs-CZ" dirty="0" smtClean="0"/>
              <a:t>, ser)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350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sloveso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Slovesné kategorie:</a:t>
            </a:r>
          </a:p>
          <a:p>
            <a:r>
              <a:rPr lang="cs-CZ" dirty="0" err="1" smtClean="0"/>
              <a:t>Shodové</a:t>
            </a:r>
            <a:r>
              <a:rPr lang="cs-CZ" dirty="0" smtClean="0"/>
              <a:t>: osoba, číslo</a:t>
            </a:r>
          </a:p>
          <a:p>
            <a:r>
              <a:rPr lang="cs-CZ" dirty="0" smtClean="0"/>
              <a:t>Vlastní slovesné:</a:t>
            </a:r>
          </a:p>
          <a:p>
            <a:r>
              <a:rPr lang="cs-CZ" dirty="0" smtClean="0"/>
              <a:t>Čas</a:t>
            </a:r>
          </a:p>
          <a:p>
            <a:r>
              <a:rPr lang="cs-CZ" dirty="0" smtClean="0"/>
              <a:t>Aspekt</a:t>
            </a:r>
          </a:p>
          <a:p>
            <a:r>
              <a:rPr lang="cs-CZ" dirty="0" smtClean="0"/>
              <a:t>Způsob</a:t>
            </a:r>
          </a:p>
          <a:p>
            <a:r>
              <a:rPr lang="cs-CZ" dirty="0" smtClean="0"/>
              <a:t>Rod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929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sloveso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Slovesná osoba a číslo:</a:t>
            </a:r>
          </a:p>
          <a:p>
            <a:pPr marL="0" indent="0">
              <a:buNone/>
            </a:pPr>
            <a:r>
              <a:rPr lang="es-ES" dirty="0"/>
              <a:t>“</a:t>
            </a:r>
            <a:r>
              <a:rPr lang="es-ES" dirty="0">
                <a:solidFill>
                  <a:srgbClr val="FF0000"/>
                </a:solidFill>
              </a:rPr>
              <a:t>Yo</a:t>
            </a:r>
            <a:r>
              <a:rPr lang="es-ES" dirty="0"/>
              <a:t> no dud</a:t>
            </a:r>
            <a:r>
              <a:rPr lang="es-ES" dirty="0">
                <a:solidFill>
                  <a:srgbClr val="FF0000"/>
                </a:solidFill>
              </a:rPr>
              <a:t>o </a:t>
            </a:r>
            <a:r>
              <a:rPr lang="es-ES" dirty="0"/>
              <a:t>del madridismo de Raúl pero </a:t>
            </a:r>
            <a:r>
              <a:rPr lang="es-ES" dirty="0">
                <a:solidFill>
                  <a:srgbClr val="FF0000"/>
                </a:solidFill>
              </a:rPr>
              <a:t>yo</a:t>
            </a:r>
            <a:r>
              <a:rPr lang="es-ES" dirty="0"/>
              <a:t> jamás trabajar</a:t>
            </a:r>
            <a:r>
              <a:rPr lang="es-ES" dirty="0">
                <a:solidFill>
                  <a:srgbClr val="FF0000"/>
                </a:solidFill>
              </a:rPr>
              <a:t>ía </a:t>
            </a:r>
            <a:r>
              <a:rPr lang="es-ES" dirty="0"/>
              <a:t>para el Madrid”, respondió Piqué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</a:t>
            </a:r>
            <a:r>
              <a:rPr lang="cs-CZ" dirty="0"/>
              <a:t>29. 3. 2017)</a:t>
            </a:r>
          </a:p>
          <a:p>
            <a:pPr marL="0" indent="0">
              <a:buNone/>
            </a:pPr>
            <a:r>
              <a:rPr lang="es-ES" dirty="0" smtClean="0"/>
              <a:t>¿</a:t>
            </a:r>
            <a:r>
              <a:rPr lang="es-ES" dirty="0">
                <a:solidFill>
                  <a:srgbClr val="FF0000"/>
                </a:solidFill>
              </a:rPr>
              <a:t>Se refiere </a:t>
            </a:r>
            <a:r>
              <a:rPr lang="es-ES" dirty="0"/>
              <a:t>al cobro de comisiones ilegales a proveedores de la sanidad pública que investiga la Fiscalía</a:t>
            </a:r>
            <a:r>
              <a:rPr lang="es-ES" dirty="0" smtClean="0"/>
              <a:t>?</a:t>
            </a:r>
            <a:r>
              <a:rPr lang="cs-CZ" dirty="0" smtClean="0"/>
              <a:t> (</a:t>
            </a:r>
            <a:r>
              <a:rPr lang="cs-CZ" dirty="0">
                <a:hlinkClick r:id="rId2"/>
              </a:rPr>
              <a:t>www.elpais.es</a:t>
            </a:r>
            <a:r>
              <a:rPr lang="cs-CZ" dirty="0"/>
              <a:t>, 29. 3. </a:t>
            </a:r>
            <a:r>
              <a:rPr lang="cs-CZ" dirty="0" smtClean="0"/>
              <a:t>2017, z rozhovoru s radní pro zdravotnictví)</a:t>
            </a:r>
          </a:p>
          <a:p>
            <a:pPr marL="0" indent="0" fontAlgn="base">
              <a:buNone/>
            </a:pPr>
            <a:r>
              <a:rPr lang="es-ES" dirty="0">
                <a:solidFill>
                  <a:srgbClr val="FF0000"/>
                </a:solidFill>
              </a:rPr>
              <a:t>¿Quieres </a:t>
            </a:r>
            <a:r>
              <a:rPr lang="es-ES" dirty="0"/>
              <a:t>trabajar en Netflix? Haz este </a:t>
            </a:r>
            <a:r>
              <a:rPr lang="es-ES" dirty="0" smtClean="0"/>
              <a:t>test</a:t>
            </a:r>
            <a:r>
              <a:rPr lang="cs-CZ" dirty="0" smtClean="0"/>
              <a:t>. </a:t>
            </a:r>
            <a:r>
              <a:rPr lang="cs-CZ" dirty="0"/>
              <a:t>(</a:t>
            </a:r>
            <a:r>
              <a:rPr lang="cs-CZ" dirty="0">
                <a:hlinkClick r:id="rId2"/>
              </a:rPr>
              <a:t>www.elpais.es</a:t>
            </a:r>
            <a:r>
              <a:rPr lang="cs-CZ" dirty="0"/>
              <a:t>, 29. 3. </a:t>
            </a:r>
            <a:r>
              <a:rPr lang="cs-CZ" dirty="0" smtClean="0"/>
              <a:t>2017 – sekce </a:t>
            </a:r>
            <a:r>
              <a:rPr lang="cs-CZ" dirty="0" err="1" smtClean="0"/>
              <a:t>Tecnología</a:t>
            </a:r>
            <a:r>
              <a:rPr lang="cs-CZ" dirty="0" smtClean="0"/>
              <a:t>)</a:t>
            </a:r>
          </a:p>
          <a:p>
            <a:pPr marL="0" indent="0" fontAlgn="base">
              <a:buNone/>
            </a:pPr>
            <a:r>
              <a:rPr lang="cs-CZ" dirty="0" err="1" smtClean="0"/>
              <a:t>Protegemos</a:t>
            </a:r>
            <a:r>
              <a:rPr lang="cs-CZ" dirty="0" smtClean="0"/>
              <a:t> tu </a:t>
            </a:r>
            <a:r>
              <a:rPr lang="cs-CZ" dirty="0" err="1" smtClean="0"/>
              <a:t>propiedad</a:t>
            </a:r>
            <a:r>
              <a:rPr lang="cs-CZ" dirty="0" smtClean="0"/>
              <a:t>. </a:t>
            </a:r>
            <a:r>
              <a:rPr lang="cs-CZ" dirty="0" err="1" smtClean="0">
                <a:solidFill>
                  <a:srgbClr val="FF0000"/>
                </a:solidFill>
              </a:rPr>
              <a:t>Consultá</a:t>
            </a:r>
            <a:r>
              <a:rPr lang="cs-CZ" dirty="0" smtClean="0"/>
              <a:t> </a:t>
            </a:r>
            <a:r>
              <a:rPr lang="cs-CZ" dirty="0" err="1" smtClean="0"/>
              <a:t>ahora</a:t>
            </a:r>
            <a:r>
              <a:rPr lang="cs-CZ" dirty="0" smtClean="0"/>
              <a:t>. (kiosko.net.ar. 29. 3. 2017)</a:t>
            </a:r>
          </a:p>
          <a:p>
            <a:pPr marL="0" indent="0" fontAlgn="base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Sumate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a la </a:t>
            </a:r>
            <a:r>
              <a:rPr lang="cs-CZ" dirty="0" err="1" smtClean="0"/>
              <a:t>comunidad</a:t>
            </a:r>
            <a:r>
              <a:rPr lang="cs-CZ" dirty="0" smtClean="0"/>
              <a:t> </a:t>
            </a:r>
            <a:r>
              <a:rPr lang="cs-CZ" dirty="0" err="1" smtClean="0"/>
              <a:t>Neo</a:t>
            </a:r>
            <a:r>
              <a:rPr lang="cs-CZ" dirty="0" smtClean="0"/>
              <a:t>. </a:t>
            </a:r>
            <a:r>
              <a:rPr lang="cs-CZ" dirty="0"/>
              <a:t>(kiosko.net.ar. 29. 3. 2017)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583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1 - sloveso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chemeClr val="tx1"/>
                </a:solidFill>
              </a:rPr>
              <a:t>Vid x aspekt: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</a:rPr>
              <a:t>Vid:   dokonavost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smtClean="0">
                <a:solidFill>
                  <a:srgbClr val="FFC000"/>
                </a:solidFill>
              </a:rPr>
              <a:t>nedokonavost → aspekt: děj časově omezený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C000"/>
                </a:solidFill>
              </a:rPr>
              <a:t>	</a:t>
            </a:r>
            <a:r>
              <a:rPr lang="cs-CZ" sz="2000" dirty="0" smtClean="0">
                <a:solidFill>
                  <a:srgbClr val="FFC000"/>
                </a:solidFill>
              </a:rPr>
              <a:t>			   děj časově neomezený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Četla jsem </a:t>
            </a:r>
            <a:r>
              <a:rPr lang="cs-CZ" sz="2000" dirty="0" smtClean="0"/>
              <a:t>celé odpoledne – </a:t>
            </a:r>
            <a:r>
              <a:rPr lang="cs-CZ" sz="2000" dirty="0" err="1" smtClean="0">
                <a:solidFill>
                  <a:srgbClr val="FF0000"/>
                </a:solidFill>
              </a:rPr>
              <a:t>Estuve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leyendo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/>
              <a:t>toda</a:t>
            </a:r>
            <a:r>
              <a:rPr lang="cs-CZ" sz="2000" dirty="0" smtClean="0"/>
              <a:t> la </a:t>
            </a:r>
            <a:r>
              <a:rPr lang="cs-CZ" sz="2000" dirty="0" err="1" smtClean="0"/>
              <a:t>tarde</a:t>
            </a:r>
            <a:r>
              <a:rPr lang="cs-CZ" sz="2000" dirty="0" smtClean="0"/>
              <a:t>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00075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Nefinitní slovesné tvary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cs-CZ" sz="2000" dirty="0" smtClean="0"/>
              <a:t>Absence flexe (osoba, číslo, čas, způsob)</a:t>
            </a:r>
          </a:p>
          <a:p>
            <a:pPr marL="0" indent="0">
              <a:buNone/>
            </a:pPr>
            <a:r>
              <a:rPr lang="cs-CZ" sz="2000" dirty="0" err="1" smtClean="0"/>
              <a:t>Infinitivo</a:t>
            </a:r>
            <a:r>
              <a:rPr lang="cs-CZ" sz="2000" dirty="0" smtClean="0"/>
              <a:t>, </a:t>
            </a:r>
            <a:r>
              <a:rPr lang="cs-CZ" sz="2000" dirty="0" err="1" smtClean="0"/>
              <a:t>gerundio</a:t>
            </a:r>
            <a:r>
              <a:rPr lang="cs-CZ" sz="20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cs-CZ" sz="2000" dirty="0" smtClean="0"/>
              <a:t>Jednoduché a složené tvary</a:t>
            </a:r>
          </a:p>
          <a:p>
            <a:pPr marL="0" indent="0">
              <a:buNone/>
            </a:pPr>
            <a:r>
              <a:rPr lang="es-ES" sz="2000" dirty="0"/>
              <a:t>Para ellos, estas computadoras del sistema de inteligencia artificial Watson, que permiten </a:t>
            </a:r>
            <a:r>
              <a:rPr lang="es-ES" sz="2000" dirty="0">
                <a:solidFill>
                  <a:schemeClr val="accent3">
                    <a:lumMod val="75000"/>
                  </a:schemeClr>
                </a:solidFill>
              </a:rPr>
              <a:t>analizar</a:t>
            </a:r>
            <a:r>
              <a:rPr lang="es-ES" sz="2000" dirty="0"/>
              <a:t> datos en 3D de forma rápida y eficiente, deben </a:t>
            </a:r>
            <a:r>
              <a:rPr lang="es-ES" sz="2000" dirty="0">
                <a:solidFill>
                  <a:schemeClr val="accent3">
                    <a:lumMod val="75000"/>
                  </a:schemeClr>
                </a:solidFill>
              </a:rPr>
              <a:t>ayudar</a:t>
            </a:r>
            <a:r>
              <a:rPr lang="es-ES" sz="2000" dirty="0"/>
              <a:t> a </a:t>
            </a:r>
            <a:r>
              <a:rPr lang="es-ES" sz="2000" dirty="0">
                <a:solidFill>
                  <a:schemeClr val="accent3">
                    <a:lumMod val="75000"/>
                  </a:schemeClr>
                </a:solidFill>
              </a:rPr>
              <a:t>entender</a:t>
            </a:r>
            <a:r>
              <a:rPr lang="es-ES" sz="2000" dirty="0"/>
              <a:t> mejor la distribución de las líneas de Nazca y </a:t>
            </a:r>
            <a:r>
              <a:rPr lang="es-ES" sz="2000" dirty="0">
                <a:solidFill>
                  <a:schemeClr val="accent3">
                    <a:lumMod val="75000"/>
                  </a:schemeClr>
                </a:solidFill>
              </a:rPr>
              <a:t>acelerar</a:t>
            </a:r>
            <a:r>
              <a:rPr lang="es-ES" sz="2000" dirty="0"/>
              <a:t> la investigación para </a:t>
            </a:r>
            <a:r>
              <a:rPr lang="es-ES" sz="2000" dirty="0">
                <a:solidFill>
                  <a:schemeClr val="accent3">
                    <a:lumMod val="75000"/>
                  </a:schemeClr>
                </a:solidFill>
              </a:rPr>
              <a:t>mejorar,</a:t>
            </a:r>
            <a:r>
              <a:rPr lang="es-ES" sz="2000" dirty="0"/>
              <a:t> cuanto antes, las actividades de protección de este patrimonio de la humanidad que se está </a:t>
            </a:r>
            <a:r>
              <a:rPr lang="es-ES" sz="2000" dirty="0">
                <a:solidFill>
                  <a:srgbClr val="00B050"/>
                </a:solidFill>
              </a:rPr>
              <a:t>deteriorando </a:t>
            </a:r>
            <a:r>
              <a:rPr lang="es-ES" sz="2000" dirty="0"/>
              <a:t>poco a poco</a:t>
            </a:r>
            <a:r>
              <a:rPr lang="es-ES" sz="2000" dirty="0" smtClean="0"/>
              <a:t>.</a:t>
            </a:r>
            <a:endParaRPr lang="cs-CZ" sz="2000" dirty="0" smtClean="0"/>
          </a:p>
          <a:p>
            <a:pPr marL="0" indent="0">
              <a:buNone/>
            </a:pPr>
            <a:r>
              <a:rPr lang="es-ES" sz="2000" dirty="0"/>
              <a:t> Para ello desarrollaron un sistema de </a:t>
            </a:r>
            <a:r>
              <a:rPr lang="es-ES" sz="2000" dirty="0">
                <a:hlinkClick r:id="rId2"/>
              </a:rPr>
              <a:t>inteligencia artificial</a:t>
            </a:r>
            <a:r>
              <a:rPr lang="es-ES" sz="2000" dirty="0"/>
              <a:t> que aprendió a hacer sus predicciones </a:t>
            </a:r>
            <a:r>
              <a:rPr lang="es-ES" sz="2000" dirty="0">
                <a:solidFill>
                  <a:srgbClr val="00B050"/>
                </a:solidFill>
              </a:rPr>
              <a:t>combinando</a:t>
            </a:r>
            <a:r>
              <a:rPr lang="es-ES" sz="2000" dirty="0"/>
              <a:t> esos cuatro parámetros con el histórico de dos décadas de descargas</a:t>
            </a:r>
            <a:br>
              <a:rPr lang="es-ES" sz="2000" dirty="0"/>
            </a:br>
            <a:r>
              <a:rPr lang="cs-CZ" sz="2000" dirty="0" smtClean="0"/>
              <a:t>Tvary aktiva a pasiva</a:t>
            </a:r>
          </a:p>
          <a:p>
            <a:pPr marL="0" indent="0">
              <a:buNone/>
            </a:pPr>
            <a:r>
              <a:rPr lang="cs-CZ" sz="2000" dirty="0" smtClean="0"/>
              <a:t>Participium</a:t>
            </a:r>
          </a:p>
          <a:p>
            <a:pPr>
              <a:buFont typeface="Wingdings" pitchFamily="2" charset="2"/>
              <a:buChar char="ü"/>
            </a:pPr>
            <a:r>
              <a:rPr lang="cs-CZ" sz="2000" dirty="0" smtClean="0"/>
              <a:t>Jediný tvar</a:t>
            </a:r>
          </a:p>
          <a:p>
            <a:pPr marL="0" indent="0">
              <a:buNone/>
            </a:pPr>
            <a:r>
              <a:rPr lang="es-ES" sz="2000" dirty="0"/>
              <a:t> En esencia se trata de </a:t>
            </a:r>
            <a:r>
              <a:rPr lang="es-ES" sz="2000" dirty="0">
                <a:hlinkClick r:id="rId3"/>
              </a:rPr>
              <a:t>descargas de una gran cantidad de energía</a:t>
            </a:r>
            <a:r>
              <a:rPr lang="es-ES" sz="2000" dirty="0"/>
              <a:t> desde campos eléctricos </a:t>
            </a:r>
            <a:r>
              <a:rPr lang="es-ES" sz="2000" dirty="0">
                <a:solidFill>
                  <a:srgbClr val="0070C0"/>
                </a:solidFill>
              </a:rPr>
              <a:t>generados</a:t>
            </a:r>
            <a:r>
              <a:rPr lang="es-ES" sz="2000" dirty="0"/>
              <a:t> durante las tormentas</a:t>
            </a:r>
            <a:endParaRPr lang="cs-CZ" sz="2000" dirty="0"/>
          </a:p>
          <a:p>
            <a:pPr>
              <a:buFont typeface="Wingdings" pitchFamily="2" charset="2"/>
              <a:buChar char="ü"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7144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Nefinitní slovesné tvary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Konstrukce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solidFill>
                  <a:srgbClr val="0070C0"/>
                </a:solidFill>
              </a:rPr>
              <a:t>Absolutní:</a:t>
            </a:r>
          </a:p>
          <a:p>
            <a:pPr marL="0" indent="0">
              <a:buNone/>
            </a:pPr>
            <a:r>
              <a:rPr lang="es-ES" dirty="0"/>
              <a:t>Los enfermos pensaban que les había caído una maldición que les condenaba a olvidar y, </a:t>
            </a:r>
            <a:r>
              <a:rPr lang="es-ES" dirty="0">
                <a:solidFill>
                  <a:srgbClr val="0070C0"/>
                </a:solidFill>
              </a:rPr>
              <a:t>al fallecer</a:t>
            </a:r>
            <a:r>
              <a:rPr lang="es-ES" dirty="0"/>
              <a:t>, los sacerdotes registraban la causa de su muerte como "reblandecimiento de cerebro". </a:t>
            </a:r>
            <a:endParaRPr lang="cs-CZ" dirty="0" smtClean="0"/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solidFill>
                  <a:srgbClr val="FF0000"/>
                </a:solidFill>
              </a:rPr>
              <a:t>Závislé</a:t>
            </a:r>
          </a:p>
          <a:p>
            <a:pPr marL="0" indent="0">
              <a:buNone/>
            </a:pPr>
            <a:r>
              <a:rPr lang="es-ES" dirty="0" smtClean="0"/>
              <a:t>La Guardia Civil sorprende a dos hombres </a:t>
            </a:r>
            <a:r>
              <a:rPr lang="es-ES" dirty="0" smtClean="0">
                <a:solidFill>
                  <a:srgbClr val="FF0000"/>
                </a:solidFill>
              </a:rPr>
              <a:t>intentando </a:t>
            </a:r>
            <a:r>
              <a:rPr lang="es-ES" dirty="0" smtClean="0"/>
              <a:t>sacar del país 422.510 euros en efectivo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340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infinitiv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s-CZ" sz="2200" dirty="0" smtClean="0"/>
              <a:t>Aktivum – pasivum:</a:t>
            </a:r>
          </a:p>
          <a:p>
            <a:pPr marL="0" indent="0">
              <a:buNone/>
            </a:pPr>
            <a:r>
              <a:rPr lang="es-ES" sz="2200" dirty="0" smtClean="0"/>
              <a:t>La mayoría de las personas busca primero </a:t>
            </a:r>
            <a:r>
              <a:rPr lang="es-ES" sz="2200" dirty="0" smtClean="0">
                <a:solidFill>
                  <a:srgbClr val="FF0000"/>
                </a:solidFill>
              </a:rPr>
              <a:t>ser comprendida</a:t>
            </a:r>
            <a:r>
              <a:rPr lang="es-ES" sz="2200" dirty="0" smtClean="0"/>
              <a:t>, poder expresar su punto de vista.</a:t>
            </a:r>
            <a:endParaRPr lang="cs-CZ" sz="2200" dirty="0" smtClean="0"/>
          </a:p>
          <a:p>
            <a:pPr>
              <a:buFont typeface="Wingdings" pitchFamily="2" charset="2"/>
              <a:buChar char="Ø"/>
            </a:pPr>
            <a:r>
              <a:rPr lang="cs-CZ" sz="2200" dirty="0" smtClean="0"/>
              <a:t>Aktivní tvar – pasivní význam:</a:t>
            </a:r>
          </a:p>
          <a:p>
            <a:r>
              <a:rPr lang="cs-CZ" sz="2200" dirty="0" smtClean="0"/>
              <a:t>Tranzitivní slovesa s nevyjádřeným přímým předmětem:</a:t>
            </a:r>
          </a:p>
          <a:p>
            <a:pPr marL="0" indent="0">
              <a:buNone/>
            </a:pPr>
            <a:r>
              <a:rPr lang="cs-CZ" sz="2200" dirty="0" err="1" smtClean="0"/>
              <a:t>Algo</a:t>
            </a:r>
            <a:r>
              <a:rPr lang="cs-CZ" sz="2200" dirty="0" smtClean="0"/>
              <a:t> </a:t>
            </a:r>
            <a:r>
              <a:rPr lang="cs-CZ" sz="2200" dirty="0" err="1" smtClean="0"/>
              <a:t>hay</a:t>
            </a:r>
            <a:r>
              <a:rPr lang="cs-CZ" sz="2200" dirty="0" smtClean="0"/>
              <a:t> en el </a:t>
            </a:r>
            <a:r>
              <a:rPr lang="cs-CZ" sz="2200" dirty="0" err="1" smtClean="0"/>
              <a:t>fondo</a:t>
            </a:r>
            <a:r>
              <a:rPr lang="cs-CZ" sz="2200" dirty="0" smtClean="0"/>
              <a:t> de </a:t>
            </a:r>
            <a:r>
              <a:rPr lang="cs-CZ" sz="2200" dirty="0" err="1" smtClean="0"/>
              <a:t>todo</a:t>
            </a:r>
            <a:r>
              <a:rPr lang="cs-CZ" sz="2200" dirty="0" smtClean="0"/>
              <a:t> </a:t>
            </a:r>
            <a:r>
              <a:rPr lang="cs-CZ" sz="2200" dirty="0" err="1" smtClean="0"/>
              <a:t>esto</a:t>
            </a:r>
            <a:r>
              <a:rPr lang="cs-CZ" sz="2200" dirty="0" smtClean="0"/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difícil</a:t>
            </a:r>
            <a:r>
              <a:rPr lang="cs-CZ" sz="2200" dirty="0" smtClean="0">
                <a:solidFill>
                  <a:srgbClr val="FF0000"/>
                </a:solidFill>
              </a:rPr>
              <a:t> de </a:t>
            </a:r>
            <a:r>
              <a:rPr lang="cs-CZ" sz="2200" dirty="0" err="1" smtClean="0">
                <a:solidFill>
                  <a:srgbClr val="FF0000"/>
                </a:solidFill>
              </a:rPr>
              <a:t>comprender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smtClean="0"/>
              <a:t>para </a:t>
            </a:r>
            <a:r>
              <a:rPr lang="cs-CZ" sz="2200" dirty="0" err="1" smtClean="0"/>
              <a:t>todos</a:t>
            </a:r>
            <a:r>
              <a:rPr lang="cs-CZ" sz="2200" dirty="0" smtClean="0"/>
              <a:t> (NGRAE)</a:t>
            </a:r>
          </a:p>
          <a:p>
            <a:r>
              <a:rPr lang="cs-CZ" sz="2200" dirty="0" smtClean="0"/>
              <a:t>Závisí na adjektivu vyjadřujícím snadnost, možnost, přijatelnost nebo jejich antonymech:</a:t>
            </a:r>
          </a:p>
          <a:p>
            <a:pPr marL="0" indent="0">
              <a:buNone/>
            </a:pPr>
            <a:r>
              <a:rPr lang="cs-CZ" sz="2200" dirty="0" smtClean="0"/>
              <a:t>Es </a:t>
            </a:r>
            <a:r>
              <a:rPr lang="cs-CZ" sz="2200" dirty="0" err="1" smtClean="0"/>
              <a:t>un</a:t>
            </a:r>
            <a:r>
              <a:rPr lang="cs-CZ" sz="2200" dirty="0" smtClean="0"/>
              <a:t> </a:t>
            </a:r>
            <a:r>
              <a:rPr lang="cs-CZ" sz="2200" dirty="0" err="1" smtClean="0"/>
              <a:t>dato</a:t>
            </a:r>
            <a:r>
              <a:rPr lang="cs-CZ" sz="2200" dirty="0" smtClean="0"/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fácil</a:t>
            </a:r>
            <a:r>
              <a:rPr lang="cs-CZ" sz="2200" dirty="0" smtClean="0">
                <a:solidFill>
                  <a:srgbClr val="FF0000"/>
                </a:solidFill>
              </a:rPr>
              <a:t> de </a:t>
            </a:r>
            <a:r>
              <a:rPr lang="cs-CZ" sz="2200" dirty="0" err="1" smtClean="0">
                <a:solidFill>
                  <a:srgbClr val="FF0000"/>
                </a:solidFill>
              </a:rPr>
              <a:t>olvidar</a:t>
            </a:r>
            <a:r>
              <a:rPr lang="cs-CZ" sz="2200" dirty="0" smtClean="0"/>
              <a:t>.</a:t>
            </a:r>
          </a:p>
          <a:p>
            <a:r>
              <a:rPr lang="cs-CZ" sz="2200" dirty="0" smtClean="0"/>
              <a:t>Konstrukce </a:t>
            </a:r>
            <a:r>
              <a:rPr lang="cs-CZ" sz="2200" dirty="0" smtClean="0">
                <a:solidFill>
                  <a:srgbClr val="FF0000"/>
                </a:solidFill>
              </a:rPr>
              <a:t>ser (cosa) de</a:t>
            </a:r>
            <a:r>
              <a:rPr lang="cs-CZ" sz="2200" dirty="0" smtClean="0"/>
              <a:t>:</a:t>
            </a:r>
          </a:p>
          <a:p>
            <a:pPr marL="0" indent="0">
              <a:buNone/>
            </a:pPr>
            <a:r>
              <a:rPr lang="cs-CZ" sz="2200" dirty="0" smtClean="0"/>
              <a:t>En </a:t>
            </a:r>
            <a:r>
              <a:rPr lang="cs-CZ" sz="2200" dirty="0" err="1" smtClean="0"/>
              <a:t>él</a:t>
            </a:r>
            <a:r>
              <a:rPr lang="cs-CZ" sz="2200" dirty="0" smtClean="0"/>
              <a:t> </a:t>
            </a:r>
            <a:r>
              <a:rPr lang="cs-CZ" sz="2200" dirty="0" smtClean="0">
                <a:solidFill>
                  <a:srgbClr val="FF0000"/>
                </a:solidFill>
              </a:rPr>
              <a:t>son de </a:t>
            </a:r>
            <a:r>
              <a:rPr lang="cs-CZ" sz="2200" dirty="0" err="1" smtClean="0">
                <a:solidFill>
                  <a:srgbClr val="FF0000"/>
                </a:solidFill>
              </a:rPr>
              <a:t>notar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/>
              <a:t>varios</a:t>
            </a:r>
            <a:r>
              <a:rPr lang="cs-CZ" sz="2200" dirty="0" smtClean="0"/>
              <a:t> </a:t>
            </a:r>
            <a:r>
              <a:rPr lang="cs-CZ" sz="2200" dirty="0" err="1" smtClean="0"/>
              <a:t>aspectos</a:t>
            </a:r>
            <a:r>
              <a:rPr lang="cs-CZ" sz="2200" dirty="0" smtClean="0"/>
              <a:t>… (NGRAE)</a:t>
            </a:r>
          </a:p>
          <a:p>
            <a:r>
              <a:rPr lang="cs-CZ" sz="2200" dirty="0" smtClean="0"/>
              <a:t>Procesy bez přirozených hranic:</a:t>
            </a:r>
          </a:p>
          <a:p>
            <a:pPr marL="0" indent="0">
              <a:buNone/>
            </a:pPr>
            <a:r>
              <a:rPr lang="cs-CZ" sz="2200" dirty="0" err="1" smtClean="0"/>
              <a:t>Todo</a:t>
            </a:r>
            <a:r>
              <a:rPr lang="cs-CZ" sz="2200" dirty="0" smtClean="0"/>
              <a:t> </a:t>
            </a:r>
            <a:r>
              <a:rPr lang="cs-CZ" sz="2200" dirty="0" err="1" smtClean="0"/>
              <a:t>está</a:t>
            </a:r>
            <a:r>
              <a:rPr lang="cs-CZ" sz="2200" dirty="0" smtClean="0"/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por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hacer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smtClean="0"/>
              <a:t>en </a:t>
            </a:r>
            <a:r>
              <a:rPr lang="cs-CZ" sz="2200" dirty="0" err="1" smtClean="0"/>
              <a:t>este</a:t>
            </a:r>
            <a:r>
              <a:rPr lang="cs-CZ" sz="2200" dirty="0" smtClean="0"/>
              <a:t> </a:t>
            </a:r>
            <a:r>
              <a:rPr lang="cs-CZ" sz="2200" dirty="0" err="1" smtClean="0"/>
              <a:t>país</a:t>
            </a:r>
            <a:r>
              <a:rPr lang="cs-CZ" sz="2200" dirty="0" smtClean="0"/>
              <a:t>. (NGRAE)</a:t>
            </a:r>
          </a:p>
          <a:p>
            <a:r>
              <a:rPr lang="cs-CZ" sz="2200" dirty="0" smtClean="0"/>
              <a:t>Konstrukce </a:t>
            </a:r>
            <a:r>
              <a:rPr lang="cs-CZ" sz="2200" dirty="0" smtClean="0">
                <a:solidFill>
                  <a:srgbClr val="FF0000"/>
                </a:solidFill>
              </a:rPr>
              <a:t>a / </a:t>
            </a:r>
            <a:r>
              <a:rPr lang="cs-CZ" sz="2200" b="1" dirty="0" err="1" smtClean="0">
                <a:solidFill>
                  <a:srgbClr val="FF0000"/>
                </a:solidFill>
              </a:rPr>
              <a:t>por</a:t>
            </a:r>
            <a:r>
              <a:rPr lang="cs-CZ" sz="2200" dirty="0" smtClean="0">
                <a:solidFill>
                  <a:srgbClr val="FF0000"/>
                </a:solidFill>
              </a:rPr>
              <a:t> + infinitiv transitivního slovesa</a:t>
            </a:r>
            <a:r>
              <a:rPr lang="cs-CZ" sz="2200" dirty="0" smtClean="0"/>
              <a:t>:</a:t>
            </a:r>
          </a:p>
          <a:p>
            <a:pPr marL="0" indent="0">
              <a:buNone/>
            </a:pPr>
            <a:r>
              <a:rPr lang="cs-CZ" sz="2200" dirty="0" err="1" smtClean="0"/>
              <a:t>Cuestiones</a:t>
            </a:r>
            <a:r>
              <a:rPr lang="cs-CZ" sz="2200" dirty="0" smtClean="0"/>
              <a:t> </a:t>
            </a:r>
            <a:r>
              <a:rPr lang="cs-CZ" sz="2200" dirty="0" smtClean="0">
                <a:solidFill>
                  <a:srgbClr val="FF0000"/>
                </a:solidFill>
              </a:rPr>
              <a:t>a / </a:t>
            </a:r>
            <a:r>
              <a:rPr lang="cs-CZ" sz="2200" dirty="0" err="1" smtClean="0">
                <a:solidFill>
                  <a:srgbClr val="FF0000"/>
                </a:solidFill>
              </a:rPr>
              <a:t>por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resolver</a:t>
            </a:r>
            <a:endParaRPr lang="cs-CZ" sz="2200" dirty="0" smtClean="0">
              <a:solidFill>
                <a:srgbClr val="FF0000"/>
              </a:solidFill>
            </a:endParaRPr>
          </a:p>
          <a:p>
            <a:r>
              <a:rPr lang="cs-CZ" sz="2200" dirty="0" err="1" smtClean="0">
                <a:solidFill>
                  <a:srgbClr val="FF0000"/>
                </a:solidFill>
              </a:rPr>
              <a:t>Hacer</a:t>
            </a:r>
            <a:r>
              <a:rPr lang="cs-CZ" sz="2200" dirty="0" smtClean="0">
                <a:solidFill>
                  <a:srgbClr val="FF0000"/>
                </a:solidFill>
              </a:rPr>
              <a:t>, </a:t>
            </a:r>
            <a:r>
              <a:rPr lang="cs-CZ" sz="2200" dirty="0" err="1" smtClean="0">
                <a:solidFill>
                  <a:srgbClr val="FF0000"/>
                </a:solidFill>
              </a:rPr>
              <a:t>dejar</a:t>
            </a:r>
            <a:r>
              <a:rPr lang="cs-CZ" sz="2200" dirty="0" smtClean="0">
                <a:solidFill>
                  <a:srgbClr val="FF0000"/>
                </a:solidFill>
              </a:rPr>
              <a:t> + infinitiv:</a:t>
            </a:r>
          </a:p>
          <a:p>
            <a:pPr marL="0" indent="0">
              <a:buNone/>
            </a:pPr>
            <a:r>
              <a:rPr lang="cs-CZ" sz="2200" dirty="0" err="1" smtClean="0">
                <a:solidFill>
                  <a:srgbClr val="FF0000"/>
                </a:solidFill>
              </a:rPr>
              <a:t>Me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dejaría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robar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por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err="1" smtClean="0"/>
              <a:t>uno</a:t>
            </a:r>
            <a:r>
              <a:rPr lang="cs-CZ" sz="2200" dirty="0" smtClean="0"/>
              <a:t> de </a:t>
            </a:r>
            <a:r>
              <a:rPr lang="cs-CZ" sz="2200" dirty="0" err="1" smtClean="0"/>
              <a:t>esos</a:t>
            </a:r>
            <a:r>
              <a:rPr lang="cs-CZ" sz="2200" dirty="0" smtClean="0"/>
              <a:t> </a:t>
            </a:r>
            <a:r>
              <a:rPr lang="cs-CZ" sz="2200" dirty="0" err="1" smtClean="0"/>
              <a:t>monstruos</a:t>
            </a:r>
            <a:r>
              <a:rPr lang="cs-CZ" sz="2200" dirty="0" smtClean="0"/>
              <a:t> </a:t>
            </a:r>
            <a:r>
              <a:rPr lang="cs-CZ" sz="2200" dirty="0" err="1" smtClean="0"/>
              <a:t>robustos</a:t>
            </a:r>
            <a:r>
              <a:rPr lang="cs-CZ" sz="2200" dirty="0" smtClean="0"/>
              <a:t>. (NGRAE)</a:t>
            </a:r>
          </a:p>
          <a:p>
            <a:pPr marL="0" indent="0">
              <a:buNone/>
            </a:pPr>
            <a:endParaRPr lang="cs-CZ" sz="2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726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gerundium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s-CZ" sz="3400" dirty="0" smtClean="0"/>
              <a:t>Jednoduché: </a:t>
            </a:r>
          </a:p>
          <a:p>
            <a:pPr marL="0" indent="0">
              <a:buNone/>
            </a:pPr>
            <a:r>
              <a:rPr lang="es-ES" sz="3400" dirty="0" smtClean="0"/>
              <a:t>Me senté en uno de los bancos, </a:t>
            </a:r>
            <a:r>
              <a:rPr lang="es-ES" sz="3400" dirty="0" smtClean="0">
                <a:solidFill>
                  <a:srgbClr val="FF0000"/>
                </a:solidFill>
              </a:rPr>
              <a:t>simulando </a:t>
            </a:r>
            <a:r>
              <a:rPr lang="es-ES" sz="3400" dirty="0" smtClean="0"/>
              <a:t>una atención desmedida en el altar</a:t>
            </a:r>
            <a:r>
              <a:rPr lang="cs-CZ" sz="3400" dirty="0" smtClean="0"/>
              <a:t>.</a:t>
            </a:r>
            <a:r>
              <a:rPr lang="es-ES" sz="3400" dirty="0" smtClean="0"/>
              <a:t> </a:t>
            </a:r>
            <a:endParaRPr lang="cs-CZ" sz="3400" dirty="0" smtClean="0"/>
          </a:p>
          <a:p>
            <a:pPr>
              <a:buFont typeface="Wingdings" pitchFamily="2" charset="2"/>
              <a:buChar char="Ø"/>
            </a:pPr>
            <a:r>
              <a:rPr lang="cs-CZ" sz="3400" dirty="0" smtClean="0"/>
              <a:t>Složené: </a:t>
            </a:r>
            <a:endParaRPr lang="cs-CZ" sz="3400" dirty="0"/>
          </a:p>
          <a:p>
            <a:pPr marL="0" indent="0">
              <a:buNone/>
            </a:pPr>
            <a:r>
              <a:rPr lang="es-ES" sz="3400" dirty="0" smtClean="0"/>
              <a:t>¿Se puede estudiar derecho y ciencias politicas </a:t>
            </a:r>
            <a:r>
              <a:rPr lang="es-ES" sz="3400" dirty="0" smtClean="0">
                <a:solidFill>
                  <a:srgbClr val="FF0000"/>
                </a:solidFill>
              </a:rPr>
              <a:t>habiendo hecho </a:t>
            </a:r>
            <a:r>
              <a:rPr lang="es-ES" sz="3400" dirty="0" smtClean="0"/>
              <a:t>un bachillerato de ciencias de la salud?</a:t>
            </a:r>
            <a:endParaRPr lang="cs-CZ" sz="3400" dirty="0" smtClean="0"/>
          </a:p>
          <a:p>
            <a:pPr>
              <a:buFont typeface="Wingdings" pitchFamily="2" charset="2"/>
              <a:buChar char="Ø"/>
            </a:pPr>
            <a:r>
              <a:rPr lang="cs-CZ" sz="3400" dirty="0" smtClean="0"/>
              <a:t>Aktivum:</a:t>
            </a:r>
          </a:p>
          <a:p>
            <a:pPr marL="0" indent="0">
              <a:buNone/>
            </a:pPr>
            <a:r>
              <a:rPr lang="es-ES" sz="3400" dirty="0" smtClean="0"/>
              <a:t>Podrían estar abandonadas, </a:t>
            </a:r>
            <a:r>
              <a:rPr lang="es-ES" sz="3400" dirty="0" smtClean="0">
                <a:solidFill>
                  <a:srgbClr val="FF0000"/>
                </a:solidFill>
              </a:rPr>
              <a:t>dejando </a:t>
            </a:r>
            <a:r>
              <a:rPr lang="es-ES" sz="3400" dirty="0" smtClean="0"/>
              <a:t>que el paso del tiempo oxidara unos viejos raíles</a:t>
            </a:r>
            <a:r>
              <a:rPr lang="cs-CZ" sz="3400" dirty="0" smtClean="0"/>
              <a:t>…</a:t>
            </a:r>
          </a:p>
          <a:p>
            <a:pPr>
              <a:buFont typeface="Wingdings" pitchFamily="2" charset="2"/>
              <a:buChar char="Ø"/>
            </a:pPr>
            <a:r>
              <a:rPr lang="cs-CZ" sz="3400" dirty="0" smtClean="0"/>
              <a:t>Pasivum:</a:t>
            </a:r>
          </a:p>
          <a:p>
            <a:pPr marL="0" indent="0">
              <a:buNone/>
            </a:pPr>
            <a:r>
              <a:rPr lang="cs-CZ" sz="3400" dirty="0" smtClean="0">
                <a:effectLst/>
              </a:rPr>
              <a:t>Paraguay se </a:t>
            </a:r>
            <a:r>
              <a:rPr lang="cs-CZ" sz="3400" dirty="0" err="1" smtClean="0">
                <a:effectLst/>
              </a:rPr>
              <a:t>consagra</a:t>
            </a:r>
            <a:r>
              <a:rPr lang="cs-CZ" sz="3400" dirty="0" smtClean="0">
                <a:effectLst/>
              </a:rPr>
              <a:t> </a:t>
            </a:r>
            <a:r>
              <a:rPr lang="cs-CZ" sz="3400" dirty="0" err="1" smtClean="0">
                <a:effectLst/>
              </a:rPr>
              <a:t>campeón</a:t>
            </a:r>
            <a:r>
              <a:rPr lang="cs-CZ" sz="3400" dirty="0" smtClean="0">
                <a:effectLst/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  <a:effectLst/>
              </a:rPr>
              <a:t>siendo</a:t>
            </a:r>
            <a:r>
              <a:rPr lang="cs-CZ" sz="3400" dirty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  <a:effectLst/>
              </a:rPr>
              <a:t>representado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effectLst/>
              </a:rPr>
              <a:t>por</a:t>
            </a:r>
            <a:r>
              <a:rPr lang="cs-CZ" sz="3400" dirty="0" smtClean="0">
                <a:effectLst/>
              </a:rPr>
              <a:t> </a:t>
            </a:r>
            <a:r>
              <a:rPr lang="cs-CZ" sz="3400" dirty="0" err="1" smtClean="0">
                <a:effectLst/>
              </a:rPr>
              <a:t>altoparanaenses</a:t>
            </a:r>
            <a:endParaRPr lang="cs-CZ" sz="3400" dirty="0" smtClean="0">
              <a:effectLst/>
            </a:endParaRPr>
          </a:p>
          <a:p>
            <a:pPr>
              <a:buFont typeface="Wingdings" pitchFamily="2" charset="2"/>
              <a:buChar char="Ø"/>
            </a:pPr>
            <a:r>
              <a:rPr lang="cs-CZ" sz="3400" dirty="0" smtClean="0"/>
              <a:t>Lexikalizované tvary:</a:t>
            </a:r>
          </a:p>
          <a:p>
            <a:r>
              <a:rPr lang="cs-CZ" sz="3400" dirty="0" smtClean="0">
                <a:effectLst/>
              </a:rPr>
              <a:t>Adjektivum (</a:t>
            </a:r>
            <a:r>
              <a:rPr lang="cs-CZ" sz="3400" dirty="0" err="1" smtClean="0">
                <a:solidFill>
                  <a:srgbClr val="FF0000"/>
                </a:solidFill>
                <a:effectLst/>
              </a:rPr>
              <a:t>hirviendo</a:t>
            </a:r>
            <a:r>
              <a:rPr lang="cs-CZ" sz="3400" dirty="0" smtClean="0">
                <a:solidFill>
                  <a:srgbClr val="FF0000"/>
                </a:solidFill>
                <a:effectLst/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  <a:effectLst/>
              </a:rPr>
              <a:t>ardiendo</a:t>
            </a:r>
            <a:r>
              <a:rPr lang="cs-CZ" sz="3400" dirty="0" smtClean="0">
                <a:effectLst/>
              </a:rPr>
              <a:t>)</a:t>
            </a:r>
          </a:p>
          <a:p>
            <a:r>
              <a:rPr lang="cs-CZ" sz="3400" dirty="0" smtClean="0"/>
              <a:t>Zdrobněliny (neformální projevy): </a:t>
            </a:r>
          </a:p>
          <a:p>
            <a:pPr marL="0" indent="0">
              <a:buNone/>
            </a:pPr>
            <a:r>
              <a:rPr lang="cs-CZ" sz="3400" dirty="0" err="1" smtClean="0">
                <a:effectLst/>
              </a:rPr>
              <a:t>Debíamos</a:t>
            </a:r>
            <a:r>
              <a:rPr lang="cs-CZ" sz="3400" dirty="0" smtClean="0">
                <a:effectLst/>
              </a:rPr>
              <a:t> </a:t>
            </a:r>
            <a:r>
              <a:rPr lang="cs-CZ" sz="3400" dirty="0" err="1" smtClean="0">
                <a:effectLst/>
              </a:rPr>
              <a:t>acecarnos</a:t>
            </a:r>
            <a:r>
              <a:rPr lang="cs-CZ" sz="3400" dirty="0" smtClean="0">
                <a:effectLst/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  <a:effectLst/>
              </a:rPr>
              <a:t>callandito</a:t>
            </a:r>
            <a:r>
              <a:rPr lang="cs-CZ" sz="3400" dirty="0" smtClean="0">
                <a:effectLst/>
              </a:rPr>
              <a:t>… (NGRAE)</a:t>
            </a:r>
          </a:p>
          <a:p>
            <a:pPr>
              <a:buFont typeface="Wingdings" pitchFamily="2" charset="2"/>
              <a:buChar char="Ø"/>
            </a:pPr>
            <a:r>
              <a:rPr lang="cs-CZ" sz="3400" dirty="0" smtClean="0"/>
              <a:t>Podněty, povzbuzení (blíží se často citoslovcím): </a:t>
            </a:r>
          </a:p>
          <a:p>
            <a:pPr marL="0" indent="0">
              <a:buNone/>
            </a:pPr>
            <a:r>
              <a:rPr lang="cs-CZ" sz="3400" dirty="0" err="1" smtClean="0">
                <a:effectLst/>
              </a:rPr>
              <a:t>Circulen</a:t>
            </a:r>
            <a:r>
              <a:rPr lang="cs-CZ" sz="3400" dirty="0" smtClean="0">
                <a:effectLst/>
              </a:rPr>
              <a:t>, </a:t>
            </a:r>
            <a:r>
              <a:rPr lang="cs-CZ" sz="3400" dirty="0" err="1" smtClean="0">
                <a:effectLst/>
              </a:rPr>
              <a:t>circulen</a:t>
            </a:r>
            <a:r>
              <a:rPr lang="cs-CZ" sz="3400" dirty="0" smtClean="0">
                <a:effectLst/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  <a:effectLst/>
              </a:rPr>
              <a:t>andando</a:t>
            </a:r>
            <a:r>
              <a:rPr lang="cs-CZ" sz="3400" dirty="0" smtClean="0">
                <a:solidFill>
                  <a:srgbClr val="FF0000"/>
                </a:solidFill>
                <a:effectLst/>
              </a:rPr>
              <a:t>.</a:t>
            </a:r>
            <a:r>
              <a:rPr lang="cs-CZ" sz="3400" dirty="0" smtClean="0">
                <a:effectLst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cs-CZ" sz="3400" dirty="0" smtClean="0"/>
              <a:t>Umístění, lokalizace, směr („</a:t>
            </a:r>
            <a:r>
              <a:rPr lang="cs-CZ" sz="3400" dirty="0" err="1" smtClean="0"/>
              <a:t>gerundio</a:t>
            </a:r>
            <a:r>
              <a:rPr lang="cs-CZ" sz="3400" dirty="0" smtClean="0"/>
              <a:t> de </a:t>
            </a:r>
            <a:r>
              <a:rPr lang="cs-CZ" sz="3400" dirty="0" err="1" smtClean="0"/>
              <a:t>ubicación</a:t>
            </a:r>
            <a:r>
              <a:rPr lang="cs-CZ" sz="3400" dirty="0" smtClean="0"/>
              <a:t> o de </a:t>
            </a:r>
            <a:r>
              <a:rPr lang="cs-CZ" sz="3400" dirty="0" err="1" smtClean="0"/>
              <a:t>orientación</a:t>
            </a:r>
            <a:r>
              <a:rPr lang="cs-CZ" sz="3400" dirty="0" smtClean="0"/>
              <a:t> </a:t>
            </a:r>
            <a:r>
              <a:rPr lang="cs-CZ" sz="3400" dirty="0" err="1" smtClean="0"/>
              <a:t>locativa</a:t>
            </a:r>
            <a:r>
              <a:rPr lang="cs-CZ" sz="3400" dirty="0" smtClean="0"/>
              <a:t>“ – blíží se předložkám):</a:t>
            </a:r>
          </a:p>
          <a:p>
            <a:pPr marL="0" indent="0">
              <a:buNone/>
            </a:pPr>
            <a:r>
              <a:rPr lang="cs-CZ" sz="3400" dirty="0" smtClean="0"/>
              <a:t>?</a:t>
            </a:r>
            <a:r>
              <a:rPr lang="cs-CZ" sz="3400" dirty="0" err="1" smtClean="0"/>
              <a:t>Dónde</a:t>
            </a:r>
            <a:r>
              <a:rPr lang="cs-CZ" sz="3400" dirty="0" smtClean="0"/>
              <a:t> </a:t>
            </a:r>
            <a:r>
              <a:rPr lang="cs-CZ" sz="3400" dirty="0" err="1" smtClean="0"/>
              <a:t>está</a:t>
            </a:r>
            <a:r>
              <a:rPr lang="cs-CZ" sz="3400" dirty="0" smtClean="0"/>
              <a:t> la </a:t>
            </a:r>
            <a:r>
              <a:rPr lang="cs-CZ" sz="3400" dirty="0" err="1" smtClean="0"/>
              <a:t>Municipalidad</a:t>
            </a:r>
            <a:r>
              <a:rPr lang="cs-CZ" sz="3400" dirty="0" smtClean="0"/>
              <a:t>? – </a:t>
            </a:r>
            <a:r>
              <a:rPr lang="cs-CZ" sz="3400" dirty="0" err="1" smtClean="0">
                <a:solidFill>
                  <a:srgbClr val="FF0000"/>
                </a:solidFill>
              </a:rPr>
              <a:t>Bajando</a:t>
            </a:r>
            <a:r>
              <a:rPr lang="cs-CZ" sz="3400" dirty="0" smtClean="0"/>
              <a:t> la </a:t>
            </a:r>
            <a:r>
              <a:rPr lang="cs-CZ" sz="3400" dirty="0" err="1" smtClean="0"/>
              <a:t>calle</a:t>
            </a:r>
            <a:r>
              <a:rPr lang="cs-CZ" sz="3400" dirty="0" smtClean="0"/>
              <a:t>…. (NGRAE)</a:t>
            </a:r>
            <a:endParaRPr lang="es-ES" sz="3400" dirty="0" smtClean="0">
              <a:effectLst/>
            </a:endParaRPr>
          </a:p>
          <a:p>
            <a:pPr marL="0" indent="0">
              <a:buNone/>
            </a:pPr>
            <a:endParaRPr lang="cs-CZ" sz="3400" dirty="0"/>
          </a:p>
          <a:p>
            <a:pPr marL="0" indent="0">
              <a:buNone/>
            </a:pPr>
            <a:endParaRPr lang="cs-CZ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611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498</TotalTime>
  <Words>1799</Words>
  <Application>Microsoft Office PowerPoint</Application>
  <PresentationFormat>Předvádění na obrazovce (4:3)</PresentationFormat>
  <Paragraphs>172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Exekutivní</vt:lpstr>
      <vt:lpstr>KG 1 – 7. přednáška</vt:lpstr>
      <vt:lpstr>KG 1 - Sloveso</vt:lpstr>
      <vt:lpstr>KG 1 - sloveso</vt:lpstr>
      <vt:lpstr>KG 1 - sloveso</vt:lpstr>
      <vt:lpstr>KG 1 - sloveso</vt:lpstr>
      <vt:lpstr>KG 1 – Nefinitní slovesné tvary</vt:lpstr>
      <vt:lpstr>KG 1 – Nefinitní slovesné tvary</vt:lpstr>
      <vt:lpstr>KG 1 - infinitiv</vt:lpstr>
      <vt:lpstr>KG 1 - gerundium</vt:lpstr>
      <vt:lpstr>KG 1 - gerundium</vt:lpstr>
      <vt:lpstr>KG 1 - participium</vt:lpstr>
      <vt:lpstr>Opisné vazby</vt:lpstr>
      <vt:lpstr>Opisné vazby s infinitivem</vt:lpstr>
      <vt:lpstr>Opisné vazby s infinitivem</vt:lpstr>
      <vt:lpstr>Opisné vazby s infinitivem</vt:lpstr>
      <vt:lpstr>Opisné vazby s infinitivem</vt:lpstr>
      <vt:lpstr>Opisné vazby s gerundiem</vt:lpstr>
      <vt:lpstr>Opisné vazby s participiem</vt:lpstr>
      <vt:lpstr>Opisné vazby – užití v textu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KG 1 – 5. přednáška</dc:title>
  <dc:creator>Královi</dc:creator>
  <cp:lastModifiedBy>Královi</cp:lastModifiedBy>
  <cp:revision>35</cp:revision>
  <dcterms:created xsi:type="dcterms:W3CDTF">2015-03-19T12:17:41Z</dcterms:created>
  <dcterms:modified xsi:type="dcterms:W3CDTF">2020-11-23T14:26:22Z</dcterms:modified>
</cp:coreProperties>
</file>