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93" r:id="rId4"/>
    <p:sldId id="274" r:id="rId5"/>
    <p:sldId id="272" r:id="rId6"/>
    <p:sldId id="278" r:id="rId7"/>
    <p:sldId id="279" r:id="rId8"/>
    <p:sldId id="280" r:id="rId9"/>
    <p:sldId id="281" r:id="rId10"/>
    <p:sldId id="282" r:id="rId11"/>
    <p:sldId id="283" r:id="rId12"/>
    <p:sldId id="290" r:id="rId13"/>
    <p:sldId id="258" r:id="rId14"/>
    <p:sldId id="294" r:id="rId15"/>
    <p:sldId id="295" r:id="rId16"/>
    <p:sldId id="296" r:id="rId17"/>
    <p:sldId id="297" r:id="rId18"/>
    <p:sldId id="298" r:id="rId19"/>
    <p:sldId id="299" r:id="rId20"/>
    <p:sldId id="300"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A4EBB8-71B8-44F2-BEA8-B2F688B6E745}" type="datetimeFigureOut">
              <a:rPr lang="cs-CZ" smtClean="0"/>
              <a:t>29.10.2020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58EA9-5AA1-4267-B023-02458D2BACF7}" type="slidenum">
              <a:rPr lang="cs-CZ" smtClean="0"/>
              <a:t>‹#›</a:t>
            </a:fld>
            <a:endParaRPr lang="cs-CZ"/>
          </a:p>
        </p:txBody>
      </p:sp>
    </p:spTree>
    <p:extLst>
      <p:ext uri="{BB962C8B-B14F-4D97-AF65-F5344CB8AC3E}">
        <p14:creationId xmlns:p14="http://schemas.microsoft.com/office/powerpoint/2010/main" val="4267174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As the checks of one bank are deposited into another, the illusion of new money exists and leads to even more new money being created.</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39E9EB7-1202-47B2-865D-68CC82864E32}" type="slidenum">
              <a:rPr lang="en-US" altLang="cs-CZ" smtClean="0">
                <a:latin typeface="Arial" panose="020B0604020202020204" pitchFamily="34" charset="0"/>
                <a:ea typeface="MS PGothic" panose="020B0600070205080204" pitchFamily="34" charset="-128"/>
              </a:rPr>
              <a:pPr>
                <a:spcBef>
                  <a:spcPct val="0"/>
                </a:spcBef>
              </a:pPr>
              <a:t>6</a:t>
            </a:fld>
            <a:endParaRPr lang="en-US" altLang="cs-CZ">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523808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This table illustrates the creation of new money based on a single $100 deposit made into one bank.  Each subsequent bank can lend a smaller portion of $100 after factoring in their reserve requirement, but overall total deposits in all banks will increase.</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82FC94-63FA-4234-95F3-0F7F10BE1CFC}" type="slidenum">
              <a:rPr lang="en-US" altLang="cs-CZ" smtClean="0">
                <a:latin typeface="Arial" panose="020B0604020202020204" pitchFamily="34" charset="0"/>
                <a:ea typeface="MS PGothic" panose="020B0600070205080204" pitchFamily="34" charset="-128"/>
              </a:rPr>
              <a:pPr>
                <a:spcBef>
                  <a:spcPct val="0"/>
                </a:spcBef>
              </a:pPr>
              <a:t>7</a:t>
            </a:fld>
            <a:endParaRPr lang="en-US" altLang="cs-CZ">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2813388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This shows that, in total, the original $100 deposit will end up adding $400 in new money into the system.</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62D5B5-DB9E-418D-9235-DC469B52858B}" type="slidenum">
              <a:rPr lang="en-US" altLang="cs-CZ" smtClean="0">
                <a:latin typeface="Arial" panose="020B0604020202020204" pitchFamily="34" charset="0"/>
                <a:ea typeface="MS PGothic" panose="020B0600070205080204" pitchFamily="34" charset="-128"/>
              </a:rPr>
              <a:pPr>
                <a:spcBef>
                  <a:spcPct val="0"/>
                </a:spcBef>
              </a:pPr>
              <a:t>8</a:t>
            </a:fld>
            <a:endParaRPr lang="en-US" altLang="cs-CZ">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2121507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The money multiplier is a key measure in banking that helps to predict the money supply that will be available to drive economic growth.  As you can see from the formula, if the reserve requirement is 20%, the money multiplier will be 1 divided by 0.2, which is 5.  We can then use the money multiplier multiplied by the excess reserves to determine the maximum checkable-deposit creation that will be provided by the new money entering the system.</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EA1A79-6C35-409D-A736-3A62A9106B4C}" type="slidenum">
              <a:rPr lang="en-US" altLang="cs-CZ" smtClean="0">
                <a:latin typeface="Arial" panose="020B0604020202020204" pitchFamily="34" charset="0"/>
                <a:ea typeface="MS PGothic" panose="020B0600070205080204" pitchFamily="34" charset="-128"/>
              </a:rPr>
              <a:pPr>
                <a:spcBef>
                  <a:spcPct val="0"/>
                </a:spcBef>
              </a:pPr>
              <a:t>9</a:t>
            </a:fld>
            <a:endParaRPr lang="en-US" altLang="cs-CZ">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648000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FE91CE-B34E-4CCB-B9D2-49C1D56A75D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0F2206F-D310-4767-BDEF-D0598887AD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F835D37-7E33-4E92-8880-09DD707C07EF}"/>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5" name="Zástupný symbol pro zápatí 4">
            <a:extLst>
              <a:ext uri="{FF2B5EF4-FFF2-40B4-BE49-F238E27FC236}">
                <a16:creationId xmlns:a16="http://schemas.microsoft.com/office/drawing/2014/main" id="{59E1487D-CC35-4618-B0D0-A0C969B9104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59CD81A-A24F-4959-8624-C0ABC84EE999}"/>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970704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8482D5-7CEB-4C74-AAB7-0266ABC5CCC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12F83BE-1EF5-435F-9569-524989EFE04B}"/>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F0C274-97B0-4FFC-B2B2-3DD1C69AEA44}"/>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5" name="Zástupný symbol pro zápatí 4">
            <a:extLst>
              <a:ext uri="{FF2B5EF4-FFF2-40B4-BE49-F238E27FC236}">
                <a16:creationId xmlns:a16="http://schemas.microsoft.com/office/drawing/2014/main" id="{4FBF1A00-DC68-4959-8625-51C99AAA72E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12DC230-6121-4123-93A8-156B85698B4D}"/>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4220019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39377FF-1425-4A35-A209-3A1BE12741A9}"/>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507F3EC-315D-4FEF-894E-365024427038}"/>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979C283-82D8-472A-945D-F02BC6122B95}"/>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5" name="Zástupný symbol pro zápatí 4">
            <a:extLst>
              <a:ext uri="{FF2B5EF4-FFF2-40B4-BE49-F238E27FC236}">
                <a16:creationId xmlns:a16="http://schemas.microsoft.com/office/drawing/2014/main" id="{9B060FD3-6D63-4380-A7B3-DA9325BCA9F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228849-8E07-470B-BAA8-335409F05D6C}"/>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420304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FDC5B-0159-41CE-BAE0-D28FA7BC82F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DBE916BA-BF01-4F97-9181-F240571685A9}"/>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47AE3B1-41ED-46B1-85FC-C9336455100F}"/>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5" name="Zástupný symbol pro zápatí 4">
            <a:extLst>
              <a:ext uri="{FF2B5EF4-FFF2-40B4-BE49-F238E27FC236}">
                <a16:creationId xmlns:a16="http://schemas.microsoft.com/office/drawing/2014/main" id="{A8762A95-FA49-4693-8FC1-4F94053807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D343600-163F-4741-909D-51881BABB299}"/>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3644574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D9D9E6-3C0A-4E63-896C-BC4F90769A6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CB338316-6C1F-4A03-857E-B31F4AE504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3BF38C28-2386-4B6F-A63E-E02212D78D58}"/>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5" name="Zástupný symbol pro zápatí 4">
            <a:extLst>
              <a:ext uri="{FF2B5EF4-FFF2-40B4-BE49-F238E27FC236}">
                <a16:creationId xmlns:a16="http://schemas.microsoft.com/office/drawing/2014/main" id="{97476ADB-1FA5-4DBF-AC12-2E78F4793B4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6745ADF-3A85-4833-9E13-AED615234FCB}"/>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206278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2FC383-53F5-4EA7-8722-543FD2B8044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23042BA-AC52-4BCE-BFA0-0BDB60E6C063}"/>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0D7FD72C-7376-46F1-9E7E-45C1DE0D964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E945789-D618-471C-8044-8062251AA417}"/>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6" name="Zástupný symbol pro zápatí 5">
            <a:extLst>
              <a:ext uri="{FF2B5EF4-FFF2-40B4-BE49-F238E27FC236}">
                <a16:creationId xmlns:a16="http://schemas.microsoft.com/office/drawing/2014/main" id="{B7FCB3A8-8771-4266-877A-4D51F63C098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779CC75-5531-4629-8F9D-65BD86810827}"/>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2667287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4F458B-5261-4357-8E0D-C2977A5CB6A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22B1D9F8-CBEE-4BE5-B7DA-D88C507AB1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109B56FE-5022-4E94-B066-E199064F1F7C}"/>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928661BC-CB6E-4F9D-8E81-A3F3944B31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6B44B243-7C51-4BFF-B25E-850562993796}"/>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C906510-331D-44E7-A4B5-75A599B71EA0}"/>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8" name="Zástupný symbol pro zápatí 7">
            <a:extLst>
              <a:ext uri="{FF2B5EF4-FFF2-40B4-BE49-F238E27FC236}">
                <a16:creationId xmlns:a16="http://schemas.microsoft.com/office/drawing/2014/main" id="{3C1483FE-F115-4EAE-95F8-95F5849C6B4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67862FF-7070-45B6-A097-54ED6E4D20B5}"/>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249071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AAE1EA-E550-464C-93B7-0D7EA705FB9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59A28AD-A2EA-4AE2-8E8A-0A7C33488124}"/>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4" name="Zástupný symbol pro zápatí 3">
            <a:extLst>
              <a:ext uri="{FF2B5EF4-FFF2-40B4-BE49-F238E27FC236}">
                <a16:creationId xmlns:a16="http://schemas.microsoft.com/office/drawing/2014/main" id="{8D302ECE-92DB-4070-A542-19942F5B449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5BD6570-5454-4B6E-B86E-EC985342D69A}"/>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855709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E53E08F-C225-4714-B36D-37BB0562672B}"/>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3" name="Zástupný symbol pro zápatí 2">
            <a:extLst>
              <a:ext uri="{FF2B5EF4-FFF2-40B4-BE49-F238E27FC236}">
                <a16:creationId xmlns:a16="http://schemas.microsoft.com/office/drawing/2014/main" id="{1EEBDF85-AE8A-409C-B917-2C7577F2C49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BA9B8DC-055B-4B50-ACA6-2613D7A14C70}"/>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889530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08A97-CF2C-42CA-B3D6-BD37A9A872E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3DE5119-9303-4400-93F7-FCE62F64E7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F2146F08-8275-4B22-A068-555681A92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2844436-7A9E-48F8-ACAA-B48BFADA6D2F}"/>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6" name="Zástupný symbol pro zápatí 5">
            <a:extLst>
              <a:ext uri="{FF2B5EF4-FFF2-40B4-BE49-F238E27FC236}">
                <a16:creationId xmlns:a16="http://schemas.microsoft.com/office/drawing/2014/main" id="{3722DBB8-ED07-4FD1-955D-AF71BFA5A4D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29B776E-76C0-486D-A376-BB1B32B411A2}"/>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988902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3CBB04-FB5E-4720-8B2B-04D8A256885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D244E44-58DC-4FBB-AF91-5BC408ECDA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7250376-2F93-4979-B48B-64E807800C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6A37CEF-A754-434E-A696-D3110216FC8E}"/>
              </a:ext>
            </a:extLst>
          </p:cNvPr>
          <p:cNvSpPr>
            <a:spLocks noGrp="1"/>
          </p:cNvSpPr>
          <p:nvPr>
            <p:ph type="dt" sz="half" idx="10"/>
          </p:nvPr>
        </p:nvSpPr>
        <p:spPr/>
        <p:txBody>
          <a:bodyPr/>
          <a:lstStyle/>
          <a:p>
            <a:fld id="{EDB904E5-5278-4516-8355-8AAC1333020A}" type="datetimeFigureOut">
              <a:rPr lang="cs-CZ" smtClean="0"/>
              <a:t>29.10.2020</a:t>
            </a:fld>
            <a:endParaRPr lang="cs-CZ"/>
          </a:p>
        </p:txBody>
      </p:sp>
      <p:sp>
        <p:nvSpPr>
          <p:cNvPr id="6" name="Zástupný symbol pro zápatí 5">
            <a:extLst>
              <a:ext uri="{FF2B5EF4-FFF2-40B4-BE49-F238E27FC236}">
                <a16:creationId xmlns:a16="http://schemas.microsoft.com/office/drawing/2014/main" id="{807376A4-D775-49B8-9030-021E60D759C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9FF21EB-7812-46AD-AC2B-A640580C023D}"/>
              </a:ext>
            </a:extLst>
          </p:cNvPr>
          <p:cNvSpPr>
            <a:spLocks noGrp="1"/>
          </p:cNvSpPr>
          <p:nvPr>
            <p:ph type="sldNum" sz="quarter" idx="12"/>
          </p:nvPr>
        </p:nvSpPr>
        <p:spPr/>
        <p:txBody>
          <a:bodyPr/>
          <a:lstStyle/>
          <a:p>
            <a:fld id="{B3AEB045-BC19-46D4-9323-105AC12544C2}" type="slidenum">
              <a:rPr lang="cs-CZ" smtClean="0"/>
              <a:t>‹#›</a:t>
            </a:fld>
            <a:endParaRPr lang="cs-CZ"/>
          </a:p>
        </p:txBody>
      </p:sp>
    </p:spTree>
    <p:extLst>
      <p:ext uri="{BB962C8B-B14F-4D97-AF65-F5344CB8AC3E}">
        <p14:creationId xmlns:p14="http://schemas.microsoft.com/office/powerpoint/2010/main" val="194515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BAF8628-F649-4790-BAD5-8FFFE978A6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DA16F810-386C-4427-ADFB-4B8499226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876CAED-A07B-4D8C-BA07-726867EDEB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904E5-5278-4516-8355-8AAC1333020A}" type="datetimeFigureOut">
              <a:rPr lang="cs-CZ" smtClean="0"/>
              <a:t>29.10.2020</a:t>
            </a:fld>
            <a:endParaRPr lang="cs-CZ"/>
          </a:p>
        </p:txBody>
      </p:sp>
      <p:sp>
        <p:nvSpPr>
          <p:cNvPr id="5" name="Zástupný symbol pro zápatí 4">
            <a:extLst>
              <a:ext uri="{FF2B5EF4-FFF2-40B4-BE49-F238E27FC236}">
                <a16:creationId xmlns:a16="http://schemas.microsoft.com/office/drawing/2014/main" id="{233C9B5D-E7EF-48D7-A7D2-6AD70F351D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1E0DED6-114D-4915-91F3-D93613F40A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EB045-BC19-46D4-9323-105AC12544C2}" type="slidenum">
              <a:rPr lang="cs-CZ" smtClean="0"/>
              <a:t>‹#›</a:t>
            </a:fld>
            <a:endParaRPr lang="cs-CZ"/>
          </a:p>
        </p:txBody>
      </p:sp>
    </p:spTree>
    <p:extLst>
      <p:ext uri="{BB962C8B-B14F-4D97-AF65-F5344CB8AC3E}">
        <p14:creationId xmlns:p14="http://schemas.microsoft.com/office/powerpoint/2010/main" val="158426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E06B5-B41E-486C-974F-2298F29E84E3}"/>
              </a:ext>
            </a:extLst>
          </p:cNvPr>
          <p:cNvSpPr>
            <a:spLocks noGrp="1"/>
          </p:cNvSpPr>
          <p:nvPr>
            <p:ph type="ctrTitle"/>
          </p:nvPr>
        </p:nvSpPr>
        <p:spPr/>
        <p:txBody>
          <a:bodyPr>
            <a:normAutofit fontScale="90000"/>
          </a:bodyPr>
          <a:lstStyle/>
          <a:p>
            <a:r>
              <a:rPr lang="cs-CZ" b="1" dirty="0"/>
              <a:t>11. Bankovní soustava,</a:t>
            </a:r>
            <a:br>
              <a:rPr lang="cs-CZ" b="1" dirty="0"/>
            </a:br>
            <a:r>
              <a:rPr lang="cs-CZ" b="1" dirty="0"/>
              <a:t>tvorba peněz</a:t>
            </a:r>
            <a:br>
              <a:rPr lang="cs-CZ" b="1" dirty="0"/>
            </a:br>
            <a:r>
              <a:rPr lang="cs-CZ" b="1" dirty="0"/>
              <a:t>a trh peněz</a:t>
            </a:r>
          </a:p>
        </p:txBody>
      </p:sp>
      <p:sp>
        <p:nvSpPr>
          <p:cNvPr id="3" name="Podnadpis 2">
            <a:extLst>
              <a:ext uri="{FF2B5EF4-FFF2-40B4-BE49-F238E27FC236}">
                <a16:creationId xmlns:a16="http://schemas.microsoft.com/office/drawing/2014/main" id="{8A5AE909-F5C2-428E-9968-238F46F1A5A4}"/>
              </a:ext>
            </a:extLst>
          </p:cNvPr>
          <p:cNvSpPr>
            <a:spLocks noGrp="1"/>
          </p:cNvSpPr>
          <p:nvPr>
            <p:ph type="subTitle" idx="1"/>
          </p:nvPr>
        </p:nvSpPr>
        <p:spPr/>
        <p:txBody>
          <a:bodyPr/>
          <a:lstStyle/>
          <a:p>
            <a:r>
              <a:rPr lang="cs-CZ" dirty="0"/>
              <a:t>Holman, Ekonomie, Kapitola 22</a:t>
            </a:r>
          </a:p>
        </p:txBody>
      </p:sp>
    </p:spTree>
    <p:extLst>
      <p:ext uri="{BB962C8B-B14F-4D97-AF65-F5344CB8AC3E}">
        <p14:creationId xmlns:p14="http://schemas.microsoft.com/office/powerpoint/2010/main" val="2067978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stretch>
            <a:fillRect/>
          </a:stretch>
        </p:blipFill>
        <p:spPr>
          <a:xfrm>
            <a:off x="3625362" y="0"/>
            <a:ext cx="4941275" cy="6858000"/>
          </a:xfrm>
          <a:prstGeom prst="rect">
            <a:avLst/>
          </a:prstGeom>
        </p:spPr>
      </p:pic>
    </p:spTree>
    <p:extLst>
      <p:ext uri="{BB962C8B-B14F-4D97-AF65-F5344CB8AC3E}">
        <p14:creationId xmlns:p14="http://schemas.microsoft.com/office/powerpoint/2010/main" val="1315159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Peněžní multiplikátor</a:t>
            </a:r>
          </a:p>
        </p:txBody>
      </p:sp>
      <p:pic>
        <p:nvPicPr>
          <p:cNvPr id="4" name="Zástupný symbol pro obsah 3"/>
          <p:cNvPicPr>
            <a:picLocks noGrp="1" noChangeAspect="1"/>
          </p:cNvPicPr>
          <p:nvPr>
            <p:ph idx="1"/>
          </p:nvPr>
        </p:nvPicPr>
        <p:blipFill>
          <a:blip r:embed="rId2"/>
          <a:stretch>
            <a:fillRect/>
          </a:stretch>
        </p:blipFill>
        <p:spPr>
          <a:xfrm>
            <a:off x="1642456" y="1783223"/>
            <a:ext cx="8129273" cy="535996"/>
          </a:xfrm>
          <a:prstGeom prst="rect">
            <a:avLst/>
          </a:prstGeom>
        </p:spPr>
      </p:pic>
      <p:pic>
        <p:nvPicPr>
          <p:cNvPr id="5" name="Obrázek 4"/>
          <p:cNvPicPr>
            <a:picLocks noChangeAspect="1"/>
          </p:cNvPicPr>
          <p:nvPr/>
        </p:nvPicPr>
        <p:blipFill>
          <a:blip r:embed="rId3"/>
          <a:stretch>
            <a:fillRect/>
          </a:stretch>
        </p:blipFill>
        <p:spPr>
          <a:xfrm>
            <a:off x="3748685" y="4999150"/>
            <a:ext cx="3767956" cy="1248419"/>
          </a:xfrm>
          <a:prstGeom prst="rect">
            <a:avLst/>
          </a:prstGeom>
        </p:spPr>
      </p:pic>
      <p:sp>
        <p:nvSpPr>
          <p:cNvPr id="6" name="Obdélník 5"/>
          <p:cNvSpPr/>
          <p:nvPr/>
        </p:nvSpPr>
        <p:spPr>
          <a:xfrm>
            <a:off x="963827" y="2947751"/>
            <a:ext cx="10577384" cy="2031325"/>
          </a:xfrm>
          <a:prstGeom prst="rect">
            <a:avLst/>
          </a:prstGeom>
        </p:spPr>
        <p:txBody>
          <a:bodyPr wrap="square">
            <a:spAutoFit/>
          </a:bodyPr>
          <a:lstStyle/>
          <a:p>
            <a:r>
              <a:rPr lang="cs-CZ" dirty="0"/>
              <a:t>Kde </a:t>
            </a:r>
            <a:r>
              <a:rPr lang="el-GR" dirty="0"/>
              <a:t>Δ</a:t>
            </a:r>
            <a:r>
              <a:rPr lang="cs-CZ" dirty="0"/>
              <a:t>D je konečný přírůstek vkladů, </a:t>
            </a:r>
          </a:p>
          <a:p>
            <a:r>
              <a:rPr lang="cs-CZ" dirty="0" err="1"/>
              <a:t>r</a:t>
            </a:r>
            <a:r>
              <a:rPr lang="cs-CZ" sz="1000" dirty="0" err="1"/>
              <a:t>D</a:t>
            </a:r>
            <a:r>
              <a:rPr lang="cs-CZ" dirty="0"/>
              <a:t> je míra bankovních rezerv (podíl bankovních rezerv na vkladech) </a:t>
            </a:r>
          </a:p>
          <a:p>
            <a:r>
              <a:rPr lang="el-GR" dirty="0"/>
              <a:t>Δ</a:t>
            </a:r>
            <a:r>
              <a:rPr lang="cs-CZ" dirty="0"/>
              <a:t>H je "peněžní injekce" (v našem příkladu to byl nákup dluhopisů centrální bankou). Přírůstek vkladů je tedy dán součtem nekonečné geometrické řady. </a:t>
            </a:r>
          </a:p>
          <a:p>
            <a:endParaRPr lang="cs-CZ" dirty="0"/>
          </a:p>
          <a:p>
            <a:r>
              <a:rPr lang="cs-CZ" dirty="0"/>
              <a:t>Koeficientem této řady je (l - </a:t>
            </a:r>
            <a:r>
              <a:rPr lang="cs-CZ" dirty="0" err="1"/>
              <a:t>r</a:t>
            </a:r>
            <a:r>
              <a:rPr lang="cs-CZ" baseline="-25000" dirty="0" err="1"/>
              <a:t>D</a:t>
            </a:r>
            <a:r>
              <a:rPr lang="cs-CZ" dirty="0"/>
              <a:t>) což je číslo menší než jedna. Použijeme-li vzorec pro součet takové řady, dostaneme:</a:t>
            </a:r>
          </a:p>
        </p:txBody>
      </p:sp>
    </p:spTree>
    <p:extLst>
      <p:ext uri="{BB962C8B-B14F-4D97-AF65-F5344CB8AC3E}">
        <p14:creationId xmlns:p14="http://schemas.microsoft.com/office/powerpoint/2010/main" val="360915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Součet nekonečné geometrické řady </a:t>
            </a:r>
          </a:p>
        </p:txBody>
      </p:sp>
      <p:sp>
        <p:nvSpPr>
          <p:cNvPr id="3" name="Zástupný symbol pro obsah 2"/>
          <p:cNvSpPr>
            <a:spLocks noGrp="1"/>
          </p:cNvSpPr>
          <p:nvPr>
            <p:ph idx="1"/>
          </p:nvPr>
        </p:nvSpPr>
        <p:spPr/>
        <p:txBody>
          <a:bodyPr>
            <a:normAutofit/>
          </a:bodyPr>
          <a:lstStyle/>
          <a:p>
            <a:pPr marL="0" indent="0" algn="ctr">
              <a:buNone/>
            </a:pPr>
            <a:r>
              <a:rPr lang="cs-CZ" i="1" dirty="0"/>
              <a:t>B = a + a</a:t>
            </a:r>
            <a:r>
              <a:rPr lang="cs-CZ" i="1" baseline="30000" dirty="0"/>
              <a:t>2 </a:t>
            </a:r>
            <a:r>
              <a:rPr lang="cs-CZ" i="1" dirty="0"/>
              <a:t>+ a</a:t>
            </a:r>
            <a:r>
              <a:rPr lang="cs-CZ" i="1" baseline="30000" dirty="0"/>
              <a:t>3 </a:t>
            </a:r>
            <a:r>
              <a:rPr lang="cs-CZ" i="1" dirty="0"/>
              <a:t>+ … = a (1 + a + a</a:t>
            </a:r>
            <a:r>
              <a:rPr lang="cs-CZ" i="1" baseline="30000" dirty="0"/>
              <a:t>2 </a:t>
            </a:r>
            <a:r>
              <a:rPr lang="cs-CZ" i="1" dirty="0"/>
              <a:t>+ a</a:t>
            </a:r>
            <a:r>
              <a:rPr lang="cs-CZ" i="1" baseline="30000" dirty="0"/>
              <a:t>3 </a:t>
            </a:r>
            <a:r>
              <a:rPr lang="cs-CZ" i="1" dirty="0"/>
              <a:t>+ …) = a (1+B)</a:t>
            </a:r>
          </a:p>
          <a:p>
            <a:pPr marL="0" indent="0" algn="ctr">
              <a:buNone/>
            </a:pPr>
            <a:r>
              <a:rPr lang="cs-CZ" i="1" dirty="0"/>
              <a:t>B = a + a*B</a:t>
            </a:r>
          </a:p>
          <a:p>
            <a:pPr marL="0" indent="0" algn="ctr">
              <a:buNone/>
            </a:pPr>
            <a:r>
              <a:rPr lang="cs-CZ" i="1" dirty="0"/>
              <a:t>B(1-a) = a</a:t>
            </a:r>
          </a:p>
          <a:p>
            <a:pPr marL="0" indent="0" algn="ctr">
              <a:buNone/>
            </a:pPr>
            <a:r>
              <a:rPr lang="cs-CZ" i="1" dirty="0"/>
              <a:t>B = a/(1-a)</a:t>
            </a:r>
          </a:p>
          <a:p>
            <a:pPr marL="0" indent="0">
              <a:buNone/>
            </a:pPr>
            <a:r>
              <a:rPr lang="cs-CZ" i="1" dirty="0"/>
              <a:t>V našem případě 			</a:t>
            </a:r>
            <a:r>
              <a:rPr lang="el-GR" dirty="0"/>
              <a:t> Δ</a:t>
            </a:r>
            <a:r>
              <a:rPr lang="cs-CZ" dirty="0"/>
              <a:t>D=</a:t>
            </a:r>
            <a:r>
              <a:rPr lang="el-GR" dirty="0"/>
              <a:t> Δ</a:t>
            </a:r>
            <a:r>
              <a:rPr lang="cs-CZ" dirty="0"/>
              <a:t>H(1+B)</a:t>
            </a:r>
            <a:endParaRPr lang="cs-CZ" i="1" dirty="0"/>
          </a:p>
          <a:p>
            <a:pPr marL="0" indent="0" algn="ctr">
              <a:buNone/>
            </a:pPr>
            <a:r>
              <a:rPr lang="cs-CZ" i="1" dirty="0"/>
              <a:t>a = 1-r</a:t>
            </a:r>
            <a:r>
              <a:rPr lang="cs-CZ" sz="1400" i="1" dirty="0"/>
              <a:t>D</a:t>
            </a:r>
          </a:p>
          <a:p>
            <a:pPr marL="0" indent="0" algn="ctr">
              <a:buNone/>
            </a:pPr>
            <a:r>
              <a:rPr lang="cs-CZ" i="1" dirty="0"/>
              <a:t>B = (1-r</a:t>
            </a:r>
            <a:r>
              <a:rPr lang="cs-CZ" sz="1400" i="1" dirty="0"/>
              <a:t>D</a:t>
            </a:r>
            <a:r>
              <a:rPr lang="cs-CZ" i="1" dirty="0"/>
              <a:t>)/(1-1+r</a:t>
            </a:r>
            <a:r>
              <a:rPr lang="cs-CZ" sz="1400" i="1" dirty="0"/>
              <a:t>D</a:t>
            </a:r>
            <a:r>
              <a:rPr lang="cs-CZ" i="1" dirty="0"/>
              <a:t>)= (1-r</a:t>
            </a:r>
            <a:r>
              <a:rPr lang="cs-CZ" sz="1400" i="1" dirty="0"/>
              <a:t>D</a:t>
            </a:r>
            <a:r>
              <a:rPr lang="cs-CZ" i="1" dirty="0"/>
              <a:t>)/ </a:t>
            </a:r>
            <a:r>
              <a:rPr lang="cs-CZ" i="1" dirty="0" err="1"/>
              <a:t>r</a:t>
            </a:r>
            <a:r>
              <a:rPr lang="cs-CZ" sz="1400" i="1" dirty="0" err="1"/>
              <a:t>D</a:t>
            </a:r>
            <a:r>
              <a:rPr lang="cs-CZ" i="1" dirty="0"/>
              <a:t>= (1/ </a:t>
            </a:r>
            <a:r>
              <a:rPr lang="cs-CZ" i="1" dirty="0" err="1"/>
              <a:t>r</a:t>
            </a:r>
            <a:r>
              <a:rPr lang="cs-CZ" sz="1400" i="1" dirty="0" err="1"/>
              <a:t>D</a:t>
            </a:r>
            <a:r>
              <a:rPr lang="cs-CZ" i="1" dirty="0"/>
              <a:t>)-1=</a:t>
            </a:r>
          </a:p>
          <a:p>
            <a:pPr marL="0" indent="0">
              <a:buNone/>
            </a:pPr>
            <a:r>
              <a:rPr lang="el-GR" dirty="0"/>
              <a:t>Δ</a:t>
            </a:r>
            <a:r>
              <a:rPr lang="cs-CZ" dirty="0"/>
              <a:t>D=</a:t>
            </a:r>
            <a:r>
              <a:rPr lang="el-GR" dirty="0"/>
              <a:t> Δ</a:t>
            </a:r>
            <a:r>
              <a:rPr lang="cs-CZ" dirty="0"/>
              <a:t>H(1+B)=</a:t>
            </a:r>
            <a:r>
              <a:rPr lang="el-GR" dirty="0"/>
              <a:t>Δ</a:t>
            </a:r>
            <a:r>
              <a:rPr lang="cs-CZ" dirty="0"/>
              <a:t>H(1+</a:t>
            </a:r>
            <a:r>
              <a:rPr lang="cs-CZ" i="1" dirty="0"/>
              <a:t> (1/ </a:t>
            </a:r>
            <a:r>
              <a:rPr lang="cs-CZ" i="1" dirty="0" err="1"/>
              <a:t>r</a:t>
            </a:r>
            <a:r>
              <a:rPr lang="cs-CZ" sz="1400" i="1" dirty="0" err="1"/>
              <a:t>D</a:t>
            </a:r>
            <a:r>
              <a:rPr lang="cs-CZ" i="1" dirty="0"/>
              <a:t>)-1</a:t>
            </a:r>
            <a:r>
              <a:rPr lang="cs-CZ" dirty="0"/>
              <a:t>)=</a:t>
            </a:r>
            <a:r>
              <a:rPr lang="el-GR" dirty="0"/>
              <a:t> Δ</a:t>
            </a:r>
            <a:r>
              <a:rPr lang="cs-CZ" dirty="0"/>
              <a:t>H*</a:t>
            </a:r>
            <a:r>
              <a:rPr lang="cs-CZ" i="1" dirty="0"/>
              <a:t>(1/ </a:t>
            </a:r>
            <a:r>
              <a:rPr lang="cs-CZ" i="1" dirty="0" err="1"/>
              <a:t>r</a:t>
            </a:r>
            <a:r>
              <a:rPr lang="cs-CZ" sz="1400" i="1" dirty="0" err="1"/>
              <a:t>D</a:t>
            </a:r>
            <a:r>
              <a:rPr lang="cs-CZ" i="1" dirty="0"/>
              <a:t>)</a:t>
            </a:r>
            <a:r>
              <a:rPr lang="cs-CZ" dirty="0"/>
              <a:t>=</a:t>
            </a:r>
            <a:r>
              <a:rPr lang="el-GR" dirty="0"/>
              <a:t> Δ</a:t>
            </a:r>
            <a:r>
              <a:rPr lang="cs-CZ" dirty="0"/>
              <a:t>H/</a:t>
            </a:r>
            <a:r>
              <a:rPr lang="cs-CZ" i="1" dirty="0"/>
              <a:t> </a:t>
            </a:r>
            <a:r>
              <a:rPr lang="cs-CZ" i="1" dirty="0" err="1"/>
              <a:t>r</a:t>
            </a:r>
            <a:r>
              <a:rPr lang="cs-CZ" sz="1400" i="1" dirty="0" err="1"/>
              <a:t>D</a:t>
            </a:r>
            <a:endParaRPr lang="cs-CZ" dirty="0"/>
          </a:p>
        </p:txBody>
      </p:sp>
    </p:spTree>
    <p:extLst>
      <p:ext uri="{BB962C8B-B14F-4D97-AF65-F5344CB8AC3E}">
        <p14:creationId xmlns:p14="http://schemas.microsoft.com/office/powerpoint/2010/main" val="1431050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89689E-E4E0-4D0E-8507-DC42C50117F4}"/>
              </a:ext>
            </a:extLst>
          </p:cNvPr>
          <p:cNvSpPr>
            <a:spLocks noGrp="1"/>
          </p:cNvSpPr>
          <p:nvPr>
            <p:ph type="title"/>
          </p:nvPr>
        </p:nvSpPr>
        <p:spPr/>
        <p:txBody>
          <a:bodyPr/>
          <a:lstStyle/>
          <a:p>
            <a:r>
              <a:rPr lang="cs-CZ" dirty="0"/>
              <a:t>PENĚŽNÍ </a:t>
            </a:r>
            <a:r>
              <a:rPr lang="cs-CZ" b="1" dirty="0"/>
              <a:t>ZÁSOBA A JEJÍ </a:t>
            </a:r>
            <a:r>
              <a:rPr lang="cs-CZ" dirty="0"/>
              <a:t>ZMĚNY</a:t>
            </a:r>
          </a:p>
        </p:txBody>
      </p:sp>
      <p:sp>
        <p:nvSpPr>
          <p:cNvPr id="3" name="Zástupný symbol pro obsah 2">
            <a:extLst>
              <a:ext uri="{FF2B5EF4-FFF2-40B4-BE49-F238E27FC236}">
                <a16:creationId xmlns:a16="http://schemas.microsoft.com/office/drawing/2014/main" id="{9DAC5779-3255-447B-BBFC-B590C6027C08}"/>
              </a:ext>
            </a:extLst>
          </p:cNvPr>
          <p:cNvSpPr>
            <a:spLocks noGrp="1"/>
          </p:cNvSpPr>
          <p:nvPr>
            <p:ph idx="1"/>
          </p:nvPr>
        </p:nvSpPr>
        <p:spPr/>
        <p:txBody>
          <a:bodyPr>
            <a:normAutofit/>
          </a:bodyPr>
          <a:lstStyle/>
          <a:p>
            <a:r>
              <a:rPr lang="pt-BR" dirty="0"/>
              <a:t>Suma peněz, kterou bankovní soustava vytvoří a kterou lidé a firmy drží jako peněžní</a:t>
            </a:r>
            <a:r>
              <a:rPr lang="cs-CZ" dirty="0"/>
              <a:t> zůstatky, se nazývá peněžní </a:t>
            </a:r>
            <a:r>
              <a:rPr lang="cs-CZ" i="1" dirty="0"/>
              <a:t>zásoba. </a:t>
            </a:r>
            <a:r>
              <a:rPr lang="cs-CZ" dirty="0"/>
              <a:t>Budeme ji označovat symbolem MS. Její velikost vyjadřujeme jedním z peněžních agregátů - buď M1 nebo </a:t>
            </a:r>
            <a:r>
              <a:rPr lang="cs-CZ" i="1" dirty="0"/>
              <a:t>M2·</a:t>
            </a:r>
          </a:p>
          <a:p>
            <a:r>
              <a:rPr lang="cs-CZ" dirty="0"/>
              <a:t>Změny peněžní zásoby má ve svých rukou centrální banka, kterou je u nás Česká národní banka. Ta má v zásadě tři nástroje, kterými může změnit peněžní zásobu:</a:t>
            </a:r>
          </a:p>
          <a:p>
            <a:pPr lvl="1"/>
            <a:r>
              <a:rPr lang="pt-BR" dirty="0"/>
              <a:t>operace na volném trhu,</a:t>
            </a:r>
          </a:p>
          <a:p>
            <a:pPr lvl="1"/>
            <a:r>
              <a:rPr lang="cs-CZ" dirty="0"/>
              <a:t>diskontní půjčky,</a:t>
            </a:r>
          </a:p>
          <a:p>
            <a:pPr lvl="1"/>
            <a:r>
              <a:rPr lang="cs-CZ" dirty="0"/>
              <a:t>povinnou míru bankovních rezerv.</a:t>
            </a:r>
          </a:p>
        </p:txBody>
      </p:sp>
    </p:spTree>
    <p:extLst>
      <p:ext uri="{BB962C8B-B14F-4D97-AF65-F5344CB8AC3E}">
        <p14:creationId xmlns:p14="http://schemas.microsoft.com/office/powerpoint/2010/main" val="1752898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EB087A-232B-420E-8EFB-E00F2B88EDA8}"/>
              </a:ext>
            </a:extLst>
          </p:cNvPr>
          <p:cNvSpPr>
            <a:spLocks noGrp="1"/>
          </p:cNvSpPr>
          <p:nvPr>
            <p:ph type="title"/>
          </p:nvPr>
        </p:nvSpPr>
        <p:spPr/>
        <p:txBody>
          <a:bodyPr/>
          <a:lstStyle/>
          <a:p>
            <a:r>
              <a:rPr lang="cs-CZ" i="1" dirty="0"/>
              <a:t>Operace na volném trhu</a:t>
            </a:r>
            <a:endParaRPr lang="cs-CZ" dirty="0"/>
          </a:p>
        </p:txBody>
      </p:sp>
      <p:sp>
        <p:nvSpPr>
          <p:cNvPr id="3" name="Zástupný symbol pro obsah 2">
            <a:extLst>
              <a:ext uri="{FF2B5EF4-FFF2-40B4-BE49-F238E27FC236}">
                <a16:creationId xmlns:a16="http://schemas.microsoft.com/office/drawing/2014/main" id="{8DD0032B-7712-46E4-8340-2B23B7338A86}"/>
              </a:ext>
            </a:extLst>
          </p:cNvPr>
          <p:cNvSpPr>
            <a:spLocks noGrp="1"/>
          </p:cNvSpPr>
          <p:nvPr>
            <p:ph idx="1"/>
          </p:nvPr>
        </p:nvSpPr>
        <p:spPr/>
        <p:txBody>
          <a:bodyPr>
            <a:normAutofit/>
          </a:bodyPr>
          <a:lstStyle/>
          <a:p>
            <a:r>
              <a:rPr lang="cs-CZ" i="1" dirty="0"/>
              <a:t>Operace na volném trhu </a:t>
            </a:r>
            <a:r>
              <a:rPr lang="cs-CZ" dirty="0"/>
              <a:t>jsou nákupy nebo prodeje vládních dluhopisů centrální bankou. </a:t>
            </a:r>
          </a:p>
          <a:p>
            <a:r>
              <a:rPr lang="cs-CZ" dirty="0"/>
              <a:t>Chce-li centrální banka zvýšit peněžní zásobu, nakupuje vládní dluhopisy za peníze, a tím uvádí dodatečné peníze do oběhu. Probíhá proces multiplikační tvorby vkladů.</a:t>
            </a:r>
          </a:p>
          <a:p>
            <a:r>
              <a:rPr lang="cs-CZ" dirty="0"/>
              <a:t> Chce-li naopak centrální banka snížit peněžní zásobu, prodává vládní dluhopisy za peníze, a tím stahuje peníze z oběhu. Probíhá multiplikační destrukce vkladů. </a:t>
            </a:r>
          </a:p>
        </p:txBody>
      </p:sp>
    </p:spTree>
    <p:extLst>
      <p:ext uri="{BB962C8B-B14F-4D97-AF65-F5344CB8AC3E}">
        <p14:creationId xmlns:p14="http://schemas.microsoft.com/office/powerpoint/2010/main" val="1698684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6A2D1A-2390-406B-9E7A-805D22A944C5}"/>
              </a:ext>
            </a:extLst>
          </p:cNvPr>
          <p:cNvSpPr>
            <a:spLocks noGrp="1"/>
          </p:cNvSpPr>
          <p:nvPr>
            <p:ph type="title"/>
          </p:nvPr>
        </p:nvSpPr>
        <p:spPr/>
        <p:txBody>
          <a:bodyPr/>
          <a:lstStyle/>
          <a:p>
            <a:r>
              <a:rPr lang="cs-CZ" i="1" dirty="0"/>
              <a:t>Diskontní </a:t>
            </a:r>
            <a:r>
              <a:rPr lang="cs-CZ" dirty="0"/>
              <a:t>půjčky</a:t>
            </a:r>
          </a:p>
        </p:txBody>
      </p:sp>
      <p:sp>
        <p:nvSpPr>
          <p:cNvPr id="3" name="Zástupný symbol pro obsah 2">
            <a:extLst>
              <a:ext uri="{FF2B5EF4-FFF2-40B4-BE49-F238E27FC236}">
                <a16:creationId xmlns:a16="http://schemas.microsoft.com/office/drawing/2014/main" id="{9999D317-A6EA-437A-B3BF-4DC0F98224F5}"/>
              </a:ext>
            </a:extLst>
          </p:cNvPr>
          <p:cNvSpPr>
            <a:spLocks noGrp="1"/>
          </p:cNvSpPr>
          <p:nvPr>
            <p:ph idx="1"/>
          </p:nvPr>
        </p:nvSpPr>
        <p:spPr/>
        <p:txBody>
          <a:bodyPr>
            <a:normAutofit fontScale="92500" lnSpcReduction="20000"/>
          </a:bodyPr>
          <a:lstStyle/>
          <a:p>
            <a:r>
              <a:rPr lang="cs-CZ" i="1" dirty="0"/>
              <a:t>Diskontní </a:t>
            </a:r>
            <a:r>
              <a:rPr lang="cs-CZ" dirty="0"/>
              <a:t>půjčky jsou půjčky, které centrální banka poskytuje komerčním bankám.</a:t>
            </a:r>
          </a:p>
          <a:p>
            <a:r>
              <a:rPr lang="cs-CZ" dirty="0"/>
              <a:t>Diskontní půjčky centrální banky mění peněžní zásobu stejným způsobem jako operace na volném trhu. </a:t>
            </a:r>
          </a:p>
          <a:p>
            <a:r>
              <a:rPr lang="cs-CZ" dirty="0"/>
              <a:t>Přesto jsou považovány za méně účinný nástroj k ovlivňování peněžní zásoby. To proto, že centrální banka může komerčním bankám diskontní půjčky </a:t>
            </a:r>
            <a:r>
              <a:rPr lang="cs-CZ" i="1" dirty="0"/>
              <a:t>nabídnout, </a:t>
            </a:r>
            <a:r>
              <a:rPr lang="cs-CZ" dirty="0"/>
              <a:t>nemůže je však přesvědčit, aby si diskontní půjčku vzaly. </a:t>
            </a:r>
          </a:p>
          <a:p>
            <a:r>
              <a:rPr lang="cs-CZ" dirty="0"/>
              <a:t>Jediným "přesvědčujícím nástrojem" je </a:t>
            </a:r>
            <a:r>
              <a:rPr lang="cs-CZ" i="1" dirty="0"/>
              <a:t>diskontní sazba, </a:t>
            </a:r>
            <a:r>
              <a:rPr lang="cs-CZ" dirty="0"/>
              <a:t>což je úroková míra, kterou centrální banka z diskontních půjček požaduje. </a:t>
            </a:r>
          </a:p>
          <a:p>
            <a:r>
              <a:rPr lang="cs-CZ" dirty="0"/>
              <a:t>Když centrální banka sníží svou diskontní sazbu, jsou komerční banky více lákány k tomu, aby si braly diskontní půjčky. Když centrální banka diskontní sazbu zvýší, sníží tím poptávku komerčních bank po diskontních půjčkách.</a:t>
            </a:r>
          </a:p>
        </p:txBody>
      </p:sp>
    </p:spTree>
    <p:extLst>
      <p:ext uri="{BB962C8B-B14F-4D97-AF65-F5344CB8AC3E}">
        <p14:creationId xmlns:p14="http://schemas.microsoft.com/office/powerpoint/2010/main" val="1321465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D16A0-03E6-4F51-8FAE-0C755D10CC06}"/>
              </a:ext>
            </a:extLst>
          </p:cNvPr>
          <p:cNvSpPr>
            <a:spLocks noGrp="1"/>
          </p:cNvSpPr>
          <p:nvPr>
            <p:ph type="title"/>
          </p:nvPr>
        </p:nvSpPr>
        <p:spPr/>
        <p:txBody>
          <a:bodyPr/>
          <a:lstStyle/>
          <a:p>
            <a:r>
              <a:rPr lang="cs-CZ" i="1" dirty="0"/>
              <a:t>Povinná míra bankovních rezerv</a:t>
            </a:r>
            <a:endParaRPr lang="cs-CZ" dirty="0"/>
          </a:p>
        </p:txBody>
      </p:sp>
      <p:sp>
        <p:nvSpPr>
          <p:cNvPr id="3" name="Zástupný symbol pro obsah 2">
            <a:extLst>
              <a:ext uri="{FF2B5EF4-FFF2-40B4-BE49-F238E27FC236}">
                <a16:creationId xmlns:a16="http://schemas.microsoft.com/office/drawing/2014/main" id="{E8C3DBCF-DCF1-4714-BC7C-FE3B6A27DB2C}"/>
              </a:ext>
            </a:extLst>
          </p:cNvPr>
          <p:cNvSpPr>
            <a:spLocks noGrp="1"/>
          </p:cNvSpPr>
          <p:nvPr>
            <p:ph idx="1"/>
          </p:nvPr>
        </p:nvSpPr>
        <p:spPr/>
        <p:txBody>
          <a:bodyPr>
            <a:normAutofit/>
          </a:bodyPr>
          <a:lstStyle/>
          <a:p>
            <a:r>
              <a:rPr lang="cs-CZ" i="1" dirty="0"/>
              <a:t>Povinná míra bankovních rezerv </a:t>
            </a:r>
            <a:r>
              <a:rPr lang="cs-CZ" dirty="0"/>
              <a:t>mění peněžní zásobu tím, že mění velikost peněžního multiplikátoru. </a:t>
            </a:r>
          </a:p>
          <a:p>
            <a:r>
              <a:rPr lang="cs-CZ" dirty="0"/>
              <a:t> Centrální banka má ze zákona právo stanovit komerčním bankám povinnou míru rezerv, která znamená </a:t>
            </a:r>
            <a:r>
              <a:rPr lang="cs-CZ" i="1" dirty="0"/>
              <a:t>minimální </a:t>
            </a:r>
            <a:r>
              <a:rPr lang="cs-CZ" dirty="0"/>
              <a:t>hranici, pod kterou rezervy nesmějí klesnout.</a:t>
            </a:r>
          </a:p>
          <a:p>
            <a:r>
              <a:rPr lang="cs-CZ" dirty="0"/>
              <a:t>Snížení povinné míry bankovních rezerv zvyšuje peněžní multiplikátor, čímž roste peněžní zásoba. Naopak zvýšení povinné míry bankovních rezerv snižuje peněžní multiplikátor, a tím snižuje peněžní zásobu</a:t>
            </a:r>
          </a:p>
        </p:txBody>
      </p:sp>
    </p:spTree>
    <p:extLst>
      <p:ext uri="{BB962C8B-B14F-4D97-AF65-F5344CB8AC3E}">
        <p14:creationId xmlns:p14="http://schemas.microsoft.com/office/powerpoint/2010/main" val="3715672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F4540B-49F7-4A4B-8725-04F5E6B1F478}"/>
              </a:ext>
            </a:extLst>
          </p:cNvPr>
          <p:cNvSpPr>
            <a:spLocks noGrp="1"/>
          </p:cNvSpPr>
          <p:nvPr>
            <p:ph type="title"/>
          </p:nvPr>
        </p:nvSpPr>
        <p:spPr>
          <a:xfrm>
            <a:off x="625641" y="365125"/>
            <a:ext cx="9927641" cy="698060"/>
          </a:xfrm>
        </p:spPr>
        <p:txBody>
          <a:bodyPr/>
          <a:lstStyle/>
          <a:p>
            <a:r>
              <a:rPr lang="cs-CZ" b="1" dirty="0"/>
              <a:t>ROVNOVÁHA TRHU </a:t>
            </a:r>
            <a:r>
              <a:rPr lang="cs-CZ" dirty="0"/>
              <a:t>PENĚZ</a:t>
            </a:r>
          </a:p>
        </p:txBody>
      </p:sp>
      <p:sp>
        <p:nvSpPr>
          <p:cNvPr id="4" name="Zástupný symbol pro text 3">
            <a:extLst>
              <a:ext uri="{FF2B5EF4-FFF2-40B4-BE49-F238E27FC236}">
                <a16:creationId xmlns:a16="http://schemas.microsoft.com/office/drawing/2014/main" id="{A66E1A65-3C6F-4AE5-BFA9-CB04E76F5166}"/>
              </a:ext>
            </a:extLst>
          </p:cNvPr>
          <p:cNvSpPr>
            <a:spLocks noGrp="1"/>
          </p:cNvSpPr>
          <p:nvPr>
            <p:ph type="body" idx="1"/>
          </p:nvPr>
        </p:nvSpPr>
        <p:spPr>
          <a:xfrm>
            <a:off x="839788" y="1130968"/>
            <a:ext cx="5157787" cy="1374107"/>
          </a:xfrm>
        </p:spPr>
        <p:txBody>
          <a:bodyPr>
            <a:normAutofit fontScale="70000" lnSpcReduction="20000"/>
          </a:bodyPr>
          <a:lstStyle/>
          <a:p>
            <a:r>
              <a:rPr lang="cs-CZ" dirty="0"/>
              <a:t>Na trhu peněz se střetává poptávka po peněžních zůstatcích s peněžní zásobou.</a:t>
            </a:r>
          </a:p>
        </p:txBody>
      </p:sp>
      <p:sp>
        <p:nvSpPr>
          <p:cNvPr id="5" name="Zástupný symbol pro obsah 4">
            <a:extLst>
              <a:ext uri="{FF2B5EF4-FFF2-40B4-BE49-F238E27FC236}">
                <a16:creationId xmlns:a16="http://schemas.microsoft.com/office/drawing/2014/main" id="{19D6ED40-78CD-438C-AEFB-D81000A1A4E1}"/>
              </a:ext>
            </a:extLst>
          </p:cNvPr>
          <p:cNvSpPr>
            <a:spLocks noGrp="1"/>
          </p:cNvSpPr>
          <p:nvPr>
            <p:ph sz="half" idx="2"/>
          </p:nvPr>
        </p:nvSpPr>
        <p:spPr/>
        <p:txBody>
          <a:bodyPr>
            <a:normAutofit fontScale="77500" lnSpcReduction="20000"/>
          </a:bodyPr>
          <a:lstStyle/>
          <a:p>
            <a:r>
              <a:rPr lang="cs-CZ" dirty="0"/>
              <a:t>Nerovnováha na trhu peněz je taková situace, kdy lidé a firmy ve svém souhrnu </a:t>
            </a:r>
            <a:r>
              <a:rPr lang="cs-CZ" i="1" dirty="0"/>
              <a:t>drží </a:t>
            </a:r>
            <a:r>
              <a:rPr lang="cs-CZ" dirty="0"/>
              <a:t>více nebo naopak méně peněžních zůstatků, než kolik by jich </a:t>
            </a:r>
            <a:r>
              <a:rPr lang="cs-CZ" i="1" dirty="0"/>
              <a:t>držet </a:t>
            </a:r>
            <a:r>
              <a:rPr lang="cs-CZ" dirty="0"/>
              <a:t>chtěli.</a:t>
            </a:r>
          </a:p>
          <a:p>
            <a:r>
              <a:rPr lang="cs-CZ" dirty="0"/>
              <a:t>Když domácnosti a firmy drží </a:t>
            </a:r>
            <a:r>
              <a:rPr lang="cs-CZ" i="1" dirty="0"/>
              <a:t>více </a:t>
            </a:r>
            <a:r>
              <a:rPr lang="cs-CZ" dirty="0"/>
              <a:t>peněžních zůstatků, než kolik by držet chtěly, snaží se části peněžních zůstatků zbavit tak, že nakupují jiná aktiva - například dluhopisy. Růst poptávky po dluhopisech zvyšuje tržní cenu dluhopisů, a tudíž snižuje úrokovou míru z dluhopisů Pokles úrokové míry vede domácnosti a firmy k tomu, že chtějí držet více peněžních zůstatků.</a:t>
            </a:r>
          </a:p>
        </p:txBody>
      </p:sp>
      <p:sp>
        <p:nvSpPr>
          <p:cNvPr id="6" name="Zástupný symbol pro text 5">
            <a:extLst>
              <a:ext uri="{FF2B5EF4-FFF2-40B4-BE49-F238E27FC236}">
                <a16:creationId xmlns:a16="http://schemas.microsoft.com/office/drawing/2014/main" id="{56DFF193-BFC1-4ED1-A698-B226AB440E3B}"/>
              </a:ext>
            </a:extLst>
          </p:cNvPr>
          <p:cNvSpPr>
            <a:spLocks noGrp="1"/>
          </p:cNvSpPr>
          <p:nvPr>
            <p:ph type="body" sz="quarter" idx="3"/>
          </p:nvPr>
        </p:nvSpPr>
        <p:spPr>
          <a:xfrm>
            <a:off x="6172200" y="994612"/>
            <a:ext cx="5819274" cy="1510464"/>
          </a:xfrm>
        </p:spPr>
        <p:txBody>
          <a:bodyPr>
            <a:normAutofit fontScale="70000" lnSpcReduction="20000"/>
          </a:bodyPr>
          <a:lstStyle/>
          <a:p>
            <a:r>
              <a:rPr lang="cs-CZ" b="0" dirty="0"/>
              <a:t>Trh peněz a jeho rovnováha - Křivka D je poptávka po reálných peněžních zůstatcích. MS/</a:t>
            </a:r>
            <a:r>
              <a:rPr lang="cs-CZ" b="0" dirty="0" err="1"/>
              <a:t>Pje</a:t>
            </a:r>
            <a:r>
              <a:rPr lang="cs-CZ" b="0" dirty="0"/>
              <a:t> reálná peněžní zásoba. Při úrokové míře r, chtějí lidé a firmy ve svém souhrnu držet méně peněžních zůstatků, než kolik jich drží. Proto nakupují dluhopisy. Cena dluhopisů roste a úroková míra klesá, dokud lidé a firmy nebudou chtít držet MS/P peněžních zůstatků, Bod E je bodem rovnováhy trhu peněz a </a:t>
            </a:r>
            <a:r>
              <a:rPr lang="cs-CZ" b="0" dirty="0" err="1"/>
              <a:t>rE</a:t>
            </a:r>
            <a:r>
              <a:rPr lang="cs-CZ" b="0" dirty="0"/>
              <a:t> je rovnovážná úroková míra.</a:t>
            </a:r>
            <a:endParaRPr lang="cs-CZ" dirty="0"/>
          </a:p>
        </p:txBody>
      </p:sp>
      <p:pic>
        <p:nvPicPr>
          <p:cNvPr id="8" name="Zástupný symbol pro obsah 7">
            <a:extLst>
              <a:ext uri="{FF2B5EF4-FFF2-40B4-BE49-F238E27FC236}">
                <a16:creationId xmlns:a16="http://schemas.microsoft.com/office/drawing/2014/main" id="{742014C4-5F14-4E27-9274-C20CC1328301}"/>
              </a:ext>
            </a:extLst>
          </p:cNvPr>
          <p:cNvPicPr>
            <a:picLocks noGrp="1" noChangeAspect="1"/>
          </p:cNvPicPr>
          <p:nvPr>
            <p:ph sz="quarter" idx="4"/>
          </p:nvPr>
        </p:nvPicPr>
        <p:blipFill>
          <a:blip r:embed="rId2"/>
          <a:stretch>
            <a:fillRect/>
          </a:stretch>
        </p:blipFill>
        <p:spPr>
          <a:xfrm>
            <a:off x="6172200" y="2725258"/>
            <a:ext cx="5183188" cy="3244221"/>
          </a:xfrm>
          <a:prstGeom prst="rect">
            <a:avLst/>
          </a:prstGeom>
        </p:spPr>
      </p:pic>
    </p:spTree>
    <p:extLst>
      <p:ext uri="{BB962C8B-B14F-4D97-AF65-F5344CB8AC3E}">
        <p14:creationId xmlns:p14="http://schemas.microsoft.com/office/powerpoint/2010/main" val="2346378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13C6C5-2057-4461-95AA-AF76A5E06165}"/>
              </a:ext>
            </a:extLst>
          </p:cNvPr>
          <p:cNvSpPr>
            <a:spLocks noGrp="1"/>
          </p:cNvSpPr>
          <p:nvPr>
            <p:ph type="title"/>
          </p:nvPr>
        </p:nvSpPr>
        <p:spPr/>
        <p:txBody>
          <a:bodyPr/>
          <a:lstStyle/>
          <a:p>
            <a:r>
              <a:rPr lang="cs-CZ" dirty="0"/>
              <a:t>RŮST </a:t>
            </a:r>
            <a:r>
              <a:rPr lang="cs-CZ" dirty="0" err="1"/>
              <a:t>PENĚŽNí</a:t>
            </a:r>
            <a:r>
              <a:rPr lang="cs-CZ" dirty="0"/>
              <a:t> ZÁSOBY V KRÁTKÉM </a:t>
            </a:r>
            <a:r>
              <a:rPr lang="cs-CZ" dirty="0" err="1"/>
              <a:t>OBDOBí</a:t>
            </a:r>
            <a:endParaRPr lang="cs-CZ" dirty="0"/>
          </a:p>
        </p:txBody>
      </p:sp>
      <p:sp>
        <p:nvSpPr>
          <p:cNvPr id="9" name="Zástupný symbol pro text 8">
            <a:extLst>
              <a:ext uri="{FF2B5EF4-FFF2-40B4-BE49-F238E27FC236}">
                <a16:creationId xmlns:a16="http://schemas.microsoft.com/office/drawing/2014/main" id="{1CAF326B-D4E5-4D7F-BDF9-84D07C0F114B}"/>
              </a:ext>
            </a:extLst>
          </p:cNvPr>
          <p:cNvSpPr>
            <a:spLocks noGrp="1"/>
          </p:cNvSpPr>
          <p:nvPr>
            <p:ph type="body" idx="1"/>
          </p:nvPr>
        </p:nvSpPr>
        <p:spPr>
          <a:xfrm>
            <a:off x="839788" y="1681163"/>
            <a:ext cx="10678444" cy="823912"/>
          </a:xfrm>
        </p:spPr>
        <p:txBody>
          <a:bodyPr>
            <a:normAutofit fontScale="85000" lnSpcReduction="20000"/>
          </a:bodyPr>
          <a:lstStyle/>
          <a:p>
            <a:r>
              <a:rPr lang="cs-CZ" b="0" dirty="0"/>
              <a:t>Trh peněz a trh </a:t>
            </a:r>
            <a:r>
              <a:rPr lang="cs-CZ" b="0" dirty="0" err="1"/>
              <a:t>zapůjčitelných</a:t>
            </a:r>
            <a:r>
              <a:rPr lang="cs-CZ" b="0" dirty="0"/>
              <a:t> fondů - Levý graf ukazuje trh peněz. Když se zvýší peněžní zásoba, klesne úroková míra z </a:t>
            </a:r>
            <a:r>
              <a:rPr lang="cs-CZ" b="0" dirty="0" err="1"/>
              <a:t>rE</a:t>
            </a:r>
            <a:r>
              <a:rPr lang="cs-CZ" b="0" dirty="0"/>
              <a:t> na </a:t>
            </a:r>
            <a:r>
              <a:rPr lang="cs-CZ" b="0" dirty="0" err="1"/>
              <a:t>rE</a:t>
            </a:r>
            <a:r>
              <a:rPr lang="cs-CZ" b="0" dirty="0"/>
              <a:t>•. Pravý graf ukazuje trh </a:t>
            </a:r>
            <a:r>
              <a:rPr lang="cs-CZ" b="0" dirty="0" err="1"/>
              <a:t>zapůjčitelných</a:t>
            </a:r>
            <a:r>
              <a:rPr lang="cs-CZ" b="0" dirty="0"/>
              <a:t> fondů. Zvýšení peněžní zásoby zvýšilo nabídku </a:t>
            </a:r>
            <a:r>
              <a:rPr lang="cs-CZ" b="0" dirty="0" err="1"/>
              <a:t>zapůjčitelných</a:t>
            </a:r>
            <a:r>
              <a:rPr lang="cs-CZ" b="0" dirty="0"/>
              <a:t> fondů ze S na </a:t>
            </a:r>
            <a:r>
              <a:rPr lang="cs-CZ" b="0" dirty="0" err="1"/>
              <a:t>S'a</a:t>
            </a:r>
            <a:r>
              <a:rPr lang="cs-CZ" b="0" dirty="0"/>
              <a:t> úroková míra klesá z </a:t>
            </a:r>
            <a:r>
              <a:rPr lang="cs-CZ" b="0" dirty="0" err="1"/>
              <a:t>rE</a:t>
            </a:r>
            <a:r>
              <a:rPr lang="cs-CZ" b="0" dirty="0"/>
              <a:t> na </a:t>
            </a:r>
            <a:r>
              <a:rPr lang="cs-CZ" b="0" dirty="0" err="1"/>
              <a:t>rE</a:t>
            </a:r>
            <a:r>
              <a:rPr lang="cs-CZ" b="0" dirty="0"/>
              <a:t>•.</a:t>
            </a:r>
            <a:endParaRPr lang="cs-CZ" dirty="0"/>
          </a:p>
        </p:txBody>
      </p:sp>
      <p:pic>
        <p:nvPicPr>
          <p:cNvPr id="13" name="Zástupný symbol pro obsah 12">
            <a:extLst>
              <a:ext uri="{FF2B5EF4-FFF2-40B4-BE49-F238E27FC236}">
                <a16:creationId xmlns:a16="http://schemas.microsoft.com/office/drawing/2014/main" id="{F8F7A93C-6E51-443B-95FC-86BA55664539}"/>
              </a:ext>
            </a:extLst>
          </p:cNvPr>
          <p:cNvPicPr>
            <a:picLocks noGrp="1" noChangeAspect="1"/>
          </p:cNvPicPr>
          <p:nvPr>
            <p:ph sz="half" idx="2"/>
          </p:nvPr>
        </p:nvPicPr>
        <p:blipFill>
          <a:blip r:embed="rId2"/>
          <a:stretch>
            <a:fillRect/>
          </a:stretch>
        </p:blipFill>
        <p:spPr>
          <a:xfrm>
            <a:off x="1588752" y="2505075"/>
            <a:ext cx="3659859" cy="3684588"/>
          </a:xfrm>
          <a:prstGeom prst="rect">
            <a:avLst/>
          </a:prstGeom>
        </p:spPr>
      </p:pic>
      <p:pic>
        <p:nvPicPr>
          <p:cNvPr id="14" name="Zástupný symbol pro obsah 13">
            <a:extLst>
              <a:ext uri="{FF2B5EF4-FFF2-40B4-BE49-F238E27FC236}">
                <a16:creationId xmlns:a16="http://schemas.microsoft.com/office/drawing/2014/main" id="{4154C986-8C3D-4DF1-8988-22DEA0B7979D}"/>
              </a:ext>
            </a:extLst>
          </p:cNvPr>
          <p:cNvPicPr>
            <a:picLocks noGrp="1" noChangeAspect="1"/>
          </p:cNvPicPr>
          <p:nvPr>
            <p:ph sz="quarter" idx="4"/>
          </p:nvPr>
        </p:nvPicPr>
        <p:blipFill>
          <a:blip r:embed="rId3"/>
          <a:stretch>
            <a:fillRect/>
          </a:stretch>
        </p:blipFill>
        <p:spPr>
          <a:xfrm>
            <a:off x="6561222" y="2509597"/>
            <a:ext cx="3961846" cy="3305665"/>
          </a:xfrm>
          <a:prstGeom prst="rect">
            <a:avLst/>
          </a:prstGeom>
        </p:spPr>
      </p:pic>
    </p:spTree>
    <p:extLst>
      <p:ext uri="{BB962C8B-B14F-4D97-AF65-F5344CB8AC3E}">
        <p14:creationId xmlns:p14="http://schemas.microsoft.com/office/powerpoint/2010/main" val="980870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0D6A852F-D7B6-43AD-9878-A56C63FD19D9}"/>
              </a:ext>
            </a:extLst>
          </p:cNvPr>
          <p:cNvSpPr>
            <a:spLocks noGrp="1"/>
          </p:cNvSpPr>
          <p:nvPr>
            <p:ph type="title"/>
          </p:nvPr>
        </p:nvSpPr>
        <p:spPr/>
        <p:txBody>
          <a:bodyPr/>
          <a:lstStyle/>
          <a:p>
            <a:r>
              <a:rPr lang="cs-CZ" dirty="0"/>
              <a:t>RŮST </a:t>
            </a:r>
            <a:r>
              <a:rPr lang="cs-CZ" dirty="0" err="1"/>
              <a:t>PENĚŽNí</a:t>
            </a:r>
            <a:r>
              <a:rPr lang="cs-CZ" dirty="0"/>
              <a:t> ZÁSOBY V KRÁTKÉM </a:t>
            </a:r>
            <a:r>
              <a:rPr lang="cs-CZ" dirty="0" err="1"/>
              <a:t>OBDOBí</a:t>
            </a:r>
            <a:endParaRPr lang="cs-CZ" dirty="0"/>
          </a:p>
        </p:txBody>
      </p:sp>
      <p:sp>
        <p:nvSpPr>
          <p:cNvPr id="8" name="Zástupný symbol pro obsah 7">
            <a:extLst>
              <a:ext uri="{FF2B5EF4-FFF2-40B4-BE49-F238E27FC236}">
                <a16:creationId xmlns:a16="http://schemas.microsoft.com/office/drawing/2014/main" id="{54CF15CC-6232-425D-A700-C385CD156BFF}"/>
              </a:ext>
            </a:extLst>
          </p:cNvPr>
          <p:cNvSpPr>
            <a:spLocks noGrp="1"/>
          </p:cNvSpPr>
          <p:nvPr>
            <p:ph idx="1"/>
          </p:nvPr>
        </p:nvSpPr>
        <p:spPr/>
        <p:txBody>
          <a:bodyPr>
            <a:normAutofit fontScale="85000" lnSpcReduction="10000"/>
          </a:bodyPr>
          <a:lstStyle/>
          <a:p>
            <a:r>
              <a:rPr lang="cs-CZ" dirty="0"/>
              <a:t>V krátkém období (zhruba do jednoho až dvou let) vyvolává růst peněžní zásoby snížení úrokové míry. Snížení úrokové míry se pak na trhu </a:t>
            </a:r>
            <a:r>
              <a:rPr lang="cs-CZ" dirty="0" err="1"/>
              <a:t>zapůjčitelných</a:t>
            </a:r>
            <a:r>
              <a:rPr lang="cs-CZ" dirty="0"/>
              <a:t> fondů projeví v růstu investic. A protože investice, jak jste poznali, mají </a:t>
            </a:r>
            <a:r>
              <a:rPr lang="cs-CZ" dirty="0" err="1"/>
              <a:t>důchodotvorný</a:t>
            </a:r>
            <a:r>
              <a:rPr lang="cs-CZ" dirty="0"/>
              <a:t> účinek vyvolávají přírůstek důchodů a spotřeby - dochází k růstu HDP.</a:t>
            </a:r>
          </a:p>
          <a:p>
            <a:r>
              <a:rPr lang="cs-CZ" dirty="0"/>
              <a:t>V kapitole "Kapitál a úrok" jste poznali, že se úroková míra vytváří na trhu </a:t>
            </a:r>
            <a:r>
              <a:rPr lang="cs-CZ" dirty="0" err="1"/>
              <a:t>zapůjčítelných</a:t>
            </a:r>
            <a:r>
              <a:rPr lang="cs-CZ" dirty="0"/>
              <a:t> fondů. Nyní se dozvídáte, že se úroková míra vytváří na trhu peněz. Je to tak oba tyto trhy ovlivňují výši úrokové míry. Trh peněz a trh </a:t>
            </a:r>
            <a:r>
              <a:rPr lang="cs-CZ" dirty="0" err="1"/>
              <a:t>zapůjčitelných</a:t>
            </a:r>
            <a:r>
              <a:rPr lang="cs-CZ" dirty="0"/>
              <a:t> fondů jsou navzájem propojeny prostřednictvím úrokové míry.</a:t>
            </a:r>
          </a:p>
          <a:p>
            <a:r>
              <a:rPr lang="cs-CZ" dirty="0"/>
              <a:t>peněžní trh je propojen s trhem </a:t>
            </a:r>
            <a:r>
              <a:rPr lang="cs-CZ" dirty="0" err="1"/>
              <a:t>zapůjčitelných</a:t>
            </a:r>
            <a:r>
              <a:rPr lang="cs-CZ" dirty="0"/>
              <a:t> fondů a přes tento trh také s trhem zboží a služeb. Když bankovní soustava zvýší peněžní zásobu, zvýší se nabídka </a:t>
            </a:r>
            <a:r>
              <a:rPr lang="cs-CZ" dirty="0" err="1"/>
              <a:t>zapůjčitelných</a:t>
            </a:r>
            <a:r>
              <a:rPr lang="cs-CZ" dirty="0"/>
              <a:t> fondů, sníží se úroková míra a zvýší se investice. Přírůstek investic pak vyvolává růst důchodů a spotřeby. Na zvýšení investičních a spotřebních výdajů reagují výrobci zvýšením výroby - roste UDP.</a:t>
            </a:r>
          </a:p>
        </p:txBody>
      </p:sp>
    </p:spTree>
    <p:extLst>
      <p:ext uri="{BB962C8B-B14F-4D97-AF65-F5344CB8AC3E}">
        <p14:creationId xmlns:p14="http://schemas.microsoft.com/office/powerpoint/2010/main" val="3213402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4BB39D-51B0-497E-BC67-61008AFF43D1}"/>
              </a:ext>
            </a:extLst>
          </p:cNvPr>
          <p:cNvSpPr>
            <a:spLocks noGrp="1"/>
          </p:cNvSpPr>
          <p:nvPr>
            <p:ph type="title"/>
          </p:nvPr>
        </p:nvSpPr>
        <p:spPr/>
        <p:txBody>
          <a:bodyPr/>
          <a:lstStyle/>
          <a:p>
            <a:r>
              <a:rPr lang="cs-CZ" dirty="0"/>
              <a:t>BANKY S ČÁSTEČNÝMI REZERVAMI</a:t>
            </a:r>
            <a:br>
              <a:rPr lang="cs-CZ" dirty="0"/>
            </a:br>
            <a:r>
              <a:rPr lang="cs-CZ" dirty="0"/>
              <a:t>A TVORBA PENĚZ</a:t>
            </a:r>
          </a:p>
        </p:txBody>
      </p:sp>
      <p:sp>
        <p:nvSpPr>
          <p:cNvPr id="3" name="Zástupný symbol pro obsah 2">
            <a:extLst>
              <a:ext uri="{FF2B5EF4-FFF2-40B4-BE49-F238E27FC236}">
                <a16:creationId xmlns:a16="http://schemas.microsoft.com/office/drawing/2014/main" id="{F7DF40A9-C752-4E0F-A4E1-DDDEB634CE5D}"/>
              </a:ext>
            </a:extLst>
          </p:cNvPr>
          <p:cNvSpPr>
            <a:spLocks noGrp="1"/>
          </p:cNvSpPr>
          <p:nvPr>
            <p:ph idx="1"/>
          </p:nvPr>
        </p:nvSpPr>
        <p:spPr/>
        <p:txBody>
          <a:bodyPr>
            <a:normAutofit/>
          </a:bodyPr>
          <a:lstStyle/>
          <a:p>
            <a:r>
              <a:rPr lang="pl-PL" dirty="0"/>
              <a:t>Za tvorbu </a:t>
            </a:r>
            <a:r>
              <a:rPr lang="cs-CZ" dirty="0"/>
              <a:t>peněz je odpovědná bankovní soustava, kterou tvoří </a:t>
            </a:r>
            <a:r>
              <a:rPr lang="cs-CZ" b="1" dirty="0"/>
              <a:t>centrální banka a komerční banky.</a:t>
            </a:r>
          </a:p>
          <a:p>
            <a:r>
              <a:rPr lang="cs-CZ" b="1" dirty="0"/>
              <a:t>Komerční </a:t>
            </a:r>
            <a:r>
              <a:rPr lang="cs-CZ" b="1" i="1" dirty="0"/>
              <a:t>banky </a:t>
            </a:r>
            <a:r>
              <a:rPr lang="cs-CZ" dirty="0"/>
              <a:t>jsou soukromé instituce, které fungují jako finanční zprostředko</a:t>
            </a:r>
            <a:r>
              <a:rPr lang="cs-CZ" i="1" dirty="0"/>
              <a:t>vatelé </a:t>
            </a:r>
            <a:r>
              <a:rPr lang="cs-CZ" dirty="0"/>
              <a:t>- přijímají vklady od těch, kdo spoří, a poskytují půjčky těm, kdo mají investiční příležitosti. </a:t>
            </a:r>
          </a:p>
          <a:p>
            <a:r>
              <a:rPr lang="pl-PL" b="1" dirty="0"/>
              <a:t>Centrální banka </a:t>
            </a:r>
            <a:r>
              <a:rPr lang="pl-PL" dirty="0"/>
              <a:t>je jakousi "bankou bank". Komerční banky </a:t>
            </a:r>
            <a:r>
              <a:rPr lang="cs-CZ" dirty="0"/>
              <a:t>si u ní ukládají své rezervy. A mohou si od centrální banky také vypůjčit, když potřebují své rezervy zvýšit - z toho důvodu se o centrální bance mluví také jako o věřiteli </a:t>
            </a:r>
            <a:r>
              <a:rPr lang="cs-CZ" i="1" dirty="0"/>
              <a:t>v poslední instanci.</a:t>
            </a:r>
            <a:endParaRPr lang="cs-CZ" dirty="0"/>
          </a:p>
        </p:txBody>
      </p:sp>
    </p:spTree>
    <p:extLst>
      <p:ext uri="{BB962C8B-B14F-4D97-AF65-F5344CB8AC3E}">
        <p14:creationId xmlns:p14="http://schemas.microsoft.com/office/powerpoint/2010/main" val="1591563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3FE7EB-B955-4E5E-BD73-447893CED7C2}"/>
              </a:ext>
            </a:extLst>
          </p:cNvPr>
          <p:cNvSpPr>
            <a:spLocks noGrp="1"/>
          </p:cNvSpPr>
          <p:nvPr>
            <p:ph type="title"/>
          </p:nvPr>
        </p:nvSpPr>
        <p:spPr/>
        <p:txBody>
          <a:bodyPr/>
          <a:lstStyle/>
          <a:p>
            <a:r>
              <a:rPr lang="cs-CZ" dirty="0"/>
              <a:t>RŮST </a:t>
            </a:r>
            <a:r>
              <a:rPr lang="cs-CZ" dirty="0" err="1"/>
              <a:t>PENĚŽNí</a:t>
            </a:r>
            <a:r>
              <a:rPr lang="cs-CZ" dirty="0"/>
              <a:t> ZÁSOBY V DLOUHÉM </a:t>
            </a:r>
            <a:r>
              <a:rPr lang="cs-CZ" dirty="0" err="1"/>
              <a:t>OBDOBí</a:t>
            </a:r>
            <a:endParaRPr lang="cs-CZ" dirty="0"/>
          </a:p>
        </p:txBody>
      </p:sp>
      <p:sp>
        <p:nvSpPr>
          <p:cNvPr id="5" name="Zástupný symbol pro obsah 4">
            <a:extLst>
              <a:ext uri="{FF2B5EF4-FFF2-40B4-BE49-F238E27FC236}">
                <a16:creationId xmlns:a16="http://schemas.microsoft.com/office/drawing/2014/main" id="{3C435827-8FC9-42C1-A7F1-248F40566A56}"/>
              </a:ext>
            </a:extLst>
          </p:cNvPr>
          <p:cNvSpPr>
            <a:spLocks noGrp="1"/>
          </p:cNvSpPr>
          <p:nvPr>
            <p:ph sz="half" idx="2"/>
          </p:nvPr>
        </p:nvSpPr>
        <p:spPr/>
        <p:txBody>
          <a:bodyPr/>
          <a:lstStyle/>
          <a:p>
            <a:r>
              <a:rPr lang="cs-CZ" dirty="0"/>
              <a:t>Jestliže v krátkém období vede růst peněžní zásoby k poklesu úrokové míry a následně k růstu investic a HDP, pak v dlouhém období (zhruba po jednom až dvou letech) tyto účinky mizí a místo nich se dostavuje růst cenové hladiny.</a:t>
            </a:r>
          </a:p>
        </p:txBody>
      </p:sp>
      <p:sp>
        <p:nvSpPr>
          <p:cNvPr id="6" name="Zástupný symbol pro text 5">
            <a:extLst>
              <a:ext uri="{FF2B5EF4-FFF2-40B4-BE49-F238E27FC236}">
                <a16:creationId xmlns:a16="http://schemas.microsoft.com/office/drawing/2014/main" id="{7A7A8D1E-7B8B-4C9E-8449-87B02D40F2CD}"/>
              </a:ext>
            </a:extLst>
          </p:cNvPr>
          <p:cNvSpPr>
            <a:spLocks noGrp="1"/>
          </p:cNvSpPr>
          <p:nvPr>
            <p:ph type="body" sz="quarter" idx="3"/>
          </p:nvPr>
        </p:nvSpPr>
        <p:spPr/>
        <p:txBody>
          <a:bodyPr>
            <a:normAutofit fontScale="55000" lnSpcReduction="20000"/>
          </a:bodyPr>
          <a:lstStyle/>
          <a:p>
            <a:r>
              <a:rPr lang="cs-CZ" b="0" dirty="0"/>
              <a:t>Zvýšení nominální peněžní zásoby z M na M' zvýší krátkodobě reálnou peněžní zásobu z M/P na M‘IP. Trh se dostává do bodu E' a úroková míra klesá na </a:t>
            </a:r>
            <a:r>
              <a:rPr lang="cs-CZ" b="0" dirty="0" err="1"/>
              <a:t>rE</a:t>
            </a:r>
            <a:r>
              <a:rPr lang="cs-CZ" b="0" dirty="0"/>
              <a:t>" V dlouhém období se však cenová hladina zvýší z P na P' a reálná peněžní zásoba se opět sníží. Trh se vrací do původního bodu E.</a:t>
            </a:r>
            <a:endParaRPr lang="cs-CZ" dirty="0"/>
          </a:p>
        </p:txBody>
      </p:sp>
      <p:pic>
        <p:nvPicPr>
          <p:cNvPr id="8" name="Zástupný symbol pro obsah 7">
            <a:extLst>
              <a:ext uri="{FF2B5EF4-FFF2-40B4-BE49-F238E27FC236}">
                <a16:creationId xmlns:a16="http://schemas.microsoft.com/office/drawing/2014/main" id="{DA4BA51D-7226-4468-B0D1-EF9F5C066691}"/>
              </a:ext>
            </a:extLst>
          </p:cNvPr>
          <p:cNvPicPr>
            <a:picLocks noGrp="1" noChangeAspect="1"/>
          </p:cNvPicPr>
          <p:nvPr>
            <p:ph sz="quarter" idx="4"/>
          </p:nvPr>
        </p:nvPicPr>
        <p:blipFill>
          <a:blip r:embed="rId2"/>
          <a:stretch>
            <a:fillRect/>
          </a:stretch>
        </p:blipFill>
        <p:spPr>
          <a:xfrm>
            <a:off x="6487521" y="2640164"/>
            <a:ext cx="4552545" cy="3414409"/>
          </a:xfrm>
          <a:prstGeom prst="rect">
            <a:avLst/>
          </a:prstGeom>
        </p:spPr>
      </p:pic>
    </p:spTree>
    <p:extLst>
      <p:ext uri="{BB962C8B-B14F-4D97-AF65-F5344CB8AC3E}">
        <p14:creationId xmlns:p14="http://schemas.microsoft.com/office/powerpoint/2010/main" val="174929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Peněžní zásoba</a:t>
            </a:r>
            <a:endParaRPr lang="cs-CZ" dirty="0"/>
          </a:p>
        </p:txBody>
      </p:sp>
      <p:sp>
        <p:nvSpPr>
          <p:cNvPr id="3" name="Zástupný symbol pro obsah 2"/>
          <p:cNvSpPr>
            <a:spLocks noGrp="1"/>
          </p:cNvSpPr>
          <p:nvPr>
            <p:ph idx="1"/>
          </p:nvPr>
        </p:nvSpPr>
        <p:spPr/>
        <p:txBody>
          <a:bodyPr/>
          <a:lstStyle/>
          <a:p>
            <a:r>
              <a:rPr lang="cs-CZ" altLang="cs-CZ" dirty="0"/>
              <a:t>= suma bankovní soustavou vytvořených peněz a peněžní zůstatky lidí a firem</a:t>
            </a:r>
          </a:p>
        </p:txBody>
      </p:sp>
    </p:spTree>
    <p:extLst>
      <p:ext uri="{BB962C8B-B14F-4D97-AF65-F5344CB8AC3E}">
        <p14:creationId xmlns:p14="http://schemas.microsoft.com/office/powerpoint/2010/main" val="2245149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Peněžní agregáty v ČR podle ČNB</a:t>
            </a:r>
          </a:p>
        </p:txBody>
      </p:sp>
      <p:graphicFrame>
        <p:nvGraphicFramePr>
          <p:cNvPr id="4" name="Zástupný symbol pro obsah 3"/>
          <p:cNvGraphicFramePr>
            <a:graphicFrameLocks noGrp="1"/>
          </p:cNvGraphicFramePr>
          <p:nvPr>
            <p:ph idx="1"/>
            <p:extLst/>
          </p:nvPr>
        </p:nvGraphicFramePr>
        <p:xfrm>
          <a:off x="1482813" y="1825626"/>
          <a:ext cx="8064841" cy="4196676"/>
        </p:xfrm>
        <a:graphic>
          <a:graphicData uri="http://schemas.openxmlformats.org/drawingml/2006/table">
            <a:tbl>
              <a:tblPr/>
              <a:tblGrid>
                <a:gridCol w="5659584">
                  <a:extLst>
                    <a:ext uri="{9D8B030D-6E8A-4147-A177-3AD203B41FA5}">
                      <a16:colId xmlns:a16="http://schemas.microsoft.com/office/drawing/2014/main" val="20000"/>
                    </a:ext>
                  </a:extLst>
                </a:gridCol>
                <a:gridCol w="746163">
                  <a:extLst>
                    <a:ext uri="{9D8B030D-6E8A-4147-A177-3AD203B41FA5}">
                      <a16:colId xmlns:a16="http://schemas.microsoft.com/office/drawing/2014/main" val="20001"/>
                    </a:ext>
                  </a:extLst>
                </a:gridCol>
                <a:gridCol w="746164">
                  <a:extLst>
                    <a:ext uri="{9D8B030D-6E8A-4147-A177-3AD203B41FA5}">
                      <a16:colId xmlns:a16="http://schemas.microsoft.com/office/drawing/2014/main" val="20002"/>
                    </a:ext>
                  </a:extLst>
                </a:gridCol>
                <a:gridCol w="912930">
                  <a:extLst>
                    <a:ext uri="{9D8B030D-6E8A-4147-A177-3AD203B41FA5}">
                      <a16:colId xmlns:a16="http://schemas.microsoft.com/office/drawing/2014/main" val="20003"/>
                    </a:ext>
                  </a:extLst>
                </a:gridCol>
              </a:tblGrid>
              <a:tr h="373364">
                <a:tc>
                  <a:txBody>
                    <a:bodyPr/>
                    <a:lstStyle/>
                    <a:p>
                      <a:endParaRPr lang="cs-CZ" sz="2400" dirty="0"/>
                    </a:p>
                  </a:txBody>
                  <a:tcPr marL="40667" marR="40667" marT="20333" marB="20333" anchor="ctr">
                    <a:lnL>
                      <a:noFill/>
                    </a:lnL>
                    <a:lnR>
                      <a:noFill/>
                    </a:lnR>
                    <a:lnT>
                      <a:noFill/>
                    </a:lnT>
                    <a:lnB>
                      <a:noFill/>
                    </a:lnB>
                  </a:tcPr>
                </a:tc>
                <a:tc>
                  <a:txBody>
                    <a:bodyPr/>
                    <a:lstStyle/>
                    <a:p>
                      <a:r>
                        <a:rPr lang="cs-CZ" sz="1800"/>
                        <a:t>M1</a:t>
                      </a:r>
                    </a:p>
                  </a:txBody>
                  <a:tcPr marL="40667" marR="40667" marT="20333" marB="20333" anchor="ctr">
                    <a:lnL>
                      <a:noFill/>
                    </a:lnL>
                    <a:lnR>
                      <a:noFill/>
                    </a:lnR>
                    <a:lnT>
                      <a:noFill/>
                    </a:lnT>
                    <a:lnB>
                      <a:noFill/>
                    </a:lnB>
                  </a:tcPr>
                </a:tc>
                <a:tc>
                  <a:txBody>
                    <a:bodyPr/>
                    <a:lstStyle/>
                    <a:p>
                      <a:r>
                        <a:rPr lang="cs-CZ" sz="1800"/>
                        <a:t>M2</a:t>
                      </a:r>
                    </a:p>
                  </a:txBody>
                  <a:tcPr marL="40667" marR="40667" marT="20333" marB="20333" anchor="ctr">
                    <a:lnL>
                      <a:noFill/>
                    </a:lnL>
                    <a:lnR>
                      <a:noFill/>
                    </a:lnR>
                    <a:lnT>
                      <a:noFill/>
                    </a:lnT>
                    <a:lnB>
                      <a:noFill/>
                    </a:lnB>
                  </a:tcPr>
                </a:tc>
                <a:tc>
                  <a:txBody>
                    <a:bodyPr/>
                    <a:lstStyle/>
                    <a:p>
                      <a:r>
                        <a:rPr lang="cs-CZ" sz="1800"/>
                        <a:t>M3</a:t>
                      </a:r>
                    </a:p>
                  </a:txBody>
                  <a:tcPr marL="40667" marR="40667" marT="20333" marB="20333" anchor="ctr">
                    <a:lnL>
                      <a:noFill/>
                    </a:lnL>
                    <a:lnR>
                      <a:noFill/>
                    </a:lnR>
                    <a:lnT>
                      <a:noFill/>
                    </a:lnT>
                    <a:lnB>
                      <a:noFill/>
                    </a:lnB>
                  </a:tcPr>
                </a:tc>
                <a:extLst>
                  <a:ext uri="{0D108BD9-81ED-4DB2-BD59-A6C34878D82A}">
                    <a16:rowId xmlns:a16="http://schemas.microsoft.com/office/drawing/2014/main" val="10000"/>
                  </a:ext>
                </a:extLst>
              </a:tr>
              <a:tr h="373364">
                <a:tc>
                  <a:txBody>
                    <a:bodyPr/>
                    <a:lstStyle/>
                    <a:p>
                      <a:r>
                        <a:rPr lang="cs-CZ" sz="2400" dirty="0"/>
                        <a:t>Emitované oběživo</a:t>
                      </a:r>
                    </a:p>
                  </a:txBody>
                  <a:tcPr marL="40667" marR="40667" marT="20333" marB="20333" anchor="ctr">
                    <a:lnL>
                      <a:noFill/>
                    </a:lnL>
                    <a:lnR>
                      <a:noFill/>
                    </a:lnR>
                    <a:lnT>
                      <a:noFill/>
                    </a:lnT>
                    <a:lnB>
                      <a:noFill/>
                    </a:lnB>
                  </a:tcPr>
                </a:tc>
                <a:tc>
                  <a:txBody>
                    <a:bodyPr/>
                    <a:lstStyle/>
                    <a:p>
                      <a:r>
                        <a:rPr lang="cs-CZ" sz="1800" dirty="0"/>
                        <a:t>X</a:t>
                      </a:r>
                    </a:p>
                  </a:txBody>
                  <a:tcPr marL="40667" marR="40667" marT="20333" marB="20333" anchor="ctr">
                    <a:lnL>
                      <a:noFill/>
                    </a:lnL>
                    <a:lnR>
                      <a:noFill/>
                    </a:lnR>
                    <a:lnT>
                      <a:noFill/>
                    </a:lnT>
                    <a:lnB>
                      <a:noFill/>
                    </a:lnB>
                  </a:tcPr>
                </a:tc>
                <a:tc>
                  <a:txBody>
                    <a:bodyPr/>
                    <a:lstStyle/>
                    <a:p>
                      <a:r>
                        <a:rPr lang="cs-CZ" sz="1800"/>
                        <a:t>X</a:t>
                      </a:r>
                    </a:p>
                  </a:txBody>
                  <a:tcPr marL="40667" marR="40667" marT="20333" marB="20333" anchor="ctr">
                    <a:lnL>
                      <a:noFill/>
                    </a:lnL>
                    <a:lnR>
                      <a:noFill/>
                    </a:lnR>
                    <a:lnT>
                      <a:noFill/>
                    </a:lnT>
                    <a:lnB>
                      <a:noFill/>
                    </a:lnB>
                  </a:tcPr>
                </a:tc>
                <a:tc>
                  <a:txBody>
                    <a:bodyPr/>
                    <a:lstStyle/>
                    <a:p>
                      <a:r>
                        <a:rPr lang="cs-CZ" sz="1800"/>
                        <a:t>X</a:t>
                      </a:r>
                    </a:p>
                  </a:txBody>
                  <a:tcPr marL="40667" marR="40667" marT="20333" marB="20333" anchor="ctr">
                    <a:lnL>
                      <a:noFill/>
                    </a:lnL>
                    <a:lnR>
                      <a:noFill/>
                    </a:lnR>
                    <a:lnT>
                      <a:noFill/>
                    </a:lnT>
                    <a:lnB>
                      <a:noFill/>
                    </a:lnB>
                  </a:tcPr>
                </a:tc>
                <a:extLst>
                  <a:ext uri="{0D108BD9-81ED-4DB2-BD59-A6C34878D82A}">
                    <a16:rowId xmlns:a16="http://schemas.microsoft.com/office/drawing/2014/main" val="10001"/>
                  </a:ext>
                </a:extLst>
              </a:tr>
              <a:tr h="373364">
                <a:tc>
                  <a:txBody>
                    <a:bodyPr/>
                    <a:lstStyle/>
                    <a:p>
                      <a:r>
                        <a:rPr lang="cs-CZ" sz="2400" dirty="0"/>
                        <a:t>Jednodenní vklady</a:t>
                      </a:r>
                    </a:p>
                  </a:txBody>
                  <a:tcPr marL="40667" marR="40667" marT="20333" marB="20333" anchor="ctr">
                    <a:lnL>
                      <a:noFill/>
                    </a:lnL>
                    <a:lnR>
                      <a:noFill/>
                    </a:lnR>
                    <a:lnT>
                      <a:noFill/>
                    </a:lnT>
                    <a:lnB>
                      <a:noFill/>
                    </a:lnB>
                  </a:tcPr>
                </a:tc>
                <a:tc>
                  <a:txBody>
                    <a:bodyPr/>
                    <a:lstStyle/>
                    <a:p>
                      <a:r>
                        <a:rPr lang="cs-CZ" sz="1800" dirty="0"/>
                        <a:t>X</a:t>
                      </a:r>
                    </a:p>
                  </a:txBody>
                  <a:tcPr marL="40667" marR="40667" marT="20333" marB="20333" anchor="ctr">
                    <a:lnL>
                      <a:noFill/>
                    </a:lnL>
                    <a:lnR>
                      <a:noFill/>
                    </a:lnR>
                    <a:lnT>
                      <a:noFill/>
                    </a:lnT>
                    <a:lnB>
                      <a:noFill/>
                    </a:lnB>
                  </a:tcPr>
                </a:tc>
                <a:tc>
                  <a:txBody>
                    <a:bodyPr/>
                    <a:lstStyle/>
                    <a:p>
                      <a:r>
                        <a:rPr lang="cs-CZ" sz="1800"/>
                        <a:t>X</a:t>
                      </a:r>
                    </a:p>
                  </a:txBody>
                  <a:tcPr marL="40667" marR="40667" marT="20333" marB="20333" anchor="ctr">
                    <a:lnL>
                      <a:noFill/>
                    </a:lnL>
                    <a:lnR>
                      <a:noFill/>
                    </a:lnR>
                    <a:lnT>
                      <a:noFill/>
                    </a:lnT>
                    <a:lnB>
                      <a:noFill/>
                    </a:lnB>
                  </a:tcPr>
                </a:tc>
                <a:tc>
                  <a:txBody>
                    <a:bodyPr/>
                    <a:lstStyle/>
                    <a:p>
                      <a:r>
                        <a:rPr lang="cs-CZ" sz="1800"/>
                        <a:t>X</a:t>
                      </a:r>
                    </a:p>
                  </a:txBody>
                  <a:tcPr marL="40667" marR="40667" marT="20333" marB="20333" anchor="ctr">
                    <a:lnL>
                      <a:noFill/>
                    </a:lnL>
                    <a:lnR>
                      <a:noFill/>
                    </a:lnR>
                    <a:lnT>
                      <a:noFill/>
                    </a:lnT>
                    <a:lnB>
                      <a:noFill/>
                    </a:lnB>
                  </a:tcPr>
                </a:tc>
                <a:extLst>
                  <a:ext uri="{0D108BD9-81ED-4DB2-BD59-A6C34878D82A}">
                    <a16:rowId xmlns:a16="http://schemas.microsoft.com/office/drawing/2014/main" val="10002"/>
                  </a:ext>
                </a:extLst>
              </a:tr>
              <a:tr h="620534">
                <a:tc>
                  <a:txBody>
                    <a:bodyPr/>
                    <a:lstStyle/>
                    <a:p>
                      <a:r>
                        <a:rPr lang="cs-CZ" sz="2400" dirty="0"/>
                        <a:t>Vklady s dohodnutou splatností do 2 let</a:t>
                      </a:r>
                    </a:p>
                  </a:txBody>
                  <a:tcPr marL="40667" marR="40667" marT="20333" marB="20333" anchor="ctr">
                    <a:lnL>
                      <a:noFill/>
                    </a:lnL>
                    <a:lnR>
                      <a:noFill/>
                    </a:lnR>
                    <a:lnT>
                      <a:noFill/>
                    </a:lnT>
                    <a:lnB>
                      <a:noFill/>
                    </a:lnB>
                  </a:tcPr>
                </a:tc>
                <a:tc>
                  <a:txBody>
                    <a:bodyPr/>
                    <a:lstStyle/>
                    <a:p>
                      <a:r>
                        <a:rPr lang="cs-CZ" sz="1800" dirty="0"/>
                        <a:t> </a:t>
                      </a:r>
                    </a:p>
                  </a:txBody>
                  <a:tcPr marL="40667" marR="40667" marT="20333" marB="20333" anchor="ctr">
                    <a:lnL>
                      <a:noFill/>
                    </a:lnL>
                    <a:lnR>
                      <a:noFill/>
                    </a:lnR>
                    <a:lnT>
                      <a:noFill/>
                    </a:lnT>
                    <a:lnB>
                      <a:noFill/>
                    </a:lnB>
                  </a:tcPr>
                </a:tc>
                <a:tc>
                  <a:txBody>
                    <a:bodyPr/>
                    <a:lstStyle/>
                    <a:p>
                      <a:r>
                        <a:rPr lang="cs-CZ" sz="1800" dirty="0"/>
                        <a:t>X</a:t>
                      </a:r>
                    </a:p>
                  </a:txBody>
                  <a:tcPr marL="40667" marR="40667" marT="20333" marB="20333" anchor="ctr">
                    <a:lnL>
                      <a:noFill/>
                    </a:lnL>
                    <a:lnR>
                      <a:noFill/>
                    </a:lnR>
                    <a:lnT>
                      <a:noFill/>
                    </a:lnT>
                    <a:lnB>
                      <a:noFill/>
                    </a:lnB>
                  </a:tcPr>
                </a:tc>
                <a:tc>
                  <a:txBody>
                    <a:bodyPr/>
                    <a:lstStyle/>
                    <a:p>
                      <a:r>
                        <a:rPr lang="cs-CZ" sz="1800"/>
                        <a:t>X</a:t>
                      </a:r>
                    </a:p>
                  </a:txBody>
                  <a:tcPr marL="40667" marR="40667" marT="20333" marB="20333" anchor="ctr">
                    <a:lnL>
                      <a:noFill/>
                    </a:lnL>
                    <a:lnR>
                      <a:noFill/>
                    </a:lnR>
                    <a:lnT>
                      <a:noFill/>
                    </a:lnT>
                    <a:lnB>
                      <a:noFill/>
                    </a:lnB>
                  </a:tcPr>
                </a:tc>
                <a:extLst>
                  <a:ext uri="{0D108BD9-81ED-4DB2-BD59-A6C34878D82A}">
                    <a16:rowId xmlns:a16="http://schemas.microsoft.com/office/drawing/2014/main" val="10003"/>
                  </a:ext>
                </a:extLst>
              </a:tr>
              <a:tr h="620534">
                <a:tc>
                  <a:txBody>
                    <a:bodyPr/>
                    <a:lstStyle/>
                    <a:p>
                      <a:r>
                        <a:rPr lang="pt-BR" sz="2400" dirty="0"/>
                        <a:t>Vklady s výpovědní lhůtou do 3 měsíců</a:t>
                      </a:r>
                    </a:p>
                  </a:txBody>
                  <a:tcPr marL="40667" marR="40667" marT="20333" marB="20333" anchor="ctr">
                    <a:lnL>
                      <a:noFill/>
                    </a:lnL>
                    <a:lnR>
                      <a:noFill/>
                    </a:lnR>
                    <a:lnT>
                      <a:noFill/>
                    </a:lnT>
                    <a:lnB>
                      <a:noFill/>
                    </a:lnB>
                  </a:tcPr>
                </a:tc>
                <a:tc>
                  <a:txBody>
                    <a:bodyPr/>
                    <a:lstStyle/>
                    <a:p>
                      <a:r>
                        <a:rPr lang="cs-CZ" sz="1800"/>
                        <a:t> </a:t>
                      </a:r>
                    </a:p>
                  </a:txBody>
                  <a:tcPr marL="40667" marR="40667" marT="20333" marB="20333" anchor="ctr">
                    <a:lnL>
                      <a:noFill/>
                    </a:lnL>
                    <a:lnR>
                      <a:noFill/>
                    </a:lnR>
                    <a:lnT>
                      <a:noFill/>
                    </a:lnT>
                    <a:lnB>
                      <a:noFill/>
                    </a:lnB>
                  </a:tcPr>
                </a:tc>
                <a:tc>
                  <a:txBody>
                    <a:bodyPr/>
                    <a:lstStyle/>
                    <a:p>
                      <a:r>
                        <a:rPr lang="cs-CZ" sz="1800" dirty="0"/>
                        <a:t>X</a:t>
                      </a:r>
                    </a:p>
                  </a:txBody>
                  <a:tcPr marL="40667" marR="40667" marT="20333" marB="20333" anchor="ctr">
                    <a:lnL>
                      <a:noFill/>
                    </a:lnL>
                    <a:lnR>
                      <a:noFill/>
                    </a:lnR>
                    <a:lnT>
                      <a:noFill/>
                    </a:lnT>
                    <a:lnB>
                      <a:noFill/>
                    </a:lnB>
                  </a:tcPr>
                </a:tc>
                <a:tc>
                  <a:txBody>
                    <a:bodyPr/>
                    <a:lstStyle/>
                    <a:p>
                      <a:r>
                        <a:rPr lang="cs-CZ" sz="1800" dirty="0"/>
                        <a:t>X</a:t>
                      </a:r>
                    </a:p>
                  </a:txBody>
                  <a:tcPr marL="40667" marR="40667" marT="20333" marB="20333" anchor="ctr">
                    <a:lnL>
                      <a:noFill/>
                    </a:lnL>
                    <a:lnR>
                      <a:noFill/>
                    </a:lnR>
                    <a:lnT>
                      <a:noFill/>
                    </a:lnT>
                    <a:lnB>
                      <a:noFill/>
                    </a:lnB>
                  </a:tcPr>
                </a:tc>
                <a:extLst>
                  <a:ext uri="{0D108BD9-81ED-4DB2-BD59-A6C34878D82A}">
                    <a16:rowId xmlns:a16="http://schemas.microsoft.com/office/drawing/2014/main" val="10004"/>
                  </a:ext>
                </a:extLst>
              </a:tr>
              <a:tr h="373364">
                <a:tc>
                  <a:txBody>
                    <a:bodyPr/>
                    <a:lstStyle/>
                    <a:p>
                      <a:r>
                        <a:rPr lang="cs-CZ" sz="2400" dirty="0" err="1"/>
                        <a:t>Repo</a:t>
                      </a:r>
                      <a:r>
                        <a:rPr lang="cs-CZ" sz="2400" dirty="0"/>
                        <a:t> operace</a:t>
                      </a:r>
                    </a:p>
                  </a:txBody>
                  <a:tcPr marL="40667" marR="40667" marT="20333" marB="20333" anchor="ctr">
                    <a:lnL>
                      <a:noFill/>
                    </a:lnL>
                    <a:lnR>
                      <a:noFill/>
                    </a:lnR>
                    <a:lnT>
                      <a:noFill/>
                    </a:lnT>
                    <a:lnB>
                      <a:noFill/>
                    </a:lnB>
                  </a:tcPr>
                </a:tc>
                <a:tc>
                  <a:txBody>
                    <a:bodyPr/>
                    <a:lstStyle/>
                    <a:p>
                      <a:r>
                        <a:rPr lang="cs-CZ" sz="1800"/>
                        <a:t> </a:t>
                      </a:r>
                    </a:p>
                  </a:txBody>
                  <a:tcPr marL="40667" marR="40667" marT="20333" marB="20333" anchor="ctr">
                    <a:lnL>
                      <a:noFill/>
                    </a:lnL>
                    <a:lnR>
                      <a:noFill/>
                    </a:lnR>
                    <a:lnT>
                      <a:noFill/>
                    </a:lnT>
                    <a:lnB>
                      <a:noFill/>
                    </a:lnB>
                  </a:tcPr>
                </a:tc>
                <a:tc>
                  <a:txBody>
                    <a:bodyPr/>
                    <a:lstStyle/>
                    <a:p>
                      <a:r>
                        <a:rPr lang="cs-CZ" sz="1800"/>
                        <a:t> </a:t>
                      </a:r>
                    </a:p>
                  </a:txBody>
                  <a:tcPr marL="40667" marR="40667" marT="20333" marB="20333" anchor="ctr">
                    <a:lnL>
                      <a:noFill/>
                    </a:lnL>
                    <a:lnR>
                      <a:noFill/>
                    </a:lnR>
                    <a:lnT>
                      <a:noFill/>
                    </a:lnT>
                    <a:lnB>
                      <a:noFill/>
                    </a:lnB>
                  </a:tcPr>
                </a:tc>
                <a:tc>
                  <a:txBody>
                    <a:bodyPr/>
                    <a:lstStyle/>
                    <a:p>
                      <a:r>
                        <a:rPr lang="cs-CZ" sz="1800" dirty="0"/>
                        <a:t>X</a:t>
                      </a:r>
                    </a:p>
                  </a:txBody>
                  <a:tcPr marL="40667" marR="40667" marT="20333" marB="20333" anchor="ctr">
                    <a:lnL>
                      <a:noFill/>
                    </a:lnL>
                    <a:lnR>
                      <a:noFill/>
                    </a:lnR>
                    <a:lnT>
                      <a:noFill/>
                    </a:lnT>
                    <a:lnB>
                      <a:noFill/>
                    </a:lnB>
                  </a:tcPr>
                </a:tc>
                <a:extLst>
                  <a:ext uri="{0D108BD9-81ED-4DB2-BD59-A6C34878D82A}">
                    <a16:rowId xmlns:a16="http://schemas.microsoft.com/office/drawing/2014/main" val="10005"/>
                  </a:ext>
                </a:extLst>
              </a:tr>
              <a:tr h="709370">
                <a:tc>
                  <a:txBody>
                    <a:bodyPr/>
                    <a:lstStyle/>
                    <a:p>
                      <a:r>
                        <a:rPr lang="cs-CZ" sz="2400" dirty="0"/>
                        <a:t>Akcie/podílové listy fondů peněžního trhu</a:t>
                      </a:r>
                    </a:p>
                  </a:txBody>
                  <a:tcPr marL="40667" marR="40667" marT="20333" marB="20333" anchor="ctr">
                    <a:lnL>
                      <a:noFill/>
                    </a:lnL>
                    <a:lnR>
                      <a:noFill/>
                    </a:lnR>
                    <a:lnT>
                      <a:noFill/>
                    </a:lnT>
                    <a:lnB>
                      <a:noFill/>
                    </a:lnB>
                  </a:tcPr>
                </a:tc>
                <a:tc>
                  <a:txBody>
                    <a:bodyPr/>
                    <a:lstStyle/>
                    <a:p>
                      <a:r>
                        <a:rPr lang="cs-CZ" sz="1800"/>
                        <a:t> </a:t>
                      </a:r>
                    </a:p>
                  </a:txBody>
                  <a:tcPr marL="40667" marR="40667" marT="20333" marB="20333" anchor="ctr">
                    <a:lnL>
                      <a:noFill/>
                    </a:lnL>
                    <a:lnR>
                      <a:noFill/>
                    </a:lnR>
                    <a:lnT>
                      <a:noFill/>
                    </a:lnT>
                    <a:lnB>
                      <a:noFill/>
                    </a:lnB>
                  </a:tcPr>
                </a:tc>
                <a:tc>
                  <a:txBody>
                    <a:bodyPr/>
                    <a:lstStyle/>
                    <a:p>
                      <a:r>
                        <a:rPr lang="cs-CZ" sz="1800"/>
                        <a:t> </a:t>
                      </a:r>
                    </a:p>
                  </a:txBody>
                  <a:tcPr marL="40667" marR="40667" marT="20333" marB="20333" anchor="ctr">
                    <a:lnL>
                      <a:noFill/>
                    </a:lnL>
                    <a:lnR>
                      <a:noFill/>
                    </a:lnR>
                    <a:lnT>
                      <a:noFill/>
                    </a:lnT>
                    <a:lnB>
                      <a:noFill/>
                    </a:lnB>
                  </a:tcPr>
                </a:tc>
                <a:tc>
                  <a:txBody>
                    <a:bodyPr/>
                    <a:lstStyle/>
                    <a:p>
                      <a:r>
                        <a:rPr lang="cs-CZ" sz="1800" dirty="0"/>
                        <a:t>X</a:t>
                      </a:r>
                    </a:p>
                  </a:txBody>
                  <a:tcPr marL="40667" marR="40667" marT="20333" marB="20333" anchor="ctr">
                    <a:lnL>
                      <a:noFill/>
                    </a:lnL>
                    <a:lnR>
                      <a:noFill/>
                    </a:lnR>
                    <a:lnT>
                      <a:noFill/>
                    </a:lnT>
                    <a:lnB>
                      <a:noFill/>
                    </a:lnB>
                  </a:tcPr>
                </a:tc>
                <a:extLst>
                  <a:ext uri="{0D108BD9-81ED-4DB2-BD59-A6C34878D82A}">
                    <a16:rowId xmlns:a16="http://schemas.microsoft.com/office/drawing/2014/main" val="10006"/>
                  </a:ext>
                </a:extLst>
              </a:tr>
              <a:tr h="620534">
                <a:tc>
                  <a:txBody>
                    <a:bodyPr/>
                    <a:lstStyle/>
                    <a:p>
                      <a:r>
                        <a:rPr lang="cs-CZ" sz="2400" dirty="0"/>
                        <a:t>Emitované dluhové cenné papíry do 2 let</a:t>
                      </a:r>
                    </a:p>
                  </a:txBody>
                  <a:tcPr marL="40667" marR="40667" marT="20333" marB="20333" anchor="ctr">
                    <a:lnL>
                      <a:noFill/>
                    </a:lnL>
                    <a:lnR>
                      <a:noFill/>
                    </a:lnR>
                    <a:lnT>
                      <a:noFill/>
                    </a:lnT>
                    <a:lnB>
                      <a:noFill/>
                    </a:lnB>
                  </a:tcPr>
                </a:tc>
                <a:tc>
                  <a:txBody>
                    <a:bodyPr/>
                    <a:lstStyle/>
                    <a:p>
                      <a:r>
                        <a:rPr lang="cs-CZ" sz="1800"/>
                        <a:t> </a:t>
                      </a:r>
                    </a:p>
                  </a:txBody>
                  <a:tcPr marL="40667" marR="40667" marT="20333" marB="20333" anchor="ctr">
                    <a:lnL>
                      <a:noFill/>
                    </a:lnL>
                    <a:lnR>
                      <a:noFill/>
                    </a:lnR>
                    <a:lnT>
                      <a:noFill/>
                    </a:lnT>
                    <a:lnB>
                      <a:noFill/>
                    </a:lnB>
                  </a:tcPr>
                </a:tc>
                <a:tc>
                  <a:txBody>
                    <a:bodyPr/>
                    <a:lstStyle/>
                    <a:p>
                      <a:r>
                        <a:rPr lang="cs-CZ" sz="1800"/>
                        <a:t> </a:t>
                      </a:r>
                    </a:p>
                  </a:txBody>
                  <a:tcPr marL="40667" marR="40667" marT="20333" marB="20333" anchor="ctr">
                    <a:lnL>
                      <a:noFill/>
                    </a:lnL>
                    <a:lnR>
                      <a:noFill/>
                    </a:lnR>
                    <a:lnT>
                      <a:noFill/>
                    </a:lnT>
                    <a:lnB>
                      <a:noFill/>
                    </a:lnB>
                  </a:tcPr>
                </a:tc>
                <a:tc>
                  <a:txBody>
                    <a:bodyPr/>
                    <a:lstStyle/>
                    <a:p>
                      <a:r>
                        <a:rPr lang="cs-CZ" sz="1800" dirty="0"/>
                        <a:t>X</a:t>
                      </a:r>
                    </a:p>
                  </a:txBody>
                  <a:tcPr marL="40667" marR="40667" marT="20333" marB="20333" anchor="ctr">
                    <a:lnL>
                      <a:noFill/>
                    </a:lnL>
                    <a:lnR>
                      <a:noFill/>
                    </a:lnR>
                    <a:lnT>
                      <a:noFill/>
                    </a:lnT>
                    <a:lnB>
                      <a:noFill/>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5242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Vytváření depozitních peněz</a:t>
            </a:r>
          </a:p>
        </p:txBody>
      </p:sp>
      <p:pic>
        <p:nvPicPr>
          <p:cNvPr id="4" name="Zástupný symbol pro obsah 3"/>
          <p:cNvPicPr>
            <a:picLocks noGrp="1" noChangeAspect="1"/>
          </p:cNvPicPr>
          <p:nvPr>
            <p:ph idx="1"/>
          </p:nvPr>
        </p:nvPicPr>
        <p:blipFill>
          <a:blip r:embed="rId2"/>
          <a:stretch>
            <a:fillRect/>
          </a:stretch>
        </p:blipFill>
        <p:spPr>
          <a:xfrm>
            <a:off x="2474323" y="1825625"/>
            <a:ext cx="7243353" cy="4351338"/>
          </a:xfrm>
          <a:prstGeom prst="rect">
            <a:avLst/>
          </a:prstGeom>
        </p:spPr>
      </p:pic>
    </p:spTree>
    <p:extLst>
      <p:ext uri="{BB962C8B-B14F-4D97-AF65-F5344CB8AC3E}">
        <p14:creationId xmlns:p14="http://schemas.microsoft.com/office/powerpoint/2010/main" val="3748432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r>
              <a:rPr lang="cs-CZ" altLang="cs-CZ" sz="3600" dirty="0">
                <a:latin typeface="+mn-lt"/>
              </a:rPr>
              <a:t>Tvorba peněz. Bankovní systém</a:t>
            </a:r>
            <a:endParaRPr lang="en-US" altLang="cs-CZ" sz="3600" dirty="0">
              <a:latin typeface="+mn-lt"/>
            </a:endParaRPr>
          </a:p>
        </p:txBody>
      </p:sp>
      <p:sp>
        <p:nvSpPr>
          <p:cNvPr id="35843" name="Rectangle 3"/>
          <p:cNvSpPr>
            <a:spLocks noGrp="1" noChangeArrowheads="1"/>
          </p:cNvSpPr>
          <p:nvPr>
            <p:ph idx="4294967295"/>
          </p:nvPr>
        </p:nvSpPr>
        <p:spPr>
          <a:xfrm>
            <a:off x="1524000" y="1690688"/>
            <a:ext cx="8229600" cy="4525963"/>
          </a:xfrm>
        </p:spPr>
        <p:txBody>
          <a:bodyPr/>
          <a:lstStyle/>
          <a:p>
            <a:pPr>
              <a:lnSpc>
                <a:spcPct val="95000"/>
              </a:lnSpc>
              <a:buSzPct val="125000"/>
            </a:pPr>
            <a:r>
              <a:rPr lang="cs-CZ" sz="3600" dirty="0"/>
              <a:t>Předpoklady:</a:t>
            </a:r>
          </a:p>
          <a:p>
            <a:pPr>
              <a:lnSpc>
                <a:spcPct val="95000"/>
              </a:lnSpc>
              <a:buSzPct val="125000"/>
            </a:pPr>
            <a:r>
              <a:rPr lang="cs-CZ" sz="3600" dirty="0"/>
              <a:t>20% povinné rezervy</a:t>
            </a:r>
          </a:p>
          <a:p>
            <a:pPr>
              <a:lnSpc>
                <a:spcPct val="95000"/>
              </a:lnSpc>
              <a:buSzPct val="125000"/>
            </a:pPr>
            <a:r>
              <a:rPr lang="cs-CZ" sz="3600" dirty="0"/>
              <a:t>Všechny banky „půjčují“</a:t>
            </a:r>
          </a:p>
          <a:p>
            <a:pPr>
              <a:lnSpc>
                <a:spcPct val="95000"/>
              </a:lnSpc>
              <a:buSzPct val="125000"/>
            </a:pPr>
            <a:r>
              <a:rPr lang="cs-CZ" sz="3600" dirty="0"/>
              <a:t>Banky půjčují všechny své nadbytečné rezervy</a:t>
            </a:r>
          </a:p>
          <a:p>
            <a:pPr>
              <a:lnSpc>
                <a:spcPct val="95000"/>
              </a:lnSpc>
              <a:buSzPct val="125000"/>
            </a:pPr>
            <a:r>
              <a:rPr lang="cs-CZ" sz="3600" dirty="0"/>
              <a:t>Byl vytvořen účet 100 $</a:t>
            </a:r>
          </a:p>
          <a:p>
            <a:pPr>
              <a:lnSpc>
                <a:spcPct val="95000"/>
              </a:lnSpc>
              <a:buSzPct val="125000"/>
            </a:pPr>
            <a:r>
              <a:rPr lang="cs-CZ" sz="3600" dirty="0"/>
              <a:t>Lze vytvořit více vkladů</a:t>
            </a:r>
          </a:p>
          <a:p>
            <a:pPr>
              <a:lnSpc>
                <a:spcPct val="95000"/>
              </a:lnSpc>
              <a:buSzPct val="125000"/>
            </a:pPr>
            <a:endParaRPr lang="en-US" altLang="cs-CZ" sz="3600" dirty="0"/>
          </a:p>
        </p:txBody>
      </p:sp>
      <p:sp>
        <p:nvSpPr>
          <p:cNvPr id="35844" name="TextBox 3"/>
          <p:cNvSpPr txBox="1">
            <a:spLocks noChangeArrowheads="1"/>
          </p:cNvSpPr>
          <p:nvPr/>
        </p:nvSpPr>
        <p:spPr bwMode="auto">
          <a:xfrm>
            <a:off x="1524000" y="6588126"/>
            <a:ext cx="903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LO4</a:t>
            </a:r>
          </a:p>
        </p:txBody>
      </p:sp>
      <p:sp>
        <p:nvSpPr>
          <p:cNvPr id="35845" name="Text Box 11"/>
          <p:cNvSpPr txBox="1">
            <a:spLocks noChangeArrowheads="1"/>
          </p:cNvSpPr>
          <p:nvPr/>
        </p:nvSpPr>
        <p:spPr bwMode="auto">
          <a:xfrm>
            <a:off x="9906000" y="6553201"/>
            <a:ext cx="6607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C6D8972F-25DA-48C7-81E9-7F17C9568A81}" type="slidenum">
              <a:rPr lang="en-US" altLang="cs-CZ" sz="1400">
                <a:solidFill>
                  <a:schemeClr val="bg1"/>
                </a:solidFill>
                <a:cs typeface="Arial" panose="020B0604020202020204" pitchFamily="34" charset="0"/>
              </a:rPr>
              <a:pPr eaLnBrk="1" hangingPunct="1">
                <a:spcBef>
                  <a:spcPct val="0"/>
                </a:spcBef>
                <a:buClrTx/>
                <a:buFontTx/>
                <a:buNone/>
              </a:pPr>
              <a:t>6</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42612454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ChangeArrowheads="1"/>
          </p:cNvSpPr>
          <p:nvPr/>
        </p:nvSpPr>
        <p:spPr bwMode="auto">
          <a:xfrm>
            <a:off x="2225675" y="1447801"/>
            <a:ext cx="8134350" cy="1006475"/>
          </a:xfrm>
          <a:prstGeom prst="rect">
            <a:avLst/>
          </a:prstGeom>
          <a:solidFill>
            <a:srgbClr val="BBE0E3"/>
          </a:solidFill>
          <a:ln w="9525">
            <a:solidFill>
              <a:schemeClr val="tx1"/>
            </a:solidFill>
            <a:miter lim="800000"/>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
        <p:nvSpPr>
          <p:cNvPr id="37891" name="Text Box 9"/>
          <p:cNvSpPr txBox="1">
            <a:spLocks noChangeArrowheads="1"/>
          </p:cNvSpPr>
          <p:nvPr/>
        </p:nvSpPr>
        <p:spPr bwMode="auto">
          <a:xfrm>
            <a:off x="2427288" y="2065338"/>
            <a:ext cx="8771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dirty="0"/>
              <a:t>Bank</a:t>
            </a:r>
            <a:r>
              <a:rPr lang="cs-CZ" altLang="cs-CZ" sz="1800" b="1" dirty="0"/>
              <a:t>a</a:t>
            </a:r>
            <a:endParaRPr lang="en-US" altLang="cs-CZ" sz="1800" b="1" dirty="0"/>
          </a:p>
        </p:txBody>
      </p:sp>
      <p:sp>
        <p:nvSpPr>
          <p:cNvPr id="37892" name="Text Box 10"/>
          <p:cNvSpPr txBox="1">
            <a:spLocks noChangeArrowheads="1"/>
          </p:cNvSpPr>
          <p:nvPr/>
        </p:nvSpPr>
        <p:spPr bwMode="auto">
          <a:xfrm>
            <a:off x="3839483" y="1414464"/>
            <a:ext cx="928459"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800" b="1" dirty="0"/>
              <a:t>(1)</a:t>
            </a:r>
          </a:p>
          <a:p>
            <a:pPr algn="ctr">
              <a:lnSpc>
                <a:spcPct val="90000"/>
              </a:lnSpc>
              <a:spcBef>
                <a:spcPct val="0"/>
              </a:spcBef>
              <a:buClrTx/>
              <a:buNone/>
            </a:pPr>
            <a:r>
              <a:rPr lang="cs-CZ" altLang="cs-CZ" sz="1800" b="1" dirty="0" err="1"/>
              <a:t>V</a:t>
            </a:r>
            <a:r>
              <a:rPr lang="en-US" altLang="cs-CZ" sz="1800" b="1" dirty="0" err="1"/>
              <a:t>klady</a:t>
            </a:r>
            <a:endParaRPr lang="en-US" altLang="cs-CZ" sz="1800" b="1" dirty="0"/>
          </a:p>
        </p:txBody>
      </p:sp>
      <p:sp>
        <p:nvSpPr>
          <p:cNvPr id="37893" name="Text Box 11"/>
          <p:cNvSpPr txBox="1">
            <a:spLocks noChangeArrowheads="1"/>
          </p:cNvSpPr>
          <p:nvPr/>
        </p:nvSpPr>
        <p:spPr bwMode="auto">
          <a:xfrm>
            <a:off x="5265964" y="1400176"/>
            <a:ext cx="1069525" cy="840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800" b="1" dirty="0"/>
              <a:t>(2)</a:t>
            </a:r>
          </a:p>
          <a:p>
            <a:pPr algn="ctr" eaLnBrk="1" hangingPunct="1">
              <a:lnSpc>
                <a:spcPct val="90000"/>
              </a:lnSpc>
              <a:spcBef>
                <a:spcPct val="0"/>
              </a:spcBef>
              <a:buClrTx/>
              <a:buFontTx/>
              <a:buNone/>
            </a:pPr>
            <a:r>
              <a:rPr lang="cs-CZ" altLang="cs-CZ" sz="1800" b="1" dirty="0"/>
              <a:t>Rezervy</a:t>
            </a:r>
            <a:endParaRPr lang="en-US" altLang="cs-CZ" sz="1800" b="1" dirty="0"/>
          </a:p>
          <a:p>
            <a:pPr algn="ctr" eaLnBrk="1" hangingPunct="1">
              <a:lnSpc>
                <a:spcPct val="90000"/>
              </a:lnSpc>
              <a:spcBef>
                <a:spcPct val="0"/>
              </a:spcBef>
              <a:buClrTx/>
              <a:buFontTx/>
              <a:buNone/>
            </a:pPr>
            <a:endParaRPr lang="en-US" altLang="cs-CZ" sz="1800" b="1" dirty="0"/>
          </a:p>
        </p:txBody>
      </p:sp>
      <p:sp>
        <p:nvSpPr>
          <p:cNvPr id="37894" name="Text Box 12"/>
          <p:cNvSpPr txBox="1">
            <a:spLocks noChangeArrowheads="1"/>
          </p:cNvSpPr>
          <p:nvPr/>
        </p:nvSpPr>
        <p:spPr bwMode="auto">
          <a:xfrm>
            <a:off x="6381519" y="1389064"/>
            <a:ext cx="1492716"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800" b="1" dirty="0"/>
              <a:t>(3)</a:t>
            </a:r>
          </a:p>
          <a:p>
            <a:pPr algn="ctr" eaLnBrk="1" hangingPunct="1">
              <a:lnSpc>
                <a:spcPct val="90000"/>
              </a:lnSpc>
              <a:spcBef>
                <a:spcPct val="0"/>
              </a:spcBef>
              <a:buClrTx/>
              <a:buFontTx/>
              <a:buNone/>
            </a:pPr>
            <a:r>
              <a:rPr lang="cs-CZ" altLang="cs-CZ" sz="1800" b="1" dirty="0"/>
              <a:t>Přebytečné </a:t>
            </a:r>
          </a:p>
          <a:p>
            <a:pPr algn="ctr" eaLnBrk="1" hangingPunct="1">
              <a:lnSpc>
                <a:spcPct val="90000"/>
              </a:lnSpc>
              <a:spcBef>
                <a:spcPct val="0"/>
              </a:spcBef>
              <a:buClrTx/>
              <a:buFontTx/>
              <a:buNone/>
            </a:pPr>
            <a:r>
              <a:rPr lang="cs-CZ" altLang="cs-CZ" sz="1800" b="1" dirty="0"/>
              <a:t>rezervy</a:t>
            </a:r>
            <a:endParaRPr lang="en-US" altLang="cs-CZ" sz="1800" b="1" dirty="0"/>
          </a:p>
          <a:p>
            <a:pPr algn="ctr" eaLnBrk="1" hangingPunct="1">
              <a:lnSpc>
                <a:spcPct val="90000"/>
              </a:lnSpc>
              <a:spcBef>
                <a:spcPct val="0"/>
              </a:spcBef>
              <a:buClrTx/>
              <a:buFontTx/>
              <a:buNone/>
            </a:pPr>
            <a:r>
              <a:rPr lang="en-US" altLang="cs-CZ" sz="1800" b="1" dirty="0"/>
              <a:t>(1)-(2)</a:t>
            </a:r>
          </a:p>
        </p:txBody>
      </p:sp>
      <p:sp>
        <p:nvSpPr>
          <p:cNvPr id="37895" name="Text Box 13"/>
          <p:cNvSpPr txBox="1">
            <a:spLocks noChangeArrowheads="1"/>
          </p:cNvSpPr>
          <p:nvPr/>
        </p:nvSpPr>
        <p:spPr bwMode="auto">
          <a:xfrm>
            <a:off x="7728573" y="1401764"/>
            <a:ext cx="2300631"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800" b="1" dirty="0"/>
              <a:t>(4)</a:t>
            </a:r>
          </a:p>
          <a:p>
            <a:pPr algn="ctr">
              <a:lnSpc>
                <a:spcPct val="90000"/>
              </a:lnSpc>
              <a:spcBef>
                <a:spcPct val="0"/>
              </a:spcBef>
              <a:buClrTx/>
              <a:buNone/>
            </a:pPr>
            <a:r>
              <a:rPr lang="cs-CZ" altLang="cs-CZ" sz="1800" b="1" dirty="0"/>
              <a:t>B</a:t>
            </a:r>
            <a:r>
              <a:rPr lang="en-US" altLang="cs-CZ" sz="1800" b="1" dirty="0" err="1"/>
              <a:t>ank</a:t>
            </a:r>
            <a:r>
              <a:rPr lang="cs-CZ" altLang="cs-CZ" sz="1800" b="1" dirty="0"/>
              <a:t>a</a:t>
            </a:r>
            <a:r>
              <a:rPr lang="en-US" altLang="cs-CZ" sz="1800" b="1" dirty="0"/>
              <a:t> </a:t>
            </a:r>
            <a:r>
              <a:rPr lang="en-US" altLang="cs-CZ" sz="1800" b="1" dirty="0" err="1"/>
              <a:t>může</a:t>
            </a:r>
            <a:endParaRPr lang="en-US" altLang="cs-CZ" sz="1800" b="1" dirty="0"/>
          </a:p>
          <a:p>
            <a:pPr algn="ctr">
              <a:lnSpc>
                <a:spcPct val="90000"/>
              </a:lnSpc>
              <a:spcBef>
                <a:spcPct val="0"/>
              </a:spcBef>
              <a:buClrTx/>
              <a:buNone/>
            </a:pPr>
            <a:r>
              <a:rPr lang="en-US" altLang="cs-CZ" sz="1800" b="1" dirty="0" err="1"/>
              <a:t>Půjč</a:t>
            </a:r>
            <a:r>
              <a:rPr lang="cs-CZ" altLang="cs-CZ" sz="1800" b="1" dirty="0" err="1"/>
              <a:t>it</a:t>
            </a:r>
            <a:r>
              <a:rPr lang="en-US" altLang="cs-CZ" sz="1800" b="1" dirty="0"/>
              <a:t>; </a:t>
            </a:r>
            <a:r>
              <a:rPr lang="en-US" altLang="cs-CZ" sz="1800" b="1" dirty="0" err="1"/>
              <a:t>Nové</a:t>
            </a:r>
            <a:r>
              <a:rPr lang="en-US" altLang="cs-CZ" sz="1800" b="1" dirty="0"/>
              <a:t> </a:t>
            </a:r>
            <a:r>
              <a:rPr lang="en-US" altLang="cs-CZ" sz="1800" b="1" dirty="0" err="1"/>
              <a:t>peníze</a:t>
            </a:r>
            <a:endParaRPr lang="en-US" altLang="cs-CZ" sz="1800" b="1" dirty="0"/>
          </a:p>
          <a:p>
            <a:pPr algn="ctr">
              <a:lnSpc>
                <a:spcPct val="90000"/>
              </a:lnSpc>
              <a:spcBef>
                <a:spcPct val="0"/>
              </a:spcBef>
              <a:buClrTx/>
              <a:buNone/>
            </a:pPr>
            <a:r>
              <a:rPr lang="en-US" altLang="cs-CZ" sz="1800" b="1" dirty="0"/>
              <a:t>= (3)</a:t>
            </a:r>
          </a:p>
        </p:txBody>
      </p:sp>
      <p:sp>
        <p:nvSpPr>
          <p:cNvPr id="37896" name="TextBox 26"/>
          <p:cNvSpPr txBox="1">
            <a:spLocks noChangeArrowheads="1"/>
          </p:cNvSpPr>
          <p:nvPr/>
        </p:nvSpPr>
        <p:spPr bwMode="auto">
          <a:xfrm>
            <a:off x="2286000" y="2590801"/>
            <a:ext cx="80645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200"/>
              <a:t> Bank A        $100	     $20          $80	       $80</a:t>
            </a:r>
          </a:p>
        </p:txBody>
      </p:sp>
      <p:sp>
        <p:nvSpPr>
          <p:cNvPr id="37897" name="TextBox 27"/>
          <p:cNvSpPr txBox="1">
            <a:spLocks noChangeArrowheads="1"/>
          </p:cNvSpPr>
          <p:nvPr/>
        </p:nvSpPr>
        <p:spPr bwMode="auto">
          <a:xfrm>
            <a:off x="2362200" y="3086101"/>
            <a:ext cx="81280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200"/>
              <a:t>Bank B        $80	    $16          $64	      $64</a:t>
            </a:r>
          </a:p>
        </p:txBody>
      </p:sp>
      <p:sp>
        <p:nvSpPr>
          <p:cNvPr id="37898" name="TextBox 28"/>
          <p:cNvSpPr txBox="1">
            <a:spLocks noChangeArrowheads="1"/>
          </p:cNvSpPr>
          <p:nvPr/>
        </p:nvSpPr>
        <p:spPr bwMode="auto">
          <a:xfrm>
            <a:off x="2354264" y="3619500"/>
            <a:ext cx="827563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200"/>
              <a:t>Bank C        $64	    $12.80     $51.20	      $51.20</a:t>
            </a:r>
          </a:p>
        </p:txBody>
      </p:sp>
      <p:sp>
        <p:nvSpPr>
          <p:cNvPr id="37899" name="TextBox 29"/>
          <p:cNvSpPr txBox="1">
            <a:spLocks noChangeArrowheads="1"/>
          </p:cNvSpPr>
          <p:nvPr/>
        </p:nvSpPr>
        <p:spPr bwMode="auto">
          <a:xfrm>
            <a:off x="2278064" y="4127500"/>
            <a:ext cx="772953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200" dirty="0"/>
              <a:t> Bank D        $51.20	     $10.24     $40.96          $40.96</a:t>
            </a:r>
          </a:p>
        </p:txBody>
      </p:sp>
      <p:sp>
        <p:nvSpPr>
          <p:cNvPr id="37900" name="TextBox 30"/>
          <p:cNvSpPr txBox="1">
            <a:spLocks noChangeArrowheads="1"/>
          </p:cNvSpPr>
          <p:nvPr/>
        </p:nvSpPr>
        <p:spPr bwMode="auto">
          <a:xfrm>
            <a:off x="3149600" y="4978401"/>
            <a:ext cx="6870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spcBef>
                <a:spcPct val="0"/>
              </a:spcBef>
              <a:buClrTx/>
              <a:buNone/>
            </a:pPr>
            <a:r>
              <a:rPr lang="en-US" altLang="cs-CZ" sz="3600" dirty="0" err="1"/>
              <a:t>Proces</a:t>
            </a:r>
            <a:r>
              <a:rPr lang="en-US" altLang="cs-CZ" sz="3600" dirty="0"/>
              <a:t> </a:t>
            </a:r>
            <a:r>
              <a:rPr lang="en-US" altLang="cs-CZ" sz="3600" dirty="0" err="1"/>
              <a:t>bude</a:t>
            </a:r>
            <a:r>
              <a:rPr lang="en-US" altLang="cs-CZ" sz="3600" dirty="0"/>
              <a:t> </a:t>
            </a:r>
            <a:r>
              <a:rPr lang="en-US" altLang="cs-CZ" sz="3600" dirty="0" err="1"/>
              <a:t>pokračovat</a:t>
            </a:r>
            <a:r>
              <a:rPr lang="en-US" altLang="cs-CZ" sz="3600" dirty="0"/>
              <a:t>…</a:t>
            </a:r>
          </a:p>
        </p:txBody>
      </p:sp>
      <p:sp>
        <p:nvSpPr>
          <p:cNvPr id="37901" name="Text Box 16"/>
          <p:cNvSpPr txBox="1">
            <a:spLocks noChangeArrowheads="1"/>
          </p:cNvSpPr>
          <p:nvPr/>
        </p:nvSpPr>
        <p:spPr bwMode="auto">
          <a:xfrm>
            <a:off x="3082925" y="185738"/>
            <a:ext cx="5791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endParaRPr lang="cs-CZ" altLang="cs-CZ" sz="1800"/>
          </a:p>
        </p:txBody>
      </p:sp>
      <p:sp>
        <p:nvSpPr>
          <p:cNvPr id="37902" name="Text Box 17"/>
          <p:cNvSpPr txBox="1">
            <a:spLocks noChangeArrowheads="1"/>
          </p:cNvSpPr>
          <p:nvPr/>
        </p:nvSpPr>
        <p:spPr bwMode="auto">
          <a:xfrm>
            <a:off x="2965450" y="222251"/>
            <a:ext cx="59324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endParaRPr lang="cs-CZ" altLang="cs-CZ" sz="1800"/>
          </a:p>
        </p:txBody>
      </p:sp>
      <p:sp>
        <p:nvSpPr>
          <p:cNvPr id="37903" name="Text Box 18"/>
          <p:cNvSpPr txBox="1">
            <a:spLocks noChangeArrowheads="1"/>
          </p:cNvSpPr>
          <p:nvPr/>
        </p:nvSpPr>
        <p:spPr bwMode="auto">
          <a:xfrm>
            <a:off x="3470275" y="179388"/>
            <a:ext cx="4711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endParaRPr lang="cs-CZ" altLang="cs-CZ" sz="1800"/>
          </a:p>
        </p:txBody>
      </p:sp>
      <p:sp>
        <p:nvSpPr>
          <p:cNvPr id="37904" name="Rectangle 2"/>
          <p:cNvSpPr>
            <a:spLocks noChangeArrowheads="1"/>
          </p:cNvSpPr>
          <p:nvPr/>
        </p:nvSpPr>
        <p:spPr bwMode="auto">
          <a:xfrm>
            <a:off x="152400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3600" b="1">
                <a:solidFill>
                  <a:schemeClr val="bg1"/>
                </a:solidFill>
                <a:latin typeface="Tahoma" panose="020B0604030504040204" pitchFamily="34" charset="0"/>
              </a:rPr>
              <a:t>The Banking System</a:t>
            </a:r>
          </a:p>
        </p:txBody>
      </p:sp>
      <p:sp>
        <p:nvSpPr>
          <p:cNvPr id="37905" name="TextBox 3"/>
          <p:cNvSpPr txBox="1">
            <a:spLocks noChangeArrowheads="1"/>
          </p:cNvSpPr>
          <p:nvPr/>
        </p:nvSpPr>
        <p:spPr bwMode="auto">
          <a:xfrm>
            <a:off x="1524000" y="6588126"/>
            <a:ext cx="903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LO4</a:t>
            </a:r>
          </a:p>
        </p:txBody>
      </p:sp>
      <p:sp>
        <p:nvSpPr>
          <p:cNvPr id="37906" name="Text Box 11"/>
          <p:cNvSpPr txBox="1">
            <a:spLocks noChangeArrowheads="1"/>
          </p:cNvSpPr>
          <p:nvPr/>
        </p:nvSpPr>
        <p:spPr bwMode="auto">
          <a:xfrm>
            <a:off x="9906000" y="6572251"/>
            <a:ext cx="6607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3B2A42E2-0F13-4504-96E9-6281B6CEC83B}" type="slidenum">
              <a:rPr lang="en-US" altLang="cs-CZ" sz="1400">
                <a:solidFill>
                  <a:schemeClr val="bg1"/>
                </a:solidFill>
                <a:cs typeface="Arial" panose="020B0604020202020204" pitchFamily="34" charset="0"/>
              </a:rPr>
              <a:pPr eaLnBrk="1" hangingPunct="1">
                <a:spcBef>
                  <a:spcPct val="0"/>
                </a:spcBef>
                <a:buClrTx/>
                <a:buFontTx/>
                <a:buNone/>
              </a:pPr>
              <a:t>7</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108476588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8"/>
          <p:cNvSpPr txBox="1">
            <a:spLocks noChangeArrowheads="1"/>
          </p:cNvSpPr>
          <p:nvPr/>
        </p:nvSpPr>
        <p:spPr bwMode="auto">
          <a:xfrm>
            <a:off x="2601913" y="2043114"/>
            <a:ext cx="1543050"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Bank A</a:t>
            </a:r>
          </a:p>
          <a:p>
            <a:pPr eaLnBrk="1" hangingPunct="1">
              <a:spcBef>
                <a:spcPct val="0"/>
              </a:spcBef>
              <a:buClrTx/>
              <a:buFontTx/>
              <a:buNone/>
            </a:pPr>
            <a:r>
              <a:rPr lang="en-US" altLang="cs-CZ" sz="1800" b="1"/>
              <a:t>Bank B</a:t>
            </a:r>
          </a:p>
          <a:p>
            <a:pPr eaLnBrk="1" hangingPunct="1">
              <a:spcBef>
                <a:spcPct val="0"/>
              </a:spcBef>
              <a:buClrTx/>
              <a:buFontTx/>
              <a:buNone/>
            </a:pPr>
            <a:r>
              <a:rPr lang="en-US" altLang="cs-CZ" sz="1800" b="1"/>
              <a:t>Bank C</a:t>
            </a:r>
          </a:p>
          <a:p>
            <a:pPr eaLnBrk="1" hangingPunct="1">
              <a:spcBef>
                <a:spcPct val="0"/>
              </a:spcBef>
              <a:buClrTx/>
              <a:buFontTx/>
              <a:buNone/>
            </a:pPr>
            <a:r>
              <a:rPr lang="en-US" altLang="cs-CZ" sz="1800" b="1"/>
              <a:t>Bank D</a:t>
            </a:r>
          </a:p>
          <a:p>
            <a:pPr eaLnBrk="1" hangingPunct="1">
              <a:spcBef>
                <a:spcPct val="0"/>
              </a:spcBef>
              <a:buClrTx/>
              <a:buFontTx/>
              <a:buNone/>
            </a:pPr>
            <a:r>
              <a:rPr lang="en-US" altLang="cs-CZ" sz="1800" b="1"/>
              <a:t>Bank E</a:t>
            </a:r>
          </a:p>
          <a:p>
            <a:pPr eaLnBrk="1" hangingPunct="1">
              <a:spcBef>
                <a:spcPct val="0"/>
              </a:spcBef>
              <a:buClrTx/>
              <a:buFontTx/>
              <a:buNone/>
            </a:pPr>
            <a:r>
              <a:rPr lang="en-US" altLang="cs-CZ" sz="1800" b="1"/>
              <a:t>Bank F</a:t>
            </a:r>
          </a:p>
          <a:p>
            <a:pPr eaLnBrk="1" hangingPunct="1">
              <a:spcBef>
                <a:spcPct val="0"/>
              </a:spcBef>
              <a:buClrTx/>
              <a:buFontTx/>
              <a:buNone/>
            </a:pPr>
            <a:r>
              <a:rPr lang="en-US" altLang="cs-CZ" sz="1800" b="1"/>
              <a:t>Bank G</a:t>
            </a:r>
          </a:p>
          <a:p>
            <a:pPr eaLnBrk="1" hangingPunct="1">
              <a:spcBef>
                <a:spcPct val="0"/>
              </a:spcBef>
              <a:buClrTx/>
              <a:buFontTx/>
              <a:buNone/>
            </a:pPr>
            <a:r>
              <a:rPr lang="en-US" altLang="cs-CZ" sz="1800" b="1"/>
              <a:t>Bank H</a:t>
            </a:r>
          </a:p>
          <a:p>
            <a:pPr eaLnBrk="1" hangingPunct="1">
              <a:spcBef>
                <a:spcPct val="0"/>
              </a:spcBef>
              <a:buClrTx/>
              <a:buFontTx/>
              <a:buNone/>
            </a:pPr>
            <a:r>
              <a:rPr lang="en-US" altLang="cs-CZ" sz="1800" b="1"/>
              <a:t>Bank I</a:t>
            </a:r>
          </a:p>
          <a:p>
            <a:pPr eaLnBrk="1" hangingPunct="1">
              <a:spcBef>
                <a:spcPct val="0"/>
              </a:spcBef>
              <a:buClrTx/>
              <a:buFontTx/>
              <a:buNone/>
            </a:pPr>
            <a:r>
              <a:rPr lang="en-US" altLang="cs-CZ" sz="1800" b="1"/>
              <a:t>Bank J</a:t>
            </a:r>
          </a:p>
          <a:p>
            <a:pPr eaLnBrk="1" hangingPunct="1">
              <a:spcBef>
                <a:spcPct val="0"/>
              </a:spcBef>
              <a:buClrTx/>
              <a:buFontTx/>
              <a:buNone/>
            </a:pPr>
            <a:r>
              <a:rPr lang="en-US" altLang="cs-CZ" sz="1800" b="1"/>
              <a:t>Bank K</a:t>
            </a:r>
          </a:p>
          <a:p>
            <a:pPr eaLnBrk="1" hangingPunct="1">
              <a:spcBef>
                <a:spcPct val="0"/>
              </a:spcBef>
              <a:buClrTx/>
              <a:buFontTx/>
              <a:buNone/>
            </a:pPr>
            <a:r>
              <a:rPr lang="en-US" altLang="cs-CZ" sz="1800" b="1"/>
              <a:t>Bank L</a:t>
            </a:r>
          </a:p>
          <a:p>
            <a:pPr eaLnBrk="1" hangingPunct="1">
              <a:spcBef>
                <a:spcPct val="0"/>
              </a:spcBef>
              <a:buClrTx/>
              <a:buFontTx/>
              <a:buNone/>
            </a:pPr>
            <a:r>
              <a:rPr lang="en-US" altLang="cs-CZ" sz="1800" b="1"/>
              <a:t>Bank M</a:t>
            </a:r>
          </a:p>
          <a:p>
            <a:pPr eaLnBrk="1" hangingPunct="1">
              <a:spcBef>
                <a:spcPct val="0"/>
              </a:spcBef>
              <a:buClrTx/>
              <a:buFontTx/>
              <a:buNone/>
            </a:pPr>
            <a:r>
              <a:rPr lang="en-US" altLang="cs-CZ" sz="1800" b="1"/>
              <a:t>Bank N</a:t>
            </a:r>
          </a:p>
          <a:p>
            <a:pPr eaLnBrk="1" hangingPunct="1">
              <a:spcBef>
                <a:spcPct val="0"/>
              </a:spcBef>
              <a:buClrTx/>
              <a:buFontTx/>
              <a:buNone/>
            </a:pPr>
            <a:r>
              <a:rPr lang="en-US" altLang="cs-CZ" sz="1800" b="1"/>
              <a:t>Other Banks</a:t>
            </a:r>
          </a:p>
        </p:txBody>
      </p:sp>
      <p:grpSp>
        <p:nvGrpSpPr>
          <p:cNvPr id="39939" name="Group 7"/>
          <p:cNvGrpSpPr>
            <a:grpSpLocks/>
          </p:cNvGrpSpPr>
          <p:nvPr/>
        </p:nvGrpSpPr>
        <p:grpSpPr bwMode="auto">
          <a:xfrm>
            <a:off x="2590801" y="955676"/>
            <a:ext cx="6848475" cy="1006475"/>
            <a:chOff x="1152" y="608"/>
            <a:chExt cx="4314" cy="544"/>
          </a:xfrm>
        </p:grpSpPr>
        <p:sp>
          <p:nvSpPr>
            <p:cNvPr id="39958" name="Rectangle 5"/>
            <p:cNvSpPr>
              <a:spLocks noChangeArrowheads="1"/>
            </p:cNvSpPr>
            <p:nvPr/>
          </p:nvSpPr>
          <p:spPr bwMode="auto">
            <a:xfrm>
              <a:off x="1152" y="608"/>
              <a:ext cx="4314" cy="544"/>
            </a:xfrm>
            <a:prstGeom prst="rect">
              <a:avLst/>
            </a:prstGeom>
            <a:solidFill>
              <a:srgbClr val="BBE0E3"/>
            </a:solidFill>
            <a:ln w="9525">
              <a:solidFill>
                <a:schemeClr val="tx1"/>
              </a:solidFill>
              <a:miter lim="800000"/>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
          <p:nvSpPr>
            <p:cNvPr id="39959" name="Line 6"/>
            <p:cNvSpPr>
              <a:spLocks noChangeShapeType="1"/>
            </p:cNvSpPr>
            <p:nvPr/>
          </p:nvSpPr>
          <p:spPr bwMode="auto">
            <a:xfrm>
              <a:off x="1152" y="608"/>
              <a:ext cx="431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9940" name="Text Box 9"/>
          <p:cNvSpPr txBox="1">
            <a:spLocks noChangeArrowheads="1"/>
          </p:cNvSpPr>
          <p:nvPr/>
        </p:nvSpPr>
        <p:spPr bwMode="auto">
          <a:xfrm>
            <a:off x="2752725" y="1649413"/>
            <a:ext cx="679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600" b="1"/>
              <a:t>Bank</a:t>
            </a:r>
          </a:p>
        </p:txBody>
      </p:sp>
      <p:sp>
        <p:nvSpPr>
          <p:cNvPr id="39941" name="Text Box 10"/>
          <p:cNvSpPr txBox="1">
            <a:spLocks noChangeArrowheads="1"/>
          </p:cNvSpPr>
          <p:nvPr/>
        </p:nvSpPr>
        <p:spPr bwMode="auto">
          <a:xfrm>
            <a:off x="4075239" y="947739"/>
            <a:ext cx="761747"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400" b="1" dirty="0"/>
              <a:t>(1)</a:t>
            </a:r>
          </a:p>
          <a:p>
            <a:pPr algn="ctr">
              <a:lnSpc>
                <a:spcPct val="90000"/>
              </a:lnSpc>
              <a:spcBef>
                <a:spcPct val="0"/>
              </a:spcBef>
              <a:buClrTx/>
              <a:buNone/>
            </a:pPr>
            <a:r>
              <a:rPr lang="cs-CZ" altLang="cs-CZ" sz="1400" b="1" dirty="0"/>
              <a:t>V</a:t>
            </a:r>
            <a:r>
              <a:rPr lang="en-US" altLang="cs-CZ" sz="1400" b="1" dirty="0" err="1"/>
              <a:t>klady</a:t>
            </a:r>
            <a:endParaRPr lang="en-US" altLang="cs-CZ" sz="1400" b="1" dirty="0"/>
          </a:p>
        </p:txBody>
      </p:sp>
      <p:sp>
        <p:nvSpPr>
          <p:cNvPr id="39942" name="Text Box 11"/>
          <p:cNvSpPr txBox="1">
            <a:spLocks noChangeArrowheads="1"/>
          </p:cNvSpPr>
          <p:nvPr/>
        </p:nvSpPr>
        <p:spPr bwMode="auto">
          <a:xfrm>
            <a:off x="5183537" y="946151"/>
            <a:ext cx="1043876"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400" b="1" dirty="0"/>
              <a:t>(2)</a:t>
            </a:r>
          </a:p>
          <a:p>
            <a:pPr algn="ctr">
              <a:lnSpc>
                <a:spcPct val="90000"/>
              </a:lnSpc>
              <a:spcBef>
                <a:spcPct val="0"/>
              </a:spcBef>
              <a:buClrTx/>
              <a:buNone/>
            </a:pPr>
            <a:r>
              <a:rPr lang="cs-CZ" altLang="cs-CZ" sz="1400" b="1" dirty="0"/>
              <a:t>Rezervy</a:t>
            </a:r>
            <a:endParaRPr lang="en-US" altLang="cs-CZ" sz="1400" b="1" dirty="0"/>
          </a:p>
          <a:p>
            <a:pPr algn="ctr" eaLnBrk="1" hangingPunct="1">
              <a:lnSpc>
                <a:spcPct val="90000"/>
              </a:lnSpc>
              <a:spcBef>
                <a:spcPct val="0"/>
              </a:spcBef>
              <a:buClrTx/>
              <a:buFontTx/>
              <a:buNone/>
            </a:pPr>
            <a:endParaRPr lang="en-US" altLang="cs-CZ" sz="1400" b="1" dirty="0"/>
          </a:p>
          <a:p>
            <a:pPr algn="ctr" eaLnBrk="1" hangingPunct="1">
              <a:lnSpc>
                <a:spcPct val="90000"/>
              </a:lnSpc>
              <a:spcBef>
                <a:spcPct val="0"/>
              </a:spcBef>
              <a:buClrTx/>
              <a:buFontTx/>
              <a:buNone/>
            </a:pPr>
            <a:r>
              <a:rPr lang="en-US" altLang="cs-CZ" sz="1400" b="1" dirty="0"/>
              <a:t>(Reserve</a:t>
            </a:r>
          </a:p>
          <a:p>
            <a:pPr algn="ctr" eaLnBrk="1" hangingPunct="1">
              <a:lnSpc>
                <a:spcPct val="90000"/>
              </a:lnSpc>
              <a:spcBef>
                <a:spcPct val="0"/>
              </a:spcBef>
              <a:buClrTx/>
              <a:buFontTx/>
              <a:buNone/>
            </a:pPr>
            <a:r>
              <a:rPr lang="en-US" altLang="cs-CZ" sz="1400" b="1" dirty="0"/>
              <a:t>Ratio = .2)</a:t>
            </a:r>
          </a:p>
        </p:txBody>
      </p:sp>
      <p:sp>
        <p:nvSpPr>
          <p:cNvPr id="39943" name="Text Box 12"/>
          <p:cNvSpPr txBox="1">
            <a:spLocks noChangeArrowheads="1"/>
          </p:cNvSpPr>
          <p:nvPr/>
        </p:nvSpPr>
        <p:spPr bwMode="auto">
          <a:xfrm>
            <a:off x="6251174" y="947739"/>
            <a:ext cx="1199367" cy="8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400" b="1" dirty="0"/>
              <a:t>(3)</a:t>
            </a:r>
          </a:p>
          <a:p>
            <a:pPr algn="ctr">
              <a:lnSpc>
                <a:spcPct val="90000"/>
              </a:lnSpc>
              <a:spcBef>
                <a:spcPct val="0"/>
              </a:spcBef>
              <a:buClrTx/>
              <a:buNone/>
            </a:pPr>
            <a:r>
              <a:rPr lang="cs-CZ" altLang="cs-CZ" sz="1400" b="1" dirty="0"/>
              <a:t>Přebytečné </a:t>
            </a:r>
          </a:p>
          <a:p>
            <a:pPr algn="ctr">
              <a:lnSpc>
                <a:spcPct val="90000"/>
              </a:lnSpc>
              <a:spcBef>
                <a:spcPct val="0"/>
              </a:spcBef>
              <a:buClrTx/>
              <a:buNone/>
            </a:pPr>
            <a:r>
              <a:rPr lang="cs-CZ" altLang="cs-CZ" sz="1400" b="1" dirty="0"/>
              <a:t>rezervy</a:t>
            </a:r>
            <a:endParaRPr lang="en-US" altLang="cs-CZ" sz="1400" b="1" dirty="0"/>
          </a:p>
          <a:p>
            <a:pPr algn="ctr" eaLnBrk="1" hangingPunct="1">
              <a:lnSpc>
                <a:spcPct val="90000"/>
              </a:lnSpc>
              <a:spcBef>
                <a:spcPct val="0"/>
              </a:spcBef>
              <a:buClrTx/>
              <a:buFontTx/>
              <a:buNone/>
            </a:pPr>
            <a:r>
              <a:rPr lang="en-US" altLang="cs-CZ" sz="1400" b="1" dirty="0"/>
              <a:t>(1)-(2)</a:t>
            </a:r>
          </a:p>
        </p:txBody>
      </p:sp>
      <p:sp>
        <p:nvSpPr>
          <p:cNvPr id="39944" name="Text Box 13"/>
          <p:cNvSpPr txBox="1">
            <a:spLocks noChangeArrowheads="1"/>
          </p:cNvSpPr>
          <p:nvPr/>
        </p:nvSpPr>
        <p:spPr bwMode="auto">
          <a:xfrm>
            <a:off x="7682456" y="947739"/>
            <a:ext cx="1824537" cy="8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lnSpc>
                <a:spcPct val="90000"/>
              </a:lnSpc>
              <a:spcBef>
                <a:spcPct val="0"/>
              </a:spcBef>
              <a:buClrTx/>
              <a:buFontTx/>
              <a:buNone/>
            </a:pPr>
            <a:r>
              <a:rPr lang="en-US" altLang="cs-CZ" sz="1400" b="1" dirty="0"/>
              <a:t>(4)</a:t>
            </a:r>
          </a:p>
          <a:p>
            <a:pPr algn="ctr">
              <a:lnSpc>
                <a:spcPct val="90000"/>
              </a:lnSpc>
              <a:spcBef>
                <a:spcPct val="0"/>
              </a:spcBef>
              <a:buClrTx/>
              <a:buNone/>
            </a:pPr>
            <a:r>
              <a:rPr lang="cs-CZ" altLang="cs-CZ" sz="1400" b="1" dirty="0"/>
              <a:t>B</a:t>
            </a:r>
            <a:r>
              <a:rPr lang="en-US" altLang="cs-CZ" sz="1400" b="1" dirty="0" err="1"/>
              <a:t>ank</a:t>
            </a:r>
            <a:r>
              <a:rPr lang="cs-CZ" altLang="cs-CZ" sz="1400" b="1" dirty="0"/>
              <a:t>a</a:t>
            </a:r>
            <a:r>
              <a:rPr lang="en-US" altLang="cs-CZ" sz="1400" b="1" dirty="0"/>
              <a:t> </a:t>
            </a:r>
            <a:r>
              <a:rPr lang="en-US" altLang="cs-CZ" sz="1400" b="1" dirty="0" err="1"/>
              <a:t>může</a:t>
            </a:r>
            <a:endParaRPr lang="en-US" altLang="cs-CZ" sz="1400" b="1" dirty="0"/>
          </a:p>
          <a:p>
            <a:pPr algn="ctr">
              <a:lnSpc>
                <a:spcPct val="90000"/>
              </a:lnSpc>
              <a:spcBef>
                <a:spcPct val="0"/>
              </a:spcBef>
              <a:buClrTx/>
              <a:buNone/>
            </a:pPr>
            <a:r>
              <a:rPr lang="en-US" altLang="cs-CZ" sz="1400" b="1" dirty="0" err="1"/>
              <a:t>Půjč</a:t>
            </a:r>
            <a:r>
              <a:rPr lang="cs-CZ" altLang="cs-CZ" sz="1400" b="1" dirty="0" err="1"/>
              <a:t>it</a:t>
            </a:r>
            <a:r>
              <a:rPr lang="en-US" altLang="cs-CZ" sz="1400" b="1" dirty="0"/>
              <a:t>; </a:t>
            </a:r>
            <a:r>
              <a:rPr lang="en-US" altLang="cs-CZ" sz="1400" b="1" dirty="0" err="1"/>
              <a:t>Nové</a:t>
            </a:r>
            <a:r>
              <a:rPr lang="en-US" altLang="cs-CZ" sz="1400" b="1" dirty="0"/>
              <a:t> </a:t>
            </a:r>
            <a:r>
              <a:rPr lang="en-US" altLang="cs-CZ" sz="1400" b="1" dirty="0" err="1"/>
              <a:t>peníze</a:t>
            </a:r>
            <a:endParaRPr lang="en-US" altLang="cs-CZ" sz="1400" b="1" dirty="0"/>
          </a:p>
          <a:p>
            <a:pPr algn="ctr" eaLnBrk="1" hangingPunct="1">
              <a:lnSpc>
                <a:spcPct val="90000"/>
              </a:lnSpc>
              <a:spcBef>
                <a:spcPct val="0"/>
              </a:spcBef>
              <a:buClrTx/>
              <a:buFontTx/>
              <a:buNone/>
            </a:pPr>
            <a:r>
              <a:rPr lang="en-US" altLang="cs-CZ" sz="1400" b="1" dirty="0"/>
              <a:t> = (3)</a:t>
            </a:r>
          </a:p>
        </p:txBody>
      </p:sp>
      <p:sp>
        <p:nvSpPr>
          <p:cNvPr id="39945" name="Text Box 14"/>
          <p:cNvSpPr txBox="1">
            <a:spLocks noChangeArrowheads="1"/>
          </p:cNvSpPr>
          <p:nvPr/>
        </p:nvSpPr>
        <p:spPr bwMode="auto">
          <a:xfrm>
            <a:off x="4064000" y="2057400"/>
            <a:ext cx="1009650"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1800" b="1"/>
              <a:t>$100.00</a:t>
            </a:r>
          </a:p>
          <a:p>
            <a:pPr algn="r" eaLnBrk="1" hangingPunct="1">
              <a:spcBef>
                <a:spcPct val="0"/>
              </a:spcBef>
              <a:buClrTx/>
              <a:buFontTx/>
              <a:buNone/>
            </a:pPr>
            <a:r>
              <a:rPr lang="en-US" altLang="cs-CZ" sz="1800" b="1"/>
              <a:t>80.00</a:t>
            </a:r>
          </a:p>
          <a:p>
            <a:pPr algn="r" eaLnBrk="1" hangingPunct="1">
              <a:spcBef>
                <a:spcPct val="0"/>
              </a:spcBef>
              <a:buClrTx/>
              <a:buFontTx/>
              <a:buNone/>
            </a:pPr>
            <a:r>
              <a:rPr lang="en-US" altLang="cs-CZ" sz="1800" b="1"/>
              <a:t>64.00</a:t>
            </a:r>
          </a:p>
          <a:p>
            <a:pPr algn="r" eaLnBrk="1" hangingPunct="1">
              <a:spcBef>
                <a:spcPct val="0"/>
              </a:spcBef>
              <a:buClrTx/>
              <a:buFontTx/>
              <a:buNone/>
            </a:pPr>
            <a:r>
              <a:rPr lang="en-US" altLang="cs-CZ" sz="1800" b="1"/>
              <a:t>51.20</a:t>
            </a:r>
          </a:p>
          <a:p>
            <a:pPr algn="r" eaLnBrk="1" hangingPunct="1">
              <a:spcBef>
                <a:spcPct val="0"/>
              </a:spcBef>
              <a:buClrTx/>
              <a:buFontTx/>
              <a:buNone/>
            </a:pPr>
            <a:r>
              <a:rPr lang="en-US" altLang="cs-CZ" sz="1800" b="1"/>
              <a:t>40.96</a:t>
            </a:r>
          </a:p>
          <a:p>
            <a:pPr algn="r" eaLnBrk="1" hangingPunct="1">
              <a:spcBef>
                <a:spcPct val="0"/>
              </a:spcBef>
              <a:buClrTx/>
              <a:buFontTx/>
              <a:buNone/>
            </a:pPr>
            <a:r>
              <a:rPr lang="en-US" altLang="cs-CZ" sz="1800" b="1"/>
              <a:t>32.77</a:t>
            </a:r>
          </a:p>
          <a:p>
            <a:pPr algn="r" eaLnBrk="1" hangingPunct="1">
              <a:spcBef>
                <a:spcPct val="0"/>
              </a:spcBef>
              <a:buClrTx/>
              <a:buFontTx/>
              <a:buNone/>
            </a:pPr>
            <a:r>
              <a:rPr lang="en-US" altLang="cs-CZ" sz="1800" b="1"/>
              <a:t>26.21</a:t>
            </a:r>
          </a:p>
          <a:p>
            <a:pPr algn="r" eaLnBrk="1" hangingPunct="1">
              <a:spcBef>
                <a:spcPct val="0"/>
              </a:spcBef>
              <a:buClrTx/>
              <a:buFontTx/>
              <a:buNone/>
            </a:pPr>
            <a:r>
              <a:rPr lang="en-US" altLang="cs-CZ" sz="1800" b="1"/>
              <a:t>20.97</a:t>
            </a:r>
          </a:p>
          <a:p>
            <a:pPr algn="r" eaLnBrk="1" hangingPunct="1">
              <a:spcBef>
                <a:spcPct val="0"/>
              </a:spcBef>
              <a:buClrTx/>
              <a:buFontTx/>
              <a:buNone/>
            </a:pPr>
            <a:r>
              <a:rPr lang="en-US" altLang="cs-CZ" sz="1800" b="1"/>
              <a:t>16.78</a:t>
            </a:r>
          </a:p>
          <a:p>
            <a:pPr algn="r" eaLnBrk="1" hangingPunct="1">
              <a:spcBef>
                <a:spcPct val="0"/>
              </a:spcBef>
              <a:buClrTx/>
              <a:buFontTx/>
              <a:buNone/>
            </a:pPr>
            <a:r>
              <a:rPr lang="en-US" altLang="cs-CZ" sz="1800" b="1"/>
              <a:t>13.42</a:t>
            </a:r>
          </a:p>
          <a:p>
            <a:pPr algn="r" eaLnBrk="1" hangingPunct="1">
              <a:spcBef>
                <a:spcPct val="0"/>
              </a:spcBef>
              <a:buClrTx/>
              <a:buFontTx/>
              <a:buNone/>
            </a:pPr>
            <a:r>
              <a:rPr lang="en-US" altLang="cs-CZ" sz="1800" b="1"/>
              <a:t>10.74</a:t>
            </a:r>
          </a:p>
          <a:p>
            <a:pPr algn="r" eaLnBrk="1" hangingPunct="1">
              <a:spcBef>
                <a:spcPct val="0"/>
              </a:spcBef>
              <a:buClrTx/>
              <a:buFontTx/>
              <a:buNone/>
            </a:pPr>
            <a:r>
              <a:rPr lang="en-US" altLang="cs-CZ" sz="1800" b="1"/>
              <a:t>8.59</a:t>
            </a:r>
          </a:p>
          <a:p>
            <a:pPr algn="r" eaLnBrk="1" hangingPunct="1">
              <a:spcBef>
                <a:spcPct val="0"/>
              </a:spcBef>
              <a:buClrTx/>
              <a:buFontTx/>
              <a:buNone/>
            </a:pPr>
            <a:r>
              <a:rPr lang="en-US" altLang="cs-CZ" sz="1800" b="1"/>
              <a:t>6.87</a:t>
            </a:r>
          </a:p>
          <a:p>
            <a:pPr algn="r" eaLnBrk="1" hangingPunct="1">
              <a:spcBef>
                <a:spcPct val="0"/>
              </a:spcBef>
              <a:buClrTx/>
              <a:buFontTx/>
              <a:buNone/>
            </a:pPr>
            <a:r>
              <a:rPr lang="en-US" altLang="cs-CZ" sz="1800" b="1"/>
              <a:t>5.50</a:t>
            </a:r>
          </a:p>
          <a:p>
            <a:pPr algn="r" eaLnBrk="1" hangingPunct="1">
              <a:spcBef>
                <a:spcPct val="0"/>
              </a:spcBef>
              <a:buClrTx/>
              <a:buFontTx/>
              <a:buNone/>
            </a:pPr>
            <a:r>
              <a:rPr lang="en-US" altLang="cs-CZ" sz="1800" b="1"/>
              <a:t>21.99</a:t>
            </a:r>
          </a:p>
        </p:txBody>
      </p:sp>
      <p:sp>
        <p:nvSpPr>
          <p:cNvPr id="39946" name="Text Box 15"/>
          <p:cNvSpPr txBox="1">
            <a:spLocks noChangeArrowheads="1"/>
          </p:cNvSpPr>
          <p:nvPr/>
        </p:nvSpPr>
        <p:spPr bwMode="auto">
          <a:xfrm>
            <a:off x="5281613" y="2054225"/>
            <a:ext cx="882650"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1800" b="1"/>
              <a:t>$20.00</a:t>
            </a:r>
          </a:p>
          <a:p>
            <a:pPr algn="r" eaLnBrk="1" hangingPunct="1">
              <a:spcBef>
                <a:spcPct val="0"/>
              </a:spcBef>
              <a:buClrTx/>
              <a:buFontTx/>
              <a:buNone/>
            </a:pPr>
            <a:r>
              <a:rPr lang="en-US" altLang="cs-CZ" sz="1800" b="1"/>
              <a:t>16.00</a:t>
            </a:r>
          </a:p>
          <a:p>
            <a:pPr algn="r" eaLnBrk="1" hangingPunct="1">
              <a:spcBef>
                <a:spcPct val="0"/>
              </a:spcBef>
              <a:buClrTx/>
              <a:buFontTx/>
              <a:buNone/>
            </a:pPr>
            <a:r>
              <a:rPr lang="en-US" altLang="cs-CZ" sz="1800" b="1"/>
              <a:t>12.80</a:t>
            </a:r>
          </a:p>
          <a:p>
            <a:pPr algn="r" eaLnBrk="1" hangingPunct="1">
              <a:spcBef>
                <a:spcPct val="0"/>
              </a:spcBef>
              <a:buClrTx/>
              <a:buFontTx/>
              <a:buNone/>
            </a:pPr>
            <a:r>
              <a:rPr lang="en-US" altLang="cs-CZ" sz="1800" b="1"/>
              <a:t>10.24</a:t>
            </a:r>
          </a:p>
          <a:p>
            <a:pPr algn="r" eaLnBrk="1" hangingPunct="1">
              <a:spcBef>
                <a:spcPct val="0"/>
              </a:spcBef>
              <a:buClrTx/>
              <a:buFontTx/>
              <a:buNone/>
            </a:pPr>
            <a:r>
              <a:rPr lang="en-US" altLang="cs-CZ" sz="1800" b="1"/>
              <a:t>8.19</a:t>
            </a:r>
          </a:p>
          <a:p>
            <a:pPr algn="r" eaLnBrk="1" hangingPunct="1">
              <a:spcBef>
                <a:spcPct val="0"/>
              </a:spcBef>
              <a:buClrTx/>
              <a:buFontTx/>
              <a:buNone/>
            </a:pPr>
            <a:r>
              <a:rPr lang="en-US" altLang="cs-CZ" sz="1800" b="1"/>
              <a:t>6.55</a:t>
            </a:r>
          </a:p>
          <a:p>
            <a:pPr algn="r" eaLnBrk="1" hangingPunct="1">
              <a:spcBef>
                <a:spcPct val="0"/>
              </a:spcBef>
              <a:buClrTx/>
              <a:buFontTx/>
              <a:buNone/>
            </a:pPr>
            <a:r>
              <a:rPr lang="en-US" altLang="cs-CZ" sz="1800" b="1"/>
              <a:t>5.24</a:t>
            </a:r>
          </a:p>
          <a:p>
            <a:pPr algn="r" eaLnBrk="1" hangingPunct="1">
              <a:spcBef>
                <a:spcPct val="0"/>
              </a:spcBef>
              <a:buClrTx/>
              <a:buFontTx/>
              <a:buNone/>
            </a:pPr>
            <a:r>
              <a:rPr lang="en-US" altLang="cs-CZ" sz="1800" b="1"/>
              <a:t>4.20</a:t>
            </a:r>
          </a:p>
          <a:p>
            <a:pPr algn="r" eaLnBrk="1" hangingPunct="1">
              <a:spcBef>
                <a:spcPct val="0"/>
              </a:spcBef>
              <a:buClrTx/>
              <a:buFontTx/>
              <a:buNone/>
            </a:pPr>
            <a:r>
              <a:rPr lang="en-US" altLang="cs-CZ" sz="1800" b="1"/>
              <a:t>3.36</a:t>
            </a:r>
          </a:p>
          <a:p>
            <a:pPr algn="r" eaLnBrk="1" hangingPunct="1">
              <a:spcBef>
                <a:spcPct val="0"/>
              </a:spcBef>
              <a:buClrTx/>
              <a:buFontTx/>
              <a:buNone/>
            </a:pPr>
            <a:r>
              <a:rPr lang="en-US" altLang="cs-CZ" sz="1800" b="1"/>
              <a:t>2.68</a:t>
            </a:r>
          </a:p>
          <a:p>
            <a:pPr algn="r" eaLnBrk="1" hangingPunct="1">
              <a:spcBef>
                <a:spcPct val="0"/>
              </a:spcBef>
              <a:buClrTx/>
              <a:buFontTx/>
              <a:buNone/>
            </a:pPr>
            <a:r>
              <a:rPr lang="en-US" altLang="cs-CZ" sz="1800" b="1"/>
              <a:t>2.15</a:t>
            </a:r>
          </a:p>
          <a:p>
            <a:pPr algn="r" eaLnBrk="1" hangingPunct="1">
              <a:spcBef>
                <a:spcPct val="0"/>
              </a:spcBef>
              <a:buClrTx/>
              <a:buFontTx/>
              <a:buNone/>
            </a:pPr>
            <a:r>
              <a:rPr lang="en-US" altLang="cs-CZ" sz="1800" b="1"/>
              <a:t>1.72</a:t>
            </a:r>
          </a:p>
          <a:p>
            <a:pPr algn="r" eaLnBrk="1" hangingPunct="1">
              <a:spcBef>
                <a:spcPct val="0"/>
              </a:spcBef>
              <a:buClrTx/>
              <a:buFontTx/>
              <a:buNone/>
            </a:pPr>
            <a:r>
              <a:rPr lang="en-US" altLang="cs-CZ" sz="1800" b="1"/>
              <a:t>1.37</a:t>
            </a:r>
          </a:p>
          <a:p>
            <a:pPr algn="r" eaLnBrk="1" hangingPunct="1">
              <a:spcBef>
                <a:spcPct val="0"/>
              </a:spcBef>
              <a:buClrTx/>
              <a:buFontTx/>
              <a:buNone/>
            </a:pPr>
            <a:r>
              <a:rPr lang="en-US" altLang="cs-CZ" sz="1800" b="1"/>
              <a:t>1.10</a:t>
            </a:r>
          </a:p>
          <a:p>
            <a:pPr algn="r" eaLnBrk="1" hangingPunct="1">
              <a:spcBef>
                <a:spcPct val="0"/>
              </a:spcBef>
              <a:buClrTx/>
              <a:buFontTx/>
              <a:buNone/>
            </a:pPr>
            <a:r>
              <a:rPr lang="en-US" altLang="cs-CZ" sz="1800" b="1"/>
              <a:t>4.40</a:t>
            </a:r>
          </a:p>
        </p:txBody>
      </p:sp>
      <p:sp>
        <p:nvSpPr>
          <p:cNvPr id="39947" name="Text Box 16"/>
          <p:cNvSpPr txBox="1">
            <a:spLocks noChangeArrowheads="1"/>
          </p:cNvSpPr>
          <p:nvPr/>
        </p:nvSpPr>
        <p:spPr bwMode="auto">
          <a:xfrm>
            <a:off x="6400800" y="2081214"/>
            <a:ext cx="882650"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1800" b="1"/>
              <a:t>$80.00</a:t>
            </a:r>
          </a:p>
          <a:p>
            <a:pPr algn="r" eaLnBrk="1" hangingPunct="1">
              <a:spcBef>
                <a:spcPct val="0"/>
              </a:spcBef>
              <a:buClrTx/>
              <a:buFontTx/>
              <a:buNone/>
            </a:pPr>
            <a:r>
              <a:rPr lang="en-US" altLang="cs-CZ" sz="1800" b="1"/>
              <a:t>64.00</a:t>
            </a:r>
          </a:p>
          <a:p>
            <a:pPr algn="r" eaLnBrk="1" hangingPunct="1">
              <a:spcBef>
                <a:spcPct val="0"/>
              </a:spcBef>
              <a:buClrTx/>
              <a:buFontTx/>
              <a:buNone/>
            </a:pPr>
            <a:r>
              <a:rPr lang="en-US" altLang="cs-CZ" sz="1800" b="1"/>
              <a:t>51.20</a:t>
            </a:r>
          </a:p>
          <a:p>
            <a:pPr algn="r" eaLnBrk="1" hangingPunct="1">
              <a:spcBef>
                <a:spcPct val="0"/>
              </a:spcBef>
              <a:buClrTx/>
              <a:buFontTx/>
              <a:buNone/>
            </a:pPr>
            <a:r>
              <a:rPr lang="en-US" altLang="cs-CZ" sz="1800" b="1"/>
              <a:t>40.96</a:t>
            </a:r>
          </a:p>
          <a:p>
            <a:pPr algn="r" eaLnBrk="1" hangingPunct="1">
              <a:spcBef>
                <a:spcPct val="0"/>
              </a:spcBef>
              <a:buClrTx/>
              <a:buFontTx/>
              <a:buNone/>
            </a:pPr>
            <a:r>
              <a:rPr lang="en-US" altLang="cs-CZ" sz="1800" b="1"/>
              <a:t>32.77</a:t>
            </a:r>
          </a:p>
          <a:p>
            <a:pPr algn="r" eaLnBrk="1" hangingPunct="1">
              <a:spcBef>
                <a:spcPct val="0"/>
              </a:spcBef>
              <a:buClrTx/>
              <a:buFontTx/>
              <a:buNone/>
            </a:pPr>
            <a:r>
              <a:rPr lang="en-US" altLang="cs-CZ" sz="1800" b="1"/>
              <a:t>26.21</a:t>
            </a:r>
          </a:p>
          <a:p>
            <a:pPr algn="r" eaLnBrk="1" hangingPunct="1">
              <a:spcBef>
                <a:spcPct val="0"/>
              </a:spcBef>
              <a:buClrTx/>
              <a:buFontTx/>
              <a:buNone/>
            </a:pPr>
            <a:r>
              <a:rPr lang="en-US" altLang="cs-CZ" sz="1800" b="1"/>
              <a:t>20.97</a:t>
            </a:r>
          </a:p>
          <a:p>
            <a:pPr algn="r" eaLnBrk="1" hangingPunct="1">
              <a:spcBef>
                <a:spcPct val="0"/>
              </a:spcBef>
              <a:buClrTx/>
              <a:buFontTx/>
              <a:buNone/>
            </a:pPr>
            <a:r>
              <a:rPr lang="en-US" altLang="cs-CZ" sz="1800" b="1"/>
              <a:t>16.78</a:t>
            </a:r>
          </a:p>
          <a:p>
            <a:pPr algn="r" eaLnBrk="1" hangingPunct="1">
              <a:spcBef>
                <a:spcPct val="0"/>
              </a:spcBef>
              <a:buClrTx/>
              <a:buFontTx/>
              <a:buNone/>
            </a:pPr>
            <a:r>
              <a:rPr lang="en-US" altLang="cs-CZ" sz="1800" b="1"/>
              <a:t>13.42</a:t>
            </a:r>
          </a:p>
          <a:p>
            <a:pPr algn="r" eaLnBrk="1" hangingPunct="1">
              <a:spcBef>
                <a:spcPct val="0"/>
              </a:spcBef>
              <a:buClrTx/>
              <a:buFontTx/>
              <a:buNone/>
            </a:pPr>
            <a:r>
              <a:rPr lang="en-US" altLang="cs-CZ" sz="1800" b="1"/>
              <a:t>10.74</a:t>
            </a:r>
          </a:p>
          <a:p>
            <a:pPr algn="r" eaLnBrk="1" hangingPunct="1">
              <a:spcBef>
                <a:spcPct val="0"/>
              </a:spcBef>
              <a:buClrTx/>
              <a:buFontTx/>
              <a:buNone/>
            </a:pPr>
            <a:r>
              <a:rPr lang="en-US" altLang="cs-CZ" sz="1800" b="1"/>
              <a:t>8.59</a:t>
            </a:r>
          </a:p>
          <a:p>
            <a:pPr algn="r" eaLnBrk="1" hangingPunct="1">
              <a:spcBef>
                <a:spcPct val="0"/>
              </a:spcBef>
              <a:buClrTx/>
              <a:buFontTx/>
              <a:buNone/>
            </a:pPr>
            <a:r>
              <a:rPr lang="en-US" altLang="cs-CZ" sz="1800" b="1"/>
              <a:t>6.87</a:t>
            </a:r>
          </a:p>
          <a:p>
            <a:pPr algn="r" eaLnBrk="1" hangingPunct="1">
              <a:spcBef>
                <a:spcPct val="0"/>
              </a:spcBef>
              <a:buClrTx/>
              <a:buFontTx/>
              <a:buNone/>
            </a:pPr>
            <a:r>
              <a:rPr lang="en-US" altLang="cs-CZ" sz="1800" b="1"/>
              <a:t>5.50</a:t>
            </a:r>
          </a:p>
          <a:p>
            <a:pPr algn="r" eaLnBrk="1" hangingPunct="1">
              <a:spcBef>
                <a:spcPct val="0"/>
              </a:spcBef>
              <a:buClrTx/>
              <a:buFontTx/>
              <a:buNone/>
            </a:pPr>
            <a:r>
              <a:rPr lang="en-US" altLang="cs-CZ" sz="1800" b="1"/>
              <a:t>4.40</a:t>
            </a:r>
          </a:p>
          <a:p>
            <a:pPr algn="r" eaLnBrk="1" hangingPunct="1">
              <a:spcBef>
                <a:spcPct val="0"/>
              </a:spcBef>
              <a:buClrTx/>
              <a:buFontTx/>
              <a:buNone/>
            </a:pPr>
            <a:r>
              <a:rPr lang="en-US" altLang="cs-CZ" sz="1800" b="1"/>
              <a:t>17.59</a:t>
            </a:r>
          </a:p>
        </p:txBody>
      </p:sp>
      <p:sp>
        <p:nvSpPr>
          <p:cNvPr id="39948" name="Text Box 17"/>
          <p:cNvSpPr txBox="1">
            <a:spLocks noChangeArrowheads="1"/>
          </p:cNvSpPr>
          <p:nvPr/>
        </p:nvSpPr>
        <p:spPr bwMode="auto">
          <a:xfrm>
            <a:off x="8032750" y="2092325"/>
            <a:ext cx="882650"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1800" b="1"/>
              <a:t>$80.00</a:t>
            </a:r>
          </a:p>
          <a:p>
            <a:pPr algn="r" eaLnBrk="1" hangingPunct="1">
              <a:spcBef>
                <a:spcPct val="0"/>
              </a:spcBef>
              <a:buClrTx/>
              <a:buFontTx/>
              <a:buNone/>
            </a:pPr>
            <a:r>
              <a:rPr lang="en-US" altLang="cs-CZ" sz="1800" b="1"/>
              <a:t>64.00</a:t>
            </a:r>
          </a:p>
          <a:p>
            <a:pPr algn="r" eaLnBrk="1" hangingPunct="1">
              <a:spcBef>
                <a:spcPct val="0"/>
              </a:spcBef>
              <a:buClrTx/>
              <a:buFontTx/>
              <a:buNone/>
            </a:pPr>
            <a:r>
              <a:rPr lang="en-US" altLang="cs-CZ" sz="1800" b="1"/>
              <a:t>51.20</a:t>
            </a:r>
          </a:p>
          <a:p>
            <a:pPr algn="r" eaLnBrk="1" hangingPunct="1">
              <a:spcBef>
                <a:spcPct val="0"/>
              </a:spcBef>
              <a:buClrTx/>
              <a:buFontTx/>
              <a:buNone/>
            </a:pPr>
            <a:r>
              <a:rPr lang="en-US" altLang="cs-CZ" sz="1800" b="1"/>
              <a:t>40.96</a:t>
            </a:r>
          </a:p>
          <a:p>
            <a:pPr algn="r" eaLnBrk="1" hangingPunct="1">
              <a:spcBef>
                <a:spcPct val="0"/>
              </a:spcBef>
              <a:buClrTx/>
              <a:buFontTx/>
              <a:buNone/>
            </a:pPr>
            <a:r>
              <a:rPr lang="en-US" altLang="cs-CZ" sz="1800" b="1"/>
              <a:t>32.77</a:t>
            </a:r>
          </a:p>
          <a:p>
            <a:pPr algn="r" eaLnBrk="1" hangingPunct="1">
              <a:spcBef>
                <a:spcPct val="0"/>
              </a:spcBef>
              <a:buClrTx/>
              <a:buFontTx/>
              <a:buNone/>
            </a:pPr>
            <a:r>
              <a:rPr lang="en-US" altLang="cs-CZ" sz="1800" b="1"/>
              <a:t>26.21</a:t>
            </a:r>
          </a:p>
          <a:p>
            <a:pPr algn="r" eaLnBrk="1" hangingPunct="1">
              <a:spcBef>
                <a:spcPct val="0"/>
              </a:spcBef>
              <a:buClrTx/>
              <a:buFontTx/>
              <a:buNone/>
            </a:pPr>
            <a:r>
              <a:rPr lang="en-US" altLang="cs-CZ" sz="1800" b="1"/>
              <a:t>20.97</a:t>
            </a:r>
          </a:p>
          <a:p>
            <a:pPr algn="r" eaLnBrk="1" hangingPunct="1">
              <a:spcBef>
                <a:spcPct val="0"/>
              </a:spcBef>
              <a:buClrTx/>
              <a:buFontTx/>
              <a:buNone/>
            </a:pPr>
            <a:r>
              <a:rPr lang="en-US" altLang="cs-CZ" sz="1800" b="1"/>
              <a:t>16.78</a:t>
            </a:r>
          </a:p>
          <a:p>
            <a:pPr algn="r" eaLnBrk="1" hangingPunct="1">
              <a:spcBef>
                <a:spcPct val="0"/>
              </a:spcBef>
              <a:buClrTx/>
              <a:buFontTx/>
              <a:buNone/>
            </a:pPr>
            <a:r>
              <a:rPr lang="en-US" altLang="cs-CZ" sz="1800" b="1"/>
              <a:t>13.42</a:t>
            </a:r>
          </a:p>
          <a:p>
            <a:pPr algn="r" eaLnBrk="1" hangingPunct="1">
              <a:spcBef>
                <a:spcPct val="0"/>
              </a:spcBef>
              <a:buClrTx/>
              <a:buFontTx/>
              <a:buNone/>
            </a:pPr>
            <a:r>
              <a:rPr lang="en-US" altLang="cs-CZ" sz="1800" b="1"/>
              <a:t>10.74</a:t>
            </a:r>
          </a:p>
          <a:p>
            <a:pPr algn="r" eaLnBrk="1" hangingPunct="1">
              <a:spcBef>
                <a:spcPct val="0"/>
              </a:spcBef>
              <a:buClrTx/>
              <a:buFontTx/>
              <a:buNone/>
            </a:pPr>
            <a:r>
              <a:rPr lang="en-US" altLang="cs-CZ" sz="1800" b="1"/>
              <a:t>8.59</a:t>
            </a:r>
          </a:p>
          <a:p>
            <a:pPr algn="r" eaLnBrk="1" hangingPunct="1">
              <a:spcBef>
                <a:spcPct val="0"/>
              </a:spcBef>
              <a:buClrTx/>
              <a:buFontTx/>
              <a:buNone/>
            </a:pPr>
            <a:r>
              <a:rPr lang="en-US" altLang="cs-CZ" sz="1800" b="1"/>
              <a:t>6.87</a:t>
            </a:r>
          </a:p>
          <a:p>
            <a:pPr algn="r" eaLnBrk="1" hangingPunct="1">
              <a:spcBef>
                <a:spcPct val="0"/>
              </a:spcBef>
              <a:buClrTx/>
              <a:buFontTx/>
              <a:buNone/>
            </a:pPr>
            <a:r>
              <a:rPr lang="en-US" altLang="cs-CZ" sz="1800" b="1"/>
              <a:t>5.50</a:t>
            </a:r>
          </a:p>
          <a:p>
            <a:pPr algn="r" eaLnBrk="1" hangingPunct="1">
              <a:spcBef>
                <a:spcPct val="0"/>
              </a:spcBef>
              <a:buClrTx/>
              <a:buFontTx/>
              <a:buNone/>
            </a:pPr>
            <a:r>
              <a:rPr lang="en-US" altLang="cs-CZ" sz="1800" b="1"/>
              <a:t>4.40</a:t>
            </a:r>
          </a:p>
          <a:p>
            <a:pPr algn="r" eaLnBrk="1" hangingPunct="1">
              <a:spcBef>
                <a:spcPct val="0"/>
              </a:spcBef>
              <a:buClrTx/>
              <a:buFontTx/>
              <a:buNone/>
            </a:pPr>
            <a:r>
              <a:rPr lang="en-US" altLang="cs-CZ" sz="1800" b="1"/>
              <a:t>17.59</a:t>
            </a:r>
          </a:p>
        </p:txBody>
      </p:sp>
      <p:sp>
        <p:nvSpPr>
          <p:cNvPr id="21512" name="Rectangle 19"/>
          <p:cNvSpPr>
            <a:spLocks noChangeArrowheads="1"/>
          </p:cNvSpPr>
          <p:nvPr/>
        </p:nvSpPr>
        <p:spPr bwMode="auto">
          <a:xfrm rot="5400000">
            <a:off x="5548314" y="4179889"/>
            <a:ext cx="4300537" cy="21748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
        <p:nvSpPr>
          <p:cNvPr id="21513" name="AutoShape 21"/>
          <p:cNvSpPr>
            <a:spLocks noChangeArrowheads="1"/>
          </p:cNvSpPr>
          <p:nvPr/>
        </p:nvSpPr>
        <p:spPr bwMode="auto">
          <a:xfrm>
            <a:off x="7650163" y="6045200"/>
            <a:ext cx="533400" cy="520700"/>
          </a:xfrm>
          <a:prstGeom prst="rightArrow">
            <a:avLst>
              <a:gd name="adj1" fmla="val 50000"/>
              <a:gd name="adj2" fmla="val 35593"/>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
        <p:nvSpPr>
          <p:cNvPr id="39951" name="Text Box 22"/>
          <p:cNvSpPr txBox="1">
            <a:spLocks noChangeArrowheads="1"/>
          </p:cNvSpPr>
          <p:nvPr/>
        </p:nvSpPr>
        <p:spPr bwMode="auto">
          <a:xfrm>
            <a:off x="8015288" y="6164263"/>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solidFill>
                  <a:srgbClr val="0000FF"/>
                </a:solidFill>
              </a:rPr>
              <a:t>$400.00</a:t>
            </a:r>
          </a:p>
        </p:txBody>
      </p:sp>
      <p:sp>
        <p:nvSpPr>
          <p:cNvPr id="39952" name="Line 23"/>
          <p:cNvSpPr>
            <a:spLocks noChangeShapeType="1"/>
          </p:cNvSpPr>
          <p:nvPr/>
        </p:nvSpPr>
        <p:spPr bwMode="auto">
          <a:xfrm flipH="1">
            <a:off x="8167688" y="6232525"/>
            <a:ext cx="82391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953" name="Text Box 28"/>
          <p:cNvSpPr txBox="1">
            <a:spLocks noChangeArrowheads="1"/>
          </p:cNvSpPr>
          <p:nvPr/>
        </p:nvSpPr>
        <p:spPr bwMode="auto">
          <a:xfrm>
            <a:off x="4208464" y="352425"/>
            <a:ext cx="38576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endParaRPr lang="cs-CZ" altLang="cs-CZ" sz="3600" b="1">
              <a:latin typeface="Tahoma" panose="020B0604030504040204" pitchFamily="34" charset="0"/>
            </a:endParaRPr>
          </a:p>
        </p:txBody>
      </p:sp>
      <p:sp>
        <p:nvSpPr>
          <p:cNvPr id="16386" name="Rectangle 2"/>
          <p:cNvSpPr>
            <a:spLocks noChangeArrowheads="1"/>
          </p:cNvSpPr>
          <p:nvPr/>
        </p:nvSpPr>
        <p:spPr bwMode="auto">
          <a:xfrm>
            <a:off x="1524000" y="0"/>
            <a:ext cx="9144000" cy="838200"/>
          </a:xfrm>
          <a:prstGeom prst="rect">
            <a:avLst/>
          </a:prstGeom>
          <a:noFill/>
          <a:ln w="9525">
            <a:noFill/>
            <a:miter lim="800000"/>
            <a:headEnd/>
            <a:tailEnd/>
          </a:ln>
          <a:effectLst/>
        </p:spPr>
        <p:txBody>
          <a:bodyPr anchor="ctr"/>
          <a:lstStyle/>
          <a:p>
            <a:pPr algn="ctr" eaLnBrk="1" hangingPunct="1">
              <a:defRPr/>
            </a:pPr>
            <a:r>
              <a:rPr lang="en-US" sz="3600" b="1" dirty="0">
                <a:solidFill>
                  <a:schemeClr val="bg1"/>
                </a:solidFill>
                <a:latin typeface="+mj-lt"/>
                <a:ea typeface="ＭＳ Ｐゴシック" pitchFamily="17" charset="-128"/>
              </a:rPr>
              <a:t>The</a:t>
            </a:r>
            <a:r>
              <a:rPr lang="en-US" sz="3600" b="1" dirty="0">
                <a:solidFill>
                  <a:schemeClr val="bg1"/>
                </a:solidFill>
                <a:latin typeface="Tahoma" pitchFamily="34" charset="0"/>
                <a:ea typeface="ＭＳ Ｐゴシック" pitchFamily="17" charset="-128"/>
              </a:rPr>
              <a:t> Banking System</a:t>
            </a:r>
          </a:p>
        </p:txBody>
      </p:sp>
      <p:sp>
        <p:nvSpPr>
          <p:cNvPr id="33" name="Rectangle 32"/>
          <p:cNvSpPr/>
          <p:nvPr/>
        </p:nvSpPr>
        <p:spPr>
          <a:xfrm>
            <a:off x="7350125" y="2138363"/>
            <a:ext cx="338138" cy="22066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9956" name="TextBox 3"/>
          <p:cNvSpPr txBox="1">
            <a:spLocks noChangeArrowheads="1"/>
          </p:cNvSpPr>
          <p:nvPr/>
        </p:nvSpPr>
        <p:spPr bwMode="auto">
          <a:xfrm>
            <a:off x="1524000" y="6588126"/>
            <a:ext cx="9032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LO4</a:t>
            </a:r>
          </a:p>
        </p:txBody>
      </p:sp>
      <p:sp>
        <p:nvSpPr>
          <p:cNvPr id="39957" name="Text Box 11"/>
          <p:cNvSpPr txBox="1">
            <a:spLocks noChangeArrowheads="1"/>
          </p:cNvSpPr>
          <p:nvPr/>
        </p:nvSpPr>
        <p:spPr bwMode="auto">
          <a:xfrm>
            <a:off x="9906000" y="6553201"/>
            <a:ext cx="6607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379602AE-42BE-4D2A-A964-417B696040DC}" type="slidenum">
              <a:rPr lang="en-US" altLang="cs-CZ" sz="1400">
                <a:solidFill>
                  <a:schemeClr val="bg1"/>
                </a:solidFill>
                <a:cs typeface="Arial" panose="020B0604020202020204" pitchFamily="34" charset="0"/>
              </a:rPr>
              <a:pPr eaLnBrk="1" hangingPunct="1">
                <a:spcBef>
                  <a:spcPct val="0"/>
                </a:spcBef>
                <a:buClrTx/>
                <a:buFontTx/>
                <a:buNone/>
              </a:pPr>
              <a:t>8</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314441321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512"/>
                                        </p:tgtEl>
                                        <p:attrNameLst>
                                          <p:attrName>style.visibility</p:attrName>
                                        </p:attrNameLst>
                                      </p:cBhvr>
                                      <p:to>
                                        <p:strVal val="visible"/>
                                      </p:to>
                                    </p:set>
                                    <p:animEffect transition="in" filter="wipe(up)">
                                      <p:cBhvr>
                                        <p:cTn id="11" dur="500"/>
                                        <p:tgtEl>
                                          <p:spTgt spid="21512"/>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1513"/>
                                        </p:tgtEl>
                                        <p:attrNameLst>
                                          <p:attrName>style.visibility</p:attrName>
                                        </p:attrNameLst>
                                      </p:cBhvr>
                                      <p:to>
                                        <p:strVal val="visible"/>
                                      </p:to>
                                    </p:set>
                                    <p:animEffect transition="in" filter="wipe(left)">
                                      <p:cBhvr>
                                        <p:cTn id="15" dur="500"/>
                                        <p:tgtEl>
                                          <p:spTgt spid="21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animBg="1"/>
      <p:bldP spid="21513"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p:txBody>
          <a:bodyPr/>
          <a:lstStyle/>
          <a:p>
            <a:pPr eaLnBrk="1" hangingPunct="1"/>
            <a:r>
              <a:rPr lang="cs-CZ" altLang="cs-CZ" sz="3600" b="1" dirty="0"/>
              <a:t>Peněžní multiplikátor</a:t>
            </a:r>
            <a:endParaRPr lang="en-US" altLang="cs-CZ" sz="3600" b="1" dirty="0"/>
          </a:p>
        </p:txBody>
      </p:sp>
      <p:grpSp>
        <p:nvGrpSpPr>
          <p:cNvPr id="41987" name="Group 37"/>
          <p:cNvGrpSpPr>
            <a:grpSpLocks/>
          </p:cNvGrpSpPr>
          <p:nvPr/>
        </p:nvGrpSpPr>
        <p:grpSpPr bwMode="auto">
          <a:xfrm>
            <a:off x="2638633" y="1230313"/>
            <a:ext cx="6902242" cy="1003300"/>
            <a:chOff x="1122736" y="1382713"/>
            <a:chExt cx="6902077" cy="1003300"/>
          </a:xfrm>
        </p:grpSpPr>
        <p:grpSp>
          <p:nvGrpSpPr>
            <p:cNvPr id="41991" name="Group 9"/>
            <p:cNvGrpSpPr>
              <a:grpSpLocks/>
            </p:cNvGrpSpPr>
            <p:nvPr/>
          </p:nvGrpSpPr>
          <p:grpSpPr bwMode="auto">
            <a:xfrm>
              <a:off x="1122736" y="1382713"/>
              <a:ext cx="5682877" cy="974740"/>
              <a:chOff x="1120" y="1140"/>
              <a:chExt cx="3676" cy="582"/>
            </a:xfrm>
          </p:grpSpPr>
          <p:sp>
            <p:nvSpPr>
              <p:cNvPr id="41996" name="Text Box 4"/>
              <p:cNvSpPr txBox="1">
                <a:spLocks noChangeArrowheads="1"/>
              </p:cNvSpPr>
              <p:nvPr/>
            </p:nvSpPr>
            <p:spPr bwMode="auto">
              <a:xfrm>
                <a:off x="1120" y="1179"/>
                <a:ext cx="1014"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Monetary</a:t>
                </a:r>
              </a:p>
              <a:p>
                <a:pPr algn="ctr" eaLnBrk="1" hangingPunct="1">
                  <a:spcBef>
                    <a:spcPct val="0"/>
                  </a:spcBef>
                  <a:buClrTx/>
                  <a:buFontTx/>
                  <a:buNone/>
                </a:pPr>
                <a:r>
                  <a:rPr lang="en-US" altLang="cs-CZ" sz="2400" b="1"/>
                  <a:t>multiplier</a:t>
                </a:r>
              </a:p>
            </p:txBody>
          </p:sp>
          <p:sp>
            <p:nvSpPr>
              <p:cNvPr id="41997" name="Text Box 5"/>
              <p:cNvSpPr txBox="1">
                <a:spLocks noChangeArrowheads="1"/>
              </p:cNvSpPr>
              <p:nvPr/>
            </p:nvSpPr>
            <p:spPr bwMode="auto">
              <a:xfrm>
                <a:off x="2139" y="1256"/>
                <a:ext cx="274"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3200" b="1"/>
                  <a:t>=</a:t>
                </a:r>
              </a:p>
            </p:txBody>
          </p:sp>
          <p:sp>
            <p:nvSpPr>
              <p:cNvPr id="41998" name="Text Box 6"/>
              <p:cNvSpPr txBox="1">
                <a:spLocks noChangeArrowheads="1"/>
              </p:cNvSpPr>
              <p:nvPr/>
            </p:nvSpPr>
            <p:spPr bwMode="auto">
              <a:xfrm>
                <a:off x="3540" y="1140"/>
                <a:ext cx="229"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1</a:t>
                </a:r>
              </a:p>
            </p:txBody>
          </p:sp>
          <p:sp>
            <p:nvSpPr>
              <p:cNvPr id="41999" name="Text Box 7"/>
              <p:cNvSpPr txBox="1">
                <a:spLocks noChangeArrowheads="1"/>
              </p:cNvSpPr>
              <p:nvPr/>
            </p:nvSpPr>
            <p:spPr bwMode="auto">
              <a:xfrm>
                <a:off x="2560" y="1449"/>
                <a:ext cx="2148"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required reserve ratio</a:t>
                </a:r>
              </a:p>
            </p:txBody>
          </p:sp>
          <p:sp>
            <p:nvSpPr>
              <p:cNvPr id="42000" name="Line 8"/>
              <p:cNvSpPr>
                <a:spLocks noChangeShapeType="1"/>
              </p:cNvSpPr>
              <p:nvPr/>
            </p:nvSpPr>
            <p:spPr bwMode="auto">
              <a:xfrm>
                <a:off x="2447" y="1438"/>
                <a:ext cx="2349"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41992" name="Text Box 5"/>
            <p:cNvSpPr txBox="1">
              <a:spLocks noChangeArrowheads="1"/>
            </p:cNvSpPr>
            <p:nvPr/>
          </p:nvSpPr>
          <p:spPr bwMode="auto">
            <a:xfrm>
              <a:off x="6900863" y="1590675"/>
              <a:ext cx="422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3200" b="1"/>
                <a:t>=</a:t>
              </a:r>
            </a:p>
          </p:txBody>
        </p:sp>
        <p:sp>
          <p:nvSpPr>
            <p:cNvPr id="41993" name="Text Box 6"/>
            <p:cNvSpPr txBox="1">
              <a:spLocks noChangeArrowheads="1"/>
            </p:cNvSpPr>
            <p:nvPr/>
          </p:nvSpPr>
          <p:spPr bwMode="auto">
            <a:xfrm>
              <a:off x="7505700" y="13954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1</a:t>
              </a:r>
            </a:p>
          </p:txBody>
        </p:sp>
        <p:sp>
          <p:nvSpPr>
            <p:cNvPr id="41994" name="Text Box 6"/>
            <p:cNvSpPr txBox="1">
              <a:spLocks noChangeArrowheads="1"/>
            </p:cNvSpPr>
            <p:nvPr/>
          </p:nvSpPr>
          <p:spPr bwMode="auto">
            <a:xfrm>
              <a:off x="7523163" y="1928813"/>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cs-CZ" sz="2400" b="1"/>
                <a:t>R</a:t>
              </a:r>
            </a:p>
          </p:txBody>
        </p:sp>
        <p:cxnSp>
          <p:nvCxnSpPr>
            <p:cNvPr id="41995" name="Straight Connector 39"/>
            <p:cNvCxnSpPr>
              <a:cxnSpLocks noChangeShapeType="1"/>
            </p:cNvCxnSpPr>
            <p:nvPr/>
          </p:nvCxnSpPr>
          <p:spPr bwMode="auto">
            <a:xfrm flipV="1">
              <a:off x="7427927" y="1866900"/>
              <a:ext cx="596886" cy="12700"/>
            </a:xfrm>
            <a:prstGeom prst="line">
              <a:avLst/>
            </a:prstGeom>
            <a:noFill/>
            <a:ln w="38100">
              <a:solidFill>
                <a:schemeClr val="tx1"/>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41988" name="TextBox 31"/>
          <p:cNvSpPr txBox="1">
            <a:spLocks noChangeArrowheads="1"/>
          </p:cNvSpPr>
          <p:nvPr/>
        </p:nvSpPr>
        <p:spPr bwMode="auto">
          <a:xfrm>
            <a:off x="1524000" y="6577014"/>
            <a:ext cx="6937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LO5</a:t>
            </a:r>
          </a:p>
        </p:txBody>
      </p:sp>
      <p:pic>
        <p:nvPicPr>
          <p:cNvPr id="41989"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901" y="2787650"/>
            <a:ext cx="3910013" cy="3328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990" name="Text Box 11"/>
          <p:cNvSpPr txBox="1">
            <a:spLocks noChangeArrowheads="1"/>
          </p:cNvSpPr>
          <p:nvPr/>
        </p:nvSpPr>
        <p:spPr bwMode="auto">
          <a:xfrm>
            <a:off x="9906000" y="6553201"/>
            <a:ext cx="6607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32-</a:t>
            </a:r>
            <a:fld id="{4900F6B0-7335-4D72-9CF1-6CEC76C4E436}" type="slidenum">
              <a:rPr lang="en-US" altLang="cs-CZ" sz="1400">
                <a:solidFill>
                  <a:schemeClr val="bg1"/>
                </a:solidFill>
                <a:cs typeface="Arial" panose="020B0604020202020204" pitchFamily="34" charset="0"/>
              </a:rPr>
              <a:pPr eaLnBrk="1" hangingPunct="1">
                <a:spcBef>
                  <a:spcPct val="0"/>
                </a:spcBef>
                <a:buClrTx/>
                <a:buFontTx/>
                <a:buNone/>
              </a:pPr>
              <a:t>9</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4041870509"/>
      </p:ext>
    </p:extLst>
  </p:cSld>
  <p:clrMapOvr>
    <a:masterClrMapping/>
  </p:clrMapOvr>
  <p:transition/>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1794</Words>
  <Application>Microsoft Office PowerPoint</Application>
  <PresentationFormat>Širokoúhlá obrazovka</PresentationFormat>
  <Paragraphs>234</Paragraphs>
  <Slides>20</Slides>
  <Notes>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20</vt:i4>
      </vt:variant>
    </vt:vector>
  </HeadingPairs>
  <TitlesOfParts>
    <vt:vector size="27" baseType="lpstr">
      <vt:lpstr>MS PGothic</vt:lpstr>
      <vt:lpstr>MS PGothic</vt:lpstr>
      <vt:lpstr>Arial</vt:lpstr>
      <vt:lpstr>Calibri</vt:lpstr>
      <vt:lpstr>Calibri Light</vt:lpstr>
      <vt:lpstr>Tahoma</vt:lpstr>
      <vt:lpstr>Motiv Office</vt:lpstr>
      <vt:lpstr>11. Bankovní soustava, tvorba peněz a trh peněz</vt:lpstr>
      <vt:lpstr>BANKY S ČÁSTEČNÝMI REZERVAMI A TVORBA PENĚZ</vt:lpstr>
      <vt:lpstr>Peněžní zásoba</vt:lpstr>
      <vt:lpstr>Peněžní agregáty v ČR podle ČNB</vt:lpstr>
      <vt:lpstr>Vytváření depozitních peněz</vt:lpstr>
      <vt:lpstr>Tvorba peněz. Bankovní systém</vt:lpstr>
      <vt:lpstr>Prezentace aplikace PowerPoint</vt:lpstr>
      <vt:lpstr>Prezentace aplikace PowerPoint</vt:lpstr>
      <vt:lpstr>Peněžní multiplikátor</vt:lpstr>
      <vt:lpstr>Prezentace aplikace PowerPoint</vt:lpstr>
      <vt:lpstr>Peněžní multiplikátor</vt:lpstr>
      <vt:lpstr>Součet nekonečné geometrické řady </vt:lpstr>
      <vt:lpstr>PENĚŽNÍ ZÁSOBA A JEJÍ ZMĚNY</vt:lpstr>
      <vt:lpstr>Operace na volném trhu</vt:lpstr>
      <vt:lpstr>Diskontní půjčky</vt:lpstr>
      <vt:lpstr>Povinná míra bankovních rezerv</vt:lpstr>
      <vt:lpstr>ROVNOVÁHA TRHU PENĚZ</vt:lpstr>
      <vt:lpstr>RŮST PENĚŽNí ZÁSOBY V KRÁTKÉM OBDOBí</vt:lpstr>
      <vt:lpstr>RŮST PENĚŽNí ZÁSOBY V KRÁTKÉM OBDOBí</vt:lpstr>
      <vt:lpstr>RŮST PENĚŽNí ZÁSOBY V DLOUHÉM OBDOBí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 Bankovní soustava, tvorba peněz a trh peněz</dc:title>
  <dc:creator>Čábelková Inna</dc:creator>
  <cp:lastModifiedBy>Čábelková Inna</cp:lastModifiedBy>
  <cp:revision>21</cp:revision>
  <dcterms:created xsi:type="dcterms:W3CDTF">2020-10-29T12:18:57Z</dcterms:created>
  <dcterms:modified xsi:type="dcterms:W3CDTF">2020-10-29T13:42:27Z</dcterms:modified>
</cp:coreProperties>
</file>