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1" r:id="rId9"/>
    <p:sldId id="270" r:id="rId10"/>
    <p:sldId id="271" r:id="rId11"/>
    <p:sldId id="272" r:id="rId12"/>
    <p:sldId id="273" r:id="rId13"/>
    <p:sldId id="268" r:id="rId14"/>
    <p:sldId id="274" r:id="rId15"/>
    <p:sldId id="269" r:id="rId16"/>
    <p:sldId id="259" r:id="rId17"/>
    <p:sldId id="260" r:id="rId18"/>
    <p:sldId id="278" r:id="rId19"/>
    <p:sldId id="279" r:id="rId20"/>
    <p:sldId id="266" r:id="rId21"/>
    <p:sldId id="267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botany.cz/cs/viry-bakterie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Vybrané kapitoly z biologie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Viry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865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Viry rostlin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7677" y="1051536"/>
            <a:ext cx="3578086" cy="41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7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Viry živočichů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621" y="1212941"/>
            <a:ext cx="4682134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25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Některé skupiny virů</a:t>
            </a:r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67200"/>
              </p:ext>
            </p:extLst>
          </p:nvPr>
        </p:nvGraphicFramePr>
        <p:xfrm>
          <a:off x="1562037" y="307848"/>
          <a:ext cx="8191563" cy="4357811"/>
        </p:xfrm>
        <a:graphic>
          <a:graphicData uri="http://schemas.openxmlformats.org/drawingml/2006/table">
            <a:tbl>
              <a:tblPr/>
              <a:tblGrid>
                <a:gridCol w="3997515"/>
                <a:gridCol w="4194048"/>
              </a:tblGrid>
              <a:tr h="9447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Herpesviry</a:t>
                      </a:r>
                      <a:r>
                        <a:rPr kumimoji="0" 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(DNA)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opary, plané neštovice, pásový opar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4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Adenoviry (DNA)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infekce dýchacích cest a očí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2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Paramyxoviry</a:t>
                      </a:r>
                      <a:r>
                        <a:rPr kumimoji="0" 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(RNA)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příušnice, spalničky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79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Koronaviry</a:t>
                      </a:r>
                      <a:r>
                        <a:rPr kumimoji="0" 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(RNA)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nachlazení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20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Retroviry (RNA)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AIDS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B5249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743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Lytický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dirty="0"/>
              <a:t>Bakteriofág se připojí na receptor bakteriální buňky</a:t>
            </a:r>
            <a:r>
              <a:rPr lang="cs-CZ" altLang="cs-CZ" dirty="0" smtClean="0"/>
              <a:t>, který </a:t>
            </a:r>
            <a:r>
              <a:rPr lang="cs-CZ" altLang="cs-CZ" dirty="0"/>
              <a:t>je </a:t>
            </a:r>
            <a:r>
              <a:rPr lang="cs-CZ" altLang="cs-CZ" dirty="0" smtClean="0"/>
              <a:t>specifický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Buněčná </a:t>
            </a:r>
            <a:r>
              <a:rPr lang="cs-CZ" altLang="cs-CZ" dirty="0"/>
              <a:t>stěna se natráví</a:t>
            </a:r>
            <a:r>
              <a:rPr lang="cs-CZ" altLang="cs-CZ" dirty="0" smtClean="0"/>
              <a:t>, proděraví </a:t>
            </a:r>
            <a:r>
              <a:rPr lang="cs-CZ" altLang="cs-CZ" dirty="0"/>
              <a:t>a DNA je z hlavičky fágu vypuzena do buňky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Uvnitř baktérie se fágová DNA přepíše do specifické virové </a:t>
            </a:r>
            <a:r>
              <a:rPr lang="cs-CZ" altLang="cs-CZ" dirty="0" err="1"/>
              <a:t>mRNA</a:t>
            </a:r>
            <a:r>
              <a:rPr lang="cs-CZ" altLang="cs-CZ" dirty="0"/>
              <a:t> (transkripce) a na ribozomech se začne tvořit specifická virová bílkovina na tvorbu </a:t>
            </a:r>
            <a:r>
              <a:rPr lang="cs-CZ" altLang="cs-CZ" dirty="0" smtClean="0"/>
              <a:t>kapsidu(translace)</a:t>
            </a:r>
          </a:p>
          <a:p>
            <a:pPr>
              <a:lnSpc>
                <a:spcPct val="90000"/>
              </a:lnSpc>
            </a:pPr>
            <a:r>
              <a:rPr lang="cs-CZ" altLang="cs-CZ" dirty="0" smtClean="0"/>
              <a:t>Pak </a:t>
            </a:r>
            <a:r>
              <a:rPr lang="cs-CZ" altLang="cs-CZ" dirty="0"/>
              <a:t>proběhne replikace fágové DNA</a:t>
            </a:r>
            <a:r>
              <a:rPr lang="cs-CZ" altLang="cs-CZ" dirty="0" smtClean="0"/>
              <a:t>; ta </a:t>
            </a:r>
            <a:r>
              <a:rPr lang="cs-CZ" altLang="cs-CZ" dirty="0"/>
              <a:t>kondenzuje do klubíčka a proběhne kompletace </a:t>
            </a:r>
            <a:r>
              <a:rPr lang="cs-CZ" altLang="cs-CZ" dirty="0" smtClean="0"/>
              <a:t>virionů (</a:t>
            </a:r>
            <a:r>
              <a:rPr lang="cs-CZ" altLang="cs-CZ" dirty="0"/>
              <a:t>maturace) a buňka se </a:t>
            </a:r>
            <a:r>
              <a:rPr lang="cs-CZ" altLang="cs-CZ" dirty="0" smtClean="0"/>
              <a:t>rozpadne (</a:t>
            </a:r>
            <a:r>
              <a:rPr lang="cs-CZ" altLang="cs-CZ" dirty="0" err="1"/>
              <a:t>lyzuje</a:t>
            </a:r>
            <a:r>
              <a:rPr lang="cs-CZ" altLang="cs-CZ" dirty="0"/>
              <a:t>) a opustí ji cca 300 nových </a:t>
            </a:r>
            <a:r>
              <a:rPr lang="cs-CZ" altLang="cs-CZ" dirty="0" smtClean="0"/>
              <a:t>virionů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375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Lyzogenní cyklus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dirty="0"/>
              <a:t>Při lyzogenním cyklu se fágová DNA nereplikuje</a:t>
            </a:r>
            <a:r>
              <a:rPr lang="cs-CZ" altLang="cs-CZ" dirty="0" smtClean="0"/>
              <a:t>, ale </a:t>
            </a:r>
            <a:r>
              <a:rPr lang="cs-CZ" altLang="cs-CZ" dirty="0"/>
              <a:t>začlení se do chromozomu </a:t>
            </a:r>
            <a:r>
              <a:rPr lang="cs-CZ" altLang="cs-CZ" dirty="0" smtClean="0"/>
              <a:t>baktérie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Takto </a:t>
            </a:r>
            <a:r>
              <a:rPr lang="cs-CZ" altLang="cs-CZ" dirty="0"/>
              <a:t>se pak přenáší do </a:t>
            </a:r>
            <a:r>
              <a:rPr lang="cs-CZ" altLang="cs-CZ" dirty="0" err="1"/>
              <a:t>dceřinných</a:t>
            </a:r>
            <a:r>
              <a:rPr lang="cs-CZ" altLang="cs-CZ" dirty="0"/>
              <a:t> buněk a označuje </a:t>
            </a:r>
            <a:r>
              <a:rPr lang="cs-CZ" altLang="cs-CZ" dirty="0" smtClean="0"/>
              <a:t>se jako </a:t>
            </a:r>
            <a:r>
              <a:rPr lang="cs-CZ" altLang="cs-CZ" b="1" i="1" dirty="0" smtClean="0"/>
              <a:t>profág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Bakteriální buňka </a:t>
            </a:r>
            <a:r>
              <a:rPr lang="cs-CZ" altLang="cs-CZ" dirty="0"/>
              <a:t>obsahující </a:t>
            </a:r>
            <a:r>
              <a:rPr lang="cs-CZ" altLang="cs-CZ" dirty="0" err="1"/>
              <a:t>profága</a:t>
            </a:r>
            <a:r>
              <a:rPr lang="cs-CZ" altLang="cs-CZ" dirty="0"/>
              <a:t> je imunní vůči infekci stejným fágem a označuje se jako </a:t>
            </a:r>
            <a:r>
              <a:rPr lang="cs-CZ" altLang="cs-CZ" dirty="0" smtClean="0"/>
              <a:t>lyzogenní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Lyzogenní </a:t>
            </a:r>
            <a:r>
              <a:rPr lang="cs-CZ" altLang="cs-CZ" dirty="0"/>
              <a:t>bakterie může buď spontánně či vlivem indukčních činitelů (</a:t>
            </a:r>
            <a:r>
              <a:rPr lang="cs-CZ" altLang="cs-CZ" dirty="0" err="1"/>
              <a:t>fyz</a:t>
            </a:r>
            <a:r>
              <a:rPr lang="cs-CZ" altLang="cs-CZ" dirty="0"/>
              <a:t>.,</a:t>
            </a:r>
            <a:r>
              <a:rPr lang="cs-CZ" altLang="cs-CZ" dirty="0" err="1"/>
              <a:t>chem</a:t>
            </a:r>
            <a:r>
              <a:rPr lang="cs-CZ" altLang="cs-CZ" dirty="0"/>
              <a:t>.) přejít do lytického cyklu-profág se vyčlení z chromozomu a replikuje se jako v lytickém cyklu a bakterie se </a:t>
            </a:r>
            <a:r>
              <a:rPr lang="cs-CZ" altLang="cs-CZ" dirty="0" smtClean="0"/>
              <a:t>rozpadá (</a:t>
            </a:r>
            <a:r>
              <a:rPr lang="cs-CZ" altLang="cs-CZ" dirty="0" err="1" smtClean="0"/>
              <a:t>zlyzuje</a:t>
            </a:r>
            <a:r>
              <a:rPr lang="cs-CZ" altLang="cs-CZ" dirty="0" smtClean="0"/>
              <a:t>)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698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1124312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68" y="531496"/>
            <a:ext cx="8604250" cy="577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2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Antigenita</a:t>
            </a:r>
            <a:r>
              <a:rPr lang="cs-CZ" dirty="0" smtClean="0"/>
              <a:t> viru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= specifita</a:t>
            </a:r>
          </a:p>
          <a:p>
            <a:r>
              <a:rPr lang="cs-CZ" dirty="0" smtClean="0"/>
              <a:t>Aby virus přilnul k povrchu hostitelské buňky, musí být opatřen specifickými receptory</a:t>
            </a:r>
          </a:p>
          <a:p>
            <a:r>
              <a:rPr lang="cs-CZ" dirty="0" smtClean="0"/>
              <a:t>Princip „zámku a klíče“</a:t>
            </a:r>
          </a:p>
          <a:p>
            <a:r>
              <a:rPr lang="cs-CZ" dirty="0" smtClean="0"/>
              <a:t>Buňka buď přijme celý virion nebo jen NK, pokud vstoupí celý virion – obal je rozpuštěn hydrolytickými enzymy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930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virulence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Nakažlivá schopnost mikroorganismů vyvolat infekční onemocnění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214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 viru do buňky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a) Virion bez obalu se naváže na specifické receptory na povrchu hostitelské buňky, lokálně změní vlastnosti membrány a vpraví dovnitř svou NK</a:t>
            </a:r>
          </a:p>
          <a:p>
            <a:r>
              <a:rPr lang="cs-CZ" dirty="0" smtClean="0"/>
              <a:t>b) Většina obalených virů spojí svou membránu s membránou hostitelské buňky a stanou se  jejich součástí a svůj obsah vylijí do buňky</a:t>
            </a:r>
          </a:p>
          <a:p>
            <a:r>
              <a:rPr lang="cs-CZ" dirty="0"/>
              <a:t>c</a:t>
            </a:r>
            <a:r>
              <a:rPr lang="cs-CZ" dirty="0" smtClean="0"/>
              <a:t>) Endocytóza – pohlcení pomocí váčku, který se odtrhne od membrány a vir obalí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6737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Výstup viru z buňky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Lyzace</a:t>
            </a:r>
            <a:r>
              <a:rPr lang="cs-CZ" b="1" dirty="0" smtClean="0"/>
              <a:t> buňky </a:t>
            </a:r>
            <a:r>
              <a:rPr lang="cs-CZ" dirty="0" smtClean="0"/>
              <a:t>– buňka praskne a viry se vysypou ven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err="1" smtClean="0"/>
              <a:t>Exocytóza</a:t>
            </a:r>
            <a:r>
              <a:rPr lang="cs-CZ" b="1" dirty="0" smtClean="0"/>
              <a:t> </a:t>
            </a:r>
            <a:r>
              <a:rPr lang="cs-CZ" dirty="0" smtClean="0"/>
              <a:t>– virus využije kousek membrány hostitelské buňky (obalený virus)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005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Nebuněčné částice heterogenní skupiny</a:t>
            </a:r>
          </a:p>
          <a:p>
            <a:r>
              <a:rPr lang="cs-CZ" dirty="0" smtClean="0"/>
              <a:t>Virus = znamená </a:t>
            </a:r>
            <a:r>
              <a:rPr lang="cs-CZ" b="1" dirty="0" smtClean="0"/>
              <a:t>jed</a:t>
            </a:r>
          </a:p>
          <a:p>
            <a:r>
              <a:rPr lang="cs-CZ" u="sng" dirty="0" smtClean="0"/>
              <a:t>Na pomezí mezi živou a neživou přírodou</a:t>
            </a:r>
          </a:p>
          <a:p>
            <a:r>
              <a:rPr lang="cs-CZ" dirty="0" smtClean="0"/>
              <a:t>Závislí na hostitelské buňce</a:t>
            </a:r>
          </a:p>
          <a:p>
            <a:r>
              <a:rPr lang="cs-CZ" dirty="0" smtClean="0"/>
              <a:t>Nitrobuněční parazité</a:t>
            </a:r>
          </a:p>
          <a:p>
            <a:r>
              <a:rPr lang="cs-CZ" dirty="0" smtClean="0"/>
              <a:t>Schopné rychlé mutace</a:t>
            </a:r>
          </a:p>
          <a:p>
            <a:r>
              <a:rPr lang="cs-CZ" altLang="cs-CZ" dirty="0">
                <a:solidFill>
                  <a:srgbClr val="A21902"/>
                </a:solidFill>
              </a:rPr>
              <a:t>10 – 300 </a:t>
            </a:r>
            <a:r>
              <a:rPr lang="cs-CZ" altLang="cs-CZ" dirty="0" err="1" smtClean="0">
                <a:solidFill>
                  <a:srgbClr val="A21902"/>
                </a:solidFill>
              </a:rPr>
              <a:t>nm</a:t>
            </a:r>
            <a:endParaRPr lang="cs-CZ" altLang="cs-CZ" dirty="0">
              <a:solidFill>
                <a:srgbClr val="A21902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930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Viry a imunitní systém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/>
              <a:t>O</a:t>
            </a:r>
            <a:r>
              <a:rPr lang="cs-CZ" altLang="cs-CZ" b="1" dirty="0" smtClean="0"/>
              <a:t>branyschopnost</a:t>
            </a:r>
            <a:r>
              <a:rPr lang="cs-CZ" altLang="cs-CZ" dirty="0" smtClean="0"/>
              <a:t> </a:t>
            </a:r>
            <a:r>
              <a:rPr lang="cs-CZ" altLang="cs-CZ" dirty="0"/>
              <a:t>= imunitní systém umí některé viry zničit</a:t>
            </a:r>
          </a:p>
          <a:p>
            <a:r>
              <a:rPr lang="cs-CZ" altLang="cs-CZ" dirty="0"/>
              <a:t>N</a:t>
            </a:r>
            <a:r>
              <a:rPr lang="cs-CZ" altLang="cs-CZ" dirty="0" smtClean="0"/>
              <a:t>ěkteré </a:t>
            </a:r>
            <a:r>
              <a:rPr lang="cs-CZ" altLang="cs-CZ" dirty="0"/>
              <a:t>viry se umí skrývat před imunitním systémem – </a:t>
            </a:r>
            <a:r>
              <a:rPr lang="cs-CZ" altLang="cs-CZ" dirty="0" smtClean="0"/>
              <a:t>např. herpes viry </a:t>
            </a:r>
            <a:r>
              <a:rPr lang="cs-CZ" altLang="cs-CZ" dirty="0" smtClean="0">
                <a:sym typeface="Wingdings" panose="05000000000000000000" pitchFamily="2" charset="2"/>
              </a:rPr>
              <a:t> </a:t>
            </a:r>
            <a:r>
              <a:rPr lang="cs-CZ" altLang="cs-CZ" dirty="0" smtClean="0"/>
              <a:t>opakovaná </a:t>
            </a:r>
            <a:r>
              <a:rPr lang="cs-CZ" altLang="cs-CZ" dirty="0"/>
              <a:t>onemocnění (opary</a:t>
            </a:r>
            <a:r>
              <a:rPr lang="cs-CZ" altLang="cs-CZ" dirty="0" smtClean="0"/>
              <a:t>)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dirty="0"/>
              <a:t>V</a:t>
            </a:r>
            <a:r>
              <a:rPr lang="cs-CZ" altLang="cs-CZ" dirty="0" smtClean="0"/>
              <a:t>irus </a:t>
            </a:r>
            <a:r>
              <a:rPr lang="cs-CZ" altLang="cs-CZ" dirty="0"/>
              <a:t>HIV – ničí imunitní systém </a:t>
            </a:r>
            <a:r>
              <a:rPr lang="cs-CZ" altLang="cs-CZ" dirty="0" smtClean="0"/>
              <a:t>(pomocné T-lymfocyty – </a:t>
            </a:r>
            <a:r>
              <a:rPr lang="cs-CZ" altLang="cs-CZ" dirty="0" err="1" smtClean="0"/>
              <a:t>helper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7020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léčba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 smtClean="0"/>
              <a:t>Antivirotika</a:t>
            </a:r>
            <a:endParaRPr lang="cs-CZ" altLang="cs-CZ" dirty="0" smtClean="0"/>
          </a:p>
          <a:p>
            <a:pPr marL="0" indent="0">
              <a:buNone/>
            </a:pPr>
            <a:endParaRPr lang="cs-CZ" altLang="cs-CZ" dirty="0" smtClean="0"/>
          </a:p>
          <a:p>
            <a:r>
              <a:rPr lang="cs-CZ" altLang="cs-CZ" dirty="0"/>
              <a:t>L</a:t>
            </a:r>
            <a:r>
              <a:rPr lang="cs-CZ" altLang="cs-CZ" dirty="0" smtClean="0"/>
              <a:t>éky </a:t>
            </a:r>
            <a:r>
              <a:rPr lang="cs-CZ" altLang="cs-CZ" dirty="0"/>
              <a:t>zabraňují vstupu do buňky – virus se nemůže množit</a:t>
            </a:r>
          </a:p>
          <a:p>
            <a:r>
              <a:rPr lang="cs-CZ" altLang="cs-CZ" dirty="0" smtClean="0"/>
              <a:t>Potlačování </a:t>
            </a:r>
            <a:r>
              <a:rPr lang="cs-CZ" altLang="cs-CZ" dirty="0"/>
              <a:t>příznaků</a:t>
            </a:r>
          </a:p>
          <a:p>
            <a:r>
              <a:rPr lang="cs-CZ" altLang="cs-CZ" b="1" dirty="0" smtClean="0"/>
              <a:t>Imunizace</a:t>
            </a:r>
            <a:r>
              <a:rPr lang="cs-CZ" altLang="cs-CZ" dirty="0" smtClean="0"/>
              <a:t> </a:t>
            </a:r>
            <a:r>
              <a:rPr lang="cs-CZ" altLang="cs-CZ" dirty="0"/>
              <a:t>(očkování) – hepatitida, chřipka, neštovice,..</a:t>
            </a:r>
          </a:p>
          <a:p>
            <a:r>
              <a:rPr lang="cs-CZ" altLang="cs-CZ" dirty="0"/>
              <a:t>N</a:t>
            </a:r>
            <a:r>
              <a:rPr lang="cs-CZ" altLang="cs-CZ" dirty="0" smtClean="0"/>
              <a:t>ěkteré </a:t>
            </a:r>
            <a:r>
              <a:rPr lang="cs-CZ" altLang="cs-CZ" dirty="0"/>
              <a:t>viry </a:t>
            </a:r>
            <a:r>
              <a:rPr lang="cs-CZ" altLang="cs-CZ"/>
              <a:t>dnes </a:t>
            </a:r>
            <a:r>
              <a:rPr lang="cs-CZ" altLang="cs-CZ" smtClean="0"/>
              <a:t>vymýceny </a:t>
            </a:r>
            <a:r>
              <a:rPr lang="cs-CZ" altLang="cs-CZ" dirty="0"/>
              <a:t>– např. </a:t>
            </a:r>
            <a:r>
              <a:rPr lang="cs-CZ" altLang="cs-CZ" u="sng" dirty="0"/>
              <a:t>pravé </a:t>
            </a:r>
            <a:r>
              <a:rPr lang="cs-CZ" altLang="cs-CZ" u="sng" dirty="0" smtClean="0"/>
              <a:t>neštovice (1980)</a:t>
            </a:r>
            <a:endParaRPr lang="cs-CZ" altLang="cs-CZ" u="sng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091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http://botany.cz/cs/viry-bakterie/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310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Viroidy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Nejmenší infekční částice</a:t>
            </a:r>
          </a:p>
          <a:p>
            <a:r>
              <a:rPr lang="cs-CZ" b="1" dirty="0" smtClean="0"/>
              <a:t>Stavba: </a:t>
            </a:r>
            <a:r>
              <a:rPr lang="cs-CZ" dirty="0" err="1" smtClean="0"/>
              <a:t>jednořetězcová</a:t>
            </a:r>
            <a:r>
              <a:rPr lang="cs-CZ" dirty="0"/>
              <a:t> </a:t>
            </a:r>
            <a:r>
              <a:rPr lang="cs-CZ" dirty="0" smtClean="0"/>
              <a:t>cyklická RNA</a:t>
            </a:r>
          </a:p>
          <a:p>
            <a:r>
              <a:rPr lang="cs-CZ" u="sng" dirty="0" smtClean="0"/>
              <a:t>Nejsou obalené </a:t>
            </a:r>
            <a:r>
              <a:rPr lang="cs-CZ" u="sng" dirty="0" err="1" smtClean="0"/>
              <a:t>kapsidovými</a:t>
            </a:r>
            <a:r>
              <a:rPr lang="cs-CZ" u="sng" dirty="0" smtClean="0"/>
              <a:t> proteiny</a:t>
            </a:r>
          </a:p>
          <a:p>
            <a:r>
              <a:rPr lang="cs-CZ" dirty="0" smtClean="0"/>
              <a:t>Existuje domněnka, že viroidy vznikají z RNA virů; „uniklé“ introny</a:t>
            </a:r>
          </a:p>
          <a:p>
            <a:r>
              <a:rPr lang="cs-CZ" dirty="0" smtClean="0"/>
              <a:t>Napadají rostliny (např. </a:t>
            </a:r>
            <a:r>
              <a:rPr lang="cs-CZ" dirty="0" err="1" smtClean="0"/>
              <a:t>vřetenovinost</a:t>
            </a:r>
            <a:r>
              <a:rPr lang="cs-CZ" dirty="0" smtClean="0"/>
              <a:t> hlíz u brambor)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8804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priony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Nekonvenční viry</a:t>
            </a:r>
          </a:p>
          <a:p>
            <a:r>
              <a:rPr lang="cs-CZ" dirty="0" smtClean="0"/>
              <a:t>Postihují šedou kůru mozkovou savců – degenerace CNS (např. BSE)</a:t>
            </a:r>
          </a:p>
          <a:p>
            <a:r>
              <a:rPr lang="cs-CZ" dirty="0" smtClean="0"/>
              <a:t>Onemocnění je  přenosné</a:t>
            </a:r>
          </a:p>
          <a:p>
            <a:r>
              <a:rPr lang="cs-CZ" dirty="0" smtClean="0"/>
              <a:t>Hydrofobní proteiny, které v cytoplazmě agregují do shluků tyčinkovitých částic, bez nukleové kyseliny</a:t>
            </a:r>
          </a:p>
          <a:p>
            <a:r>
              <a:rPr lang="cs-CZ" u="sng" dirty="0" smtClean="0"/>
              <a:t>Odolné vůči vysokým teplotám a působení chemikálií a v půdě přežívají mnoho let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03684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virové částice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Virová částice = </a:t>
            </a:r>
            <a:r>
              <a:rPr lang="cs-CZ" altLang="cs-CZ" dirty="0" smtClean="0">
                <a:solidFill>
                  <a:srgbClr val="A21902"/>
                </a:solidFill>
              </a:rPr>
              <a:t>virion</a:t>
            </a:r>
          </a:p>
          <a:p>
            <a:r>
              <a:rPr lang="cs-CZ" altLang="cs-CZ" u="sng" dirty="0" smtClean="0"/>
              <a:t>Nukleová </a:t>
            </a:r>
            <a:r>
              <a:rPr lang="cs-CZ" altLang="cs-CZ" u="sng" dirty="0"/>
              <a:t>kyselina:</a:t>
            </a:r>
            <a:r>
              <a:rPr lang="cs-CZ" altLang="cs-CZ" dirty="0"/>
              <a:t> RNA nebo </a:t>
            </a:r>
            <a:r>
              <a:rPr lang="cs-CZ" altLang="cs-CZ" dirty="0" smtClean="0"/>
              <a:t>DNA (nukleoid)</a:t>
            </a:r>
            <a:endParaRPr lang="cs-CZ" altLang="cs-CZ" dirty="0"/>
          </a:p>
          <a:p>
            <a:r>
              <a:rPr lang="cs-CZ" altLang="cs-CZ" u="sng" dirty="0"/>
              <a:t>Bílkovinný obal</a:t>
            </a:r>
            <a:r>
              <a:rPr lang="cs-CZ" altLang="cs-CZ" dirty="0"/>
              <a:t>: </a:t>
            </a:r>
            <a:r>
              <a:rPr lang="cs-CZ" altLang="cs-CZ" i="1" dirty="0" err="1" smtClean="0"/>
              <a:t>kapsid</a:t>
            </a:r>
            <a:r>
              <a:rPr lang="cs-CZ" altLang="cs-CZ" dirty="0" err="1" smtClean="0">
                <a:sym typeface="Wingdings" panose="05000000000000000000" pitchFamily="2" charset="2"/>
              </a:rPr>
              <a:t></a:t>
            </a:r>
            <a:r>
              <a:rPr lang="cs-CZ" altLang="cs-CZ" dirty="0" err="1" smtClean="0"/>
              <a:t>tvořen</a:t>
            </a:r>
            <a:r>
              <a:rPr lang="cs-CZ" altLang="cs-CZ" dirty="0" smtClean="0"/>
              <a:t> </a:t>
            </a:r>
            <a:r>
              <a:rPr lang="cs-CZ" altLang="cs-CZ" dirty="0"/>
              <a:t>z podjednotek zvaných </a:t>
            </a:r>
            <a:r>
              <a:rPr lang="cs-CZ" altLang="cs-CZ" i="1" dirty="0" err="1"/>
              <a:t>kapsomery</a:t>
            </a:r>
            <a:endParaRPr lang="cs-CZ" altLang="cs-CZ" dirty="0"/>
          </a:p>
          <a:p>
            <a:r>
              <a:rPr lang="cs-CZ" altLang="cs-CZ" dirty="0"/>
              <a:t>Nukleová kyselina + kapsid= </a:t>
            </a:r>
            <a:r>
              <a:rPr lang="cs-CZ" altLang="cs-CZ" dirty="0" err="1"/>
              <a:t>nukleokapsid</a:t>
            </a:r>
            <a:endParaRPr lang="cs-CZ" altLang="cs-CZ" u="sng" dirty="0"/>
          </a:p>
          <a:p>
            <a:r>
              <a:rPr lang="cs-CZ" dirty="0" smtClean="0"/>
              <a:t>Některé viriony mají ještě membránový obal (bílkoviny, fosfolipidy)</a:t>
            </a:r>
          </a:p>
          <a:p>
            <a:r>
              <a:rPr lang="cs-CZ" dirty="0" smtClean="0"/>
              <a:t>Často obsahují enzymy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482" y="3615475"/>
            <a:ext cx="3992336" cy="281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85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virové částice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u="sng" dirty="0"/>
              <a:t>Vnější obal (membránový obal):</a:t>
            </a:r>
            <a:r>
              <a:rPr lang="cs-CZ" altLang="cs-CZ" dirty="0"/>
              <a:t> </a:t>
            </a:r>
            <a:r>
              <a:rPr lang="cs-CZ" altLang="cs-CZ" dirty="0" err="1"/>
              <a:t>nukleokapsid</a:t>
            </a:r>
            <a:r>
              <a:rPr lang="cs-CZ" altLang="cs-CZ" dirty="0"/>
              <a:t> některých virů – tzv.</a:t>
            </a:r>
            <a:r>
              <a:rPr lang="cs-CZ" altLang="cs-CZ" i="1" dirty="0"/>
              <a:t> obalených virů- </a:t>
            </a:r>
            <a:r>
              <a:rPr lang="cs-CZ" altLang="cs-CZ" dirty="0"/>
              <a:t>uzavřen do membrány pocházející z jaderné nebo cytoplazmatické membrány hostitelské </a:t>
            </a:r>
            <a:r>
              <a:rPr lang="cs-CZ" altLang="cs-CZ" dirty="0" smtClean="0"/>
              <a:t>buňky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b="1" dirty="0"/>
              <a:t>Viry obalené </a:t>
            </a:r>
            <a:r>
              <a:rPr lang="cs-CZ" altLang="cs-CZ" dirty="0"/>
              <a:t>- </a:t>
            </a:r>
            <a:r>
              <a:rPr lang="cs-CZ" altLang="cs-CZ" dirty="0" err="1"/>
              <a:t>nukleokapsid</a:t>
            </a:r>
            <a:r>
              <a:rPr lang="cs-CZ" altLang="cs-CZ" dirty="0"/>
              <a:t> má vnější obal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Viry neobalené </a:t>
            </a:r>
            <a:r>
              <a:rPr lang="cs-CZ" altLang="cs-CZ" dirty="0"/>
              <a:t>- </a:t>
            </a:r>
            <a:r>
              <a:rPr lang="cs-CZ" altLang="cs-CZ" dirty="0" err="1"/>
              <a:t>nukleokapsid</a:t>
            </a:r>
            <a:r>
              <a:rPr lang="cs-CZ" altLang="cs-CZ" dirty="0"/>
              <a:t> nemá vnější obal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21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virů dle nukleové kyseliny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A21902"/>
                </a:solidFill>
              </a:rPr>
              <a:t>DNA viry</a:t>
            </a:r>
            <a:r>
              <a:rPr lang="cs-CZ" altLang="cs-CZ" dirty="0"/>
              <a:t> – bradavice, opar, pásový opar, virová hepatitida B, plané </a:t>
            </a:r>
            <a:r>
              <a:rPr lang="cs-CZ" altLang="cs-CZ" dirty="0" smtClean="0"/>
              <a:t>neštovice,…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>
                <a:solidFill>
                  <a:srgbClr val="A21902"/>
                </a:solidFill>
              </a:rPr>
              <a:t>RNA viry</a:t>
            </a:r>
            <a:r>
              <a:rPr lang="cs-CZ" altLang="cs-CZ" dirty="0"/>
              <a:t> – </a:t>
            </a:r>
            <a:r>
              <a:rPr lang="cs-CZ" altLang="cs-CZ" dirty="0" smtClean="0"/>
              <a:t>AIDS, </a:t>
            </a:r>
            <a:r>
              <a:rPr lang="cs-CZ" altLang="cs-CZ" dirty="0"/>
              <a:t>dětská obrna, virová hepatitida A, chřipka, příušnice, spalničky, vzteklina, klíšťová encefalitida, </a:t>
            </a:r>
            <a:r>
              <a:rPr lang="cs-CZ" altLang="cs-CZ" dirty="0" smtClean="0"/>
              <a:t>zarděnky,…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37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Pomalé a rychlé viry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b="1" dirty="0" smtClean="0"/>
              <a:t>Pomalé </a:t>
            </a:r>
            <a:r>
              <a:rPr lang="cs-CZ" altLang="cs-CZ" b="1" dirty="0"/>
              <a:t>viry</a:t>
            </a:r>
            <a:r>
              <a:rPr lang="cs-CZ" altLang="cs-CZ" dirty="0"/>
              <a:t>: způsobují závažné choroby až po letech (HIV</a:t>
            </a:r>
            <a:r>
              <a:rPr lang="cs-CZ" altLang="cs-CZ" dirty="0" smtClean="0"/>
              <a:t>)</a:t>
            </a:r>
          </a:p>
          <a:p>
            <a:pPr marL="0" indent="0">
              <a:buNone/>
            </a:pPr>
            <a:endParaRPr lang="cs-CZ" altLang="cs-CZ" dirty="0"/>
          </a:p>
          <a:p>
            <a:r>
              <a:rPr lang="cs-CZ" altLang="cs-CZ" b="1" dirty="0" smtClean="0"/>
              <a:t>Rychlé </a:t>
            </a:r>
            <a:r>
              <a:rPr lang="cs-CZ" altLang="cs-CZ" b="1" dirty="0"/>
              <a:t>viry</a:t>
            </a:r>
            <a:r>
              <a:rPr lang="cs-CZ" altLang="cs-CZ" dirty="0"/>
              <a:t>: </a:t>
            </a:r>
            <a:r>
              <a:rPr lang="cs-CZ" altLang="cs-CZ" dirty="0" smtClean="0"/>
              <a:t>vzteklina (využívá </a:t>
            </a:r>
            <a:r>
              <a:rPr lang="cs-CZ" altLang="cs-CZ" dirty="0" err="1" smtClean="0"/>
              <a:t>motoneurony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186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526" y="327697"/>
            <a:ext cx="5945759" cy="40253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https://www.svscr.cz/zdravi-zvirat/vzteklina/</a:t>
            </a:r>
          </a:p>
        </p:txBody>
      </p:sp>
    </p:spTree>
    <p:extLst>
      <p:ext uri="{BB962C8B-B14F-4D97-AF65-F5344CB8AC3E}">
        <p14:creationId xmlns:p14="http://schemas.microsoft.com/office/powerpoint/2010/main" val="251419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Hostitelé virů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Rostliny </a:t>
            </a:r>
            <a:r>
              <a:rPr lang="cs-CZ" altLang="cs-CZ" dirty="0"/>
              <a:t>– např. virus tabákové </a:t>
            </a:r>
            <a:r>
              <a:rPr lang="cs-CZ" altLang="cs-CZ" dirty="0" smtClean="0"/>
              <a:t>mozaiky (</a:t>
            </a:r>
            <a:r>
              <a:rPr lang="cs-CZ" altLang="cs-CZ" dirty="0" err="1" smtClean="0"/>
              <a:t>fytoviry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 smtClean="0"/>
              <a:t>Bakterie </a:t>
            </a:r>
            <a:r>
              <a:rPr lang="cs-CZ" altLang="cs-CZ" dirty="0"/>
              <a:t>= bakteriofágy</a:t>
            </a:r>
          </a:p>
          <a:p>
            <a:r>
              <a:rPr lang="cs-CZ" altLang="cs-CZ" dirty="0" smtClean="0"/>
              <a:t>Živočichové </a:t>
            </a:r>
            <a:r>
              <a:rPr lang="cs-CZ" altLang="cs-CZ" dirty="0"/>
              <a:t>– např. HIV</a:t>
            </a:r>
            <a:r>
              <a:rPr lang="cs-CZ" altLang="cs-CZ" dirty="0" smtClean="0"/>
              <a:t>,..(</a:t>
            </a:r>
            <a:r>
              <a:rPr lang="cs-CZ" altLang="cs-CZ" dirty="0" err="1" smtClean="0"/>
              <a:t>zooviry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 smtClean="0"/>
              <a:t>Sinice </a:t>
            </a:r>
            <a:r>
              <a:rPr lang="cs-CZ" altLang="cs-CZ" dirty="0"/>
              <a:t>= </a:t>
            </a:r>
            <a:r>
              <a:rPr lang="cs-CZ" altLang="cs-CZ" dirty="0" err="1"/>
              <a:t>cyanofágové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414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Bakteriální viry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766" y="847330"/>
            <a:ext cx="2918243" cy="43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26372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</TotalTime>
  <Words>623</Words>
  <Application>Microsoft Office PowerPoint</Application>
  <PresentationFormat>Širokoúhlá obrazovka</PresentationFormat>
  <Paragraphs>100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Century Gothic</vt:lpstr>
      <vt:lpstr>Times New Roman</vt:lpstr>
      <vt:lpstr>Wingdings</vt:lpstr>
      <vt:lpstr>Wingdings 3</vt:lpstr>
      <vt:lpstr>Řez</vt:lpstr>
      <vt:lpstr>Vybrané kapitoly z biologie</vt:lpstr>
      <vt:lpstr>Charakteristika</vt:lpstr>
      <vt:lpstr>Stavba virové částice</vt:lpstr>
      <vt:lpstr>Stavba virové částice</vt:lpstr>
      <vt:lpstr>Typy virů dle nukleové kyseliny</vt:lpstr>
      <vt:lpstr>Pomalé a rychlé viry</vt:lpstr>
      <vt:lpstr>https://www.svscr.cz/zdravi-zvirat/vzteklina/</vt:lpstr>
      <vt:lpstr>Hostitelé virů</vt:lpstr>
      <vt:lpstr>Bakteriální viry</vt:lpstr>
      <vt:lpstr>Viry rostlin</vt:lpstr>
      <vt:lpstr>Viry živočichů</vt:lpstr>
      <vt:lpstr>Některé skupiny virů</vt:lpstr>
      <vt:lpstr>Lytický cyklus</vt:lpstr>
      <vt:lpstr>Lyzogenní cyklus</vt:lpstr>
      <vt:lpstr>Prezentace aplikace PowerPoint</vt:lpstr>
      <vt:lpstr>Antigenita viru</vt:lpstr>
      <vt:lpstr>virulence</vt:lpstr>
      <vt:lpstr>Vstup viru do buňky</vt:lpstr>
      <vt:lpstr>Výstup viru z buňky</vt:lpstr>
      <vt:lpstr>Viry a imunitní systém</vt:lpstr>
      <vt:lpstr>léčba</vt:lpstr>
      <vt:lpstr>Prezentace aplikace PowerPoint</vt:lpstr>
      <vt:lpstr>Viroidy</vt:lpstr>
      <vt:lpstr>priony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kapitoly z biologie</dc:title>
  <dc:creator>Doug</dc:creator>
  <cp:lastModifiedBy>Alena Thorovska</cp:lastModifiedBy>
  <cp:revision>16</cp:revision>
  <dcterms:created xsi:type="dcterms:W3CDTF">2015-10-05T10:07:54Z</dcterms:created>
  <dcterms:modified xsi:type="dcterms:W3CDTF">2020-10-13T07:30:24Z</dcterms:modified>
</cp:coreProperties>
</file>