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8" r:id="rId3"/>
    <p:sldId id="313" r:id="rId4"/>
    <p:sldId id="292" r:id="rId5"/>
    <p:sldId id="257" r:id="rId6"/>
    <p:sldId id="307" r:id="rId7"/>
    <p:sldId id="308" r:id="rId8"/>
    <p:sldId id="260" r:id="rId9"/>
    <p:sldId id="261" r:id="rId10"/>
    <p:sldId id="259" r:id="rId11"/>
    <p:sldId id="262" r:id="rId12"/>
    <p:sldId id="263" r:id="rId13"/>
    <p:sldId id="265" r:id="rId14"/>
    <p:sldId id="266" r:id="rId15"/>
    <p:sldId id="267" r:id="rId16"/>
    <p:sldId id="269" r:id="rId17"/>
    <p:sldId id="309" r:id="rId18"/>
    <p:sldId id="294" r:id="rId19"/>
    <p:sldId id="293" r:id="rId20"/>
    <p:sldId id="301" r:id="rId21"/>
    <p:sldId id="310" r:id="rId22"/>
    <p:sldId id="264" r:id="rId23"/>
    <p:sldId id="271" r:id="rId24"/>
    <p:sldId id="273" r:id="rId25"/>
    <p:sldId id="272" r:id="rId26"/>
    <p:sldId id="274" r:id="rId27"/>
    <p:sldId id="290" r:id="rId28"/>
    <p:sldId id="299" r:id="rId29"/>
    <p:sldId id="300" r:id="rId30"/>
    <p:sldId id="303" r:id="rId31"/>
    <p:sldId id="302" r:id="rId32"/>
    <p:sldId id="304" r:id="rId33"/>
    <p:sldId id="305"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8" r:id="rId47"/>
    <p:sldId id="291" r:id="rId48"/>
    <p:sldId id="296" r:id="rId49"/>
    <p:sldId id="297" r:id="rId50"/>
    <p:sldId id="298" r:id="rId51"/>
    <p:sldId id="311" r:id="rId52"/>
    <p:sldId id="312" r:id="rId53"/>
    <p:sldId id="306" r:id="rId54"/>
    <p:sldId id="289" r:id="rId5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7B595A-63FC-4FD6-BF78-5F7AB358CB2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3F2BC377-7CBE-4220-A25C-1092613AF66D}">
      <dgm:prSet/>
      <dgm:spPr/>
      <dgm:t>
        <a:bodyPr/>
        <a:lstStyle/>
        <a:p>
          <a:r>
            <a:rPr lang="cs-CZ"/>
            <a:t>Číšník je v první ukázce prezentován jako ochotný a starostlivý pracovník, který se snaží vyjít hostům vstříc – omlouvá se za chlad v bistru a nabízí jídlo. Zároveň je ale jeho jednání vnímáno ambivalentně, protože vypravěč má zkušenost s jeho jinou, nebezpečnou podobou z druhého města. V jeho představách se proto číšník objevuje jako někdo, kdo ho může pronásledovat a ohrozit, což vytváří napětí mezi běžnou a skrytou rolí této postavy. Vypravěč tak číšníka nevnímá jako jednoznačně pozitivní postavu, ale jako někoho dvojznačného a potenciálně nebezpečného.</a:t>
          </a:r>
          <a:endParaRPr lang="en-US"/>
        </a:p>
      </dgm:t>
    </dgm:pt>
    <dgm:pt modelId="{7179E6C7-4B35-4787-B90F-0B7E0BC39EAD}" type="parTrans" cxnId="{947DB53B-385A-4225-802D-57F75A44C400}">
      <dgm:prSet/>
      <dgm:spPr/>
      <dgm:t>
        <a:bodyPr/>
        <a:lstStyle/>
        <a:p>
          <a:endParaRPr lang="en-US"/>
        </a:p>
      </dgm:t>
    </dgm:pt>
    <dgm:pt modelId="{70858DAC-C298-484F-BE3F-69819E6087E0}" type="sibTrans" cxnId="{947DB53B-385A-4225-802D-57F75A44C400}">
      <dgm:prSet/>
      <dgm:spPr/>
      <dgm:t>
        <a:bodyPr/>
        <a:lstStyle/>
        <a:p>
          <a:endParaRPr lang="en-US"/>
        </a:p>
      </dgm:t>
    </dgm:pt>
    <dgm:pt modelId="{00E999F3-0F33-4E38-A6A4-842DB08C68F9}">
      <dgm:prSet/>
      <dgm:spPr/>
      <dgm:t>
        <a:bodyPr/>
        <a:lstStyle/>
        <a:p>
          <a:r>
            <a:rPr lang="cs-CZ"/>
            <a:t>Dcera číšníka (Klára) působí na první pohled jako bezstarostná, přátelská a trochu neobratná dívka – směje se své chybě při počítání a komunikuje uvolněně. Zároveň je však nositelkou tajemství, protože právě ona vypravěči předává pozvání do druhého města. Tato skutečnost narušuje její zdánlivou nevinnost a naznačuje, že i ona patří do světa, který je skrytý a potenciálně nebezpečný. Vypravěč ji proto může vnímat nejen jako sympatickou dívku, ale i jako někoho, kdo ho uvádí do nejisté a znepokojivé situace.</a:t>
          </a:r>
          <a:endParaRPr lang="en-US"/>
        </a:p>
      </dgm:t>
    </dgm:pt>
    <dgm:pt modelId="{44ED8B00-814E-4B91-A926-893F355164DB}" type="parTrans" cxnId="{B5C6B48C-9920-4865-A441-36836E0B58D4}">
      <dgm:prSet/>
      <dgm:spPr/>
      <dgm:t>
        <a:bodyPr/>
        <a:lstStyle/>
        <a:p>
          <a:endParaRPr lang="en-US"/>
        </a:p>
      </dgm:t>
    </dgm:pt>
    <dgm:pt modelId="{5CEA20D6-D3F7-4A40-84AA-EB7F3727D96F}" type="sibTrans" cxnId="{B5C6B48C-9920-4865-A441-36836E0B58D4}">
      <dgm:prSet/>
      <dgm:spPr/>
      <dgm:t>
        <a:bodyPr/>
        <a:lstStyle/>
        <a:p>
          <a:endParaRPr lang="en-US"/>
        </a:p>
      </dgm:t>
    </dgm:pt>
    <dgm:pt modelId="{639A0BF4-AC7F-4BB1-9F80-D52085B3B2C3}" type="pres">
      <dgm:prSet presAssocID="{ED7B595A-63FC-4FD6-BF78-5F7AB358CB21}" presName="hierChild1" presStyleCnt="0">
        <dgm:presLayoutVars>
          <dgm:chPref val="1"/>
          <dgm:dir/>
          <dgm:animOne val="branch"/>
          <dgm:animLvl val="lvl"/>
          <dgm:resizeHandles/>
        </dgm:presLayoutVars>
      </dgm:prSet>
      <dgm:spPr/>
    </dgm:pt>
    <dgm:pt modelId="{36CB1F19-A055-4EC1-BC1A-D58EF0367F18}" type="pres">
      <dgm:prSet presAssocID="{3F2BC377-7CBE-4220-A25C-1092613AF66D}" presName="hierRoot1" presStyleCnt="0"/>
      <dgm:spPr/>
    </dgm:pt>
    <dgm:pt modelId="{A743E009-0955-4135-95DC-4C42D540E4A7}" type="pres">
      <dgm:prSet presAssocID="{3F2BC377-7CBE-4220-A25C-1092613AF66D}" presName="composite" presStyleCnt="0"/>
      <dgm:spPr/>
    </dgm:pt>
    <dgm:pt modelId="{51774A54-6F77-4156-AA7C-8773BE941987}" type="pres">
      <dgm:prSet presAssocID="{3F2BC377-7CBE-4220-A25C-1092613AF66D}" presName="background" presStyleLbl="node0" presStyleIdx="0" presStyleCnt="2"/>
      <dgm:spPr/>
    </dgm:pt>
    <dgm:pt modelId="{14988563-76D2-4F85-ADF6-58B22D836797}" type="pres">
      <dgm:prSet presAssocID="{3F2BC377-7CBE-4220-A25C-1092613AF66D}" presName="text" presStyleLbl="fgAcc0" presStyleIdx="0" presStyleCnt="2">
        <dgm:presLayoutVars>
          <dgm:chPref val="3"/>
        </dgm:presLayoutVars>
      </dgm:prSet>
      <dgm:spPr/>
    </dgm:pt>
    <dgm:pt modelId="{A9884AD4-F559-4F2D-A6F5-67EBDA55E27F}" type="pres">
      <dgm:prSet presAssocID="{3F2BC377-7CBE-4220-A25C-1092613AF66D}" presName="hierChild2" presStyleCnt="0"/>
      <dgm:spPr/>
    </dgm:pt>
    <dgm:pt modelId="{D737ACE9-ACBE-46D0-8FC8-6650F1B3B74A}" type="pres">
      <dgm:prSet presAssocID="{00E999F3-0F33-4E38-A6A4-842DB08C68F9}" presName="hierRoot1" presStyleCnt="0"/>
      <dgm:spPr/>
    </dgm:pt>
    <dgm:pt modelId="{FE2CFCF9-883F-4F6C-A2EE-DF81B43954DF}" type="pres">
      <dgm:prSet presAssocID="{00E999F3-0F33-4E38-A6A4-842DB08C68F9}" presName="composite" presStyleCnt="0"/>
      <dgm:spPr/>
    </dgm:pt>
    <dgm:pt modelId="{CEA58AAE-6B5A-4B5F-9B15-2AC87C8B247E}" type="pres">
      <dgm:prSet presAssocID="{00E999F3-0F33-4E38-A6A4-842DB08C68F9}" presName="background" presStyleLbl="node0" presStyleIdx="1" presStyleCnt="2"/>
      <dgm:spPr/>
    </dgm:pt>
    <dgm:pt modelId="{F574F831-980D-4C99-B995-C7FC2DA7D951}" type="pres">
      <dgm:prSet presAssocID="{00E999F3-0F33-4E38-A6A4-842DB08C68F9}" presName="text" presStyleLbl="fgAcc0" presStyleIdx="1" presStyleCnt="2">
        <dgm:presLayoutVars>
          <dgm:chPref val="3"/>
        </dgm:presLayoutVars>
      </dgm:prSet>
      <dgm:spPr/>
    </dgm:pt>
    <dgm:pt modelId="{E4F4D689-E7E7-4135-B38C-8DF39572293A}" type="pres">
      <dgm:prSet presAssocID="{00E999F3-0F33-4E38-A6A4-842DB08C68F9}" presName="hierChild2" presStyleCnt="0"/>
      <dgm:spPr/>
    </dgm:pt>
  </dgm:ptLst>
  <dgm:cxnLst>
    <dgm:cxn modelId="{947DB53B-385A-4225-802D-57F75A44C400}" srcId="{ED7B595A-63FC-4FD6-BF78-5F7AB358CB21}" destId="{3F2BC377-7CBE-4220-A25C-1092613AF66D}" srcOrd="0" destOrd="0" parTransId="{7179E6C7-4B35-4787-B90F-0B7E0BC39EAD}" sibTransId="{70858DAC-C298-484F-BE3F-69819E6087E0}"/>
    <dgm:cxn modelId="{87C6E762-646A-4323-B78E-C2EA8E53BA91}" type="presOf" srcId="{3F2BC377-7CBE-4220-A25C-1092613AF66D}" destId="{14988563-76D2-4F85-ADF6-58B22D836797}" srcOrd="0" destOrd="0" presId="urn:microsoft.com/office/officeart/2005/8/layout/hierarchy1"/>
    <dgm:cxn modelId="{BBD4A145-561D-4944-978A-41D515859ED5}" type="presOf" srcId="{ED7B595A-63FC-4FD6-BF78-5F7AB358CB21}" destId="{639A0BF4-AC7F-4BB1-9F80-D52085B3B2C3}" srcOrd="0" destOrd="0" presId="urn:microsoft.com/office/officeart/2005/8/layout/hierarchy1"/>
    <dgm:cxn modelId="{3C15BB6A-F399-4608-A17F-0FB6E09B02DA}" type="presOf" srcId="{00E999F3-0F33-4E38-A6A4-842DB08C68F9}" destId="{F574F831-980D-4C99-B995-C7FC2DA7D951}" srcOrd="0" destOrd="0" presId="urn:microsoft.com/office/officeart/2005/8/layout/hierarchy1"/>
    <dgm:cxn modelId="{B5C6B48C-9920-4865-A441-36836E0B58D4}" srcId="{ED7B595A-63FC-4FD6-BF78-5F7AB358CB21}" destId="{00E999F3-0F33-4E38-A6A4-842DB08C68F9}" srcOrd="1" destOrd="0" parTransId="{44ED8B00-814E-4B91-A926-893F355164DB}" sibTransId="{5CEA20D6-D3F7-4A40-84AA-EB7F3727D96F}"/>
    <dgm:cxn modelId="{16DDB1BD-3F6B-43C9-9C4E-8EDF5FA6E37F}" type="presParOf" srcId="{639A0BF4-AC7F-4BB1-9F80-D52085B3B2C3}" destId="{36CB1F19-A055-4EC1-BC1A-D58EF0367F18}" srcOrd="0" destOrd="0" presId="urn:microsoft.com/office/officeart/2005/8/layout/hierarchy1"/>
    <dgm:cxn modelId="{8E506A5F-CD66-4CB3-8E99-EBA5D89FE0B9}" type="presParOf" srcId="{36CB1F19-A055-4EC1-BC1A-D58EF0367F18}" destId="{A743E009-0955-4135-95DC-4C42D540E4A7}" srcOrd="0" destOrd="0" presId="urn:microsoft.com/office/officeart/2005/8/layout/hierarchy1"/>
    <dgm:cxn modelId="{6545D2A7-E6AC-406C-A663-F5CE729CACE9}" type="presParOf" srcId="{A743E009-0955-4135-95DC-4C42D540E4A7}" destId="{51774A54-6F77-4156-AA7C-8773BE941987}" srcOrd="0" destOrd="0" presId="urn:microsoft.com/office/officeart/2005/8/layout/hierarchy1"/>
    <dgm:cxn modelId="{CA2A87CE-343F-4E90-80EF-13392DEAEA52}" type="presParOf" srcId="{A743E009-0955-4135-95DC-4C42D540E4A7}" destId="{14988563-76D2-4F85-ADF6-58B22D836797}" srcOrd="1" destOrd="0" presId="urn:microsoft.com/office/officeart/2005/8/layout/hierarchy1"/>
    <dgm:cxn modelId="{EC28CE2A-FBA6-4D14-BC09-C88170EF39D6}" type="presParOf" srcId="{36CB1F19-A055-4EC1-BC1A-D58EF0367F18}" destId="{A9884AD4-F559-4F2D-A6F5-67EBDA55E27F}" srcOrd="1" destOrd="0" presId="urn:microsoft.com/office/officeart/2005/8/layout/hierarchy1"/>
    <dgm:cxn modelId="{C665387E-3F02-4966-9815-9DEA0D55945D}" type="presParOf" srcId="{639A0BF4-AC7F-4BB1-9F80-D52085B3B2C3}" destId="{D737ACE9-ACBE-46D0-8FC8-6650F1B3B74A}" srcOrd="1" destOrd="0" presId="urn:microsoft.com/office/officeart/2005/8/layout/hierarchy1"/>
    <dgm:cxn modelId="{01DCA64E-4937-4D6F-8738-B44BF2031491}" type="presParOf" srcId="{D737ACE9-ACBE-46D0-8FC8-6650F1B3B74A}" destId="{FE2CFCF9-883F-4F6C-A2EE-DF81B43954DF}" srcOrd="0" destOrd="0" presId="urn:microsoft.com/office/officeart/2005/8/layout/hierarchy1"/>
    <dgm:cxn modelId="{CA71ADDF-8227-423F-93BE-C650E330F831}" type="presParOf" srcId="{FE2CFCF9-883F-4F6C-A2EE-DF81B43954DF}" destId="{CEA58AAE-6B5A-4B5F-9B15-2AC87C8B247E}" srcOrd="0" destOrd="0" presId="urn:microsoft.com/office/officeart/2005/8/layout/hierarchy1"/>
    <dgm:cxn modelId="{4E29F3C4-66D3-4B7F-9131-E96A484CA0A0}" type="presParOf" srcId="{FE2CFCF9-883F-4F6C-A2EE-DF81B43954DF}" destId="{F574F831-980D-4C99-B995-C7FC2DA7D951}" srcOrd="1" destOrd="0" presId="urn:microsoft.com/office/officeart/2005/8/layout/hierarchy1"/>
    <dgm:cxn modelId="{1CAF0246-B636-4482-BFA0-53935620978B}" type="presParOf" srcId="{D737ACE9-ACBE-46D0-8FC8-6650F1B3B74A}" destId="{E4F4D689-E7E7-4135-B38C-8DF39572293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74A54-6F77-4156-AA7C-8773BE941987}">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988563-76D2-4F85-ADF6-58B22D836797}">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cs-CZ" sz="1400" kern="1200"/>
            <a:t>Číšník je v první ukázce prezentován jako ochotný a starostlivý pracovník, který se snaží vyjít hostům vstříc – omlouvá se za chlad v bistru a nabízí jídlo. Zároveň je ale jeho jednání vnímáno ambivalentně, protože vypravěč má zkušenost s jeho jinou, nebezpečnou podobou z druhého města. V jeho představách se proto číšník objevuje jako někdo, kdo ho může pronásledovat a ohrozit, což vytváří napětí mezi běžnou a skrytou rolí této postavy. Vypravěč tak číšníka nevnímá jako jednoznačně pozitivní postavu, ale jako někoho dvojznačného a potenciálně nebezpečného.</a:t>
          </a:r>
          <a:endParaRPr lang="en-US" sz="1400" kern="1200"/>
        </a:p>
      </dsp:txBody>
      <dsp:txXfrm>
        <a:off x="696297" y="538547"/>
        <a:ext cx="4171627" cy="2590157"/>
      </dsp:txXfrm>
    </dsp:sp>
    <dsp:sp modelId="{CEA58AAE-6B5A-4B5F-9B15-2AC87C8B247E}">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4F831-980D-4C99-B995-C7FC2DA7D951}">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cs-CZ" sz="1400" kern="1200"/>
            <a:t>Dcera číšníka (Klára) působí na první pohled jako bezstarostná, přátelská a trochu neobratná dívka – směje se své chybě při počítání a komunikuje uvolněně. Zároveň je však nositelkou tajemství, protože právě ona vypravěči předává pozvání do druhého města. Tato skutečnost narušuje její zdánlivou nevinnost a naznačuje, že i ona patří do světa, který je skrytý a potenciálně nebezpečný. Vypravěč ji proto může vnímat nejen jako sympatickou dívku, ale i jako někoho, kdo ho uvádí do nejisté a znepokojivé situace.</a:t>
          </a:r>
          <a:endParaRPr lang="en-US" sz="1400" kern="1200"/>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238B52-2ABE-43A2-9653-6C2D4E5436CA}" type="datetimeFigureOut">
              <a:rPr lang="cs-CZ" smtClean="0"/>
              <a:t>02.04.2026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442D8-4F4B-4FA5-8CF0-CA168277A5E8}" type="slidenum">
              <a:rPr lang="cs-CZ" smtClean="0"/>
              <a:t>‹#›</a:t>
            </a:fld>
            <a:endParaRPr lang="cs-CZ"/>
          </a:p>
        </p:txBody>
      </p:sp>
    </p:spTree>
    <p:extLst>
      <p:ext uri="{BB962C8B-B14F-4D97-AF65-F5344CB8AC3E}">
        <p14:creationId xmlns:p14="http://schemas.microsoft.com/office/powerpoint/2010/main" val="2630154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 případě typu cesta se nám vyprávěný prostor jakoby otevírá jen v dosahu vnímání postavy (nebo vícero postav), která prostor ve vyprávění zprostředkovává. Prostor, který je mimo dosah vnímání postavy, není vyprávěn, a je tedy čtenáři neznámý. Prostor fikčního světa se pak může rozšiřovat pouze tehdy, pohybuje-li se v něm tato postava. V literárním vyprávění se tento typ zobrazení prostoru vyskytuje nejčastěji tehdy, vypráví-li nám svůj vlastní příběh postava v současném vyprávění. Postava tedy vypráví, co vnímá kolem sebe, a tím zobrazuje prostor fikčního světa. (Hrabal, 2021, s. 36 – 37) </a:t>
            </a:r>
          </a:p>
          <a:p>
            <a:endParaRPr lang="cs-CZ" dirty="0"/>
          </a:p>
        </p:txBody>
      </p:sp>
      <p:sp>
        <p:nvSpPr>
          <p:cNvPr id="4" name="Zástupný symbol pro číslo snímku 3"/>
          <p:cNvSpPr>
            <a:spLocks noGrp="1"/>
          </p:cNvSpPr>
          <p:nvPr>
            <p:ph type="sldNum" sz="quarter" idx="5"/>
          </p:nvPr>
        </p:nvSpPr>
        <p:spPr/>
        <p:txBody>
          <a:bodyPr/>
          <a:lstStyle/>
          <a:p>
            <a:fld id="{DCA442D8-4F4B-4FA5-8CF0-CA168277A5E8}" type="slidenum">
              <a:rPr lang="cs-CZ" smtClean="0"/>
              <a:t>15</a:t>
            </a:fld>
            <a:endParaRPr lang="cs-CZ"/>
          </a:p>
        </p:txBody>
      </p:sp>
    </p:spTree>
    <p:extLst>
      <p:ext uri="{BB962C8B-B14F-4D97-AF65-F5344CB8AC3E}">
        <p14:creationId xmlns:p14="http://schemas.microsoft.com/office/powerpoint/2010/main" val="923425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4E907F-6140-32F5-BE22-367CDF3872E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7BE732C-0111-8B3F-5A78-55E1BBD357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E9786E-0292-DDAC-EBEE-81FA10683BEC}"/>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B0A24DD8-3BBB-2AE3-A12B-410BB0C5568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CDABF94-2E3B-DCE9-E545-0D72EF92163C}"/>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3536235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378FBE-5BAD-D599-1567-738C82DA3AB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387C56D-8AF4-D269-5DE7-B537FCDADD2B}"/>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EFC407B-A8F0-FCA1-91C7-42AC3FE2103C}"/>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956CDB1D-FB9A-BA4F-89FC-E043B6E503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FCF54B4-0C1E-D7C7-1E5C-A506537C9A12}"/>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040490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FC49DD7-0D9C-9081-E4C3-76AFFB0970B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6415E69-93D2-6D58-63B9-F51479027AC0}"/>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0464111-677D-ABA9-4240-5719DC4DF027}"/>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CB15E943-741D-6547-E5B8-3AFF72F1A23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F586C51-FB58-3892-42DD-2B6EBB5C6911}"/>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3907762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9C1FD9-AF9B-AE99-544F-3B1117076E0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1C5E60E-817E-3FE6-A61C-45D900FD746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3FA9B0-8773-D625-9BE6-45BD780366DB}"/>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26E84A55-3DBA-9635-D73C-898C811142D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32B931F-735C-20F6-1B5D-C01BAD0BA2F8}"/>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2728175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6D22B4-8623-D8F1-B38D-F10DA2BB42C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CDA9523-943F-8790-6F62-B57D46BA9C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2DC2D2D-4BB8-CDB3-3E12-A87D4E30C800}"/>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8792C447-DAF6-70E6-83BF-FDFBD153607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D3902C3-A9F2-71A3-6271-39AACD428619}"/>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783756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C83159-6CE9-5F54-1FFA-F331AC2F6B1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A6F3089-4DB0-EFF4-BC17-9C185D63BE2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4F15FB0-4C71-CD10-AAE7-ADF1F8CC731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07AE6C5-1EB4-326C-B4D9-482B114DFAE9}"/>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6" name="Zástupný symbol pro zápatí 5">
            <a:extLst>
              <a:ext uri="{FF2B5EF4-FFF2-40B4-BE49-F238E27FC236}">
                <a16:creationId xmlns:a16="http://schemas.microsoft.com/office/drawing/2014/main" id="{DBCE5859-B40A-B793-A1CD-21D4C25936D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7F2D74D-E390-7F06-C342-28D6AE1323C4}"/>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005289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61C00B-C41F-CBE8-80B1-A263DE22324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34641AA-966B-3F41-4B89-C9B93310A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170B17C-E10C-E2B2-A291-B78F4E35E4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D417029-A98A-3AAC-8778-EF74C8710B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61BBC57-233E-D023-76E6-28B7A1F85C7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3E16DBF-2E93-BBDD-E172-4A6DEBFB3188}"/>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8" name="Zástupný symbol pro zápatí 7">
            <a:extLst>
              <a:ext uri="{FF2B5EF4-FFF2-40B4-BE49-F238E27FC236}">
                <a16:creationId xmlns:a16="http://schemas.microsoft.com/office/drawing/2014/main" id="{EDDF11CC-37ED-6EAB-4A2C-AA5E5F4B9C7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44F8D59-53A0-70B2-1413-57DA3BC8CA95}"/>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601903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82989-D213-5691-4548-E7565F1975F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E209690-1AAA-71D4-17AE-40372CCD867A}"/>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4" name="Zástupný symbol pro zápatí 3">
            <a:extLst>
              <a:ext uri="{FF2B5EF4-FFF2-40B4-BE49-F238E27FC236}">
                <a16:creationId xmlns:a16="http://schemas.microsoft.com/office/drawing/2014/main" id="{056C5395-5BE2-1DEC-BEC8-90EF1D6A2E1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4E6F43D-B4B6-5E72-2D5B-659C88CB9B8D}"/>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0945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E39FC6C-CCB0-542E-2898-5CD08D41BBD6}"/>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3" name="Zástupný symbol pro zápatí 2">
            <a:extLst>
              <a:ext uri="{FF2B5EF4-FFF2-40B4-BE49-F238E27FC236}">
                <a16:creationId xmlns:a16="http://schemas.microsoft.com/office/drawing/2014/main" id="{C684EDA1-1E7A-2582-1529-A7691DDE616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8C6C5E0-B125-516C-9284-6E25A16D2889}"/>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4180907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15ACA2-AB47-0DB2-2925-E24679439E3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ABD36FE-E889-04F4-568F-F8F8769C1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A6EF8A2-DA6E-652E-449F-62D2A5DC35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D3B8FE9-4E05-4E12-ADAB-27EBC6E23E45}"/>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6" name="Zástupný symbol pro zápatí 5">
            <a:extLst>
              <a:ext uri="{FF2B5EF4-FFF2-40B4-BE49-F238E27FC236}">
                <a16:creationId xmlns:a16="http://schemas.microsoft.com/office/drawing/2014/main" id="{D99DEF9F-6996-05FF-998F-93873355714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EB69849-A70F-4508-57C5-E90D76580005}"/>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73895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950989-8E06-CC5A-8EC6-1FDC88839E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A417C93-4C94-6D5F-0C08-7D820012EA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9D3D1B1-5585-3482-D0B9-29E1018AA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890A26B-CD7E-B67C-7E00-3E6061D91280}"/>
              </a:ext>
            </a:extLst>
          </p:cNvPr>
          <p:cNvSpPr>
            <a:spLocks noGrp="1"/>
          </p:cNvSpPr>
          <p:nvPr>
            <p:ph type="dt" sz="half" idx="10"/>
          </p:nvPr>
        </p:nvSpPr>
        <p:spPr/>
        <p:txBody>
          <a:bodyPr/>
          <a:lstStyle/>
          <a:p>
            <a:fld id="{2B0C9961-C3CF-4630-BB93-A6C06EEB421D}" type="datetimeFigureOut">
              <a:rPr lang="cs-CZ" smtClean="0"/>
              <a:t>02.04.2026</a:t>
            </a:fld>
            <a:endParaRPr lang="cs-CZ"/>
          </a:p>
        </p:txBody>
      </p:sp>
      <p:sp>
        <p:nvSpPr>
          <p:cNvPr id="6" name="Zástupný symbol pro zápatí 5">
            <a:extLst>
              <a:ext uri="{FF2B5EF4-FFF2-40B4-BE49-F238E27FC236}">
                <a16:creationId xmlns:a16="http://schemas.microsoft.com/office/drawing/2014/main" id="{3773CDA0-F50D-E24F-1E81-788A247FC2E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C5C1FAA-E412-65F0-AA48-F75C2AE9F00B}"/>
              </a:ext>
            </a:extLst>
          </p:cNvPr>
          <p:cNvSpPr>
            <a:spLocks noGrp="1"/>
          </p:cNvSpPr>
          <p:nvPr>
            <p:ph type="sldNum" sz="quarter" idx="12"/>
          </p:nvPr>
        </p:nvSpPr>
        <p:spPr/>
        <p:txBody>
          <a:bodyPr/>
          <a:lstStyle/>
          <a:p>
            <a:fld id="{3FA2E6C6-2A52-4B9E-A5C9-950A8FA18A32}" type="slidenum">
              <a:rPr lang="cs-CZ" smtClean="0"/>
              <a:t>‹#›</a:t>
            </a:fld>
            <a:endParaRPr lang="cs-CZ"/>
          </a:p>
        </p:txBody>
      </p:sp>
    </p:spTree>
    <p:extLst>
      <p:ext uri="{BB962C8B-B14F-4D97-AF65-F5344CB8AC3E}">
        <p14:creationId xmlns:p14="http://schemas.microsoft.com/office/powerpoint/2010/main" val="1065806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1064A28-158E-85FC-3C4D-06761F459B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A3287C8-D438-A87C-6E7F-ECA4A59524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2849075-E613-6A43-C431-845A807CAA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0C9961-C3CF-4630-BB93-A6C06EEB421D}" type="datetimeFigureOut">
              <a:rPr lang="cs-CZ" smtClean="0"/>
              <a:t>02.04.2026</a:t>
            </a:fld>
            <a:endParaRPr lang="cs-CZ"/>
          </a:p>
        </p:txBody>
      </p:sp>
      <p:sp>
        <p:nvSpPr>
          <p:cNvPr id="5" name="Zástupný symbol pro zápatí 4">
            <a:extLst>
              <a:ext uri="{FF2B5EF4-FFF2-40B4-BE49-F238E27FC236}">
                <a16:creationId xmlns:a16="http://schemas.microsoft.com/office/drawing/2014/main" id="{F9E1AC9F-70D0-2C68-CB2D-6613443439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77404690-DC37-711F-F92D-7801C39754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A2E6C6-2A52-4B9E-A5C9-950A8FA18A32}" type="slidenum">
              <a:rPr lang="cs-CZ" smtClean="0"/>
              <a:t>‹#›</a:t>
            </a:fld>
            <a:endParaRPr lang="cs-CZ"/>
          </a:p>
        </p:txBody>
      </p:sp>
    </p:spTree>
    <p:extLst>
      <p:ext uri="{BB962C8B-B14F-4D97-AF65-F5344CB8AC3E}">
        <p14:creationId xmlns:p14="http://schemas.microsoft.com/office/powerpoint/2010/main" val="3106477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databaze.opvvv.msmt.cz/projekt/605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9979F48-E621-CB1E-CACA-6DFC7250465E}"/>
              </a:ext>
            </a:extLst>
          </p:cNvPr>
          <p:cNvSpPr>
            <a:spLocks noGrp="1"/>
          </p:cNvSpPr>
          <p:nvPr>
            <p:ph type="ctrTitle"/>
          </p:nvPr>
        </p:nvSpPr>
        <p:spPr>
          <a:xfrm>
            <a:off x="4654296" y="640080"/>
            <a:ext cx="6894576" cy="3566160"/>
          </a:xfrm>
        </p:spPr>
        <p:txBody>
          <a:bodyPr anchor="b">
            <a:normAutofit/>
          </a:bodyPr>
          <a:lstStyle/>
          <a:p>
            <a:pPr algn="l"/>
            <a:r>
              <a:rPr lang="cs-CZ" sz="6600" dirty="0"/>
              <a:t>Narativ v literární edukaci</a:t>
            </a:r>
          </a:p>
        </p:txBody>
      </p:sp>
      <p:sp>
        <p:nvSpPr>
          <p:cNvPr id="3" name="Podnadpis 2">
            <a:extLst>
              <a:ext uri="{FF2B5EF4-FFF2-40B4-BE49-F238E27FC236}">
                <a16:creationId xmlns:a16="http://schemas.microsoft.com/office/drawing/2014/main" id="{11319B49-C264-81A3-30B0-560F98333C5D}"/>
              </a:ext>
            </a:extLst>
          </p:cNvPr>
          <p:cNvSpPr>
            <a:spLocks noGrp="1"/>
          </p:cNvSpPr>
          <p:nvPr>
            <p:ph type="subTitle" idx="1"/>
          </p:nvPr>
        </p:nvSpPr>
        <p:spPr>
          <a:xfrm>
            <a:off x="4654296" y="4636008"/>
            <a:ext cx="6894576" cy="1572768"/>
          </a:xfrm>
        </p:spPr>
        <p:txBody>
          <a:bodyPr>
            <a:normAutofit/>
          </a:bodyPr>
          <a:lstStyle/>
          <a:p>
            <a:pPr marL="342900" indent="-342900" algn="l">
              <a:buFont typeface="Arial" panose="020B0604020202020204" pitchFamily="34" charset="0"/>
              <a:buChar char="•"/>
            </a:pPr>
            <a:r>
              <a:rPr lang="cs-CZ" dirty="0"/>
              <a:t>2. přednáška z Didaktiky literatury </a:t>
            </a:r>
          </a:p>
          <a:p>
            <a:pPr marL="342900" indent="-342900" algn="l">
              <a:buFont typeface="Arial" panose="020B0604020202020204" pitchFamily="34" charset="0"/>
              <a:buChar char="•"/>
            </a:pPr>
            <a:r>
              <a:rPr lang="cs-CZ" dirty="0"/>
              <a:t>2. dubna 2026, 14:25-15:55</a:t>
            </a:r>
          </a:p>
        </p:txBody>
      </p:sp>
      <p:pic>
        <p:nvPicPr>
          <p:cNvPr id="5" name="Picture 4">
            <a:extLst>
              <a:ext uri="{FF2B5EF4-FFF2-40B4-BE49-F238E27FC236}">
                <a16:creationId xmlns:a16="http://schemas.microsoft.com/office/drawing/2014/main" id="{34E21EE3-1966-E33D-696B-8A6E89B7263F}"/>
              </a:ext>
            </a:extLst>
          </p:cNvPr>
          <p:cNvPicPr>
            <a:picLocks noChangeAspect="1"/>
          </p:cNvPicPr>
          <p:nvPr/>
        </p:nvPicPr>
        <p:blipFill rotWithShape="1">
          <a:blip r:embed="rId2"/>
          <a:srcRect l="25362" r="15586"/>
          <a:stretch/>
        </p:blipFill>
        <p:spPr>
          <a:xfrm>
            <a:off x="20" y="10"/>
            <a:ext cx="4049786" cy="6857990"/>
          </a:xfrm>
          <a:custGeom>
            <a:avLst/>
            <a:gdLst/>
            <a:ahLst/>
            <a:cxnLst/>
            <a:rect l="l" t="t" r="r" b="b"/>
            <a:pathLst>
              <a:path w="4049806" h="685800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p:spPr>
      </p:pic>
      <p:sp>
        <p:nvSpPr>
          <p:cNvPr id="11" name="sketchy line">
            <a:extLst>
              <a:ext uri="{FF2B5EF4-FFF2-40B4-BE49-F238E27FC236}">
                <a16:creationId xmlns:a16="http://schemas.microsoft.com/office/drawing/2014/main" id="{82580482-BA80-420A-8A05-C58E97F2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4409267"/>
            <a:ext cx="4242816" cy="18288"/>
          </a:xfrm>
          <a:custGeom>
            <a:avLst/>
            <a:gdLst>
              <a:gd name="csX0" fmla="*/ 0 w 4242816"/>
              <a:gd name="csY0" fmla="*/ 0 h 18288"/>
              <a:gd name="csX1" fmla="*/ 690973 w 4242816"/>
              <a:gd name="csY1" fmla="*/ 0 h 18288"/>
              <a:gd name="csX2" fmla="*/ 1212233 w 4242816"/>
              <a:gd name="csY2" fmla="*/ 0 h 18288"/>
              <a:gd name="csX3" fmla="*/ 1860778 w 4242816"/>
              <a:gd name="csY3" fmla="*/ 0 h 18288"/>
              <a:gd name="csX4" fmla="*/ 2424466 w 4242816"/>
              <a:gd name="csY4" fmla="*/ 0 h 18288"/>
              <a:gd name="csX5" fmla="*/ 3115439 w 4242816"/>
              <a:gd name="csY5" fmla="*/ 0 h 18288"/>
              <a:gd name="csX6" fmla="*/ 3636699 w 4242816"/>
              <a:gd name="csY6" fmla="*/ 0 h 18288"/>
              <a:gd name="csX7" fmla="*/ 4242816 w 4242816"/>
              <a:gd name="csY7" fmla="*/ 0 h 18288"/>
              <a:gd name="csX8" fmla="*/ 4242816 w 4242816"/>
              <a:gd name="csY8" fmla="*/ 18288 h 18288"/>
              <a:gd name="csX9" fmla="*/ 3636699 w 4242816"/>
              <a:gd name="csY9" fmla="*/ 18288 h 18288"/>
              <a:gd name="csX10" fmla="*/ 3030583 w 4242816"/>
              <a:gd name="csY10" fmla="*/ 18288 h 18288"/>
              <a:gd name="csX11" fmla="*/ 2466894 w 4242816"/>
              <a:gd name="csY11" fmla="*/ 18288 h 18288"/>
              <a:gd name="csX12" fmla="*/ 1988062 w 4242816"/>
              <a:gd name="csY12" fmla="*/ 18288 h 18288"/>
              <a:gd name="csX13" fmla="*/ 1466802 w 4242816"/>
              <a:gd name="csY13" fmla="*/ 18288 h 18288"/>
              <a:gd name="csX14" fmla="*/ 860686 w 4242816"/>
              <a:gd name="csY14" fmla="*/ 18288 h 18288"/>
              <a:gd name="csX15" fmla="*/ 0 w 4242816"/>
              <a:gd name="csY15" fmla="*/ 18288 h 18288"/>
              <a:gd name="csX16" fmla="*/ 0 w 4242816"/>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2816" h="18288" fill="none" extrusionOk="0">
                <a:moveTo>
                  <a:pt x="0" y="0"/>
                </a:moveTo>
                <a:cubicBezTo>
                  <a:pt x="249934" y="1471"/>
                  <a:pt x="379877" y="-29444"/>
                  <a:pt x="690973" y="0"/>
                </a:cubicBezTo>
                <a:cubicBezTo>
                  <a:pt x="1002069" y="29444"/>
                  <a:pt x="1021583" y="17501"/>
                  <a:pt x="1212233" y="0"/>
                </a:cubicBezTo>
                <a:cubicBezTo>
                  <a:pt x="1402883" y="-17501"/>
                  <a:pt x="1678760" y="5386"/>
                  <a:pt x="1860778" y="0"/>
                </a:cubicBezTo>
                <a:cubicBezTo>
                  <a:pt x="2042796" y="-5386"/>
                  <a:pt x="2245608" y="-22401"/>
                  <a:pt x="2424466" y="0"/>
                </a:cubicBezTo>
                <a:cubicBezTo>
                  <a:pt x="2603324" y="22401"/>
                  <a:pt x="2890020" y="33806"/>
                  <a:pt x="3115439" y="0"/>
                </a:cubicBezTo>
                <a:cubicBezTo>
                  <a:pt x="3340858" y="-33806"/>
                  <a:pt x="3428300" y="18628"/>
                  <a:pt x="3636699" y="0"/>
                </a:cubicBezTo>
                <a:cubicBezTo>
                  <a:pt x="3845098" y="-18628"/>
                  <a:pt x="4108824" y="5541"/>
                  <a:pt x="4242816" y="0"/>
                </a:cubicBezTo>
                <a:cubicBezTo>
                  <a:pt x="4242066" y="4160"/>
                  <a:pt x="4243125" y="10356"/>
                  <a:pt x="4242816" y="18288"/>
                </a:cubicBezTo>
                <a:cubicBezTo>
                  <a:pt x="4113424" y="32735"/>
                  <a:pt x="3768327" y="47567"/>
                  <a:pt x="3636699" y="18288"/>
                </a:cubicBezTo>
                <a:cubicBezTo>
                  <a:pt x="3505071" y="-10991"/>
                  <a:pt x="3294208" y="-4990"/>
                  <a:pt x="3030583" y="18288"/>
                </a:cubicBezTo>
                <a:cubicBezTo>
                  <a:pt x="2766958" y="41566"/>
                  <a:pt x="2649277" y="20974"/>
                  <a:pt x="2466894" y="18288"/>
                </a:cubicBezTo>
                <a:cubicBezTo>
                  <a:pt x="2284511" y="15602"/>
                  <a:pt x="2151277" y="1154"/>
                  <a:pt x="1988062" y="18288"/>
                </a:cubicBezTo>
                <a:cubicBezTo>
                  <a:pt x="1824847" y="35422"/>
                  <a:pt x="1691359" y="9265"/>
                  <a:pt x="1466802" y="18288"/>
                </a:cubicBezTo>
                <a:cubicBezTo>
                  <a:pt x="1242245" y="27311"/>
                  <a:pt x="1006161" y="36605"/>
                  <a:pt x="860686" y="18288"/>
                </a:cubicBezTo>
                <a:cubicBezTo>
                  <a:pt x="715211" y="-29"/>
                  <a:pt x="242774" y="46538"/>
                  <a:pt x="0" y="18288"/>
                </a:cubicBezTo>
                <a:cubicBezTo>
                  <a:pt x="-146" y="11482"/>
                  <a:pt x="-422" y="5192"/>
                  <a:pt x="0" y="0"/>
                </a:cubicBezTo>
                <a:close/>
              </a:path>
              <a:path w="4242816" h="18288" stroke="0" extrusionOk="0">
                <a:moveTo>
                  <a:pt x="0" y="0"/>
                </a:moveTo>
                <a:cubicBezTo>
                  <a:pt x="259751" y="-14018"/>
                  <a:pt x="356632" y="-15007"/>
                  <a:pt x="521260" y="0"/>
                </a:cubicBezTo>
                <a:cubicBezTo>
                  <a:pt x="685888" y="15007"/>
                  <a:pt x="885786" y="5167"/>
                  <a:pt x="1212233" y="0"/>
                </a:cubicBezTo>
                <a:cubicBezTo>
                  <a:pt x="1538680" y="-5167"/>
                  <a:pt x="1458849" y="7951"/>
                  <a:pt x="1691065" y="0"/>
                </a:cubicBezTo>
                <a:cubicBezTo>
                  <a:pt x="1923281" y="-7951"/>
                  <a:pt x="1985780" y="-16303"/>
                  <a:pt x="2169897" y="0"/>
                </a:cubicBezTo>
                <a:cubicBezTo>
                  <a:pt x="2354014" y="16303"/>
                  <a:pt x="2633054" y="-2739"/>
                  <a:pt x="2776014" y="0"/>
                </a:cubicBezTo>
                <a:cubicBezTo>
                  <a:pt x="2918974" y="2739"/>
                  <a:pt x="3112688" y="-15682"/>
                  <a:pt x="3339702" y="0"/>
                </a:cubicBezTo>
                <a:cubicBezTo>
                  <a:pt x="3566716" y="15682"/>
                  <a:pt x="4015278" y="-28467"/>
                  <a:pt x="4242816" y="0"/>
                </a:cubicBezTo>
                <a:cubicBezTo>
                  <a:pt x="4243501" y="7633"/>
                  <a:pt x="4242294" y="10002"/>
                  <a:pt x="4242816" y="18288"/>
                </a:cubicBezTo>
                <a:cubicBezTo>
                  <a:pt x="3924964" y="16283"/>
                  <a:pt x="3746362" y="-1805"/>
                  <a:pt x="3551843" y="18288"/>
                </a:cubicBezTo>
                <a:cubicBezTo>
                  <a:pt x="3357324" y="38381"/>
                  <a:pt x="3126422" y="47156"/>
                  <a:pt x="2860870" y="18288"/>
                </a:cubicBezTo>
                <a:cubicBezTo>
                  <a:pt x="2595318" y="-10580"/>
                  <a:pt x="2572437" y="11441"/>
                  <a:pt x="2297182" y="18288"/>
                </a:cubicBezTo>
                <a:cubicBezTo>
                  <a:pt x="2021927" y="25135"/>
                  <a:pt x="1916908" y="33601"/>
                  <a:pt x="1733493" y="18288"/>
                </a:cubicBezTo>
                <a:cubicBezTo>
                  <a:pt x="1550078" y="2975"/>
                  <a:pt x="1412440" y="27896"/>
                  <a:pt x="1212233" y="18288"/>
                </a:cubicBezTo>
                <a:cubicBezTo>
                  <a:pt x="1012026" y="8680"/>
                  <a:pt x="914386" y="13859"/>
                  <a:pt x="648545" y="18288"/>
                </a:cubicBezTo>
                <a:cubicBezTo>
                  <a:pt x="382704" y="22717"/>
                  <a:pt x="233522" y="39342"/>
                  <a:pt x="0" y="18288"/>
                </a:cubicBezTo>
                <a:cubicBezTo>
                  <a:pt x="-772" y="13661"/>
                  <a:pt x="-839" y="849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42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6897DEB4-4A88-4293-A935-9B25506C1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Freeform: Shape 1032">
            <a:extLst>
              <a:ext uri="{FF2B5EF4-FFF2-40B4-BE49-F238E27FC236}">
                <a16:creationId xmlns:a16="http://schemas.microsoft.com/office/drawing/2014/main" id="{FBE42BC3-6707-4CBF-9386-048B994A4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886" y="0"/>
            <a:ext cx="7538114" cy="6858000"/>
          </a:xfrm>
          <a:custGeom>
            <a:avLst/>
            <a:gdLst>
              <a:gd name="connsiteX0" fmla="*/ 366246 w 7538114"/>
              <a:gd name="connsiteY0" fmla="*/ 0 h 6858000"/>
              <a:gd name="connsiteX1" fmla="*/ 2830292 w 7538114"/>
              <a:gd name="connsiteY1" fmla="*/ 0 h 6858000"/>
              <a:gd name="connsiteX2" fmla="*/ 3903260 w 7538114"/>
              <a:gd name="connsiteY2" fmla="*/ 0 h 6858000"/>
              <a:gd name="connsiteX3" fmla="*/ 4597266 w 7538114"/>
              <a:gd name="connsiteY3" fmla="*/ 0 h 6858000"/>
              <a:gd name="connsiteX4" fmla="*/ 7192370 w 7538114"/>
              <a:gd name="connsiteY4" fmla="*/ 0 h 6858000"/>
              <a:gd name="connsiteX5" fmla="*/ 7538114 w 7538114"/>
              <a:gd name="connsiteY5" fmla="*/ 0 h 6858000"/>
              <a:gd name="connsiteX6" fmla="*/ 7538114 w 7538114"/>
              <a:gd name="connsiteY6" fmla="*/ 6858000 h 6858000"/>
              <a:gd name="connsiteX7" fmla="*/ 7192370 w 7538114"/>
              <a:gd name="connsiteY7" fmla="*/ 6858000 h 6858000"/>
              <a:gd name="connsiteX8" fmla="*/ 4597266 w 7538114"/>
              <a:gd name="connsiteY8" fmla="*/ 6858000 h 6858000"/>
              <a:gd name="connsiteX9" fmla="*/ 3903260 w 7538114"/>
              <a:gd name="connsiteY9" fmla="*/ 6858000 h 6858000"/>
              <a:gd name="connsiteX10" fmla="*/ 2830292 w 7538114"/>
              <a:gd name="connsiteY10" fmla="*/ 6858000 h 6858000"/>
              <a:gd name="connsiteX11" fmla="*/ 170314 w 7538114"/>
              <a:gd name="connsiteY11" fmla="*/ 6858000 h 6858000"/>
              <a:gd name="connsiteX12" fmla="*/ 170341 w 7538114"/>
              <a:gd name="connsiteY12" fmla="*/ 6857759 h 6858000"/>
              <a:gd name="connsiteX13" fmla="*/ 173485 w 7538114"/>
              <a:gd name="connsiteY13" fmla="*/ 6852129 h 6858000"/>
              <a:gd name="connsiteX14" fmla="*/ 167544 w 7538114"/>
              <a:gd name="connsiteY14" fmla="*/ 6830335 h 6858000"/>
              <a:gd name="connsiteX15" fmla="*/ 163472 w 7538114"/>
              <a:gd name="connsiteY15" fmla="*/ 6796707 h 6858000"/>
              <a:gd name="connsiteX16" fmla="*/ 160535 w 7538114"/>
              <a:gd name="connsiteY16" fmla="*/ 6780725 h 6858000"/>
              <a:gd name="connsiteX17" fmla="*/ 162318 w 7538114"/>
              <a:gd name="connsiteY17" fmla="*/ 6767829 h 6858000"/>
              <a:gd name="connsiteX18" fmla="*/ 162771 w 7538114"/>
              <a:gd name="connsiteY18" fmla="*/ 6694444 h 6858000"/>
              <a:gd name="connsiteX19" fmla="*/ 165604 w 7538114"/>
              <a:gd name="connsiteY19" fmla="*/ 6677569 h 6858000"/>
              <a:gd name="connsiteX20" fmla="*/ 171255 w 7538114"/>
              <a:gd name="connsiteY20" fmla="*/ 6669571 h 6858000"/>
              <a:gd name="connsiteX21" fmla="*/ 169240 w 7538114"/>
              <a:gd name="connsiteY21" fmla="*/ 6663304 h 6858000"/>
              <a:gd name="connsiteX22" fmla="*/ 169039 w 7538114"/>
              <a:gd name="connsiteY22" fmla="*/ 6618916 h 6858000"/>
              <a:gd name="connsiteX23" fmla="*/ 168392 w 7538114"/>
              <a:gd name="connsiteY23" fmla="*/ 6589960 h 6858000"/>
              <a:gd name="connsiteX24" fmla="*/ 160636 w 7538114"/>
              <a:gd name="connsiteY24" fmla="*/ 6588200 h 6858000"/>
              <a:gd name="connsiteX25" fmla="*/ 157872 w 7538114"/>
              <a:gd name="connsiteY25" fmla="*/ 6562416 h 6858000"/>
              <a:gd name="connsiteX26" fmla="*/ 162851 w 7538114"/>
              <a:gd name="connsiteY26" fmla="*/ 6534939 h 6858000"/>
              <a:gd name="connsiteX27" fmla="*/ 162153 w 7538114"/>
              <a:gd name="connsiteY27" fmla="*/ 6502552 h 6858000"/>
              <a:gd name="connsiteX28" fmla="*/ 161821 w 7538114"/>
              <a:gd name="connsiteY28" fmla="*/ 6483172 h 6858000"/>
              <a:gd name="connsiteX29" fmla="*/ 154586 w 7538114"/>
              <a:gd name="connsiteY29" fmla="*/ 6432309 h 6858000"/>
              <a:gd name="connsiteX30" fmla="*/ 127078 w 7538114"/>
              <a:gd name="connsiteY30" fmla="*/ 6349783 h 6858000"/>
              <a:gd name="connsiteX31" fmla="*/ 123181 w 7538114"/>
              <a:gd name="connsiteY31" fmla="*/ 6323872 h 6858000"/>
              <a:gd name="connsiteX32" fmla="*/ 124767 w 7538114"/>
              <a:gd name="connsiteY32" fmla="*/ 6319343 h 6858000"/>
              <a:gd name="connsiteX33" fmla="*/ 108246 w 7538114"/>
              <a:gd name="connsiteY33" fmla="*/ 6190348 h 6858000"/>
              <a:gd name="connsiteX34" fmla="*/ 107279 w 7538114"/>
              <a:gd name="connsiteY34" fmla="*/ 6167269 h 6858000"/>
              <a:gd name="connsiteX35" fmla="*/ 107883 w 7538114"/>
              <a:gd name="connsiteY35" fmla="*/ 6149986 h 6858000"/>
              <a:gd name="connsiteX36" fmla="*/ 102380 w 7538114"/>
              <a:gd name="connsiteY36" fmla="*/ 6108622 h 6858000"/>
              <a:gd name="connsiteX37" fmla="*/ 90314 w 7538114"/>
              <a:gd name="connsiteY37" fmla="*/ 6041155 h 6858000"/>
              <a:gd name="connsiteX38" fmla="*/ 88409 w 7538114"/>
              <a:gd name="connsiteY38" fmla="*/ 6026587 h 6858000"/>
              <a:gd name="connsiteX39" fmla="*/ 89403 w 7538114"/>
              <a:gd name="connsiteY39" fmla="*/ 6013265 h 6858000"/>
              <a:gd name="connsiteX40" fmla="*/ 91927 w 7538114"/>
              <a:gd name="connsiteY40" fmla="*/ 6009478 h 6858000"/>
              <a:gd name="connsiteX41" fmla="*/ 91302 w 7538114"/>
              <a:gd name="connsiteY41" fmla="*/ 6001336 h 6858000"/>
              <a:gd name="connsiteX42" fmla="*/ 91687 w 7538114"/>
              <a:gd name="connsiteY42" fmla="*/ 5999003 h 6858000"/>
              <a:gd name="connsiteX43" fmla="*/ 93336 w 7538114"/>
              <a:gd name="connsiteY43" fmla="*/ 5985795 h 6858000"/>
              <a:gd name="connsiteX44" fmla="*/ 83190 w 7538114"/>
              <a:gd name="connsiteY44" fmla="*/ 5961758 h 6858000"/>
              <a:gd name="connsiteX45" fmla="*/ 81952 w 7538114"/>
              <a:gd name="connsiteY45" fmla="*/ 5928761 h 6858000"/>
              <a:gd name="connsiteX46" fmla="*/ 67420 w 7538114"/>
              <a:gd name="connsiteY46" fmla="*/ 5787247 h 6858000"/>
              <a:gd name="connsiteX47" fmla="*/ 50760 w 7538114"/>
              <a:gd name="connsiteY47" fmla="*/ 5710700 h 6858000"/>
              <a:gd name="connsiteX48" fmla="*/ 42956 w 7538114"/>
              <a:gd name="connsiteY48" fmla="*/ 5641754 h 6858000"/>
              <a:gd name="connsiteX49" fmla="*/ 29695 w 7538114"/>
              <a:gd name="connsiteY49" fmla="*/ 5602326 h 6858000"/>
              <a:gd name="connsiteX50" fmla="*/ 18841 w 7538114"/>
              <a:gd name="connsiteY50" fmla="*/ 5570885 h 6858000"/>
              <a:gd name="connsiteX51" fmla="*/ 9977 w 7538114"/>
              <a:gd name="connsiteY51" fmla="*/ 5543492 h 6858000"/>
              <a:gd name="connsiteX52" fmla="*/ 5255 w 7538114"/>
              <a:gd name="connsiteY52" fmla="*/ 5531024 h 6858000"/>
              <a:gd name="connsiteX53" fmla="*/ 5447 w 7538114"/>
              <a:gd name="connsiteY53" fmla="*/ 5527845 h 6858000"/>
              <a:gd name="connsiteX54" fmla="*/ 0 w 7538114"/>
              <a:gd name="connsiteY54" fmla="*/ 5507724 h 6858000"/>
              <a:gd name="connsiteX55" fmla="*/ 435 w 7538114"/>
              <a:gd name="connsiteY55" fmla="*/ 5507045 h 6858000"/>
              <a:gd name="connsiteX56" fmla="*/ 1128 w 7538114"/>
              <a:gd name="connsiteY56" fmla="*/ 5499619 h 6858000"/>
              <a:gd name="connsiteX57" fmla="*/ 1291 w 7538114"/>
              <a:gd name="connsiteY57" fmla="*/ 5486342 h 6858000"/>
              <a:gd name="connsiteX58" fmla="*/ 7976 w 7538114"/>
              <a:gd name="connsiteY58" fmla="*/ 5450755 h 6858000"/>
              <a:gd name="connsiteX59" fmla="*/ 2355 w 7538114"/>
              <a:gd name="connsiteY59" fmla="*/ 5429732 h 6858000"/>
              <a:gd name="connsiteX60" fmla="*/ 1499 w 7538114"/>
              <a:gd name="connsiteY60" fmla="*/ 5370432 h 6858000"/>
              <a:gd name="connsiteX61" fmla="*/ 11483 w 7538114"/>
              <a:gd name="connsiteY61" fmla="*/ 5308330 h 6858000"/>
              <a:gd name="connsiteX62" fmla="*/ 12793 w 7538114"/>
              <a:gd name="connsiteY62" fmla="*/ 5246026 h 6858000"/>
              <a:gd name="connsiteX63" fmla="*/ 12525 w 7538114"/>
              <a:gd name="connsiteY63" fmla="*/ 5223468 h 6858000"/>
              <a:gd name="connsiteX64" fmla="*/ 15322 w 7538114"/>
              <a:gd name="connsiteY64" fmla="*/ 5183258 h 6858000"/>
              <a:gd name="connsiteX65" fmla="*/ 18633 w 7538114"/>
              <a:gd name="connsiteY65" fmla="*/ 5164842 h 6858000"/>
              <a:gd name="connsiteX66" fmla="*/ 18428 w 7538114"/>
              <a:gd name="connsiteY66" fmla="*/ 5164034 h 6858000"/>
              <a:gd name="connsiteX67" fmla="*/ 19854 w 7538114"/>
              <a:gd name="connsiteY67" fmla="*/ 5162388 h 6858000"/>
              <a:gd name="connsiteX68" fmla="*/ 20514 w 7538114"/>
              <a:gd name="connsiteY68" fmla="*/ 5158981 h 6858000"/>
              <a:gd name="connsiteX69" fmla="*/ 20089 w 7538114"/>
              <a:gd name="connsiteY69" fmla="*/ 5149681 h 6858000"/>
              <a:gd name="connsiteX70" fmla="*/ 19561 w 7538114"/>
              <a:gd name="connsiteY70" fmla="*/ 5146183 h 6858000"/>
              <a:gd name="connsiteX71" fmla="*/ 19571 w 7538114"/>
              <a:gd name="connsiteY71" fmla="*/ 5141065 h 6858000"/>
              <a:gd name="connsiteX72" fmla="*/ 19690 w 7538114"/>
              <a:gd name="connsiteY72" fmla="*/ 5140937 h 6858000"/>
              <a:gd name="connsiteX73" fmla="*/ 19471 w 7538114"/>
              <a:gd name="connsiteY73" fmla="*/ 5136144 h 6858000"/>
              <a:gd name="connsiteX74" fmla="*/ 16918 w 7538114"/>
              <a:gd name="connsiteY74" fmla="*/ 5112689 h 6858000"/>
              <a:gd name="connsiteX75" fmla="*/ 28071 w 7538114"/>
              <a:gd name="connsiteY75" fmla="*/ 5081696 h 6858000"/>
              <a:gd name="connsiteX76" fmla="*/ 30005 w 7538114"/>
              <a:gd name="connsiteY76" fmla="*/ 5068879 h 6858000"/>
              <a:gd name="connsiteX77" fmla="*/ 31661 w 7538114"/>
              <a:gd name="connsiteY77" fmla="*/ 5062033 h 6858000"/>
              <a:gd name="connsiteX78" fmla="*/ 32169 w 7538114"/>
              <a:gd name="connsiteY78" fmla="*/ 5061608 h 6858000"/>
              <a:gd name="connsiteX79" fmla="*/ 27436 w 7538114"/>
              <a:gd name="connsiteY79" fmla="*/ 5021480 h 6858000"/>
              <a:gd name="connsiteX80" fmla="*/ 26614 w 7538114"/>
              <a:gd name="connsiteY80" fmla="*/ 5013906 h 6858000"/>
              <a:gd name="connsiteX81" fmla="*/ 25056 w 7538114"/>
              <a:gd name="connsiteY81" fmla="*/ 5011767 h 6858000"/>
              <a:gd name="connsiteX82" fmla="*/ 24513 w 7538114"/>
              <a:gd name="connsiteY82" fmla="*/ 5000592 h 6858000"/>
              <a:gd name="connsiteX83" fmla="*/ 24951 w 7538114"/>
              <a:gd name="connsiteY83" fmla="*/ 4999307 h 6858000"/>
              <a:gd name="connsiteX84" fmla="*/ 22644 w 7538114"/>
              <a:gd name="connsiteY84" fmla="*/ 4990090 h 6858000"/>
              <a:gd name="connsiteX85" fmla="*/ 18465 w 7538114"/>
              <a:gd name="connsiteY85" fmla="*/ 4982366 h 6858000"/>
              <a:gd name="connsiteX86" fmla="*/ 20888 w 7538114"/>
              <a:gd name="connsiteY86" fmla="*/ 4887310 h 6858000"/>
              <a:gd name="connsiteX87" fmla="*/ 15781 w 7538114"/>
              <a:gd name="connsiteY87" fmla="*/ 4807298 h 6858000"/>
              <a:gd name="connsiteX88" fmla="*/ 19649 w 7538114"/>
              <a:gd name="connsiteY88" fmla="*/ 4779990 h 6858000"/>
              <a:gd name="connsiteX89" fmla="*/ 21858 w 7538114"/>
              <a:gd name="connsiteY89" fmla="*/ 4664237 h 6858000"/>
              <a:gd name="connsiteX90" fmla="*/ 13583 w 7538114"/>
              <a:gd name="connsiteY90" fmla="*/ 4598607 h 6858000"/>
              <a:gd name="connsiteX91" fmla="*/ 7118 w 7538114"/>
              <a:gd name="connsiteY91" fmla="*/ 4546768 h 6858000"/>
              <a:gd name="connsiteX92" fmla="*/ 14555 w 7538114"/>
              <a:gd name="connsiteY92" fmla="*/ 4522182 h 6858000"/>
              <a:gd name="connsiteX93" fmla="*/ 17290 w 7538114"/>
              <a:gd name="connsiteY93" fmla="*/ 4509768 h 6858000"/>
              <a:gd name="connsiteX94" fmla="*/ 17421 w 7538114"/>
              <a:gd name="connsiteY94" fmla="*/ 4494586 h 6858000"/>
              <a:gd name="connsiteX95" fmla="*/ 18193 w 7538114"/>
              <a:gd name="connsiteY95" fmla="*/ 4440649 h 6858000"/>
              <a:gd name="connsiteX96" fmla="*/ 16616 w 7538114"/>
              <a:gd name="connsiteY96" fmla="*/ 4431853 h 6858000"/>
              <a:gd name="connsiteX97" fmla="*/ 19246 w 7538114"/>
              <a:gd name="connsiteY97" fmla="*/ 4403141 h 6858000"/>
              <a:gd name="connsiteX98" fmla="*/ 19623 w 7538114"/>
              <a:gd name="connsiteY98" fmla="*/ 4356631 h 6858000"/>
              <a:gd name="connsiteX99" fmla="*/ 20293 w 7538114"/>
              <a:gd name="connsiteY99" fmla="*/ 4339937 h 6858000"/>
              <a:gd name="connsiteX100" fmla="*/ 18752 w 7538114"/>
              <a:gd name="connsiteY100" fmla="*/ 4331435 h 6858000"/>
              <a:gd name="connsiteX101" fmla="*/ 24901 w 7538114"/>
              <a:gd name="connsiteY101" fmla="*/ 4320990 h 6858000"/>
              <a:gd name="connsiteX102" fmla="*/ 23734 w 7538114"/>
              <a:gd name="connsiteY102" fmla="*/ 4309111 h 6858000"/>
              <a:gd name="connsiteX103" fmla="*/ 29040 w 7538114"/>
              <a:gd name="connsiteY103" fmla="*/ 4263489 h 6858000"/>
              <a:gd name="connsiteX104" fmla="*/ 29429 w 7538114"/>
              <a:gd name="connsiteY104" fmla="*/ 4258775 h 6858000"/>
              <a:gd name="connsiteX105" fmla="*/ 33702 w 7538114"/>
              <a:gd name="connsiteY105" fmla="*/ 4248512 h 6858000"/>
              <a:gd name="connsiteX106" fmla="*/ 37356 w 7538114"/>
              <a:gd name="connsiteY106" fmla="*/ 4228644 h 6858000"/>
              <a:gd name="connsiteX107" fmla="*/ 50107 w 7538114"/>
              <a:gd name="connsiteY107" fmla="*/ 4193665 h 6858000"/>
              <a:gd name="connsiteX108" fmla="*/ 56192 w 7538114"/>
              <a:gd name="connsiteY108" fmla="*/ 4173105 h 6858000"/>
              <a:gd name="connsiteX109" fmla="*/ 61800 w 7538114"/>
              <a:gd name="connsiteY109" fmla="*/ 4159194 h 6858000"/>
              <a:gd name="connsiteX110" fmla="*/ 69720 w 7538114"/>
              <a:gd name="connsiteY110" fmla="*/ 4118135 h 6858000"/>
              <a:gd name="connsiteX111" fmla="*/ 80190 w 7538114"/>
              <a:gd name="connsiteY111" fmla="*/ 4047713 h 6858000"/>
              <a:gd name="connsiteX112" fmla="*/ 96666 w 7538114"/>
              <a:gd name="connsiteY112" fmla="*/ 3980780 h 6858000"/>
              <a:gd name="connsiteX113" fmla="*/ 107651 w 7538114"/>
              <a:gd name="connsiteY113" fmla="*/ 3941872 h 6858000"/>
              <a:gd name="connsiteX114" fmla="*/ 118444 w 7538114"/>
              <a:gd name="connsiteY114" fmla="*/ 3897465 h 6858000"/>
              <a:gd name="connsiteX115" fmla="*/ 134545 w 7538114"/>
              <a:gd name="connsiteY115" fmla="*/ 3811132 h 6858000"/>
              <a:gd name="connsiteX116" fmla="*/ 145381 w 7538114"/>
              <a:gd name="connsiteY116" fmla="*/ 3746540 h 6858000"/>
              <a:gd name="connsiteX117" fmla="*/ 146587 w 7538114"/>
              <a:gd name="connsiteY117" fmla="*/ 3670275 h 6858000"/>
              <a:gd name="connsiteX118" fmla="*/ 165690 w 7538114"/>
              <a:gd name="connsiteY118" fmla="*/ 3580981 h 6858000"/>
              <a:gd name="connsiteX119" fmla="*/ 163175 w 7538114"/>
              <a:gd name="connsiteY119" fmla="*/ 3570960 h 6858000"/>
              <a:gd name="connsiteX120" fmla="*/ 162665 w 7538114"/>
              <a:gd name="connsiteY120" fmla="*/ 3560693 h 6858000"/>
              <a:gd name="connsiteX121" fmla="*/ 163299 w 7538114"/>
              <a:gd name="connsiteY121" fmla="*/ 3559743 h 6858000"/>
              <a:gd name="connsiteX122" fmla="*/ 164777 w 7538114"/>
              <a:gd name="connsiteY122" fmla="*/ 3548721 h 6858000"/>
              <a:gd name="connsiteX123" fmla="*/ 163708 w 7538114"/>
              <a:gd name="connsiteY123" fmla="*/ 3545693 h 6858000"/>
              <a:gd name="connsiteX124" fmla="*/ 164286 w 7538114"/>
              <a:gd name="connsiteY124" fmla="*/ 3537938 h 6858000"/>
              <a:gd name="connsiteX125" fmla="*/ 164247 w 7538114"/>
              <a:gd name="connsiteY125" fmla="*/ 3522141 h 6858000"/>
              <a:gd name="connsiteX126" fmla="*/ 165343 w 7538114"/>
              <a:gd name="connsiteY126" fmla="*/ 3519672 h 6858000"/>
              <a:gd name="connsiteX127" fmla="*/ 167001 w 7538114"/>
              <a:gd name="connsiteY127" fmla="*/ 3496604 h 6858000"/>
              <a:gd name="connsiteX128" fmla="*/ 167547 w 7538114"/>
              <a:gd name="connsiteY128" fmla="*/ 3496517 h 6858000"/>
              <a:gd name="connsiteX129" fmla="*/ 170301 w 7538114"/>
              <a:gd name="connsiteY129" fmla="*/ 3491023 h 6858000"/>
              <a:gd name="connsiteX130" fmla="*/ 174371 w 7538114"/>
              <a:gd name="connsiteY130" fmla="*/ 3479998 h 6858000"/>
              <a:gd name="connsiteX131" fmla="*/ 190228 w 7538114"/>
              <a:gd name="connsiteY131" fmla="*/ 3457434 h 6858000"/>
              <a:gd name="connsiteX132" fmla="*/ 192016 w 7538114"/>
              <a:gd name="connsiteY132" fmla="*/ 3433411 h 6858000"/>
              <a:gd name="connsiteX133" fmla="*/ 192663 w 7538114"/>
              <a:gd name="connsiteY133" fmla="*/ 3428691 h 6858000"/>
              <a:gd name="connsiteX134" fmla="*/ 192793 w 7538114"/>
              <a:gd name="connsiteY134" fmla="*/ 3428643 h 6858000"/>
              <a:gd name="connsiteX135" fmla="*/ 193710 w 7538114"/>
              <a:gd name="connsiteY135" fmla="*/ 3423760 h 6858000"/>
              <a:gd name="connsiteX136" fmla="*/ 193839 w 7538114"/>
              <a:gd name="connsiteY136" fmla="*/ 3420085 h 6858000"/>
              <a:gd name="connsiteX137" fmla="*/ 195094 w 7538114"/>
              <a:gd name="connsiteY137" fmla="*/ 3410930 h 6858000"/>
              <a:gd name="connsiteX138" fmla="*/ 196311 w 7538114"/>
              <a:gd name="connsiteY138" fmla="*/ 3408092 h 6858000"/>
              <a:gd name="connsiteX139" fmla="*/ 197928 w 7538114"/>
              <a:gd name="connsiteY139" fmla="*/ 3407419 h 6858000"/>
              <a:gd name="connsiteX140" fmla="*/ 197881 w 7538114"/>
              <a:gd name="connsiteY140" fmla="*/ 3406520 h 6858000"/>
              <a:gd name="connsiteX141" fmla="*/ 204222 w 7538114"/>
              <a:gd name="connsiteY141" fmla="*/ 3391015 h 6858000"/>
              <a:gd name="connsiteX142" fmla="*/ 213950 w 7538114"/>
              <a:gd name="connsiteY142" fmla="*/ 3354361 h 6858000"/>
              <a:gd name="connsiteX143" fmla="*/ 217699 w 7538114"/>
              <a:gd name="connsiteY143" fmla="*/ 3332639 h 6858000"/>
              <a:gd name="connsiteX144" fmla="*/ 229963 w 7538114"/>
              <a:gd name="connsiteY144" fmla="*/ 3273935 h 6858000"/>
              <a:gd name="connsiteX145" fmla="*/ 243785 w 7538114"/>
              <a:gd name="connsiteY145" fmla="*/ 3215621 h 6858000"/>
              <a:gd name="connsiteX146" fmla="*/ 259175 w 7538114"/>
              <a:gd name="connsiteY146" fmla="*/ 3189909 h 6858000"/>
              <a:gd name="connsiteX147" fmla="*/ 259988 w 7538114"/>
              <a:gd name="connsiteY147" fmla="*/ 3186579 h 6858000"/>
              <a:gd name="connsiteX148" fmla="*/ 259980 w 7538114"/>
              <a:gd name="connsiteY148" fmla="*/ 3177264 h 6858000"/>
              <a:gd name="connsiteX149" fmla="*/ 259609 w 7538114"/>
              <a:gd name="connsiteY149" fmla="*/ 3173723 h 6858000"/>
              <a:gd name="connsiteX150" fmla="*/ 259848 w 7538114"/>
              <a:gd name="connsiteY150" fmla="*/ 3168622 h 6858000"/>
              <a:gd name="connsiteX151" fmla="*/ 259971 w 7538114"/>
              <a:gd name="connsiteY151" fmla="*/ 3168508 h 6858000"/>
              <a:gd name="connsiteX152" fmla="*/ 259966 w 7538114"/>
              <a:gd name="connsiteY152" fmla="*/ 3163706 h 6858000"/>
              <a:gd name="connsiteX153" fmla="*/ 258467 w 7538114"/>
              <a:gd name="connsiteY153" fmla="*/ 3140064 h 6858000"/>
              <a:gd name="connsiteX154" fmla="*/ 270990 w 7538114"/>
              <a:gd name="connsiteY154" fmla="*/ 3110288 h 6858000"/>
              <a:gd name="connsiteX155" fmla="*/ 273494 w 7538114"/>
              <a:gd name="connsiteY155" fmla="*/ 3097704 h 6858000"/>
              <a:gd name="connsiteX156" fmla="*/ 275456 w 7538114"/>
              <a:gd name="connsiteY156" fmla="*/ 3091047 h 6858000"/>
              <a:gd name="connsiteX157" fmla="*/ 275980 w 7538114"/>
              <a:gd name="connsiteY157" fmla="*/ 3090672 h 6858000"/>
              <a:gd name="connsiteX158" fmla="*/ 274486 w 7538114"/>
              <a:gd name="connsiteY158" fmla="*/ 3068004 h 6858000"/>
              <a:gd name="connsiteX159" fmla="*/ 275226 w 7538114"/>
              <a:gd name="connsiteY159" fmla="*/ 3065087 h 6858000"/>
              <a:gd name="connsiteX160" fmla="*/ 273050 w 7538114"/>
              <a:gd name="connsiteY160" fmla="*/ 3050191 h 6858000"/>
              <a:gd name="connsiteX161" fmla="*/ 272566 w 7538114"/>
              <a:gd name="connsiteY161" fmla="*/ 3042559 h 6858000"/>
              <a:gd name="connsiteX162" fmla="*/ 271107 w 7538114"/>
              <a:gd name="connsiteY162" fmla="*/ 3040271 h 6858000"/>
              <a:gd name="connsiteX163" fmla="*/ 271065 w 7538114"/>
              <a:gd name="connsiteY163" fmla="*/ 3029072 h 6858000"/>
              <a:gd name="connsiteX164" fmla="*/ 271558 w 7538114"/>
              <a:gd name="connsiteY164" fmla="*/ 3027835 h 6858000"/>
              <a:gd name="connsiteX165" fmla="*/ 268717 w 7538114"/>
              <a:gd name="connsiteY165" fmla="*/ 2964245 h 6858000"/>
              <a:gd name="connsiteX166" fmla="*/ 272511 w 7538114"/>
              <a:gd name="connsiteY166" fmla="*/ 2915772 h 6858000"/>
              <a:gd name="connsiteX167" fmla="*/ 270356 w 7538114"/>
              <a:gd name="connsiteY167" fmla="*/ 2825842 h 6858000"/>
              <a:gd name="connsiteX168" fmla="*/ 273897 w 7538114"/>
              <a:gd name="connsiteY168" fmla="*/ 2734957 h 6858000"/>
              <a:gd name="connsiteX169" fmla="*/ 274458 w 7538114"/>
              <a:gd name="connsiteY169" fmla="*/ 2636572 h 6858000"/>
              <a:gd name="connsiteX170" fmla="*/ 279157 w 7538114"/>
              <a:gd name="connsiteY170" fmla="*/ 2604260 h 6858000"/>
              <a:gd name="connsiteX171" fmla="*/ 288131 w 7538114"/>
              <a:gd name="connsiteY171" fmla="*/ 2582747 h 6858000"/>
              <a:gd name="connsiteX172" fmla="*/ 282516 w 7538114"/>
              <a:gd name="connsiteY172" fmla="*/ 2478755 h 6858000"/>
              <a:gd name="connsiteX173" fmla="*/ 287359 w 7538114"/>
              <a:gd name="connsiteY173" fmla="*/ 2451804 h 6858000"/>
              <a:gd name="connsiteX174" fmla="*/ 289577 w 7538114"/>
              <a:gd name="connsiteY174" fmla="*/ 2408801 h 6858000"/>
              <a:gd name="connsiteX175" fmla="*/ 293203 w 7538114"/>
              <a:gd name="connsiteY175" fmla="*/ 2392670 h 6858000"/>
              <a:gd name="connsiteX176" fmla="*/ 304183 w 7538114"/>
              <a:gd name="connsiteY176" fmla="*/ 2330165 h 6858000"/>
              <a:gd name="connsiteX177" fmla="*/ 310900 w 7538114"/>
              <a:gd name="connsiteY177" fmla="*/ 2276363 h 6858000"/>
              <a:gd name="connsiteX178" fmla="*/ 303909 w 7538114"/>
              <a:gd name="connsiteY178" fmla="*/ 2236310 h 6858000"/>
              <a:gd name="connsiteX179" fmla="*/ 306187 w 7538114"/>
              <a:gd name="connsiteY179" fmla="*/ 2232984 h 6858000"/>
              <a:gd name="connsiteX180" fmla="*/ 307158 w 7538114"/>
              <a:gd name="connsiteY180" fmla="*/ 2205763 h 6858000"/>
              <a:gd name="connsiteX181" fmla="*/ 304860 w 7538114"/>
              <a:gd name="connsiteY181" fmla="*/ 2145703 h 6858000"/>
              <a:gd name="connsiteX182" fmla="*/ 304273 w 7538114"/>
              <a:gd name="connsiteY182" fmla="*/ 2092533 h 6858000"/>
              <a:gd name="connsiteX183" fmla="*/ 301642 w 7538114"/>
              <a:gd name="connsiteY183" fmla="*/ 2057359 h 6858000"/>
              <a:gd name="connsiteX184" fmla="*/ 306736 w 7538114"/>
              <a:gd name="connsiteY184" fmla="*/ 2016105 h 6858000"/>
              <a:gd name="connsiteX185" fmla="*/ 316234 w 7538114"/>
              <a:gd name="connsiteY185" fmla="*/ 1983129 h 6858000"/>
              <a:gd name="connsiteX186" fmla="*/ 318238 w 7538114"/>
              <a:gd name="connsiteY186" fmla="*/ 1956745 h 6858000"/>
              <a:gd name="connsiteX187" fmla="*/ 311341 w 7538114"/>
              <a:gd name="connsiteY187" fmla="*/ 1950160 h 6858000"/>
              <a:gd name="connsiteX188" fmla="*/ 323556 w 7538114"/>
              <a:gd name="connsiteY188" fmla="*/ 1879546 h 6858000"/>
              <a:gd name="connsiteX189" fmla="*/ 326085 w 7538114"/>
              <a:gd name="connsiteY189" fmla="*/ 1854893 h 6858000"/>
              <a:gd name="connsiteX190" fmla="*/ 335058 w 7538114"/>
              <a:gd name="connsiteY190" fmla="*/ 1787684 h 6858000"/>
              <a:gd name="connsiteX191" fmla="*/ 345620 w 7538114"/>
              <a:gd name="connsiteY191" fmla="*/ 1720464 h 6858000"/>
              <a:gd name="connsiteX192" fmla="*/ 360760 w 7538114"/>
              <a:gd name="connsiteY192" fmla="*/ 1681196 h 6858000"/>
              <a:gd name="connsiteX193" fmla="*/ 368483 w 7538114"/>
              <a:gd name="connsiteY193" fmla="*/ 1625881 h 6858000"/>
              <a:gd name="connsiteX194" fmla="*/ 371077 w 7538114"/>
              <a:gd name="connsiteY194" fmla="*/ 1616704 h 6858000"/>
              <a:gd name="connsiteX195" fmla="*/ 383008 w 7538114"/>
              <a:gd name="connsiteY195" fmla="*/ 1551493 h 6858000"/>
              <a:gd name="connsiteX196" fmla="*/ 384834 w 7538114"/>
              <a:gd name="connsiteY196" fmla="*/ 1475233 h 6858000"/>
              <a:gd name="connsiteX197" fmla="*/ 418371 w 7538114"/>
              <a:gd name="connsiteY197" fmla="*/ 1380155 h 6858000"/>
              <a:gd name="connsiteX198" fmla="*/ 469641 w 7538114"/>
              <a:gd name="connsiteY198" fmla="*/ 1210871 h 6858000"/>
              <a:gd name="connsiteX199" fmla="*/ 489701 w 7538114"/>
              <a:gd name="connsiteY199" fmla="*/ 1028427 h 6858000"/>
              <a:gd name="connsiteX200" fmla="*/ 486354 w 7538114"/>
              <a:gd name="connsiteY200" fmla="*/ 980383 h 6858000"/>
              <a:gd name="connsiteX201" fmla="*/ 479762 w 7538114"/>
              <a:gd name="connsiteY201" fmla="*/ 839699 h 6858000"/>
              <a:gd name="connsiteX202" fmla="*/ 445664 w 7538114"/>
              <a:gd name="connsiteY202" fmla="*/ 696545 h 6858000"/>
              <a:gd name="connsiteX203" fmla="*/ 440047 w 7538114"/>
              <a:gd name="connsiteY203" fmla="*/ 606615 h 6858000"/>
              <a:gd name="connsiteX204" fmla="*/ 431225 w 7538114"/>
              <a:gd name="connsiteY204" fmla="*/ 563889 h 6858000"/>
              <a:gd name="connsiteX205" fmla="*/ 430803 w 7538114"/>
              <a:gd name="connsiteY205" fmla="*/ 534294 h 6858000"/>
              <a:gd name="connsiteX206" fmla="*/ 429777 w 7538114"/>
              <a:gd name="connsiteY206" fmla="*/ 516548 h 6858000"/>
              <a:gd name="connsiteX207" fmla="*/ 415090 w 7538114"/>
              <a:gd name="connsiteY207" fmla="*/ 485808 h 6858000"/>
              <a:gd name="connsiteX208" fmla="*/ 410499 w 7538114"/>
              <a:gd name="connsiteY208" fmla="*/ 369873 h 6858000"/>
              <a:gd name="connsiteX209" fmla="*/ 425314 w 7538114"/>
              <a:gd name="connsiteY209" fmla="*/ 259180 h 6858000"/>
              <a:gd name="connsiteX210" fmla="*/ 383240 w 7538114"/>
              <a:gd name="connsiteY210" fmla="*/ 94173 h 6858000"/>
              <a:gd name="connsiteX211" fmla="*/ 379938 w 7538114"/>
              <a:gd name="connsiteY211" fmla="*/ 77267 h 6858000"/>
              <a:gd name="connsiteX212" fmla="*/ 373430 w 7538114"/>
              <a:gd name="connsiteY212" fmla="*/ 3885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538114" h="6858000">
                <a:moveTo>
                  <a:pt x="366246" y="0"/>
                </a:moveTo>
                <a:lnTo>
                  <a:pt x="2830292" y="0"/>
                </a:lnTo>
                <a:lnTo>
                  <a:pt x="3903260" y="0"/>
                </a:lnTo>
                <a:lnTo>
                  <a:pt x="4597266" y="0"/>
                </a:lnTo>
                <a:lnTo>
                  <a:pt x="7192370" y="0"/>
                </a:lnTo>
                <a:lnTo>
                  <a:pt x="7538114" y="0"/>
                </a:lnTo>
                <a:lnTo>
                  <a:pt x="7538114" y="6858000"/>
                </a:lnTo>
                <a:lnTo>
                  <a:pt x="7192370" y="6858000"/>
                </a:lnTo>
                <a:lnTo>
                  <a:pt x="4597266" y="6858000"/>
                </a:lnTo>
                <a:lnTo>
                  <a:pt x="3903260" y="6858000"/>
                </a:lnTo>
                <a:lnTo>
                  <a:pt x="2830292" y="6858000"/>
                </a:lnTo>
                <a:lnTo>
                  <a:pt x="170314" y="6858000"/>
                </a:lnTo>
                <a:cubicBezTo>
                  <a:pt x="170323" y="6857920"/>
                  <a:pt x="170332" y="6857839"/>
                  <a:pt x="170341" y="6857759"/>
                </a:cubicBezTo>
                <a:lnTo>
                  <a:pt x="173485" y="6852129"/>
                </a:lnTo>
                <a:lnTo>
                  <a:pt x="167544" y="6830335"/>
                </a:lnTo>
                <a:cubicBezTo>
                  <a:pt x="165474" y="6819600"/>
                  <a:pt x="164100" y="6808301"/>
                  <a:pt x="163472" y="6796707"/>
                </a:cubicBezTo>
                <a:cubicBezTo>
                  <a:pt x="167658" y="6794106"/>
                  <a:pt x="161711" y="6785006"/>
                  <a:pt x="160535" y="6780725"/>
                </a:cubicBezTo>
                <a:cubicBezTo>
                  <a:pt x="163268" y="6780680"/>
                  <a:pt x="164578" y="6771195"/>
                  <a:pt x="162318" y="6767829"/>
                </a:cubicBezTo>
                <a:cubicBezTo>
                  <a:pt x="152545" y="6697090"/>
                  <a:pt x="178083" y="6736894"/>
                  <a:pt x="162771" y="6694444"/>
                </a:cubicBezTo>
                <a:cubicBezTo>
                  <a:pt x="161971" y="6687342"/>
                  <a:pt x="163342" y="6682014"/>
                  <a:pt x="165604" y="6677569"/>
                </a:cubicBezTo>
                <a:lnTo>
                  <a:pt x="171255" y="6669571"/>
                </a:lnTo>
                <a:lnTo>
                  <a:pt x="169240" y="6663304"/>
                </a:lnTo>
                <a:cubicBezTo>
                  <a:pt x="169082" y="6639651"/>
                  <a:pt x="174873" y="6632678"/>
                  <a:pt x="169039" y="6618916"/>
                </a:cubicBezTo>
                <a:cubicBezTo>
                  <a:pt x="181164" y="6598580"/>
                  <a:pt x="170248" y="6605428"/>
                  <a:pt x="168392" y="6589960"/>
                </a:cubicBezTo>
                <a:cubicBezTo>
                  <a:pt x="165975" y="6577758"/>
                  <a:pt x="161323" y="6600160"/>
                  <a:pt x="160636" y="6588200"/>
                </a:cubicBezTo>
                <a:cubicBezTo>
                  <a:pt x="163766" y="6575263"/>
                  <a:pt x="154044" y="6575871"/>
                  <a:pt x="157872" y="6562416"/>
                </a:cubicBezTo>
                <a:cubicBezTo>
                  <a:pt x="165196" y="6565685"/>
                  <a:pt x="156453" y="6535866"/>
                  <a:pt x="162851" y="6534939"/>
                </a:cubicBezTo>
                <a:cubicBezTo>
                  <a:pt x="153702" y="6523511"/>
                  <a:pt x="164973" y="6517769"/>
                  <a:pt x="162153" y="6502552"/>
                </a:cubicBezTo>
                <a:cubicBezTo>
                  <a:pt x="158692" y="6495386"/>
                  <a:pt x="158098" y="6490216"/>
                  <a:pt x="161821" y="6483172"/>
                </a:cubicBezTo>
                <a:cubicBezTo>
                  <a:pt x="144969" y="6450162"/>
                  <a:pt x="161066" y="6463202"/>
                  <a:pt x="154586" y="6432309"/>
                </a:cubicBezTo>
                <a:cubicBezTo>
                  <a:pt x="147771" y="6405695"/>
                  <a:pt x="143349" y="6375524"/>
                  <a:pt x="127078" y="6349783"/>
                </a:cubicBezTo>
                <a:cubicBezTo>
                  <a:pt x="122468" y="6345058"/>
                  <a:pt x="120723" y="6333456"/>
                  <a:pt x="123181" y="6323872"/>
                </a:cubicBezTo>
                <a:cubicBezTo>
                  <a:pt x="123604" y="6322225"/>
                  <a:pt x="124138" y="6320698"/>
                  <a:pt x="124767" y="6319343"/>
                </a:cubicBezTo>
                <a:cubicBezTo>
                  <a:pt x="122278" y="6297089"/>
                  <a:pt x="111161" y="6215694"/>
                  <a:pt x="108246" y="6190348"/>
                </a:cubicBezTo>
                <a:cubicBezTo>
                  <a:pt x="114169" y="6188296"/>
                  <a:pt x="103482" y="6175479"/>
                  <a:pt x="107279" y="6167269"/>
                </a:cubicBezTo>
                <a:cubicBezTo>
                  <a:pt x="110610" y="6161389"/>
                  <a:pt x="108145" y="6156128"/>
                  <a:pt x="107883" y="6149986"/>
                </a:cubicBezTo>
                <a:cubicBezTo>
                  <a:pt x="110502" y="6141894"/>
                  <a:pt x="105773" y="6115502"/>
                  <a:pt x="102380" y="6108622"/>
                </a:cubicBezTo>
                <a:cubicBezTo>
                  <a:pt x="90593" y="6092179"/>
                  <a:pt x="99346" y="6054816"/>
                  <a:pt x="90314" y="6041155"/>
                </a:cubicBezTo>
                <a:cubicBezTo>
                  <a:pt x="88990" y="6036198"/>
                  <a:pt x="88454" y="6031348"/>
                  <a:pt x="88409" y="6026587"/>
                </a:cubicBezTo>
                <a:lnTo>
                  <a:pt x="89403" y="6013265"/>
                </a:lnTo>
                <a:lnTo>
                  <a:pt x="91927" y="6009478"/>
                </a:lnTo>
                <a:lnTo>
                  <a:pt x="91302" y="6001336"/>
                </a:lnTo>
                <a:cubicBezTo>
                  <a:pt x="91431" y="6000558"/>
                  <a:pt x="91559" y="5999781"/>
                  <a:pt x="91687" y="5999003"/>
                </a:cubicBezTo>
                <a:cubicBezTo>
                  <a:pt x="92431" y="5994547"/>
                  <a:pt x="93080" y="5990148"/>
                  <a:pt x="93336" y="5985795"/>
                </a:cubicBezTo>
                <a:cubicBezTo>
                  <a:pt x="80676" y="5991520"/>
                  <a:pt x="93430" y="5949705"/>
                  <a:pt x="83190" y="5961758"/>
                </a:cubicBezTo>
                <a:cubicBezTo>
                  <a:pt x="82399" y="5938832"/>
                  <a:pt x="72862" y="5956319"/>
                  <a:pt x="81952" y="5928761"/>
                </a:cubicBezTo>
                <a:cubicBezTo>
                  <a:pt x="79324" y="5899676"/>
                  <a:pt x="72619" y="5823590"/>
                  <a:pt x="67420" y="5787247"/>
                </a:cubicBezTo>
                <a:cubicBezTo>
                  <a:pt x="53530" y="5750058"/>
                  <a:pt x="57730" y="5736292"/>
                  <a:pt x="50760" y="5710700"/>
                </a:cubicBezTo>
                <a:cubicBezTo>
                  <a:pt x="47368" y="5660911"/>
                  <a:pt x="30723" y="5663675"/>
                  <a:pt x="42956" y="5641754"/>
                </a:cubicBezTo>
                <a:cubicBezTo>
                  <a:pt x="39970" y="5608358"/>
                  <a:pt x="24769" y="5637338"/>
                  <a:pt x="29695" y="5602326"/>
                </a:cubicBezTo>
                <a:cubicBezTo>
                  <a:pt x="27700" y="5601239"/>
                  <a:pt x="20274" y="5573144"/>
                  <a:pt x="18841" y="5570885"/>
                </a:cubicBezTo>
                <a:lnTo>
                  <a:pt x="9977" y="5543492"/>
                </a:lnTo>
                <a:lnTo>
                  <a:pt x="5255" y="5531024"/>
                </a:lnTo>
                <a:lnTo>
                  <a:pt x="5447" y="5527845"/>
                </a:lnTo>
                <a:lnTo>
                  <a:pt x="0" y="5507724"/>
                </a:lnTo>
                <a:lnTo>
                  <a:pt x="435" y="5507045"/>
                </a:lnTo>
                <a:cubicBezTo>
                  <a:pt x="1286" y="5505065"/>
                  <a:pt x="1681" y="5502734"/>
                  <a:pt x="1128" y="5499619"/>
                </a:cubicBezTo>
                <a:cubicBezTo>
                  <a:pt x="9450" y="5498516"/>
                  <a:pt x="3652" y="5495435"/>
                  <a:pt x="1291" y="5486342"/>
                </a:cubicBezTo>
                <a:cubicBezTo>
                  <a:pt x="13688" y="5482600"/>
                  <a:pt x="2464" y="5460320"/>
                  <a:pt x="7976" y="5450755"/>
                </a:cubicBezTo>
                <a:cubicBezTo>
                  <a:pt x="5962" y="5444157"/>
                  <a:pt x="4058" y="5437113"/>
                  <a:pt x="2355" y="5429732"/>
                </a:cubicBezTo>
                <a:lnTo>
                  <a:pt x="1499" y="5370432"/>
                </a:lnTo>
                <a:lnTo>
                  <a:pt x="11483" y="5308330"/>
                </a:lnTo>
                <a:cubicBezTo>
                  <a:pt x="11701" y="5285359"/>
                  <a:pt x="15408" y="5265468"/>
                  <a:pt x="12793" y="5246026"/>
                </a:cubicBezTo>
                <a:cubicBezTo>
                  <a:pt x="15678" y="5238129"/>
                  <a:pt x="16842" y="5230685"/>
                  <a:pt x="12525" y="5223468"/>
                </a:cubicBezTo>
                <a:cubicBezTo>
                  <a:pt x="13966" y="5202031"/>
                  <a:pt x="20131" y="5196842"/>
                  <a:pt x="15322" y="5183258"/>
                </a:cubicBezTo>
                <a:cubicBezTo>
                  <a:pt x="25294" y="5171214"/>
                  <a:pt x="21488" y="5170502"/>
                  <a:pt x="18633" y="5164842"/>
                </a:cubicBezTo>
                <a:cubicBezTo>
                  <a:pt x="18565" y="5164573"/>
                  <a:pt x="18496" y="5164303"/>
                  <a:pt x="18428" y="5164034"/>
                </a:cubicBezTo>
                <a:lnTo>
                  <a:pt x="19854" y="5162388"/>
                </a:lnTo>
                <a:lnTo>
                  <a:pt x="20514" y="5158981"/>
                </a:lnTo>
                <a:lnTo>
                  <a:pt x="20089" y="5149681"/>
                </a:lnTo>
                <a:lnTo>
                  <a:pt x="19561" y="5146183"/>
                </a:lnTo>
                <a:cubicBezTo>
                  <a:pt x="19336" y="5143774"/>
                  <a:pt x="19361" y="5142173"/>
                  <a:pt x="19571" y="5141065"/>
                </a:cubicBezTo>
                <a:lnTo>
                  <a:pt x="19690" y="5140937"/>
                </a:lnTo>
                <a:cubicBezTo>
                  <a:pt x="19617" y="5139339"/>
                  <a:pt x="19544" y="5137742"/>
                  <a:pt x="19471" y="5136144"/>
                </a:cubicBezTo>
                <a:cubicBezTo>
                  <a:pt x="18832" y="5128055"/>
                  <a:pt x="17958" y="5120182"/>
                  <a:pt x="16918" y="5112689"/>
                </a:cubicBezTo>
                <a:cubicBezTo>
                  <a:pt x="23464" y="5106353"/>
                  <a:pt x="15733" y="5078666"/>
                  <a:pt x="28071" y="5081696"/>
                </a:cubicBezTo>
                <a:cubicBezTo>
                  <a:pt x="27036" y="5071588"/>
                  <a:pt x="21912" y="5065475"/>
                  <a:pt x="30005" y="5068879"/>
                </a:cubicBezTo>
                <a:cubicBezTo>
                  <a:pt x="29897" y="5065551"/>
                  <a:pt x="30585" y="5063501"/>
                  <a:pt x="31661" y="5062033"/>
                </a:cubicBezTo>
                <a:lnTo>
                  <a:pt x="32169" y="5061608"/>
                </a:lnTo>
                <a:lnTo>
                  <a:pt x="27436" y="5021480"/>
                </a:lnTo>
                <a:lnTo>
                  <a:pt x="26614" y="5013906"/>
                </a:lnTo>
                <a:lnTo>
                  <a:pt x="25056" y="5011767"/>
                </a:lnTo>
                <a:cubicBezTo>
                  <a:pt x="24110" y="5009457"/>
                  <a:pt x="23701" y="5006147"/>
                  <a:pt x="24513" y="5000592"/>
                </a:cubicBezTo>
                <a:lnTo>
                  <a:pt x="24951" y="4999307"/>
                </a:lnTo>
                <a:lnTo>
                  <a:pt x="22644" y="4990090"/>
                </a:lnTo>
                <a:cubicBezTo>
                  <a:pt x="21579" y="4987122"/>
                  <a:pt x="20222" y="4984494"/>
                  <a:pt x="18465" y="4982366"/>
                </a:cubicBezTo>
                <a:cubicBezTo>
                  <a:pt x="27858" y="4950984"/>
                  <a:pt x="19264" y="4921373"/>
                  <a:pt x="20888" y="4887310"/>
                </a:cubicBezTo>
                <a:cubicBezTo>
                  <a:pt x="17563" y="4848813"/>
                  <a:pt x="18386" y="4829570"/>
                  <a:pt x="15781" y="4807298"/>
                </a:cubicBezTo>
                <a:cubicBezTo>
                  <a:pt x="15634" y="4803627"/>
                  <a:pt x="14440" y="4773874"/>
                  <a:pt x="19649" y="4779990"/>
                </a:cubicBezTo>
                <a:cubicBezTo>
                  <a:pt x="18744" y="4746827"/>
                  <a:pt x="22869" y="4698305"/>
                  <a:pt x="21858" y="4664237"/>
                </a:cubicBezTo>
                <a:cubicBezTo>
                  <a:pt x="34232" y="4642340"/>
                  <a:pt x="11268" y="4621318"/>
                  <a:pt x="13583" y="4598607"/>
                </a:cubicBezTo>
                <a:cubicBezTo>
                  <a:pt x="2193" y="4604819"/>
                  <a:pt x="19974" y="4548010"/>
                  <a:pt x="7118" y="4546768"/>
                </a:cubicBezTo>
                <a:lnTo>
                  <a:pt x="14555" y="4522182"/>
                </a:lnTo>
                <a:lnTo>
                  <a:pt x="17290" y="4509768"/>
                </a:lnTo>
                <a:cubicBezTo>
                  <a:pt x="17884" y="4505118"/>
                  <a:pt x="18021" y="4500115"/>
                  <a:pt x="17421" y="4494586"/>
                </a:cubicBezTo>
                <a:cubicBezTo>
                  <a:pt x="12327" y="4480984"/>
                  <a:pt x="18571" y="4459805"/>
                  <a:pt x="18193" y="4440649"/>
                </a:cubicBezTo>
                <a:lnTo>
                  <a:pt x="16616" y="4431853"/>
                </a:lnTo>
                <a:lnTo>
                  <a:pt x="19246" y="4403141"/>
                </a:lnTo>
                <a:cubicBezTo>
                  <a:pt x="19372" y="4387638"/>
                  <a:pt x="19497" y="4372134"/>
                  <a:pt x="19623" y="4356631"/>
                </a:cubicBezTo>
                <a:cubicBezTo>
                  <a:pt x="19508" y="4349062"/>
                  <a:pt x="15847" y="4339045"/>
                  <a:pt x="20293" y="4339937"/>
                </a:cubicBezTo>
                <a:lnTo>
                  <a:pt x="18752" y="4331435"/>
                </a:lnTo>
                <a:cubicBezTo>
                  <a:pt x="19520" y="4328277"/>
                  <a:pt x="24070" y="4324711"/>
                  <a:pt x="24901" y="4320990"/>
                </a:cubicBezTo>
                <a:lnTo>
                  <a:pt x="23734" y="4309111"/>
                </a:lnTo>
                <a:cubicBezTo>
                  <a:pt x="24423" y="4299527"/>
                  <a:pt x="28090" y="4271878"/>
                  <a:pt x="29040" y="4263489"/>
                </a:cubicBezTo>
                <a:cubicBezTo>
                  <a:pt x="29169" y="4261918"/>
                  <a:pt x="29300" y="4260346"/>
                  <a:pt x="29429" y="4258775"/>
                </a:cubicBezTo>
                <a:lnTo>
                  <a:pt x="33702" y="4248512"/>
                </a:lnTo>
                <a:cubicBezTo>
                  <a:pt x="36933" y="4241044"/>
                  <a:pt x="39109" y="4235167"/>
                  <a:pt x="37356" y="4228644"/>
                </a:cubicBezTo>
                <a:cubicBezTo>
                  <a:pt x="41530" y="4217526"/>
                  <a:pt x="53227" y="4209759"/>
                  <a:pt x="50107" y="4193665"/>
                </a:cubicBezTo>
                <a:cubicBezTo>
                  <a:pt x="55406" y="4198550"/>
                  <a:pt x="50749" y="4175793"/>
                  <a:pt x="56192" y="4173105"/>
                </a:cubicBezTo>
                <a:cubicBezTo>
                  <a:pt x="60575" y="4171863"/>
                  <a:pt x="60184" y="4164671"/>
                  <a:pt x="61800" y="4159194"/>
                </a:cubicBezTo>
                <a:cubicBezTo>
                  <a:pt x="66276" y="4155290"/>
                  <a:pt x="70363" y="4127730"/>
                  <a:pt x="69720" y="4118135"/>
                </a:cubicBezTo>
                <a:cubicBezTo>
                  <a:pt x="65265" y="4091091"/>
                  <a:pt x="83289" y="4069336"/>
                  <a:pt x="80190" y="4047713"/>
                </a:cubicBezTo>
                <a:cubicBezTo>
                  <a:pt x="84682" y="4020435"/>
                  <a:pt x="92089" y="3998420"/>
                  <a:pt x="96666" y="3980780"/>
                </a:cubicBezTo>
                <a:cubicBezTo>
                  <a:pt x="98580" y="3977851"/>
                  <a:pt x="106155" y="3945259"/>
                  <a:pt x="107651" y="3941872"/>
                </a:cubicBezTo>
                <a:cubicBezTo>
                  <a:pt x="111761" y="3922504"/>
                  <a:pt x="112043" y="3930219"/>
                  <a:pt x="118444" y="3897465"/>
                </a:cubicBezTo>
                <a:cubicBezTo>
                  <a:pt x="124996" y="3869981"/>
                  <a:pt x="127657" y="3841768"/>
                  <a:pt x="134545" y="3811132"/>
                </a:cubicBezTo>
                <a:cubicBezTo>
                  <a:pt x="143817" y="3778601"/>
                  <a:pt x="141464" y="3759343"/>
                  <a:pt x="145381" y="3746540"/>
                </a:cubicBezTo>
                <a:cubicBezTo>
                  <a:pt x="156739" y="3719637"/>
                  <a:pt x="147664" y="3711291"/>
                  <a:pt x="146587" y="3670275"/>
                </a:cubicBezTo>
                <a:cubicBezTo>
                  <a:pt x="154134" y="3638754"/>
                  <a:pt x="151397" y="3605028"/>
                  <a:pt x="165690" y="3580981"/>
                </a:cubicBezTo>
                <a:cubicBezTo>
                  <a:pt x="164433" y="3577837"/>
                  <a:pt x="163639" y="3574469"/>
                  <a:pt x="163175" y="3570960"/>
                </a:cubicBezTo>
                <a:lnTo>
                  <a:pt x="162665" y="3560693"/>
                </a:lnTo>
                <a:lnTo>
                  <a:pt x="163299" y="3559743"/>
                </a:lnTo>
                <a:cubicBezTo>
                  <a:pt x="165039" y="3554949"/>
                  <a:pt x="165246" y="3551528"/>
                  <a:pt x="164777" y="3548721"/>
                </a:cubicBezTo>
                <a:lnTo>
                  <a:pt x="163708" y="3545693"/>
                </a:lnTo>
                <a:lnTo>
                  <a:pt x="164286" y="3537938"/>
                </a:lnTo>
                <a:cubicBezTo>
                  <a:pt x="164273" y="3532672"/>
                  <a:pt x="164261" y="3527407"/>
                  <a:pt x="164247" y="3522141"/>
                </a:cubicBezTo>
                <a:lnTo>
                  <a:pt x="165343" y="3519672"/>
                </a:lnTo>
                <a:lnTo>
                  <a:pt x="167001" y="3496604"/>
                </a:lnTo>
                <a:lnTo>
                  <a:pt x="167547" y="3496517"/>
                </a:lnTo>
                <a:cubicBezTo>
                  <a:pt x="168811" y="3495796"/>
                  <a:pt x="169814" y="3494272"/>
                  <a:pt x="170301" y="3491023"/>
                </a:cubicBezTo>
                <a:cubicBezTo>
                  <a:pt x="177219" y="3499391"/>
                  <a:pt x="173541" y="3490314"/>
                  <a:pt x="174371" y="3479998"/>
                </a:cubicBezTo>
                <a:cubicBezTo>
                  <a:pt x="185299" y="3490692"/>
                  <a:pt x="183023" y="3459350"/>
                  <a:pt x="190228" y="3457434"/>
                </a:cubicBezTo>
                <a:cubicBezTo>
                  <a:pt x="190591" y="3449617"/>
                  <a:pt x="191174" y="3441542"/>
                  <a:pt x="192016" y="3433411"/>
                </a:cubicBezTo>
                <a:lnTo>
                  <a:pt x="192663" y="3428691"/>
                </a:lnTo>
                <a:cubicBezTo>
                  <a:pt x="192706" y="3428676"/>
                  <a:pt x="192750" y="3428659"/>
                  <a:pt x="192793" y="3428643"/>
                </a:cubicBezTo>
                <a:cubicBezTo>
                  <a:pt x="193186" y="3427720"/>
                  <a:pt x="193494" y="3426206"/>
                  <a:pt x="193710" y="3423760"/>
                </a:cubicBezTo>
                <a:cubicBezTo>
                  <a:pt x="193753" y="3422535"/>
                  <a:pt x="193797" y="3421310"/>
                  <a:pt x="193839" y="3420085"/>
                </a:cubicBezTo>
                <a:lnTo>
                  <a:pt x="195094" y="3410930"/>
                </a:lnTo>
                <a:lnTo>
                  <a:pt x="196311" y="3408092"/>
                </a:lnTo>
                <a:lnTo>
                  <a:pt x="197928" y="3407419"/>
                </a:lnTo>
                <a:cubicBezTo>
                  <a:pt x="197912" y="3407119"/>
                  <a:pt x="197897" y="3406820"/>
                  <a:pt x="197881" y="3406520"/>
                </a:cubicBezTo>
                <a:cubicBezTo>
                  <a:pt x="196231" y="3399306"/>
                  <a:pt x="192821" y="3396220"/>
                  <a:pt x="204222" y="3391015"/>
                </a:cubicBezTo>
                <a:cubicBezTo>
                  <a:pt x="202162" y="3374996"/>
                  <a:pt x="208811" y="3373934"/>
                  <a:pt x="213950" y="3354361"/>
                </a:cubicBezTo>
                <a:cubicBezTo>
                  <a:pt x="211218" y="3344737"/>
                  <a:pt x="213619" y="3338360"/>
                  <a:pt x="217699" y="3332639"/>
                </a:cubicBezTo>
                <a:cubicBezTo>
                  <a:pt x="218717" y="3312409"/>
                  <a:pt x="225688" y="3295747"/>
                  <a:pt x="229963" y="3273935"/>
                </a:cubicBezTo>
                <a:cubicBezTo>
                  <a:pt x="228293" y="3248488"/>
                  <a:pt x="239257" y="3238943"/>
                  <a:pt x="243785" y="3215621"/>
                </a:cubicBezTo>
                <a:cubicBezTo>
                  <a:pt x="237893" y="3192522"/>
                  <a:pt x="253940" y="3201000"/>
                  <a:pt x="259175" y="3189909"/>
                </a:cubicBezTo>
                <a:lnTo>
                  <a:pt x="259988" y="3186579"/>
                </a:lnTo>
                <a:lnTo>
                  <a:pt x="259980" y="3177264"/>
                </a:lnTo>
                <a:lnTo>
                  <a:pt x="259609" y="3173723"/>
                </a:lnTo>
                <a:cubicBezTo>
                  <a:pt x="259490" y="3171299"/>
                  <a:pt x="259588" y="3169704"/>
                  <a:pt x="259848" y="3168622"/>
                </a:cubicBezTo>
                <a:lnTo>
                  <a:pt x="259971" y="3168508"/>
                </a:lnTo>
                <a:cubicBezTo>
                  <a:pt x="259969" y="3166907"/>
                  <a:pt x="259968" y="3165307"/>
                  <a:pt x="259966" y="3163706"/>
                </a:cubicBezTo>
                <a:cubicBezTo>
                  <a:pt x="259691" y="3155577"/>
                  <a:pt x="259171" y="3147642"/>
                  <a:pt x="258467" y="3140064"/>
                </a:cubicBezTo>
                <a:cubicBezTo>
                  <a:pt x="265286" y="3134408"/>
                  <a:pt x="258805" y="3106027"/>
                  <a:pt x="270990" y="3110288"/>
                </a:cubicBezTo>
                <a:cubicBezTo>
                  <a:pt x="270407" y="3100106"/>
                  <a:pt x="265565" y="3093497"/>
                  <a:pt x="273494" y="3097704"/>
                </a:cubicBezTo>
                <a:cubicBezTo>
                  <a:pt x="273534" y="3094376"/>
                  <a:pt x="274313" y="3092401"/>
                  <a:pt x="275456" y="3091047"/>
                </a:cubicBezTo>
                <a:lnTo>
                  <a:pt x="275980" y="3090672"/>
                </a:lnTo>
                <a:lnTo>
                  <a:pt x="274486" y="3068004"/>
                </a:lnTo>
                <a:lnTo>
                  <a:pt x="275226" y="3065087"/>
                </a:lnTo>
                <a:lnTo>
                  <a:pt x="273050" y="3050191"/>
                </a:lnTo>
                <a:cubicBezTo>
                  <a:pt x="272889" y="3047647"/>
                  <a:pt x="272728" y="3045103"/>
                  <a:pt x="272566" y="3042559"/>
                </a:cubicBezTo>
                <a:lnTo>
                  <a:pt x="271107" y="3040271"/>
                </a:lnTo>
                <a:cubicBezTo>
                  <a:pt x="270265" y="3037872"/>
                  <a:pt x="270006" y="3034528"/>
                  <a:pt x="271065" y="3029072"/>
                </a:cubicBezTo>
                <a:lnTo>
                  <a:pt x="271558" y="3027835"/>
                </a:lnTo>
                <a:cubicBezTo>
                  <a:pt x="270688" y="3024705"/>
                  <a:pt x="268559" y="2982922"/>
                  <a:pt x="268717" y="2964245"/>
                </a:cubicBezTo>
                <a:cubicBezTo>
                  <a:pt x="279502" y="2933904"/>
                  <a:pt x="269365" y="2949568"/>
                  <a:pt x="272511" y="2915772"/>
                </a:cubicBezTo>
                <a:cubicBezTo>
                  <a:pt x="272017" y="2877552"/>
                  <a:pt x="270125" y="2850992"/>
                  <a:pt x="270356" y="2825842"/>
                </a:cubicBezTo>
                <a:cubicBezTo>
                  <a:pt x="269433" y="2814032"/>
                  <a:pt x="268938" y="2727859"/>
                  <a:pt x="273897" y="2734957"/>
                </a:cubicBezTo>
                <a:cubicBezTo>
                  <a:pt x="264242" y="2698391"/>
                  <a:pt x="277769" y="2677127"/>
                  <a:pt x="274458" y="2636572"/>
                </a:cubicBezTo>
                <a:cubicBezTo>
                  <a:pt x="287792" y="2615986"/>
                  <a:pt x="275829" y="2626668"/>
                  <a:pt x="279157" y="2604260"/>
                </a:cubicBezTo>
                <a:cubicBezTo>
                  <a:pt x="279270" y="2587221"/>
                  <a:pt x="288019" y="2599786"/>
                  <a:pt x="288131" y="2582747"/>
                </a:cubicBezTo>
                <a:cubicBezTo>
                  <a:pt x="260352" y="2545890"/>
                  <a:pt x="290145" y="2525479"/>
                  <a:pt x="282516" y="2478755"/>
                </a:cubicBezTo>
                <a:lnTo>
                  <a:pt x="287359" y="2451804"/>
                </a:lnTo>
                <a:cubicBezTo>
                  <a:pt x="285426" y="2443087"/>
                  <a:pt x="285710" y="2414879"/>
                  <a:pt x="289577" y="2408801"/>
                </a:cubicBezTo>
                <a:cubicBezTo>
                  <a:pt x="290424" y="2402768"/>
                  <a:pt x="289064" y="2396183"/>
                  <a:pt x="293203" y="2392670"/>
                </a:cubicBezTo>
                <a:cubicBezTo>
                  <a:pt x="295637" y="2379564"/>
                  <a:pt x="301233" y="2349549"/>
                  <a:pt x="304183" y="2330165"/>
                </a:cubicBezTo>
                <a:cubicBezTo>
                  <a:pt x="298973" y="2319718"/>
                  <a:pt x="309550" y="2303314"/>
                  <a:pt x="310900" y="2276363"/>
                </a:cubicBezTo>
                <a:cubicBezTo>
                  <a:pt x="304874" y="2264930"/>
                  <a:pt x="311891" y="2258198"/>
                  <a:pt x="303909" y="2236310"/>
                </a:cubicBezTo>
                <a:cubicBezTo>
                  <a:pt x="304734" y="2235412"/>
                  <a:pt x="305502" y="2234293"/>
                  <a:pt x="306187" y="2232984"/>
                </a:cubicBezTo>
                <a:cubicBezTo>
                  <a:pt x="310170" y="2225381"/>
                  <a:pt x="310605" y="2213194"/>
                  <a:pt x="307158" y="2205763"/>
                </a:cubicBezTo>
                <a:cubicBezTo>
                  <a:pt x="296601" y="2170883"/>
                  <a:pt x="306474" y="2175442"/>
                  <a:pt x="304860" y="2145703"/>
                </a:cubicBezTo>
                <a:cubicBezTo>
                  <a:pt x="304314" y="2112090"/>
                  <a:pt x="314083" y="2134724"/>
                  <a:pt x="304273" y="2092533"/>
                </a:cubicBezTo>
                <a:cubicBezTo>
                  <a:pt x="308983" y="2088154"/>
                  <a:pt x="303590" y="2066396"/>
                  <a:pt x="301642" y="2057359"/>
                </a:cubicBezTo>
                <a:cubicBezTo>
                  <a:pt x="301720" y="2041038"/>
                  <a:pt x="313213" y="2032807"/>
                  <a:pt x="306736" y="2016105"/>
                </a:cubicBezTo>
                <a:cubicBezTo>
                  <a:pt x="312847" y="2019262"/>
                  <a:pt x="310007" y="1975377"/>
                  <a:pt x="316234" y="1983129"/>
                </a:cubicBezTo>
                <a:cubicBezTo>
                  <a:pt x="322177" y="1972692"/>
                  <a:pt x="313034" y="1967129"/>
                  <a:pt x="318238" y="1956745"/>
                </a:cubicBezTo>
                <a:cubicBezTo>
                  <a:pt x="319718" y="1944884"/>
                  <a:pt x="311423" y="1963350"/>
                  <a:pt x="311341" y="1950160"/>
                </a:cubicBezTo>
                <a:lnTo>
                  <a:pt x="323556" y="1879546"/>
                </a:lnTo>
                <a:cubicBezTo>
                  <a:pt x="320263" y="1869846"/>
                  <a:pt x="322312" y="1862247"/>
                  <a:pt x="326085" y="1854893"/>
                </a:cubicBezTo>
                <a:cubicBezTo>
                  <a:pt x="325955" y="1832625"/>
                  <a:pt x="332007" y="1812578"/>
                  <a:pt x="335058" y="1787684"/>
                </a:cubicBezTo>
                <a:cubicBezTo>
                  <a:pt x="331933" y="1760490"/>
                  <a:pt x="342400" y="1747069"/>
                  <a:pt x="345620" y="1720464"/>
                </a:cubicBezTo>
                <a:cubicBezTo>
                  <a:pt x="337355" y="1693643"/>
                  <a:pt x="360215" y="1703686"/>
                  <a:pt x="360760" y="1681196"/>
                </a:cubicBezTo>
                <a:cubicBezTo>
                  <a:pt x="353923" y="1644243"/>
                  <a:pt x="368449" y="1682451"/>
                  <a:pt x="368483" y="1625881"/>
                </a:cubicBezTo>
                <a:cubicBezTo>
                  <a:pt x="367181" y="1622619"/>
                  <a:pt x="369088" y="1615868"/>
                  <a:pt x="371077" y="1616704"/>
                </a:cubicBezTo>
                <a:cubicBezTo>
                  <a:pt x="371005" y="1604306"/>
                  <a:pt x="384453" y="1569256"/>
                  <a:pt x="383008" y="1551493"/>
                </a:cubicBezTo>
                <a:cubicBezTo>
                  <a:pt x="390598" y="1517303"/>
                  <a:pt x="381821" y="1500132"/>
                  <a:pt x="384834" y="1475233"/>
                </a:cubicBezTo>
                <a:cubicBezTo>
                  <a:pt x="393221" y="1446677"/>
                  <a:pt x="400498" y="1430031"/>
                  <a:pt x="418371" y="1380155"/>
                </a:cubicBezTo>
                <a:lnTo>
                  <a:pt x="469641" y="1210871"/>
                </a:lnTo>
                <a:cubicBezTo>
                  <a:pt x="507460" y="1148093"/>
                  <a:pt x="486915" y="1066841"/>
                  <a:pt x="489701" y="1028427"/>
                </a:cubicBezTo>
                <a:cubicBezTo>
                  <a:pt x="478454" y="1012506"/>
                  <a:pt x="490925" y="999600"/>
                  <a:pt x="486354" y="980383"/>
                </a:cubicBezTo>
                <a:cubicBezTo>
                  <a:pt x="483880" y="937629"/>
                  <a:pt x="471099" y="895192"/>
                  <a:pt x="479762" y="839699"/>
                </a:cubicBezTo>
                <a:cubicBezTo>
                  <a:pt x="444550" y="814685"/>
                  <a:pt x="465776" y="749644"/>
                  <a:pt x="445664" y="696545"/>
                </a:cubicBezTo>
                <a:cubicBezTo>
                  <a:pt x="441558" y="665722"/>
                  <a:pt x="459046" y="617297"/>
                  <a:pt x="440047" y="606615"/>
                </a:cubicBezTo>
                <a:cubicBezTo>
                  <a:pt x="451675" y="592509"/>
                  <a:pt x="432892" y="579307"/>
                  <a:pt x="431225" y="563889"/>
                </a:cubicBezTo>
                <a:cubicBezTo>
                  <a:pt x="438618" y="551582"/>
                  <a:pt x="432225" y="545475"/>
                  <a:pt x="430803" y="534294"/>
                </a:cubicBezTo>
                <a:cubicBezTo>
                  <a:pt x="435364" y="529230"/>
                  <a:pt x="435126" y="519767"/>
                  <a:pt x="429777" y="516548"/>
                </a:cubicBezTo>
                <a:cubicBezTo>
                  <a:pt x="417444" y="521116"/>
                  <a:pt x="423596" y="488251"/>
                  <a:pt x="415090" y="485808"/>
                </a:cubicBezTo>
                <a:cubicBezTo>
                  <a:pt x="413316" y="466733"/>
                  <a:pt x="424116" y="383903"/>
                  <a:pt x="410499" y="369873"/>
                </a:cubicBezTo>
                <a:cubicBezTo>
                  <a:pt x="404034" y="331308"/>
                  <a:pt x="425696" y="275570"/>
                  <a:pt x="425314" y="259180"/>
                </a:cubicBezTo>
                <a:cubicBezTo>
                  <a:pt x="450188" y="242918"/>
                  <a:pt x="384634" y="163766"/>
                  <a:pt x="383240" y="94173"/>
                </a:cubicBezTo>
                <a:cubicBezTo>
                  <a:pt x="385641" y="84795"/>
                  <a:pt x="385609" y="79782"/>
                  <a:pt x="379938" y="77267"/>
                </a:cubicBezTo>
                <a:cubicBezTo>
                  <a:pt x="378301" y="68220"/>
                  <a:pt x="376144" y="54774"/>
                  <a:pt x="373430" y="3885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0B03D037-A354-A0BE-371A-F0FDD5FB7C2C}"/>
              </a:ext>
            </a:extLst>
          </p:cNvPr>
          <p:cNvSpPr>
            <a:spLocks noGrp="1"/>
          </p:cNvSpPr>
          <p:nvPr>
            <p:ph type="title"/>
          </p:nvPr>
        </p:nvSpPr>
        <p:spPr>
          <a:xfrm>
            <a:off x="5867400" y="609600"/>
            <a:ext cx="5310116" cy="1465006"/>
          </a:xfrm>
        </p:spPr>
        <p:txBody>
          <a:bodyPr>
            <a:normAutofit fontScale="90000"/>
          </a:bodyPr>
          <a:lstStyle/>
          <a:p>
            <a:r>
              <a:rPr lang="cs-CZ" dirty="0"/>
              <a:t>Učíme se příběhem - vynikající metodika s aktuálními texty</a:t>
            </a:r>
          </a:p>
        </p:txBody>
      </p:sp>
      <p:pic>
        <p:nvPicPr>
          <p:cNvPr id="1026" name="Picture 2" descr="Učíme se příběhem II (program pro 6. a 7. ročník)">
            <a:extLst>
              <a:ext uri="{FF2B5EF4-FFF2-40B4-BE49-F238E27FC236}">
                <a16:creationId xmlns:a16="http://schemas.microsoft.com/office/drawing/2014/main" id="{9EFF4675-D421-A0B0-2532-58EFF7BF5AB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4427" y="806321"/>
            <a:ext cx="3720152" cy="5255452"/>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obsah 2">
            <a:extLst>
              <a:ext uri="{FF2B5EF4-FFF2-40B4-BE49-F238E27FC236}">
                <a16:creationId xmlns:a16="http://schemas.microsoft.com/office/drawing/2014/main" id="{1686B623-70EA-B0AD-5D02-98E4EDB227BF}"/>
              </a:ext>
            </a:extLst>
          </p:cNvPr>
          <p:cNvSpPr>
            <a:spLocks noGrp="1"/>
          </p:cNvSpPr>
          <p:nvPr>
            <p:ph idx="1"/>
          </p:nvPr>
        </p:nvSpPr>
        <p:spPr>
          <a:xfrm>
            <a:off x="5867400" y="2194102"/>
            <a:ext cx="5310116" cy="3908585"/>
          </a:xfrm>
        </p:spPr>
        <p:txBody>
          <a:bodyPr>
            <a:normAutofit/>
          </a:bodyPr>
          <a:lstStyle/>
          <a:p>
            <a:pPr marL="342900" lvl="0" indent="-342900">
              <a:buFont typeface="Aptos" panose="020B0004020202020204" pitchFamily="34" charset="0"/>
              <a:buChar char="-"/>
            </a:pPr>
            <a:r>
              <a:rPr lang="cs-CZ" sz="1900" kern="100" dirty="0">
                <a:effectLst/>
                <a:latin typeface="Aptos" panose="020B0004020202020204" pitchFamily="34" charset="0"/>
                <a:ea typeface="Aptos" panose="020B0004020202020204" pitchFamily="34" charset="0"/>
                <a:cs typeface="Times New Roman" panose="02020603050405020304" pitchFamily="18" charset="0"/>
              </a:rPr>
              <a:t>Strukturální </a:t>
            </a:r>
            <a:r>
              <a:rPr lang="cs-CZ" sz="1900" kern="100" dirty="0" err="1">
                <a:effectLst/>
                <a:latin typeface="Aptos" panose="020B0004020202020204" pitchFamily="34" charset="0"/>
                <a:ea typeface="Aptos" panose="020B0004020202020204" pitchFamily="34" charset="0"/>
                <a:cs typeface="Times New Roman" panose="02020603050405020304" pitchFamily="18" charset="0"/>
              </a:rPr>
              <a:t>naratologie</a:t>
            </a:r>
            <a:r>
              <a:rPr lang="cs-CZ" sz="1900" kern="100" dirty="0">
                <a:effectLst/>
                <a:latin typeface="Aptos" panose="020B0004020202020204" pitchFamily="34" charset="0"/>
                <a:ea typeface="Aptos" panose="020B0004020202020204" pitchFamily="34" charset="0"/>
                <a:cs typeface="Times New Roman" panose="02020603050405020304" pitchFamily="18" charset="0"/>
              </a:rPr>
              <a:t> nám nabízí určité analytické pojmy, které můžeme používat pro prohloubení porozumění textu a můžeme s nimi úspěšně pracovat i na základní škole </a:t>
            </a:r>
          </a:p>
          <a:p>
            <a:pPr marL="342900" lvl="0" indent="-342900">
              <a:buFont typeface="Aptos" panose="020B0004020202020204" pitchFamily="34" charset="0"/>
              <a:buChar char="-"/>
            </a:pPr>
            <a:r>
              <a:rPr lang="cs-CZ" sz="1900" kern="100" dirty="0">
                <a:effectLst/>
                <a:latin typeface="Aptos" panose="020B0004020202020204" pitchFamily="34" charset="0"/>
                <a:ea typeface="Aptos" panose="020B0004020202020204" pitchFamily="34" charset="0"/>
                <a:cs typeface="Times New Roman" panose="02020603050405020304" pitchFamily="18" charset="0"/>
              </a:rPr>
              <a:t>Na přístupech strukturální analýzy vyprávění je založen komplexní vzdělávací program </a:t>
            </a:r>
            <a:r>
              <a:rPr lang="cs-CZ" sz="1900" b="1" kern="100" dirty="0">
                <a:effectLst/>
                <a:latin typeface="Aptos" panose="020B0004020202020204" pitchFamily="34" charset="0"/>
                <a:ea typeface="Aptos" panose="020B0004020202020204" pitchFamily="34" charset="0"/>
                <a:cs typeface="Times New Roman" panose="02020603050405020304" pitchFamily="18" charset="0"/>
              </a:rPr>
              <a:t>Učíme se příběhem</a:t>
            </a:r>
            <a:r>
              <a:rPr lang="cs-CZ" sz="1900" kern="100" dirty="0">
                <a:effectLst/>
                <a:latin typeface="Aptos" panose="020B0004020202020204" pitchFamily="34" charset="0"/>
                <a:ea typeface="Aptos" panose="020B0004020202020204" pitchFamily="34" charset="0"/>
                <a:cs typeface="Times New Roman" panose="02020603050405020304" pitchFamily="18" charset="0"/>
              </a:rPr>
              <a:t> (Čtenářské kluby)</a:t>
            </a:r>
          </a:p>
          <a:p>
            <a:pPr marL="742950" lvl="1" indent="-285750">
              <a:buFont typeface="Courier New" panose="02070309020205020404" pitchFamily="49" charset="0"/>
              <a:buChar char="o"/>
            </a:pPr>
            <a:r>
              <a:rPr lang="cs-CZ" sz="1900" kern="100" dirty="0">
                <a:effectLst/>
                <a:latin typeface="Aptos" panose="020B0004020202020204" pitchFamily="34" charset="0"/>
                <a:ea typeface="Aptos" panose="020B0004020202020204" pitchFamily="34" charset="0"/>
                <a:cs typeface="Times New Roman" panose="02020603050405020304" pitchFamily="18" charset="0"/>
              </a:rPr>
              <a:t>I. 5. třída </a:t>
            </a:r>
          </a:p>
          <a:p>
            <a:pPr marL="742950" lvl="1" indent="-285750">
              <a:buFont typeface="Courier New" panose="02070309020205020404" pitchFamily="49" charset="0"/>
              <a:buChar char="o"/>
            </a:pPr>
            <a:r>
              <a:rPr lang="cs-CZ" sz="1900" kern="100" dirty="0">
                <a:effectLst/>
                <a:latin typeface="Aptos" panose="020B0004020202020204" pitchFamily="34" charset="0"/>
                <a:ea typeface="Aptos" panose="020B0004020202020204" pitchFamily="34" charset="0"/>
                <a:cs typeface="Times New Roman" panose="02020603050405020304" pitchFamily="18" charset="0"/>
              </a:rPr>
              <a:t>II. 6. – 7. třída </a:t>
            </a:r>
          </a:p>
          <a:p>
            <a:pPr marL="742950" lvl="1" indent="-285750">
              <a:spcAft>
                <a:spcPts val="800"/>
              </a:spcAft>
              <a:buFont typeface="Courier New" panose="02070309020205020404" pitchFamily="49" charset="0"/>
              <a:buChar char="o"/>
            </a:pPr>
            <a:r>
              <a:rPr lang="cs-CZ" sz="1900" kern="100" dirty="0">
                <a:effectLst/>
                <a:latin typeface="Aptos" panose="020B0004020202020204" pitchFamily="34" charset="0"/>
                <a:ea typeface="Aptos" panose="020B0004020202020204" pitchFamily="34" charset="0"/>
                <a:cs typeface="Times New Roman" panose="02020603050405020304" pitchFamily="18" charset="0"/>
              </a:rPr>
              <a:t>III. 8. – 9. třída </a:t>
            </a:r>
          </a:p>
          <a:p>
            <a:endParaRPr lang="cs-CZ" sz="1900" dirty="0"/>
          </a:p>
        </p:txBody>
      </p:sp>
    </p:spTree>
    <p:extLst>
      <p:ext uri="{BB962C8B-B14F-4D97-AF65-F5344CB8AC3E}">
        <p14:creationId xmlns:p14="http://schemas.microsoft.com/office/powerpoint/2010/main" val="2867572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 name="Rectangle 205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3845A87-668E-78FA-CCA1-A78D7772023A}"/>
              </a:ext>
            </a:extLst>
          </p:cNvPr>
          <p:cNvSpPr>
            <a:spLocks noGrp="1"/>
          </p:cNvSpPr>
          <p:nvPr>
            <p:ph type="title"/>
          </p:nvPr>
        </p:nvSpPr>
        <p:spPr>
          <a:xfrm>
            <a:off x="630936" y="640080"/>
            <a:ext cx="4818888" cy="1481328"/>
          </a:xfrm>
        </p:spPr>
        <p:txBody>
          <a:bodyPr anchor="b">
            <a:normAutofit/>
          </a:bodyPr>
          <a:lstStyle/>
          <a:p>
            <a:r>
              <a:rPr lang="cs-CZ" sz="3000" dirty="0"/>
              <a:t>Lze najít srozumitelnou příručku </a:t>
            </a:r>
            <a:r>
              <a:rPr lang="cs-CZ" sz="3000" dirty="0" err="1"/>
              <a:t>naratologie</a:t>
            </a:r>
            <a:r>
              <a:rPr lang="cs-CZ" sz="3000" dirty="0"/>
              <a:t> pro pedagogy?</a:t>
            </a:r>
          </a:p>
        </p:txBody>
      </p:sp>
      <p:sp>
        <p:nvSpPr>
          <p:cNvPr id="2058"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92117FA0-EB59-6498-693D-15375DD82F9D}"/>
              </a:ext>
            </a:extLst>
          </p:cNvPr>
          <p:cNvSpPr>
            <a:spLocks noGrp="1"/>
          </p:cNvSpPr>
          <p:nvPr>
            <p:ph idx="1"/>
          </p:nvPr>
        </p:nvSpPr>
        <p:spPr>
          <a:xfrm>
            <a:off x="630936" y="2660904"/>
            <a:ext cx="4818888" cy="3547872"/>
          </a:xfrm>
        </p:spPr>
        <p:txBody>
          <a:bodyPr anchor="t">
            <a:normAutofit/>
          </a:bodyPr>
          <a:lstStyle/>
          <a:p>
            <a:pPr marL="0" marR="0" lvl="0" indent="0" defTabSz="914400" rtl="0" eaLnBrk="0" fontAlgn="base" latinLnBrk="0" hangingPunct="0">
              <a:spcBef>
                <a:spcPct val="0"/>
              </a:spcBef>
              <a:spcAft>
                <a:spcPts val="600"/>
              </a:spcAft>
              <a:buClrTx/>
              <a:buSzTx/>
              <a:buFontTx/>
              <a:buChar char="•"/>
              <a:tabLst/>
            </a:pPr>
            <a:r>
              <a:rPr kumimoji="0" lang="cs-CZ" altLang="cs-CZ" sz="22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Specifickou učebnicí literární teorie týkající se vyprávění je příručka </a:t>
            </a:r>
            <a:r>
              <a:rPr kumimoji="0" lang="cs-CZ" altLang="cs-CZ" sz="2200" i="1"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Jak rozumět literárnímu vyprávění </a:t>
            </a:r>
            <a:endParaRPr kumimoji="0" lang="cs-CZ" altLang="cs-CZ" sz="2200" i="1"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cs-CZ" altLang="cs-CZ" sz="22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„Literární pojmy nelze užívat samoúčelně a mechanicky. Pokud nám nepomáhají rozumět příběhům konkrétních literárních vyprávění, je lépe je nepoužívat.“ (Hrabal, 2021, s. 50). </a:t>
            </a:r>
            <a:endParaRPr kumimoji="0" lang="cs-CZ" altLang="cs-CZ" sz="2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kumimoji="0" lang="cs-CZ" altLang="cs-CZ" sz="2200" b="0" i="0" u="none" strike="noStrike" cap="none" normalizeH="0" baseline="0" dirty="0">
              <a:ln>
                <a:noFill/>
              </a:ln>
              <a:effectLst/>
              <a:latin typeface="Arial" panose="020B0604020202020204" pitchFamily="34" charset="0"/>
            </a:endParaRPr>
          </a:p>
        </p:txBody>
      </p:sp>
      <p:pic>
        <p:nvPicPr>
          <p:cNvPr id="2051" name="Obrázek 7" descr="Jak rozumět literárnímu vyprávění? - Jiří Hrabal | Databáze knih">
            <a:extLst>
              <a:ext uri="{FF2B5EF4-FFF2-40B4-BE49-F238E27FC236}">
                <a16:creationId xmlns:a16="http://schemas.microsoft.com/office/drawing/2014/main" id="{BCB5F519-A097-AF12-18D6-B1EC52735C3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34748" y="640080"/>
            <a:ext cx="4187567"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658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3FF13C9-31DF-5CF1-CB70-286633C80767}"/>
              </a:ext>
            </a:extLst>
          </p:cNvPr>
          <p:cNvSpPr>
            <a:spLocks noGrp="1"/>
          </p:cNvSpPr>
          <p:nvPr>
            <p:ph type="title"/>
          </p:nvPr>
        </p:nvSpPr>
        <p:spPr>
          <a:xfrm>
            <a:off x="804672" y="802955"/>
            <a:ext cx="4977976" cy="1454051"/>
          </a:xfrm>
        </p:spPr>
        <p:txBody>
          <a:bodyPr>
            <a:normAutofit/>
          </a:bodyPr>
          <a:lstStyle/>
          <a:p>
            <a:r>
              <a:rPr lang="cs-CZ" sz="3600" dirty="0">
                <a:solidFill>
                  <a:schemeClr val="tx2"/>
                </a:solidFill>
              </a:rPr>
              <a:t>Roviny literárního vyprávění</a:t>
            </a:r>
          </a:p>
        </p:txBody>
      </p:sp>
      <p:sp>
        <p:nvSpPr>
          <p:cNvPr id="3" name="Zástupný obsah 2">
            <a:extLst>
              <a:ext uri="{FF2B5EF4-FFF2-40B4-BE49-F238E27FC236}">
                <a16:creationId xmlns:a16="http://schemas.microsoft.com/office/drawing/2014/main" id="{1F642377-B4DA-9139-DD31-76A08E9A87A8}"/>
              </a:ext>
            </a:extLst>
          </p:cNvPr>
          <p:cNvSpPr>
            <a:spLocks noGrp="1"/>
          </p:cNvSpPr>
          <p:nvPr>
            <p:ph idx="1"/>
          </p:nvPr>
        </p:nvSpPr>
        <p:spPr>
          <a:xfrm>
            <a:off x="804672" y="2421682"/>
            <a:ext cx="4977578" cy="3639289"/>
          </a:xfrm>
        </p:spPr>
        <p:txBody>
          <a:bodyPr anchor="ctr">
            <a:normAutofit/>
          </a:bodyPr>
          <a:lstStyle/>
          <a:p>
            <a:r>
              <a:rPr lang="cs-CZ" sz="1800">
                <a:solidFill>
                  <a:schemeClr val="tx2"/>
                </a:solidFill>
              </a:rPr>
              <a:t>Události a časové uspořádání vyprávění </a:t>
            </a:r>
          </a:p>
          <a:p>
            <a:r>
              <a:rPr lang="cs-CZ" sz="1800">
                <a:solidFill>
                  <a:schemeClr val="tx2"/>
                </a:solidFill>
              </a:rPr>
              <a:t>Prostor </a:t>
            </a:r>
          </a:p>
          <a:p>
            <a:r>
              <a:rPr lang="cs-CZ" sz="1800">
                <a:solidFill>
                  <a:schemeClr val="tx2"/>
                </a:solidFill>
              </a:rPr>
              <a:t>Literární postava </a:t>
            </a:r>
          </a:p>
          <a:p>
            <a:r>
              <a:rPr lang="cs-CZ" sz="1800">
                <a:solidFill>
                  <a:schemeClr val="tx2"/>
                </a:solidFill>
              </a:rPr>
              <a:t>Vypravěč</a:t>
            </a:r>
          </a:p>
          <a:p>
            <a:endParaRPr lang="cs-CZ" sz="1800">
              <a:solidFill>
                <a:schemeClr val="tx2"/>
              </a:solidFill>
            </a:endParaRPr>
          </a:p>
          <a:p>
            <a:r>
              <a:rPr lang="cs-CZ" sz="1800">
                <a:solidFill>
                  <a:schemeClr val="tx2"/>
                </a:solidFill>
                <a:effectLst/>
                <a:latin typeface="Times New Roman" panose="02020603050405020304" pitchFamily="18" charset="0"/>
                <a:ea typeface="Times New Roman" panose="02020603050405020304" pitchFamily="18" charset="0"/>
              </a:rPr>
              <a:t>Oblasti a související klíčové pojmy; obsah a jeho transformace; tipy do výuky; funkce jednotlivých kategorií + otázka, jak to propojit s vlastním životem, myšlením, psaním):</a:t>
            </a:r>
          </a:p>
          <a:p>
            <a:endParaRPr lang="cs-CZ" sz="180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Knihy">
            <a:extLst>
              <a:ext uri="{FF2B5EF4-FFF2-40B4-BE49-F238E27FC236}">
                <a16:creationId xmlns:a16="http://schemas.microsoft.com/office/drawing/2014/main" id="{3AC47047-F3DE-51D4-7B2C-215A3CB733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079287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a:extLst>
              <a:ext uri="{FF2B5EF4-FFF2-40B4-BE49-F238E27FC236}">
                <a16:creationId xmlns:a16="http://schemas.microsoft.com/office/drawing/2014/main" id="{FEACF2FD-F486-92D1-1BE4-BF23375F9AFA}"/>
              </a:ext>
            </a:extLst>
          </p:cNvPr>
          <p:cNvSpPr>
            <a:spLocks noGrp="1"/>
          </p:cNvSpPr>
          <p:nvPr>
            <p:ph type="title"/>
          </p:nvPr>
        </p:nvSpPr>
        <p:spPr>
          <a:xfrm>
            <a:off x="640080" y="1243013"/>
            <a:ext cx="3855720" cy="4371974"/>
          </a:xfrm>
        </p:spPr>
        <p:txBody>
          <a:bodyPr>
            <a:normAutofit/>
          </a:bodyPr>
          <a:lstStyle/>
          <a:p>
            <a:r>
              <a:rPr lang="cs-CZ" sz="3600">
                <a:solidFill>
                  <a:schemeClr val="tx2"/>
                </a:solidFill>
              </a:rPr>
              <a:t>Události a časové uspořádání vyprávění I</a:t>
            </a:r>
          </a:p>
        </p:txBody>
      </p:sp>
      <p:sp>
        <p:nvSpPr>
          <p:cNvPr id="3" name="Zástupný obsah 2">
            <a:extLst>
              <a:ext uri="{FF2B5EF4-FFF2-40B4-BE49-F238E27FC236}">
                <a16:creationId xmlns:a16="http://schemas.microsoft.com/office/drawing/2014/main" id="{3E7AC562-C56F-5DE1-609F-510506C7EA87}"/>
              </a:ext>
            </a:extLst>
          </p:cNvPr>
          <p:cNvSpPr>
            <a:spLocks noGrp="1"/>
          </p:cNvSpPr>
          <p:nvPr>
            <p:ph idx="1"/>
          </p:nvPr>
        </p:nvSpPr>
        <p:spPr>
          <a:xfrm>
            <a:off x="6172200" y="804672"/>
            <a:ext cx="5221224" cy="5230368"/>
          </a:xfrm>
        </p:spPr>
        <p:txBody>
          <a:bodyPr anchor="ctr">
            <a:normAutofit/>
          </a:bodyPr>
          <a:lstStyle/>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Definice příběhu</a:t>
            </a:r>
            <a:r>
              <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rPr>
              <a:t> a události: </a:t>
            </a:r>
          </a:p>
          <a:p>
            <a:pPr marL="742950" lvl="1" indent="-285750">
              <a:buFont typeface="Courier New" panose="02070309020205020404" pitchFamily="49" charset="0"/>
              <a:buChar char="o"/>
            </a:pPr>
            <a:r>
              <a:rPr lang="cs-CZ" sz="1800" b="1" dirty="0"/>
              <a:t>Příběh je sled událostí, které jsou provázány časovými a zpravidla i příčinnými vztahy. Událostí přitom rozumíme nějaký v čase změněný stav.</a:t>
            </a:r>
            <a:endParaRPr lang="cs-CZ" sz="1800" kern="100" dirty="0">
              <a:solidFill>
                <a:schemeClr val="tx2"/>
              </a:solidFill>
              <a:effectLst/>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typů vztahů mezi událostmi a rozlišování jádrových a satelitních událostí </a:t>
            </a: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Tři typy vyprávění – retrospektivní, současné a prospektivní. </a:t>
            </a:r>
          </a:p>
          <a:p>
            <a:pPr marL="742950" lvl="1" indent="-285750">
              <a:spcAft>
                <a:spcPts val="800"/>
              </a:spcAft>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Rozlišení času příběhu a času vyprávění a z toho vyplývající časová výstavba literárního příběhu zahrnující posloupnost (mimo jiné </a:t>
            </a:r>
            <a:r>
              <a:rPr lang="cs-CZ" sz="1800" kern="100" dirty="0" err="1">
                <a:solidFill>
                  <a:schemeClr val="tx2"/>
                </a:solidFill>
                <a:effectLst/>
                <a:latin typeface="Aptos" panose="020B0004020202020204" pitchFamily="34" charset="0"/>
                <a:ea typeface="Aptos" panose="020B0004020202020204" pitchFamily="34" charset="0"/>
                <a:cs typeface="Times New Roman" panose="02020603050405020304" pitchFamily="18" charset="0"/>
              </a:rPr>
              <a:t>analepse</a:t>
            </a: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 prolepse), trvání a frekvenci a tempo. </a:t>
            </a:r>
          </a:p>
          <a:p>
            <a:pPr marL="742950" lvl="1" indent="-285750">
              <a:spcAft>
                <a:spcPts val="800"/>
              </a:spcAft>
              <a:buFont typeface="Courier New" panose="02070309020205020404" pitchFamily="49" charset="0"/>
              <a:buChar char="o"/>
            </a:pPr>
            <a:r>
              <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rPr>
              <a:t>Fabule / syžet</a:t>
            </a:r>
            <a:endPar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endParaRPr lang="cs-CZ" sz="1800" dirty="0">
              <a:solidFill>
                <a:schemeClr val="tx2"/>
              </a:solidFill>
            </a:endParaRPr>
          </a:p>
        </p:txBody>
      </p:sp>
    </p:spTree>
    <p:extLst>
      <p:ext uri="{BB962C8B-B14F-4D97-AF65-F5344CB8AC3E}">
        <p14:creationId xmlns:p14="http://schemas.microsoft.com/office/powerpoint/2010/main" val="122986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6" name="Rectangle 3095">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98" name="Group 3097">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3099" name="Freeform: Shape 3098">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00" name="Freeform: Shape 3099">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01" name="Freeform: Shape 3100">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02" name="Freeform: Shape 3101">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104" name="Group 3103">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3105" name="Freeform: Shape 3104">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6" name="Freeform: Shape 3105">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7" name="Freeform: Shape 3106">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8" name="Freeform: Shape 3107">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a:extLst>
              <a:ext uri="{FF2B5EF4-FFF2-40B4-BE49-F238E27FC236}">
                <a16:creationId xmlns:a16="http://schemas.microsoft.com/office/drawing/2014/main" id="{FCE9A2D2-1916-50D9-0564-269A3814540C}"/>
              </a:ext>
            </a:extLst>
          </p:cNvPr>
          <p:cNvSpPr>
            <a:spLocks noGrp="1"/>
          </p:cNvSpPr>
          <p:nvPr>
            <p:ph type="title"/>
          </p:nvPr>
        </p:nvSpPr>
        <p:spPr>
          <a:xfrm>
            <a:off x="804672" y="802955"/>
            <a:ext cx="5145024" cy="1454051"/>
          </a:xfrm>
        </p:spPr>
        <p:txBody>
          <a:bodyPr anchor="b">
            <a:normAutofit/>
          </a:bodyPr>
          <a:lstStyle/>
          <a:p>
            <a:r>
              <a:rPr lang="cs-CZ" sz="3600">
                <a:solidFill>
                  <a:schemeClr val="tx2"/>
                </a:solidFill>
              </a:rPr>
              <a:t>Události a časové uspořádání vyprávění II</a:t>
            </a:r>
          </a:p>
        </p:txBody>
      </p:sp>
      <p:pic>
        <p:nvPicPr>
          <p:cNvPr id="3076" name="Picture 4" descr="The Cambridge Introduction to Narrative">
            <a:extLst>
              <a:ext uri="{FF2B5EF4-FFF2-40B4-BE49-F238E27FC236}">
                <a16:creationId xmlns:a16="http://schemas.microsoft.com/office/drawing/2014/main" id="{8BB13DE3-0A2F-A087-74C4-C864EE3B010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39041" y="268595"/>
            <a:ext cx="1148996" cy="1723494"/>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obsah 2">
            <a:extLst>
              <a:ext uri="{FF2B5EF4-FFF2-40B4-BE49-F238E27FC236}">
                <a16:creationId xmlns:a16="http://schemas.microsoft.com/office/drawing/2014/main" id="{E39868C0-4542-E54F-E4B0-0E44AA13178F}"/>
              </a:ext>
            </a:extLst>
          </p:cNvPr>
          <p:cNvSpPr>
            <a:spLocks noGrp="1"/>
          </p:cNvSpPr>
          <p:nvPr>
            <p:ph idx="1"/>
          </p:nvPr>
        </p:nvSpPr>
        <p:spPr>
          <a:xfrm>
            <a:off x="804672" y="2421682"/>
            <a:ext cx="4553909" cy="3639289"/>
          </a:xfrm>
        </p:spPr>
        <p:txBody>
          <a:bodyPr anchor="ctr">
            <a:normAutofit/>
          </a:bodyPr>
          <a:lstStyle/>
          <a:p>
            <a:pPr marL="1143000" lvl="2" indent="-228600">
              <a:buFont typeface="Wingdings" panose="05000000000000000000" pitchFamily="2"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„normalizace“ – převedení souboru událostí do narativní koherence – ideální příklad </a:t>
            </a:r>
            <a:r>
              <a:rPr lang="cs-CZ" sz="1400" i="1"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Obyčejný život</a:t>
            </a: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buFont typeface="Wingdings" panose="05000000000000000000" pitchFamily="2"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Konce</a:t>
            </a:r>
          </a:p>
          <a:p>
            <a:pPr marL="1600200" lvl="3" indent="-228600">
              <a:buFont typeface="Symbol" panose="05050102010706020507" pitchFamily="18"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ending (konec) X closure (uzavření) </a:t>
            </a: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 na úrovni očekávání a na úrovni otázek </a:t>
            </a:r>
          </a:p>
          <a:p>
            <a:pPr marL="1600200" lvl="3" indent="-228600">
              <a:buFont typeface="Symbol" panose="05050102010706020507" pitchFamily="18"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souvisí s dvěma efekty, které drží čtenáře/ posluchače u příběhu – napětí a překvapení </a:t>
            </a:r>
          </a:p>
          <a:p>
            <a:pPr marL="1600200" lvl="3" indent="-228600">
              <a:buFont typeface="Symbol" panose="05050102010706020507" pitchFamily="18"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explicit – srdce Juraje Hordubala se kdesi ztratilo a nebylo nikdy pohřbeno </a:t>
            </a:r>
          </a:p>
          <a:p>
            <a:pPr marL="1143000" lvl="2" indent="-228600">
              <a:spcAft>
                <a:spcPts val="800"/>
              </a:spcAft>
              <a:buFont typeface="Wingdings" panose="05000000000000000000" pitchFamily="2" charset="2"/>
              <a:buChar char=""/>
            </a:pP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smysl konců – souvislost s reflexí konečnosti a smyslu (Frank Kermode: </a:t>
            </a:r>
            <a:r>
              <a:rPr lang="cs-CZ" sz="1400" i="1"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Smysl konců</a:t>
            </a:r>
            <a:r>
              <a:rPr lang="cs-CZ" sz="1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a:t>
            </a:r>
          </a:p>
          <a:p>
            <a:endParaRPr lang="cs-CZ" sz="1400">
              <a:solidFill>
                <a:schemeClr val="tx2"/>
              </a:solidFill>
            </a:endParaRPr>
          </a:p>
        </p:txBody>
      </p:sp>
      <p:pic>
        <p:nvPicPr>
          <p:cNvPr id="3074" name="Picture 2" descr="Smysl konců - Frank Kermode | Databáze knih">
            <a:extLst>
              <a:ext uri="{FF2B5EF4-FFF2-40B4-BE49-F238E27FC236}">
                <a16:creationId xmlns:a16="http://schemas.microsoft.com/office/drawing/2014/main" id="{B46C2CD9-DBCF-C05F-CBD1-626E9826EC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6933" y="3863170"/>
            <a:ext cx="1269949"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743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a:extLst>
              <a:ext uri="{FF2B5EF4-FFF2-40B4-BE49-F238E27FC236}">
                <a16:creationId xmlns:a16="http://schemas.microsoft.com/office/drawing/2014/main" id="{B9DC977E-774B-A72E-867D-5F1383102F6A}"/>
              </a:ext>
            </a:extLst>
          </p:cNvPr>
          <p:cNvSpPr>
            <a:spLocks noGrp="1"/>
          </p:cNvSpPr>
          <p:nvPr>
            <p:ph type="title"/>
          </p:nvPr>
        </p:nvSpPr>
        <p:spPr>
          <a:xfrm>
            <a:off x="640080" y="1243013"/>
            <a:ext cx="3855720" cy="4371974"/>
          </a:xfrm>
        </p:spPr>
        <p:txBody>
          <a:bodyPr>
            <a:normAutofit/>
          </a:bodyPr>
          <a:lstStyle/>
          <a:p>
            <a:r>
              <a:rPr lang="cs-CZ" sz="3600">
                <a:solidFill>
                  <a:schemeClr val="tx2"/>
                </a:solidFill>
              </a:rPr>
              <a:t>Prostor</a:t>
            </a:r>
          </a:p>
        </p:txBody>
      </p:sp>
      <p:sp>
        <p:nvSpPr>
          <p:cNvPr id="3" name="Zástupný obsah 2">
            <a:extLst>
              <a:ext uri="{FF2B5EF4-FFF2-40B4-BE49-F238E27FC236}">
                <a16:creationId xmlns:a16="http://schemas.microsoft.com/office/drawing/2014/main" id="{77AA2F57-F6C5-7BF8-B8E0-D9C90AE11FF8}"/>
              </a:ext>
            </a:extLst>
          </p:cNvPr>
          <p:cNvSpPr>
            <a:spLocks noGrp="1"/>
          </p:cNvSpPr>
          <p:nvPr>
            <p:ph idx="1"/>
          </p:nvPr>
        </p:nvSpPr>
        <p:spPr>
          <a:xfrm>
            <a:off x="6172200" y="804672"/>
            <a:ext cx="5221224" cy="5230368"/>
          </a:xfrm>
        </p:spPr>
        <p:txBody>
          <a:bodyPr anchor="ctr">
            <a:normAutofit/>
          </a:bodyPr>
          <a:lstStyle/>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Zobrazení prostoru </a:t>
            </a:r>
            <a:endPar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pPr marL="1200150" lvl="2" indent="-285750">
              <a:buFont typeface="Courier New" panose="02070309020205020404" pitchFamily="49" charset="0"/>
              <a:buChar char="o"/>
            </a:pP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typ cesta (vypráví postava v současném vyprávění) </a:t>
            </a:r>
            <a:endParaRPr lang="cs-CZ" sz="1400" kern="1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pPr marL="1200150" lvl="2" indent="-285750">
              <a:buFont typeface="Courier New" panose="02070309020205020404" pitchFamily="49" charset="0"/>
              <a:buChar char="o"/>
            </a:pP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typ mapa (vypravěčem není postava obývající fikční svět)</a:t>
            </a: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Perspektivně (zobrazení skrze vnímání postavy) a </a:t>
            </a:r>
            <a:r>
              <a:rPr lang="cs-CZ" sz="1800" kern="100" dirty="0" err="1">
                <a:solidFill>
                  <a:schemeClr val="tx2"/>
                </a:solidFill>
                <a:effectLst/>
                <a:latin typeface="Aptos" panose="020B0004020202020204" pitchFamily="34" charset="0"/>
                <a:ea typeface="Aptos" panose="020B0004020202020204" pitchFamily="34" charset="0"/>
                <a:cs typeface="Times New Roman" panose="02020603050405020304" pitchFamily="18" charset="0"/>
              </a:rPr>
              <a:t>aperspektivně</a:t>
            </a: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vyprávěný prostor. </a:t>
            </a:r>
          </a:p>
          <a:p>
            <a:pPr marL="742950" lvl="1" indent="-285750">
              <a:spcAft>
                <a:spcPts val="800"/>
              </a:spcAft>
              <a:buFont typeface="Courier New" panose="02070309020205020404" pitchFamily="49" charset="0"/>
              <a:buChar char="o"/>
            </a:pPr>
            <a:endPar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endParaRPr>
          </a:p>
          <a:p>
            <a:pPr marL="742950" lvl="1" indent="-285750">
              <a:spcAft>
                <a:spcPts val="800"/>
              </a:spcAft>
              <a:buFont typeface="Courier New" panose="02070309020205020404" pitchFamily="49" charset="0"/>
              <a:buChar char="o"/>
            </a:pPr>
            <a:r>
              <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rPr>
              <a:t>Jaké prostor plní funkce?</a:t>
            </a:r>
          </a:p>
          <a:p>
            <a:pPr marL="742950" lvl="1" indent="-285750">
              <a:spcAft>
                <a:spcPts val="800"/>
              </a:spcAft>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Jak je prostor zobrazován v rámci  různých žánrů, uměleckých směrů, jednotlivých děl?</a:t>
            </a:r>
          </a:p>
          <a:p>
            <a:pPr marL="742950" lvl="1" indent="-285750">
              <a:spcAft>
                <a:spcPts val="800"/>
              </a:spcAft>
              <a:buFont typeface="Courier New" panose="02070309020205020404" pitchFamily="49" charset="0"/>
              <a:buChar char="o"/>
            </a:pPr>
            <a:r>
              <a:rPr lang="cs-CZ" sz="1800" kern="100" dirty="0" err="1">
                <a:solidFill>
                  <a:schemeClr val="tx2"/>
                </a:solidFill>
                <a:latin typeface="Aptos" panose="020B0004020202020204" pitchFamily="34" charset="0"/>
                <a:ea typeface="Aptos" panose="020B0004020202020204" pitchFamily="34" charset="0"/>
                <a:cs typeface="Times New Roman" panose="02020603050405020304" pitchFamily="18" charset="0"/>
              </a:rPr>
              <a:t>Bachtinův</a:t>
            </a:r>
            <a:r>
              <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rPr>
              <a:t> pojem „</a:t>
            </a:r>
            <a:r>
              <a:rPr lang="cs-CZ" sz="1800" kern="100" dirty="0" err="1">
                <a:solidFill>
                  <a:schemeClr val="tx2"/>
                </a:solidFill>
                <a:latin typeface="Aptos" panose="020B0004020202020204" pitchFamily="34" charset="0"/>
                <a:ea typeface="Aptos" panose="020B0004020202020204" pitchFamily="34" charset="0"/>
                <a:cs typeface="Times New Roman" panose="02020603050405020304" pitchFamily="18" charset="0"/>
              </a:rPr>
              <a:t>chronotop</a:t>
            </a:r>
            <a:r>
              <a:rPr lang="cs-CZ" sz="1800" kern="100" dirty="0">
                <a:solidFill>
                  <a:schemeClr val="tx2"/>
                </a:solidFill>
                <a:latin typeface="Aptos" panose="020B0004020202020204" pitchFamily="34" charset="0"/>
                <a:ea typeface="Aptos" panose="020B0004020202020204" pitchFamily="34" charset="0"/>
                <a:cs typeface="Times New Roman" panose="02020603050405020304" pitchFamily="18" charset="0"/>
              </a:rPr>
              <a:t>“ – čas a prostor je neoddělitelný</a:t>
            </a:r>
            <a:endPar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4104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a:extLst>
              <a:ext uri="{FF2B5EF4-FFF2-40B4-BE49-F238E27FC236}">
                <a16:creationId xmlns:a16="http://schemas.microsoft.com/office/drawing/2014/main" id="{69C9F332-8E44-3295-685B-20EE3665755F}"/>
              </a:ext>
            </a:extLst>
          </p:cNvPr>
          <p:cNvSpPr>
            <a:spLocks noGrp="1"/>
          </p:cNvSpPr>
          <p:nvPr>
            <p:ph type="title"/>
          </p:nvPr>
        </p:nvSpPr>
        <p:spPr>
          <a:xfrm>
            <a:off x="640080" y="1243013"/>
            <a:ext cx="3855720" cy="4371974"/>
          </a:xfrm>
        </p:spPr>
        <p:txBody>
          <a:bodyPr>
            <a:normAutofit/>
          </a:bodyPr>
          <a:lstStyle/>
          <a:p>
            <a:r>
              <a:rPr lang="cs-CZ" sz="3600">
                <a:solidFill>
                  <a:schemeClr val="tx2"/>
                </a:solidFill>
              </a:rPr>
              <a:t>Literární postava </a:t>
            </a:r>
          </a:p>
        </p:txBody>
      </p:sp>
      <p:sp>
        <p:nvSpPr>
          <p:cNvPr id="3" name="Zástupný obsah 2">
            <a:extLst>
              <a:ext uri="{FF2B5EF4-FFF2-40B4-BE49-F238E27FC236}">
                <a16:creationId xmlns:a16="http://schemas.microsoft.com/office/drawing/2014/main" id="{789C3980-B9CA-0890-5C8B-80317DBDBD57}"/>
              </a:ext>
            </a:extLst>
          </p:cNvPr>
          <p:cNvSpPr>
            <a:spLocks noGrp="1"/>
          </p:cNvSpPr>
          <p:nvPr>
            <p:ph idx="1"/>
          </p:nvPr>
        </p:nvSpPr>
        <p:spPr>
          <a:xfrm>
            <a:off x="5486400" y="-1"/>
            <a:ext cx="5907024" cy="6748499"/>
          </a:xfrm>
        </p:spPr>
        <p:txBody>
          <a:bodyPr anchor="ctr">
            <a:normAutofit/>
          </a:bodyPr>
          <a:lstStyle/>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vyprávěcí a mluvící jména, </a:t>
            </a: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postava jako typ, </a:t>
            </a: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přímá charakteristika (ve výpovědi vypravěči, v promluvě postavy, v zobrazeném myšlení postavy), </a:t>
            </a:r>
          </a:p>
          <a:p>
            <a:pPr marL="742950" lvl="1" indent="-285750">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nepřímá charakteristika, </a:t>
            </a:r>
          </a:p>
          <a:p>
            <a:pPr marL="742950" lvl="1" indent="-285750">
              <a:spcAft>
                <a:spcPts val="800"/>
              </a:spcAft>
              <a:buFont typeface="Courier New" panose="02070309020205020404" pitchFamily="49" charset="0"/>
              <a:buChar char="o"/>
            </a:pPr>
            <a:r>
              <a:rPr lang="cs-CZ" sz="18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způsoby zobrazení myšlení postavy </a:t>
            </a:r>
          </a:p>
          <a:p>
            <a:pPr marL="1200150" lvl="2" indent="-285750">
              <a:spcAft>
                <a:spcPts val="800"/>
              </a:spcAft>
              <a:buFont typeface="Courier New" panose="02070309020205020404" pitchFamily="49" charset="0"/>
              <a:buChar char="o"/>
            </a:pP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vnitřní monolog,</a:t>
            </a:r>
          </a:p>
          <a:p>
            <a:pPr marL="1200150" lvl="2" indent="-285750">
              <a:spcAft>
                <a:spcPts val="800"/>
              </a:spcAft>
              <a:buFont typeface="Courier New" panose="02070309020205020404" pitchFamily="49" charset="0"/>
              <a:buChar char="o"/>
            </a:pP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r>
              <a:rPr lang="cs-CZ" sz="1400" kern="100" dirty="0" err="1">
                <a:solidFill>
                  <a:schemeClr val="tx2"/>
                </a:solidFill>
                <a:effectLst/>
                <a:latin typeface="Aptos" panose="020B0004020202020204" pitchFamily="34" charset="0"/>
                <a:ea typeface="Aptos" panose="020B0004020202020204" pitchFamily="34" charset="0"/>
                <a:cs typeface="Times New Roman" panose="02020603050405020304" pitchFamily="18" charset="0"/>
              </a:rPr>
              <a:t>fokalizované</a:t>
            </a: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vyprávění, </a:t>
            </a:r>
          </a:p>
          <a:p>
            <a:pPr marL="1200150" lvl="2" indent="-285750">
              <a:spcAft>
                <a:spcPts val="800"/>
              </a:spcAft>
              <a:buFont typeface="Courier New" panose="02070309020205020404" pitchFamily="49" charset="0"/>
              <a:buChar char="o"/>
            </a:pPr>
            <a:r>
              <a:rPr lang="cs-CZ" sz="1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prostřednictvím vyprávění vypravěče). </a:t>
            </a:r>
          </a:p>
          <a:p>
            <a:endParaRPr lang="cs-CZ" sz="1800" dirty="0">
              <a:solidFill>
                <a:schemeClr val="tx2"/>
              </a:solidFill>
            </a:endParaRPr>
          </a:p>
        </p:txBody>
      </p:sp>
    </p:spTree>
    <p:extLst>
      <p:ext uri="{BB962C8B-B14F-4D97-AF65-F5344CB8AC3E}">
        <p14:creationId xmlns:p14="http://schemas.microsoft.com/office/powerpoint/2010/main" val="3019394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4539149E-D1A7-1849-FEFB-EB377F65436A}"/>
              </a:ext>
            </a:extLst>
          </p:cNvPr>
          <p:cNvSpPr>
            <a:spLocks noGrp="1"/>
          </p:cNvSpPr>
          <p:nvPr>
            <p:ph type="title"/>
          </p:nvPr>
        </p:nvSpPr>
        <p:spPr>
          <a:xfrm>
            <a:off x="621792" y="1161288"/>
            <a:ext cx="3602736" cy="4526280"/>
          </a:xfrm>
        </p:spPr>
        <p:txBody>
          <a:bodyPr>
            <a:normAutofit/>
          </a:bodyPr>
          <a:lstStyle/>
          <a:p>
            <a:r>
              <a:rPr lang="cs-CZ" sz="4000" dirty="0"/>
              <a:t>Kategorizace literárních postav</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E0AC73D8-779C-18A9-0CA0-829496DCD222}"/>
              </a:ext>
            </a:extLst>
          </p:cNvPr>
          <p:cNvSpPr>
            <a:spLocks noGrp="1"/>
          </p:cNvSpPr>
          <p:nvPr>
            <p:ph idx="1"/>
          </p:nvPr>
        </p:nvSpPr>
        <p:spPr>
          <a:xfrm>
            <a:off x="5434149" y="932688"/>
            <a:ext cx="5916603" cy="4992624"/>
          </a:xfrm>
        </p:spPr>
        <p:txBody>
          <a:bodyPr anchor="ctr">
            <a:normAutofit/>
          </a:bodyPr>
          <a:lstStyle/>
          <a:p>
            <a:pPr marL="742950" lvl="1" indent="-285750">
              <a:buFont typeface="Courier New" panose="02070309020205020404" pitchFamily="49" charset="0"/>
              <a:buChar char="o"/>
            </a:pPr>
            <a:r>
              <a:rPr lang="cs-CZ" sz="1700" kern="100" dirty="0">
                <a:ea typeface="Aptos" panose="020B0004020202020204" pitchFamily="34" charset="0"/>
                <a:cs typeface="Times New Roman" panose="02020603050405020304" pitchFamily="18" charset="0"/>
              </a:rPr>
              <a:t>kategorizace postav (kladné, záporné; hlavní, vedlejší; </a:t>
            </a:r>
          </a:p>
          <a:p>
            <a:pPr marL="742950" lvl="1" indent="-285750">
              <a:buFont typeface="Courier New" panose="02070309020205020404" pitchFamily="49" charset="0"/>
              <a:buChar char="o"/>
            </a:pPr>
            <a:r>
              <a:rPr lang="cs-CZ" sz="1700" kern="100" dirty="0">
                <a:ea typeface="Aptos" panose="020B0004020202020204" pitchFamily="34" charset="0"/>
                <a:cs typeface="Times New Roman" panose="02020603050405020304" pitchFamily="18" charset="0"/>
              </a:rPr>
              <a:t>rozlišení postav, které nám umožňují rozlišit různé způsoby vyprávění); </a:t>
            </a:r>
          </a:p>
          <a:p>
            <a:pPr marL="742950" lvl="1" indent="-285750">
              <a:buFont typeface="Courier New" panose="02070309020205020404" pitchFamily="49" charset="0"/>
              <a:buChar char="o"/>
            </a:pPr>
            <a:r>
              <a:rPr lang="cs-CZ" sz="1700" dirty="0"/>
              <a:t>vyprávěcí postavy × postavy, které nevypráví, </a:t>
            </a:r>
          </a:p>
          <a:p>
            <a:pPr marL="742950" lvl="1" indent="-285750">
              <a:buFont typeface="Courier New" panose="02070309020205020404" pitchFamily="49" charset="0"/>
              <a:buChar char="o"/>
            </a:pPr>
            <a:r>
              <a:rPr lang="cs-CZ" sz="1700" dirty="0"/>
              <a:t>postavy jednající × postavy pouze zobrazené, </a:t>
            </a:r>
          </a:p>
          <a:p>
            <a:pPr marL="742950" lvl="1" indent="-285750">
              <a:buFont typeface="Courier New" panose="02070309020205020404" pitchFamily="49" charset="0"/>
              <a:buChar char="o"/>
            </a:pPr>
            <a:r>
              <a:rPr lang="cs-CZ" sz="1700" dirty="0"/>
              <a:t>postavy, které se vyvíjejí (dynamické) × postavy, které se nevyvíjejí (statické), </a:t>
            </a:r>
          </a:p>
          <a:p>
            <a:pPr marL="742950" lvl="1" indent="-285750">
              <a:buFont typeface="Courier New" panose="02070309020205020404" pitchFamily="49" charset="0"/>
              <a:buChar char="o"/>
            </a:pPr>
            <a:r>
              <a:rPr lang="cs-CZ" sz="1700" dirty="0"/>
              <a:t>postavy přítomné ve fikčním světě × postavy nepřítomné ve fikčním světě, </a:t>
            </a:r>
          </a:p>
          <a:p>
            <a:pPr marL="742950" lvl="1" indent="-285750">
              <a:buFont typeface="Courier New" panose="02070309020205020404" pitchFamily="49" charset="0"/>
              <a:buChar char="o"/>
            </a:pPr>
            <a:r>
              <a:rPr lang="cs-CZ" sz="1700" dirty="0"/>
              <a:t>postavy se zobrazeným myšlením × postavy, o jejich myšlení nic nevíme, </a:t>
            </a:r>
          </a:p>
          <a:p>
            <a:pPr marL="742950" lvl="1" indent="-285750">
              <a:buFont typeface="Courier New" panose="02070309020205020404" pitchFamily="49" charset="0"/>
              <a:buChar char="o"/>
            </a:pPr>
            <a:r>
              <a:rPr lang="cs-CZ" sz="1700" dirty="0"/>
              <a:t>postavy, jejichž prostřednictvím vnímáme fikční svět (fokální postavy) × postavy, jejichž vnímání nám nezprostředkovává fikční svět, </a:t>
            </a:r>
          </a:p>
          <a:p>
            <a:pPr marL="742950" lvl="1" indent="-285750">
              <a:buFont typeface="Courier New" panose="02070309020205020404" pitchFamily="49" charset="0"/>
              <a:buChar char="o"/>
            </a:pPr>
            <a:r>
              <a:rPr lang="cs-CZ" sz="1700" dirty="0"/>
              <a:t>postavy, které mají mnoho rysů × postavy, které mají jeden či málo rysů. (Hrabal, 2021, s. 51) </a:t>
            </a:r>
            <a:endParaRPr lang="cs-CZ" sz="1700" kern="100" dirty="0">
              <a:ea typeface="Aptos" panose="020B0004020202020204" pitchFamily="34" charset="0"/>
              <a:cs typeface="Times New Roman" panose="02020603050405020304" pitchFamily="18" charset="0"/>
            </a:endParaRPr>
          </a:p>
          <a:p>
            <a:endParaRPr lang="cs-CZ" sz="1700" dirty="0"/>
          </a:p>
        </p:txBody>
      </p:sp>
    </p:spTree>
    <p:extLst>
      <p:ext uri="{BB962C8B-B14F-4D97-AF65-F5344CB8AC3E}">
        <p14:creationId xmlns:p14="http://schemas.microsoft.com/office/powerpoint/2010/main" val="224653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6ACA2CC0-7E24-0249-3D15-1ADBBF7136BE}"/>
              </a:ext>
            </a:extLst>
          </p:cNvPr>
          <p:cNvSpPr>
            <a:spLocks noGrp="1"/>
          </p:cNvSpPr>
          <p:nvPr>
            <p:ph type="title"/>
          </p:nvPr>
        </p:nvSpPr>
        <p:spPr>
          <a:xfrm>
            <a:off x="621792" y="1161288"/>
            <a:ext cx="3602736" cy="4526280"/>
          </a:xfrm>
        </p:spPr>
        <p:txBody>
          <a:bodyPr>
            <a:normAutofit/>
          </a:bodyPr>
          <a:lstStyle/>
          <a:p>
            <a:r>
              <a:rPr lang="cs-CZ" sz="4000"/>
              <a:t>Příklad - charakteristika postavy - výchozí text</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65BDFD5C-3ECC-A32C-8255-7D4AF0AABBD1}"/>
              </a:ext>
            </a:extLst>
          </p:cNvPr>
          <p:cNvSpPr>
            <a:spLocks noGrp="1"/>
          </p:cNvSpPr>
          <p:nvPr>
            <p:ph idx="1"/>
          </p:nvPr>
        </p:nvSpPr>
        <p:spPr>
          <a:xfrm>
            <a:off x="5434149" y="213360"/>
            <a:ext cx="6615611" cy="6370320"/>
          </a:xfrm>
        </p:spPr>
        <p:txBody>
          <a:bodyPr anchor="ctr">
            <a:normAutofit/>
          </a:bodyPr>
          <a:lstStyle/>
          <a:p>
            <a:r>
              <a:rPr lang="cs-CZ" sz="1500" dirty="0"/>
              <a:t>Otevřely se dveře do kuchyně a objevil se v nich číšník, nesl podnos, na kterém ležely dva talíře s omeletami ozdobenými šlehačkou. Šel hned ke starým dámám, ale měl jsem pocit, že ve dveřích na zlomek vteřiny zašilhal k mému stolku. Jeho žena hned zmlkla a vstala, věnovala se veselé a hlučné skupince hostů, která právě vcházela do místnosti. Seděl jsem v bistru ještě nějaký čas, ale už na mne nepromluvila a nevšímala si mě, ani tehdy ne, když byl její manžel v kuchyni. Číšník chodil kolem mého stolku, omlouval se, že je v bistru zima, protože ústřední topení nedokáže za takového mrazu vyhřát místnost, vnutil mi jakési lepkavé kremrole, které vychvaloval jako specialitu podniku. Jaké obličeje na sebe budeme dělat, až se opět setkáme v noci? Jakými cestami, podél jakých zdí mě bude pronásledovat? K jakému trestu mě odsoudí, až mě před něj zase předvede stráž?</a:t>
            </a:r>
          </a:p>
          <a:p>
            <a:r>
              <a:rPr lang="cs-CZ" sz="1500" dirty="0"/>
              <a:t>Zamával jsem do hloubky místnosti účtenkou; zrovna v tu chvíli se otevřely dveře a do bistra vpadla opálená dívka s černými vlnitými vlasy, v pestré sportovní kombinéze ze silonu. Když uviděla mou ruku s účtem, zavolala: „Já to vyinkasuju, mami, nemusíš sem chodit.“ „To jsi hodná, Klárko,“ ozvalo se zezadu. Dívka vzala účtenku, dlouho sčítala kávy a kremrole, spletla se a zasmála se tomu, nakonec se jí přece jenom všechno podařilo spočítat, položila účtenku přede mne na stůl. Pod sloupcem čísel bylo na papíru velkým, trochu dětským písmem napsáno: „Jestli se chcete něco dozvědět o druhém městě a něco neobyčejného uvidět, přijďte dnes ve tři hodiny v noci na ochoz zvonice chrámu svatého Mikuláše na Malé Straně. Chrám bude otevřený.“ S kamennou tváří jsem zaplatil, dívka vesele poděkovala za spropitné a odběhla dozadu k rodičům. Vyšel jsem ven a dal jsem se na cestu dolů do města.</a:t>
            </a:r>
          </a:p>
          <a:p>
            <a:pPr lvl="2"/>
            <a:r>
              <a:rPr lang="cs-CZ" sz="1500" dirty="0"/>
              <a:t>(Michal </a:t>
            </a:r>
            <a:r>
              <a:rPr lang="cs-CZ" sz="1500" dirty="0" err="1"/>
              <a:t>Ajvaz</a:t>
            </a:r>
            <a:r>
              <a:rPr lang="cs-CZ" sz="1500" dirty="0"/>
              <a:t>: </a:t>
            </a:r>
            <a:r>
              <a:rPr lang="cs-CZ" sz="1500" i="1" dirty="0"/>
              <a:t>Druhé město</a:t>
            </a:r>
            <a:r>
              <a:rPr lang="cs-CZ" sz="1500" dirty="0"/>
              <a:t>, 2021,</a:t>
            </a:r>
            <a:r>
              <a:rPr lang="cs-CZ" sz="1500" b="1" dirty="0"/>
              <a:t> </a:t>
            </a:r>
            <a:r>
              <a:rPr lang="cs-CZ" sz="1500" dirty="0"/>
              <a:t>8. kapitola Bistro na Pohořelci</a:t>
            </a:r>
            <a:r>
              <a:rPr lang="cs-CZ" sz="1500" b="1" dirty="0"/>
              <a:t> </a:t>
            </a:r>
            <a:r>
              <a:rPr lang="cs-CZ" sz="1500" dirty="0"/>
              <a:t>s. 68–69)</a:t>
            </a:r>
          </a:p>
          <a:p>
            <a:pPr marL="0" indent="0">
              <a:buNone/>
            </a:pPr>
            <a:endParaRPr lang="cs-CZ" sz="1100" dirty="0"/>
          </a:p>
          <a:p>
            <a:pPr lvl="6"/>
            <a:endParaRPr lang="cs-CZ" sz="1100" dirty="0"/>
          </a:p>
        </p:txBody>
      </p:sp>
    </p:spTree>
    <p:extLst>
      <p:ext uri="{BB962C8B-B14F-4D97-AF65-F5344CB8AC3E}">
        <p14:creationId xmlns:p14="http://schemas.microsoft.com/office/powerpoint/2010/main" val="673447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87C2DB71-1277-23F4-DE39-D8190DD266C2}"/>
              </a:ext>
            </a:extLst>
          </p:cNvPr>
          <p:cNvSpPr>
            <a:spLocks noGrp="1"/>
          </p:cNvSpPr>
          <p:nvPr>
            <p:ph type="title"/>
          </p:nvPr>
        </p:nvSpPr>
        <p:spPr>
          <a:xfrm>
            <a:off x="621792" y="1161288"/>
            <a:ext cx="3602736" cy="4526280"/>
          </a:xfrm>
        </p:spPr>
        <p:txBody>
          <a:bodyPr>
            <a:normAutofit/>
          </a:bodyPr>
          <a:lstStyle/>
          <a:p>
            <a:r>
              <a:rPr lang="cs-CZ" sz="4000"/>
              <a:t>Příklad - charakteristika postav - zadání pro žáky </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7F61CD5B-3229-65FC-358B-BE2DBCF7C48F}"/>
              </a:ext>
            </a:extLst>
          </p:cNvPr>
          <p:cNvSpPr>
            <a:spLocks noGrp="1"/>
          </p:cNvSpPr>
          <p:nvPr>
            <p:ph idx="1"/>
          </p:nvPr>
        </p:nvSpPr>
        <p:spPr>
          <a:xfrm>
            <a:off x="5434149" y="932688"/>
            <a:ext cx="5916603" cy="4992624"/>
          </a:xfrm>
        </p:spPr>
        <p:txBody>
          <a:bodyPr anchor="ctr">
            <a:normAutofit/>
          </a:bodyPr>
          <a:lstStyle/>
          <a:p>
            <a:pPr lvl="0"/>
            <a:r>
              <a:rPr lang="cs-CZ" sz="2000"/>
              <a:t>Četba ukázky číslo 1 z kapitoly Bistro na Pohořelci </a:t>
            </a:r>
          </a:p>
          <a:p>
            <a:pPr lvl="1"/>
            <a:r>
              <a:rPr lang="cs-CZ" sz="2000"/>
              <a:t>Žáci si buď potichu, nebo nahlas, přečtou první ukázku: V pracovní listu je tato obecná informace: </a:t>
            </a:r>
          </a:p>
          <a:p>
            <a:pPr lvl="1"/>
            <a:r>
              <a:rPr lang="cs-CZ" sz="2000"/>
              <a:t>Jak jsou charakterizovány postavy číšníka a jeho dcery v první ukázce? Jak je vypravěč vnímá?</a:t>
            </a:r>
          </a:p>
          <a:p>
            <a:r>
              <a:rPr lang="cs-CZ" sz="2000"/>
              <a:t>Konkrétní upřesňující instrukce pro žáky: </a:t>
            </a:r>
          </a:p>
          <a:p>
            <a:pPr lvl="1"/>
            <a:r>
              <a:rPr lang="cs-CZ" sz="2000"/>
              <a:t>Podtrhněte v textu 3 místa, která ukazují, jaký je číšník/jeho dcera. Poté jednou větou shrňte jeho/její charakteristiku. Podtrhněte si také ty pasáže, kde je popsáno to, jak vypravěč postavy vnímá či hodnotí a jednou větou se to u obou postav pokuste shrnout.</a:t>
            </a:r>
          </a:p>
        </p:txBody>
      </p:sp>
    </p:spTree>
    <p:extLst>
      <p:ext uri="{BB962C8B-B14F-4D97-AF65-F5344CB8AC3E}">
        <p14:creationId xmlns:p14="http://schemas.microsoft.com/office/powerpoint/2010/main" val="158000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Nadpis 1">
            <a:extLst>
              <a:ext uri="{FF2B5EF4-FFF2-40B4-BE49-F238E27FC236}">
                <a16:creationId xmlns:a16="http://schemas.microsoft.com/office/drawing/2014/main" id="{F9D0A9B8-9174-BC5A-5536-475BBB244C21}"/>
              </a:ext>
            </a:extLst>
          </p:cNvPr>
          <p:cNvSpPr>
            <a:spLocks noGrp="1"/>
          </p:cNvSpPr>
          <p:nvPr>
            <p:ph type="title"/>
          </p:nvPr>
        </p:nvSpPr>
        <p:spPr>
          <a:xfrm>
            <a:off x="841246" y="673770"/>
            <a:ext cx="3644489" cy="2414488"/>
          </a:xfrm>
        </p:spPr>
        <p:txBody>
          <a:bodyPr anchor="t">
            <a:normAutofit/>
          </a:bodyPr>
          <a:lstStyle/>
          <a:p>
            <a:r>
              <a:rPr lang="cs-CZ" sz="5400">
                <a:solidFill>
                  <a:srgbClr val="FFFFFF"/>
                </a:solidFill>
              </a:rPr>
              <a:t>Cíle</a:t>
            </a:r>
          </a:p>
        </p:txBody>
      </p:sp>
      <p:sp>
        <p:nvSpPr>
          <p:cNvPr id="3" name="Zástupný obsah 2">
            <a:extLst>
              <a:ext uri="{FF2B5EF4-FFF2-40B4-BE49-F238E27FC236}">
                <a16:creationId xmlns:a16="http://schemas.microsoft.com/office/drawing/2014/main" id="{9C3B786A-0525-16AC-FD1C-841F6C7157B4}"/>
              </a:ext>
            </a:extLst>
          </p:cNvPr>
          <p:cNvSpPr>
            <a:spLocks noGrp="1"/>
          </p:cNvSpPr>
          <p:nvPr>
            <p:ph idx="1"/>
          </p:nvPr>
        </p:nvSpPr>
        <p:spPr>
          <a:xfrm>
            <a:off x="5810865" y="1347019"/>
            <a:ext cx="6378087" cy="4829943"/>
          </a:xfrm>
        </p:spPr>
        <p:txBody>
          <a:bodyPr>
            <a:normAutofit/>
          </a:bodyPr>
          <a:lstStyle/>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Odpovědět na otázku, jaký je potenciál literárního vyprávění ve výuce</a:t>
            </a:r>
          </a:p>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Reflektovat různá hlediska, která mohou být při práci s literárními narativy ve škole nosná – strukturální, ale i hledisko kognitivní literární vědy a dalších přístupů s přesahy do dalších humanitních disciplín </a:t>
            </a:r>
          </a:p>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Reflektovat smysl využití </a:t>
            </a:r>
            <a:r>
              <a:rPr lang="cs-CZ" sz="1500" kern="100" dirty="0" err="1">
                <a:effectLst/>
                <a:latin typeface="Aptos" panose="020B0004020202020204" pitchFamily="34" charset="0"/>
                <a:ea typeface="Aptos" panose="020B0004020202020204" pitchFamily="34" charset="0"/>
                <a:cs typeface="Times New Roman" panose="02020603050405020304" pitchFamily="18" charset="0"/>
              </a:rPr>
              <a:t>literárněteoretických</a:t>
            </a:r>
            <a:r>
              <a:rPr lang="cs-CZ" sz="1500" kern="100" dirty="0">
                <a:effectLst/>
                <a:latin typeface="Aptos" panose="020B0004020202020204" pitchFamily="34" charset="0"/>
                <a:ea typeface="Aptos" panose="020B0004020202020204" pitchFamily="34" charset="0"/>
                <a:cs typeface="Times New Roman" panose="02020603050405020304" pitchFamily="18" charset="0"/>
              </a:rPr>
              <a:t> termínů ve výuce literatury a možné výzvy a obtíže včetně zadání pro žáky + praktická ukázka (kategorie postavy)</a:t>
            </a:r>
          </a:p>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Představit didaktickou transformaci narativní perspektivy jako jednu z metod pro porozumění perspektivy vyprávění a volby jejího dopadu na to, co se vypráví + praktick</a:t>
            </a:r>
            <a:r>
              <a:rPr lang="cs-CZ" sz="1500" kern="100" dirty="0">
                <a:latin typeface="Aptos" panose="020B0004020202020204" pitchFamily="34" charset="0"/>
                <a:ea typeface="Aptos" panose="020B0004020202020204" pitchFamily="34" charset="0"/>
                <a:cs typeface="Times New Roman" panose="02020603050405020304" pitchFamily="18" charset="0"/>
              </a:rPr>
              <a:t>á ukázka (vcítění do situace postavy)</a:t>
            </a:r>
            <a:endParaRPr lang="cs-CZ" sz="15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Představit i možnosti obsahového – syntetizující pohledu na literární vyprávění </a:t>
            </a:r>
          </a:p>
          <a:p>
            <a:pPr marL="342900" lvl="0" indent="-342900">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Kriticky komentovat vybranou aktuální učebnici teorie literatury pro střední školu</a:t>
            </a:r>
          </a:p>
          <a:p>
            <a:pPr marL="342900" lvl="0" indent="-342900">
              <a:spcAft>
                <a:spcPts val="800"/>
              </a:spcAft>
              <a:buFont typeface="Aptos" panose="020B0004020202020204" pitchFamily="34" charset="0"/>
              <a:buChar char="-"/>
            </a:pPr>
            <a:r>
              <a:rPr lang="cs-CZ" sz="1500" kern="100" dirty="0">
                <a:effectLst/>
                <a:latin typeface="Aptos" panose="020B0004020202020204" pitchFamily="34" charset="0"/>
                <a:ea typeface="Aptos" panose="020B0004020202020204" pitchFamily="34" charset="0"/>
                <a:cs typeface="Times New Roman" panose="02020603050405020304" pitchFamily="18" charset="0"/>
              </a:rPr>
              <a:t>Reflektovat vybranou lekci zaměřenou (nejen) na analýzu událostí ve vyprávění </a:t>
            </a:r>
          </a:p>
          <a:p>
            <a:endParaRPr lang="cs-CZ" sz="1500" dirty="0"/>
          </a:p>
        </p:txBody>
      </p:sp>
    </p:spTree>
    <p:extLst>
      <p:ext uri="{BB962C8B-B14F-4D97-AF65-F5344CB8AC3E}">
        <p14:creationId xmlns:p14="http://schemas.microsoft.com/office/powerpoint/2010/main" val="230628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990161-CFCD-4B2B-B4CB-F6CC6713E302}"/>
              </a:ext>
            </a:extLst>
          </p:cNvPr>
          <p:cNvSpPr>
            <a:spLocks noGrp="1"/>
          </p:cNvSpPr>
          <p:nvPr>
            <p:ph type="title"/>
          </p:nvPr>
        </p:nvSpPr>
        <p:spPr/>
        <p:txBody>
          <a:bodyPr/>
          <a:lstStyle/>
          <a:p>
            <a:r>
              <a:rPr lang="cs-CZ" dirty="0"/>
              <a:t>Možné žákovské řešení</a:t>
            </a:r>
          </a:p>
        </p:txBody>
      </p:sp>
      <p:sp>
        <p:nvSpPr>
          <p:cNvPr id="3" name="Zástupný obsah 2">
            <a:extLst>
              <a:ext uri="{FF2B5EF4-FFF2-40B4-BE49-F238E27FC236}">
                <a16:creationId xmlns:a16="http://schemas.microsoft.com/office/drawing/2014/main" id="{BA5C24C3-CF18-F668-6D86-4CC9BD7C7D44}"/>
              </a:ext>
            </a:extLst>
          </p:cNvPr>
          <p:cNvSpPr>
            <a:spLocks noGrp="1"/>
          </p:cNvSpPr>
          <p:nvPr>
            <p:ph idx="1"/>
          </p:nvPr>
        </p:nvSpPr>
        <p:spPr/>
        <p:txBody>
          <a:bodyPr numCol="2">
            <a:normAutofit fontScale="70000" lnSpcReduction="20000"/>
          </a:bodyPr>
          <a:lstStyle/>
          <a:p>
            <a:pPr lvl="0"/>
            <a:r>
              <a:rPr lang="cs-CZ" b="1" dirty="0"/>
              <a:t>Číšník</a:t>
            </a:r>
          </a:p>
          <a:p>
            <a:pPr lvl="0"/>
            <a:r>
              <a:rPr lang="cs-CZ" b="1" dirty="0"/>
              <a:t>podtržené pasáže (výběr žáka): </a:t>
            </a:r>
            <a:r>
              <a:rPr lang="cs-CZ" dirty="0"/>
              <a:t>„omlouval se, že je v bistru zima…“, „vnutil mi jakési lepkavé kremrole…“, „Jakými cestami… mě bude pronásledovat?“ </a:t>
            </a:r>
          </a:p>
          <a:p>
            <a:pPr lvl="0"/>
            <a:r>
              <a:rPr lang="cs-CZ" b="1" dirty="0"/>
              <a:t>Shrnutí charakteristiky (1 věta):  </a:t>
            </a:r>
            <a:r>
              <a:rPr lang="cs-CZ" dirty="0"/>
              <a:t>Číšník působí jako starostlivý a ochotný zaměstnanec, ale zároveň z něj má vypravěč strach a vnímá ho jako nebezpečného. / Číšník se navenek chová jako vstřícný a starostlivý, ale vypravěč v něm vidí skrytou hrozbu, protože ví o jeho roli v druhém městě.</a:t>
            </a:r>
          </a:p>
          <a:p>
            <a:pPr lvl="0"/>
            <a:r>
              <a:rPr lang="cs-CZ" b="1" dirty="0"/>
              <a:t>Jak ho vnímá vypravěč: </a:t>
            </a:r>
            <a:r>
              <a:rPr lang="cs-CZ" dirty="0"/>
              <a:t>Vypravěč ví, že číšník má i jinou, nebezpečnou stránku, a proto mu nedůvěřuje.</a:t>
            </a:r>
          </a:p>
          <a:p>
            <a:pPr lvl="0"/>
            <a:endParaRPr lang="cs-CZ" dirty="0"/>
          </a:p>
          <a:p>
            <a:pPr lvl="0"/>
            <a:r>
              <a:rPr lang="cs-CZ" b="1" dirty="0"/>
              <a:t>Dcera (Klára):</a:t>
            </a:r>
          </a:p>
          <a:p>
            <a:pPr lvl="0"/>
            <a:r>
              <a:rPr lang="cs-CZ" b="1" dirty="0"/>
              <a:t>Podtržené pasáže: </a:t>
            </a:r>
            <a:r>
              <a:rPr lang="cs-CZ" dirty="0"/>
              <a:t>„opálená dívka s černými vlnitými vlasy…“, „spletla se a zasmála se tomu“, „vesele poděkovala za spropitné“, „Jestli se chcete něco dozvědět… přijďte…“ </a:t>
            </a:r>
          </a:p>
          <a:p>
            <a:pPr lvl="0"/>
            <a:r>
              <a:rPr lang="cs-CZ" b="1" dirty="0"/>
              <a:t>Shrnutí charakteristiky (1 věta):</a:t>
            </a:r>
            <a:endParaRPr lang="cs-CZ" dirty="0"/>
          </a:p>
          <a:p>
            <a:pPr lvl="0"/>
            <a:r>
              <a:rPr lang="cs-CZ" dirty="0"/>
              <a:t>Dcera působí jako milá, bezstarostná a trochu zmatená dívka, ale zároveň zve vypravěče do něčeho tajemného. / Dcera působí bezstarostně a přátelsky, ale její pozvání naznačuje, že patří do tajemného a nebezpečného světa druhého města.</a:t>
            </a:r>
          </a:p>
          <a:p>
            <a:pPr lvl="0"/>
            <a:r>
              <a:rPr lang="cs-CZ" b="1" dirty="0"/>
              <a:t>Jak ji vnímá vypravěč: </a:t>
            </a:r>
            <a:r>
              <a:rPr lang="cs-CZ" dirty="0"/>
              <a:t>Vypravěč ji vnímá jako příjemnou a přátelskou, ale její pozvání působí zvláštně a znepokojivě.</a:t>
            </a:r>
          </a:p>
          <a:p>
            <a:endParaRPr lang="cs-CZ" dirty="0"/>
          </a:p>
        </p:txBody>
      </p:sp>
    </p:spTree>
    <p:extLst>
      <p:ext uri="{BB962C8B-B14F-4D97-AF65-F5344CB8AC3E}">
        <p14:creationId xmlns:p14="http://schemas.microsoft.com/office/powerpoint/2010/main" val="3993366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BDCA4E7-2BE9-A89B-5806-4BF3A94C0508}"/>
              </a:ext>
            </a:extLst>
          </p:cNvPr>
          <p:cNvSpPr>
            <a:spLocks noGrp="1"/>
          </p:cNvSpPr>
          <p:nvPr>
            <p:ph type="title"/>
          </p:nvPr>
        </p:nvSpPr>
        <p:spPr>
          <a:xfrm>
            <a:off x="1043631" y="809898"/>
            <a:ext cx="10173010" cy="1554480"/>
          </a:xfrm>
        </p:spPr>
        <p:txBody>
          <a:bodyPr anchor="ctr">
            <a:normAutofit/>
          </a:bodyPr>
          <a:lstStyle/>
          <a:p>
            <a:r>
              <a:rPr lang="cs-CZ" sz="4800" dirty="0"/>
              <a:t>Charakteristika postav v textu</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Zástupný obsah 2">
            <a:extLst>
              <a:ext uri="{FF2B5EF4-FFF2-40B4-BE49-F238E27FC236}">
                <a16:creationId xmlns:a16="http://schemas.microsoft.com/office/drawing/2014/main" id="{166CDC74-EB62-6080-4214-07A3CB6D75CE}"/>
              </a:ext>
            </a:extLst>
          </p:cNvPr>
          <p:cNvGraphicFramePr>
            <a:graphicFrameLocks noGrp="1"/>
          </p:cNvGraphicFramePr>
          <p:nvPr>
            <p:ph idx="1"/>
            <p:extLst>
              <p:ext uri="{D42A27DB-BD31-4B8C-83A1-F6EECF244321}">
                <p14:modId xmlns:p14="http://schemas.microsoft.com/office/powerpoint/2010/main" val="243584473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608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a:extLst>
              <a:ext uri="{FF2B5EF4-FFF2-40B4-BE49-F238E27FC236}">
                <a16:creationId xmlns:a16="http://schemas.microsoft.com/office/drawing/2014/main" id="{52FA503E-C097-B284-E999-1DAEE416E64E}"/>
              </a:ext>
            </a:extLst>
          </p:cNvPr>
          <p:cNvSpPr>
            <a:spLocks noGrp="1"/>
          </p:cNvSpPr>
          <p:nvPr>
            <p:ph type="title"/>
          </p:nvPr>
        </p:nvSpPr>
        <p:spPr>
          <a:xfrm>
            <a:off x="640080" y="1243013"/>
            <a:ext cx="3855720" cy="4371974"/>
          </a:xfrm>
        </p:spPr>
        <p:txBody>
          <a:bodyPr>
            <a:normAutofit/>
          </a:bodyPr>
          <a:lstStyle/>
          <a:p>
            <a:r>
              <a:rPr lang="cs-CZ" sz="3600" b="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Vypravěč I: Jaké jsou příznaky subjektu ve výpovědích vyprávění?</a:t>
            </a:r>
            <a:endParaRPr lang="cs-CZ" sz="3600" b="1">
              <a:solidFill>
                <a:schemeClr val="tx2"/>
              </a:solidFill>
            </a:endParaRPr>
          </a:p>
        </p:txBody>
      </p:sp>
      <p:sp>
        <p:nvSpPr>
          <p:cNvPr id="3" name="Zástupný obsah 2">
            <a:extLst>
              <a:ext uri="{FF2B5EF4-FFF2-40B4-BE49-F238E27FC236}">
                <a16:creationId xmlns:a16="http://schemas.microsoft.com/office/drawing/2014/main" id="{29753D71-6AB9-A647-1EEA-24EB5F603498}"/>
              </a:ext>
            </a:extLst>
          </p:cNvPr>
          <p:cNvSpPr>
            <a:spLocks noGrp="1"/>
          </p:cNvSpPr>
          <p:nvPr>
            <p:ph idx="1"/>
          </p:nvPr>
        </p:nvSpPr>
        <p:spPr>
          <a:xfrm>
            <a:off x="6172200" y="804672"/>
            <a:ext cx="5221224" cy="5230368"/>
          </a:xfrm>
        </p:spPr>
        <p:txBody>
          <a:bodyPr anchor="ctr">
            <a:normAutofit/>
          </a:bodyPr>
          <a:lstStyle/>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Gramatická osoba – „já“.</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Časoprostorové odkazování k subjektu vypravěče vzhledem k dění a jím vyprávěném fikčním světě.</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Vyjádření postoje vypravěče k předmětu sdělení.</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Vyjádření způsobu platnosti vypravěčské promluvy vzhledem k subjektu vyprávění. </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Vyjádření osobního přesvědčení či mínění.</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Přítomnost oslovení, rozkazovacích, tázacích a zvolacích vět a citoslovcí ve výpovědích vyprávění.</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mj-lt"/>
              <a:buAutoNum type="alphaLcParenR"/>
            </a:pPr>
            <a:r>
              <a:rPr lang="cs-CZ" sz="18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Přítomnost nářečních, hovorových či jiných specifických prvků řeči, které vyjadřují specifika subjektu výpovědi.</a:t>
            </a:r>
            <a:endParaRPr lang="cs-CZ" sz="18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sz="1800">
              <a:solidFill>
                <a:schemeClr val="tx2"/>
              </a:solidFill>
            </a:endParaRPr>
          </a:p>
        </p:txBody>
      </p:sp>
    </p:spTree>
    <p:extLst>
      <p:ext uri="{BB962C8B-B14F-4D97-AF65-F5344CB8AC3E}">
        <p14:creationId xmlns:p14="http://schemas.microsoft.com/office/powerpoint/2010/main" val="1521114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a:extLst>
              <a:ext uri="{FF2B5EF4-FFF2-40B4-BE49-F238E27FC236}">
                <a16:creationId xmlns:a16="http://schemas.microsoft.com/office/drawing/2014/main" id="{A0AC0E82-5EFB-8D6C-B126-4EBC0A1684FB}"/>
              </a:ext>
            </a:extLst>
          </p:cNvPr>
          <p:cNvSpPr>
            <a:spLocks noGrp="1"/>
          </p:cNvSpPr>
          <p:nvPr>
            <p:ph type="title"/>
          </p:nvPr>
        </p:nvSpPr>
        <p:spPr>
          <a:xfrm>
            <a:off x="640080" y="1243013"/>
            <a:ext cx="3855720" cy="4371974"/>
          </a:xfrm>
        </p:spPr>
        <p:txBody>
          <a:bodyPr>
            <a:normAutofit/>
          </a:bodyPr>
          <a:lstStyle/>
          <a:p>
            <a:r>
              <a:rPr lang="cs-CZ" sz="3600">
                <a:solidFill>
                  <a:schemeClr val="tx2"/>
                </a:solidFill>
              </a:rPr>
              <a:t>Vypravěč II</a:t>
            </a:r>
          </a:p>
        </p:txBody>
      </p:sp>
      <p:sp>
        <p:nvSpPr>
          <p:cNvPr id="3" name="Zástupný obsah 2">
            <a:extLst>
              <a:ext uri="{FF2B5EF4-FFF2-40B4-BE49-F238E27FC236}">
                <a16:creationId xmlns:a16="http://schemas.microsoft.com/office/drawing/2014/main" id="{7413DCC7-4B32-2881-A5A8-5BE1C02E3AD1}"/>
              </a:ext>
            </a:extLst>
          </p:cNvPr>
          <p:cNvSpPr>
            <a:spLocks noGrp="1"/>
          </p:cNvSpPr>
          <p:nvPr>
            <p:ph idx="1"/>
          </p:nvPr>
        </p:nvSpPr>
        <p:spPr>
          <a:xfrm>
            <a:off x="6172200" y="804672"/>
            <a:ext cx="5221224" cy="5230368"/>
          </a:xfrm>
        </p:spPr>
        <p:txBody>
          <a:bodyPr anchor="ctr">
            <a:normAutofit/>
          </a:bodyPr>
          <a:lstStyle/>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Každý příběh má svého vypravěče, autor vždy nějakého vypra­věče zvolí.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Zajímáme-li se o vypravěče, ptáme se: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Kdo vypráví? Jak vypráví?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Jeden a týž příběh může být odvyprávěn různými vypravěči.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Příběh může být odvyprávěn postavou z příběhu (homodie­getický vypravěč) nebo může příběh vyprávět vypravěč stojící mimo příběh (heterodiegetický vypravěč).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cs-CZ" sz="18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Vypravěče můžeme také zkoumat z hlediska toho, zda si ho můžeme na základě textu představit (vypravěč odkrytý), nebo zda je to jen hlas (vypravěč skrytý). </a:t>
            </a:r>
            <a:endParaRPr lang="cs-CZ" sz="1800">
              <a:solidFill>
                <a:schemeClr val="tx2"/>
              </a:solidFill>
              <a:effectLst/>
              <a:latin typeface="Roboto Medium" panose="02000000000000000000" pitchFamily="2" charset="0"/>
              <a:ea typeface="Aptos" panose="020B0004020202020204" pitchFamily="34" charset="0"/>
              <a:cs typeface="Times New Roman" panose="02020603050405020304" pitchFamily="18" charset="0"/>
            </a:endParaRPr>
          </a:p>
          <a:p>
            <a:r>
              <a:rPr lang="cs-CZ" sz="1800">
                <a:solidFill>
                  <a:schemeClr val="tx2"/>
                </a:solidFill>
                <a:effectLst/>
                <a:latin typeface="Times New Roman" panose="02020603050405020304" pitchFamily="18" charset="0"/>
                <a:ea typeface="Times New Roman" panose="02020603050405020304" pitchFamily="18" charset="0"/>
              </a:rPr>
              <a:t> </a:t>
            </a:r>
            <a:r>
              <a:rPr lang="cs-CZ" sz="18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Jaký dopad má volba vypravěče pro vyprávění? </a:t>
            </a:r>
          </a:p>
          <a:p>
            <a:endParaRPr lang="cs-CZ" sz="1800">
              <a:solidFill>
                <a:schemeClr val="tx2"/>
              </a:solidFill>
            </a:endParaRPr>
          </a:p>
        </p:txBody>
      </p:sp>
    </p:spTree>
    <p:extLst>
      <p:ext uri="{BB962C8B-B14F-4D97-AF65-F5344CB8AC3E}">
        <p14:creationId xmlns:p14="http://schemas.microsoft.com/office/powerpoint/2010/main" val="1183122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cký objekt 1">
            <a:extLst>
              <a:ext uri="{FF2B5EF4-FFF2-40B4-BE49-F238E27FC236}">
                <a16:creationId xmlns:a16="http://schemas.microsoft.com/office/drawing/2014/main" id="{0EC7DD2F-729F-C4F9-6C75-B93C5B0F63BC}"/>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143942" y="643467"/>
            <a:ext cx="10290078" cy="6011333"/>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7396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813C914F-A567-E9FF-E973-BC5EAF2988B2}"/>
              </a:ext>
            </a:extLst>
          </p:cNvPr>
          <p:cNvSpPr>
            <a:spLocks noGrp="1"/>
          </p:cNvSpPr>
          <p:nvPr>
            <p:ph type="title"/>
          </p:nvPr>
        </p:nvSpPr>
        <p:spPr>
          <a:xfrm>
            <a:off x="838200" y="713312"/>
            <a:ext cx="4038600" cy="5431376"/>
          </a:xfrm>
        </p:spPr>
        <p:txBody>
          <a:bodyPr>
            <a:normAutofit/>
          </a:bodyPr>
          <a:lstStyle/>
          <a:p>
            <a:r>
              <a:rPr lang="cs-CZ" dirty="0"/>
              <a:t>Didaktická transformace </a:t>
            </a:r>
          </a:p>
        </p:txBody>
      </p:sp>
      <p:sp>
        <p:nvSpPr>
          <p:cNvPr id="13" name="Zástupný obsah 2">
            <a:extLst>
              <a:ext uri="{FF2B5EF4-FFF2-40B4-BE49-F238E27FC236}">
                <a16:creationId xmlns:a16="http://schemas.microsoft.com/office/drawing/2014/main" id="{9EE61446-67DA-39DE-0DB2-E011CAB5D25A}"/>
              </a:ext>
            </a:extLst>
          </p:cNvPr>
          <p:cNvSpPr>
            <a:spLocks noGrp="1"/>
          </p:cNvSpPr>
          <p:nvPr>
            <p:ph idx="1"/>
          </p:nvPr>
        </p:nvSpPr>
        <p:spPr>
          <a:xfrm>
            <a:off x="6095999" y="713313"/>
            <a:ext cx="5257801" cy="5431376"/>
          </a:xfrm>
        </p:spPr>
        <p:txBody>
          <a:bodyPr anchor="ctr">
            <a:normAutofit/>
          </a:bodyPr>
          <a:lstStyle/>
          <a:p>
            <a:pPr marL="342900" lvl="0" indent="-342900">
              <a:buFont typeface="Aptos" panose="020B0004020202020204" pitchFamily="34" charset="0"/>
              <a:buChar char="-"/>
            </a:pPr>
            <a:r>
              <a:rPr lang="cs-CZ" sz="2000" b="1" kern="100" dirty="0">
                <a:effectLst/>
                <a:latin typeface="+mj-lt"/>
                <a:ea typeface="Aptos" panose="020B0004020202020204" pitchFamily="34" charset="0"/>
                <a:cs typeface="Times New Roman" panose="02020603050405020304" pitchFamily="18" charset="0"/>
              </a:rPr>
              <a:t>Transformace jedné z textových rovin</a:t>
            </a:r>
            <a:endParaRPr lang="cs-CZ" sz="2000" kern="100" dirty="0">
              <a:effectLst/>
              <a:latin typeface="+mj-lt"/>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cs-CZ" sz="2000" b="1" kern="100" dirty="0">
                <a:effectLst/>
                <a:latin typeface="+mj-lt"/>
                <a:ea typeface="Aptos" panose="020B0004020202020204" pitchFamily="34" charset="0"/>
                <a:cs typeface="Times New Roman" panose="02020603050405020304" pitchFamily="18" charset="0"/>
              </a:rPr>
              <a:t>Transformace roviny postavy – dětské za dospělé, chlapecké za dívčí, přesazování postav do jiného prostředí</a:t>
            </a:r>
            <a:endParaRPr lang="cs-CZ" sz="2000" kern="100" dirty="0">
              <a:effectLst/>
              <a:latin typeface="+mj-lt"/>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cs-CZ" sz="2000" b="1" kern="100" dirty="0">
                <a:effectLst/>
                <a:latin typeface="+mj-lt"/>
                <a:ea typeface="Aptos" panose="020B0004020202020204" pitchFamily="34" charset="0"/>
                <a:cs typeface="Times New Roman" panose="02020603050405020304" pitchFamily="18" charset="0"/>
              </a:rPr>
              <a:t>Transformace tématu textu jako celku </a:t>
            </a:r>
            <a:endParaRPr lang="cs-CZ" sz="2000" kern="100" dirty="0">
              <a:effectLst/>
              <a:latin typeface="+mj-lt"/>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cs-CZ" sz="2000" b="1" kern="100" dirty="0">
                <a:effectLst/>
                <a:latin typeface="+mj-lt"/>
                <a:ea typeface="Aptos" panose="020B0004020202020204" pitchFamily="34" charset="0"/>
                <a:cs typeface="Times New Roman" panose="02020603050405020304" pitchFamily="18" charset="0"/>
              </a:rPr>
              <a:t>Transformace druhů řeči – přímá řeč na nepřímou </a:t>
            </a:r>
            <a:endParaRPr lang="cs-CZ" sz="2000" kern="100" dirty="0">
              <a:effectLst/>
              <a:latin typeface="+mj-lt"/>
              <a:ea typeface="Aptos" panose="020B0004020202020204" pitchFamily="34" charset="0"/>
              <a:cs typeface="Times New Roman" panose="02020603050405020304" pitchFamily="18" charset="0"/>
            </a:endParaRPr>
          </a:p>
          <a:p>
            <a:pPr marL="742950" lvl="1" indent="-285750">
              <a:spcAft>
                <a:spcPts val="800"/>
              </a:spcAft>
              <a:buFont typeface="Courier New" panose="02070309020205020404" pitchFamily="49" charset="0"/>
              <a:buChar char="o"/>
            </a:pPr>
            <a:r>
              <a:rPr lang="cs-CZ" sz="2000" b="1" kern="100" dirty="0">
                <a:effectLst/>
                <a:latin typeface="+mj-lt"/>
                <a:ea typeface="Aptos" panose="020B0004020202020204" pitchFamily="34" charset="0"/>
                <a:cs typeface="Times New Roman" panose="02020603050405020304" pitchFamily="18" charset="0"/>
              </a:rPr>
              <a:t>Změna vypravěčské perspektivy – vševědoucí na personální nebo jiný personální vypravěč</a:t>
            </a:r>
            <a:endParaRPr lang="cs-CZ" sz="2000" kern="100" dirty="0">
              <a:effectLst/>
              <a:latin typeface="+mj-lt"/>
              <a:ea typeface="Aptos" panose="020B0004020202020204" pitchFamily="34" charset="0"/>
              <a:cs typeface="Times New Roman" panose="02020603050405020304" pitchFamily="18" charset="0"/>
            </a:endParaRPr>
          </a:p>
          <a:p>
            <a:r>
              <a:rPr lang="cs-CZ" sz="2000" dirty="0" err="1">
                <a:latin typeface="+mj-lt"/>
              </a:rPr>
              <a:t>Hník</a:t>
            </a:r>
            <a:r>
              <a:rPr lang="cs-CZ" sz="2000" dirty="0">
                <a:latin typeface="+mj-lt"/>
              </a:rPr>
              <a:t>, 2014, s. 77 – 80, kapitola </a:t>
            </a:r>
            <a:r>
              <a:rPr lang="cs-CZ" sz="2000" kern="0" dirty="0">
                <a:latin typeface="+mj-lt"/>
              </a:rPr>
              <a:t>„N</a:t>
            </a:r>
            <a:r>
              <a:rPr lang="cs-CZ" sz="2000" kern="0" dirty="0">
                <a:effectLst/>
                <a:latin typeface="+mj-lt"/>
                <a:ea typeface="Times New Roman" panose="02020603050405020304" pitchFamily="18" charset="0"/>
              </a:rPr>
              <a:t>áměty pro tvořivou práci s konstrukcí a re-konstrukcí textu“ </a:t>
            </a:r>
            <a:endParaRPr lang="cs-CZ" sz="2000" dirty="0">
              <a:latin typeface="+mj-lt"/>
            </a:endParaRPr>
          </a:p>
        </p:txBody>
      </p:sp>
    </p:spTree>
    <p:extLst>
      <p:ext uri="{BB962C8B-B14F-4D97-AF65-F5344CB8AC3E}">
        <p14:creationId xmlns:p14="http://schemas.microsoft.com/office/powerpoint/2010/main" val="612109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897BC131-9DEF-FB73-EE67-43DC407E9607}"/>
              </a:ext>
            </a:extLst>
          </p:cNvPr>
          <p:cNvSpPr>
            <a:spLocks noGrp="1"/>
          </p:cNvSpPr>
          <p:nvPr>
            <p:ph type="title"/>
          </p:nvPr>
        </p:nvSpPr>
        <p:spPr>
          <a:xfrm>
            <a:off x="838200" y="838199"/>
            <a:ext cx="4191000" cy="5338763"/>
          </a:xfrm>
        </p:spPr>
        <p:txBody>
          <a:bodyPr>
            <a:normAutofit/>
          </a:bodyPr>
          <a:lstStyle/>
          <a:p>
            <a:r>
              <a:rPr lang="cs-CZ" dirty="0"/>
              <a:t>K čemu slouží didaktická transformace?</a:t>
            </a:r>
          </a:p>
        </p:txBody>
      </p:sp>
      <p:sp>
        <p:nvSpPr>
          <p:cNvPr id="3" name="Zástupný obsah 2">
            <a:extLst>
              <a:ext uri="{FF2B5EF4-FFF2-40B4-BE49-F238E27FC236}">
                <a16:creationId xmlns:a16="http://schemas.microsoft.com/office/drawing/2014/main" id="{4894AF32-822E-C0F5-BEA9-0429AA8490AA}"/>
              </a:ext>
            </a:extLst>
          </p:cNvPr>
          <p:cNvSpPr>
            <a:spLocks noGrp="1"/>
          </p:cNvSpPr>
          <p:nvPr>
            <p:ph idx="1"/>
          </p:nvPr>
        </p:nvSpPr>
        <p:spPr>
          <a:xfrm>
            <a:off x="5302332" y="838199"/>
            <a:ext cx="6051468" cy="5338763"/>
          </a:xfrm>
        </p:spPr>
        <p:txBody>
          <a:bodyPr anchor="ctr">
            <a:normAutofit/>
          </a:bodyPr>
          <a:lstStyle/>
          <a:p>
            <a:r>
              <a:rPr lang="cs-CZ" sz="2000" kern="100" dirty="0">
                <a:effectLst/>
                <a:latin typeface="Aptos" panose="020B0004020202020204" pitchFamily="34" charset="0"/>
                <a:ea typeface="Aptos" panose="020B0004020202020204" pitchFamily="34" charset="0"/>
                <a:cs typeface="Times New Roman" panose="02020603050405020304" pitchFamily="18" charset="0"/>
              </a:rPr>
              <a:t>„Didaktické transformace nemají sloužit k pocvičení žáků v literární teorii, ale k tomu, aby lépe pochopili smysl původního díla a odkryli, jak se na něm podílejí jeho jednotlivé složky a autorem záměrně vybrané prostředky (tedy aby porozuměli jejich funkci), respektive k prohloubení jejich zážitku z něj.“ (Poláková, </a:t>
            </a:r>
            <a:r>
              <a:rPr lang="cs-CZ" sz="2000" kern="100" dirty="0" err="1">
                <a:effectLst/>
                <a:latin typeface="Aptos" panose="020B0004020202020204" pitchFamily="34" charset="0"/>
                <a:ea typeface="Aptos" panose="020B0004020202020204" pitchFamily="34" charset="0"/>
                <a:cs typeface="Times New Roman" panose="02020603050405020304" pitchFamily="18" charset="0"/>
              </a:rPr>
              <a:t>Klumparová</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„Magie vypravěče“, in </a:t>
            </a:r>
            <a:r>
              <a:rPr lang="cs-CZ" sz="2000" i="1" kern="100" dirty="0">
                <a:effectLst/>
                <a:latin typeface="Aptos" panose="020B0004020202020204" pitchFamily="34" charset="0"/>
                <a:ea typeface="Aptos" panose="020B0004020202020204" pitchFamily="34" charset="0"/>
                <a:cs typeface="Times New Roman" panose="02020603050405020304" pitchFamily="18" charset="0"/>
              </a:rPr>
              <a:t>Didaktické kazuistiky v oborech školního vzdělávání</a:t>
            </a:r>
            <a:r>
              <a:rPr lang="cs-CZ" sz="2000" kern="100" dirty="0">
                <a:effectLst/>
                <a:latin typeface="Aptos" panose="020B0004020202020204" pitchFamily="34" charset="0"/>
                <a:ea typeface="Aptos" panose="020B0004020202020204" pitchFamily="34" charset="0"/>
                <a:cs typeface="Times New Roman" panose="02020603050405020304" pitchFamily="18" charset="0"/>
              </a:rPr>
              <a:t>, 2017, s. 116) </a:t>
            </a:r>
          </a:p>
          <a:p>
            <a:endParaRPr lang="cs-CZ" sz="2000" dirty="0"/>
          </a:p>
        </p:txBody>
      </p:sp>
    </p:spTree>
    <p:extLst>
      <p:ext uri="{BB962C8B-B14F-4D97-AF65-F5344CB8AC3E}">
        <p14:creationId xmlns:p14="http://schemas.microsoft.com/office/powerpoint/2010/main" val="2870763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FA6B191A-79B5-43E1-8AC4-465CBFF7ECB9}"/>
              </a:ext>
            </a:extLst>
          </p:cNvPr>
          <p:cNvSpPr>
            <a:spLocks noGrp="1"/>
          </p:cNvSpPr>
          <p:nvPr>
            <p:ph type="title"/>
          </p:nvPr>
        </p:nvSpPr>
        <p:spPr>
          <a:xfrm>
            <a:off x="1137034" y="609600"/>
            <a:ext cx="4784796" cy="1330840"/>
          </a:xfrm>
        </p:spPr>
        <p:txBody>
          <a:bodyPr>
            <a:normAutofit/>
          </a:bodyPr>
          <a:lstStyle/>
          <a:p>
            <a:r>
              <a:rPr lang="cs-CZ" dirty="0"/>
              <a:t>Didaktická transformace </a:t>
            </a:r>
          </a:p>
        </p:txBody>
      </p:sp>
      <p:sp>
        <p:nvSpPr>
          <p:cNvPr id="3" name="Zástupný obsah 2">
            <a:extLst>
              <a:ext uri="{FF2B5EF4-FFF2-40B4-BE49-F238E27FC236}">
                <a16:creationId xmlns:a16="http://schemas.microsoft.com/office/drawing/2014/main" id="{0B1D01B4-4834-AD15-9FE3-073BBF9D4964}"/>
              </a:ext>
            </a:extLst>
          </p:cNvPr>
          <p:cNvSpPr>
            <a:spLocks noGrp="1"/>
          </p:cNvSpPr>
          <p:nvPr>
            <p:ph idx="1"/>
          </p:nvPr>
        </p:nvSpPr>
        <p:spPr>
          <a:xfrm>
            <a:off x="1137034" y="2194102"/>
            <a:ext cx="4438036" cy="3908585"/>
          </a:xfrm>
        </p:spPr>
        <p:txBody>
          <a:bodyPr>
            <a:normAutofit/>
          </a:bodyPr>
          <a:lstStyle/>
          <a:p>
            <a:r>
              <a:rPr lang="cs-CZ" sz="2000"/>
              <a:t>Osvědčilo se rozdělení na subjektivní/ objektivní vyprávění </a:t>
            </a:r>
          </a:p>
          <a:p>
            <a:r>
              <a:rPr lang="cs-CZ" sz="2000"/>
              <a:t>Viz samostatný dokument</a:t>
            </a:r>
          </a:p>
        </p:txBody>
      </p:sp>
      <p:pic>
        <p:nvPicPr>
          <p:cNvPr id="7" name="Graphic 6" descr="Otisk prstu">
            <a:extLst>
              <a:ext uri="{FF2B5EF4-FFF2-40B4-BE49-F238E27FC236}">
                <a16:creationId xmlns:a16="http://schemas.microsoft.com/office/drawing/2014/main" id="{D6E21C85-0D56-D804-7694-4F998CA8E7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880610" y="1071282"/>
            <a:ext cx="4737650" cy="4737650"/>
          </a:xfrm>
          <a:prstGeom prst="rect">
            <a:avLst/>
          </a:prstGeom>
        </p:spPr>
      </p:pic>
    </p:spTree>
    <p:extLst>
      <p:ext uri="{BB962C8B-B14F-4D97-AF65-F5344CB8AC3E}">
        <p14:creationId xmlns:p14="http://schemas.microsoft.com/office/powerpoint/2010/main" val="66971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5E2F31D-1DD2-2464-71B1-F7E74F8F7E32}"/>
              </a:ext>
            </a:extLst>
          </p:cNvPr>
          <p:cNvSpPr>
            <a:spLocks noGrp="1"/>
          </p:cNvSpPr>
          <p:nvPr>
            <p:ph type="title"/>
          </p:nvPr>
        </p:nvSpPr>
        <p:spPr>
          <a:xfrm>
            <a:off x="761800" y="762001"/>
            <a:ext cx="5334197" cy="1708242"/>
          </a:xfrm>
        </p:spPr>
        <p:txBody>
          <a:bodyPr anchor="ctr">
            <a:normAutofit/>
          </a:bodyPr>
          <a:lstStyle/>
          <a:p>
            <a:r>
              <a:rPr lang="cs-CZ" sz="3700"/>
              <a:t>Psaní z perspektivy postavy - příklad - výchozí text</a:t>
            </a:r>
          </a:p>
        </p:txBody>
      </p:sp>
      <p:sp>
        <p:nvSpPr>
          <p:cNvPr id="3" name="Zástupný obsah 2">
            <a:extLst>
              <a:ext uri="{FF2B5EF4-FFF2-40B4-BE49-F238E27FC236}">
                <a16:creationId xmlns:a16="http://schemas.microsoft.com/office/drawing/2014/main" id="{9EE279C5-0381-A959-B317-B7346FB39ADB}"/>
              </a:ext>
            </a:extLst>
          </p:cNvPr>
          <p:cNvSpPr>
            <a:spLocks noGrp="1"/>
          </p:cNvSpPr>
          <p:nvPr>
            <p:ph idx="1"/>
          </p:nvPr>
        </p:nvSpPr>
        <p:spPr>
          <a:xfrm>
            <a:off x="761800" y="2470244"/>
            <a:ext cx="5334197" cy="3769835"/>
          </a:xfrm>
        </p:spPr>
        <p:txBody>
          <a:bodyPr anchor="ctr">
            <a:normAutofit/>
          </a:bodyPr>
          <a:lstStyle/>
          <a:p>
            <a:r>
              <a:rPr lang="cs-CZ" sz="1900" dirty="0" err="1"/>
              <a:t>Nami</a:t>
            </a:r>
            <a:r>
              <a:rPr lang="cs-CZ" sz="1900" dirty="0"/>
              <a:t> je zpocený. Drží se </a:t>
            </a:r>
            <a:r>
              <a:rPr lang="cs-CZ" sz="1900" dirty="0" err="1"/>
              <a:t>bábiny</a:t>
            </a:r>
            <a:r>
              <a:rPr lang="cs-CZ" sz="1900" dirty="0"/>
              <a:t> sádelnaté ruky. Vlny jezera pravidelně pleskají o betonové molo. Z městské pláže sem doléhá křik, spíš vřískot. Musela to být neděle, když je tu na dece i s bábou a dědkem. Ještě někdo tu je, </a:t>
            </a:r>
            <a:r>
              <a:rPr lang="cs-CZ" sz="1900" dirty="0" err="1"/>
              <a:t>Nami</a:t>
            </a:r>
            <a:r>
              <a:rPr lang="cs-CZ" sz="1900" dirty="0"/>
              <a:t> si vybavuje tři červené skvrny plavek, tři trojúhelníky bikin a nad nimi vyčesaný ohon tmavých vlasů, jako koňský ocas, a dva chomáče tmavých chlupů v podpaží. Tři trojúhelníky se líně pohybují na slunci, převracejí se, až je z nich jen jeden. Kus od břehu mrskne líně ocasem sumec. </a:t>
            </a:r>
          </a:p>
          <a:p>
            <a:r>
              <a:rPr lang="cs-CZ" sz="1900" dirty="0"/>
              <a:t>(Viz textová ukázka číslo 2 a 3)</a:t>
            </a:r>
          </a:p>
        </p:txBody>
      </p:sp>
      <p:pic>
        <p:nvPicPr>
          <p:cNvPr id="5" name="Picture 4" descr="Dřevo cesta pro pěší na pláži">
            <a:extLst>
              <a:ext uri="{FF2B5EF4-FFF2-40B4-BE49-F238E27FC236}">
                <a16:creationId xmlns:a16="http://schemas.microsoft.com/office/drawing/2014/main" id="{DEBB0347-3A35-7DCB-8BB8-F2284B9570E0}"/>
              </a:ext>
            </a:extLst>
          </p:cNvPr>
          <p:cNvPicPr>
            <a:picLocks noChangeAspect="1"/>
          </p:cNvPicPr>
          <p:nvPr/>
        </p:nvPicPr>
        <p:blipFill>
          <a:blip r:embed="rId2"/>
          <a:srcRect l="15179" r="33179"/>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441729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A3704BE-7F2A-617C-8FE3-54507E074208}"/>
              </a:ext>
            </a:extLst>
          </p:cNvPr>
          <p:cNvSpPr>
            <a:spLocks noGrp="1"/>
          </p:cNvSpPr>
          <p:nvPr>
            <p:ph type="title"/>
          </p:nvPr>
        </p:nvSpPr>
        <p:spPr>
          <a:xfrm>
            <a:off x="1043631" y="809898"/>
            <a:ext cx="9942716" cy="1554480"/>
          </a:xfrm>
        </p:spPr>
        <p:txBody>
          <a:bodyPr anchor="ctr">
            <a:normAutofit/>
          </a:bodyPr>
          <a:lstStyle/>
          <a:p>
            <a:r>
              <a:rPr lang="cs-CZ" sz="4800"/>
              <a:t>Psaní z perspektivy postavy - příklad - zadání pro žáky </a:t>
            </a:r>
          </a:p>
        </p:txBody>
      </p:sp>
      <p:sp>
        <p:nvSpPr>
          <p:cNvPr id="3" name="Zástupný obsah 2">
            <a:extLst>
              <a:ext uri="{FF2B5EF4-FFF2-40B4-BE49-F238E27FC236}">
                <a16:creationId xmlns:a16="http://schemas.microsoft.com/office/drawing/2014/main" id="{5B8B3A8F-2CCB-A337-0835-079CD8D440BA}"/>
              </a:ext>
            </a:extLst>
          </p:cNvPr>
          <p:cNvSpPr>
            <a:spLocks noGrp="1"/>
          </p:cNvSpPr>
          <p:nvPr>
            <p:ph idx="1"/>
          </p:nvPr>
        </p:nvSpPr>
        <p:spPr>
          <a:xfrm>
            <a:off x="1045028" y="3017522"/>
            <a:ext cx="9941319" cy="3124658"/>
          </a:xfrm>
        </p:spPr>
        <p:txBody>
          <a:bodyPr anchor="ctr">
            <a:normAutofit/>
          </a:bodyPr>
          <a:lstStyle/>
          <a:p>
            <a:r>
              <a:rPr lang="cs-CZ" sz="2000"/>
              <a:t>Napiš krátký text (4–5 vět), ve kterém zachytíš okamžik pádu z perspektivy Namiho.</a:t>
            </a:r>
          </a:p>
          <a:p>
            <a:r>
              <a:rPr lang="cs-CZ" sz="2000"/>
              <a:t>Piš v 1. osobě a „zevnitř“:</a:t>
            </a:r>
          </a:p>
          <a:p>
            <a:pPr marL="0" indent="0">
              <a:buNone/>
            </a:pPr>
            <a:endParaRPr lang="cs-CZ" sz="2000"/>
          </a:p>
          <a:p>
            <a:r>
              <a:rPr lang="cs-CZ" sz="2000"/>
              <a:t>co cítíš v těle</a:t>
            </a:r>
          </a:p>
          <a:p>
            <a:r>
              <a:rPr lang="cs-CZ" sz="2000"/>
              <a:t>co vnímáš smysly</a:t>
            </a:r>
          </a:p>
          <a:p>
            <a:r>
              <a:rPr lang="cs-CZ" sz="2000"/>
              <a:t>jaké emoce prožíváš</a:t>
            </a:r>
          </a:p>
          <a:p>
            <a:r>
              <a:rPr lang="cs-CZ" sz="2000"/>
              <a:t>jaká myšlenka se ti vrací</a:t>
            </a:r>
          </a:p>
          <a:p>
            <a:endParaRPr lang="cs-CZ" sz="20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544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0023EFF-E4DB-A736-8CCF-65CB068952EF}"/>
              </a:ext>
            </a:extLst>
          </p:cNvPr>
          <p:cNvSpPr>
            <a:spLocks noGrp="1"/>
          </p:cNvSpPr>
          <p:nvPr>
            <p:ph type="title"/>
          </p:nvPr>
        </p:nvSpPr>
        <p:spPr>
          <a:xfrm>
            <a:off x="1245072" y="1289765"/>
            <a:ext cx="3651101" cy="4270963"/>
          </a:xfrm>
        </p:spPr>
        <p:txBody>
          <a:bodyPr anchor="ctr">
            <a:normAutofit/>
          </a:bodyPr>
          <a:lstStyle/>
          <a:p>
            <a:pPr algn="ctr"/>
            <a:r>
              <a:rPr lang="cs-CZ" sz="5600">
                <a:solidFill>
                  <a:srgbClr val="FFFFFF"/>
                </a:solidFill>
              </a:rPr>
              <a:t>Co je to narativ?</a:t>
            </a:r>
          </a:p>
        </p:txBody>
      </p:sp>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4" name="Rectangle 1">
            <a:extLst>
              <a:ext uri="{FF2B5EF4-FFF2-40B4-BE49-F238E27FC236}">
                <a16:creationId xmlns:a16="http://schemas.microsoft.com/office/drawing/2014/main" id="{186FE623-70F7-BB29-5933-0E514E59167E}"/>
              </a:ext>
            </a:extLst>
          </p:cNvPr>
          <p:cNvSpPr>
            <a:spLocks noGrp="1" noChangeArrowheads="1"/>
          </p:cNvSpPr>
          <p:nvPr>
            <p:ph idx="1"/>
          </p:nvPr>
        </p:nvSpPr>
        <p:spPr bwMode="auto">
          <a:xfrm>
            <a:off x="6297233" y="518400"/>
            <a:ext cx="4771607" cy="58379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ct val="0"/>
              </a:spcAft>
              <a:buClrTx/>
              <a:buSzTx/>
              <a:buFontTx/>
              <a:buNone/>
              <a:tabLst/>
            </a:pPr>
            <a:endParaRPr kumimoji="0" lang="cs-CZ" altLang="cs-CZ" sz="2000" b="0" i="0" u="none" strike="noStrike" cap="none" normalizeH="0" baseline="0" dirty="0">
              <a:ln>
                <a:noFill/>
              </a:ln>
              <a:solidFill>
                <a:schemeClr val="tx1">
                  <a:alpha val="80000"/>
                </a:schemeClr>
              </a:solidFill>
              <a:effectLst/>
              <a:latin typeface="Arial" panose="020B0604020202020204" pitchFamily="34" charset="0"/>
            </a:endParaRPr>
          </a:p>
          <a:p>
            <a:pPr marL="0" marR="0" lvl="0" indent="0" defTabSz="914400" rtl="0" eaLnBrk="0" fontAlgn="base" latinLnBrk="0" hangingPunct="0">
              <a:spcBef>
                <a:spcPct val="0"/>
              </a:spcBef>
              <a:spcAft>
                <a:spcPct val="0"/>
              </a:spcAft>
              <a:buClrTx/>
              <a:buSzTx/>
              <a:buNone/>
              <a:tabLst/>
            </a:pP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Narativ je </a:t>
            </a:r>
            <a:r>
              <a:rPr kumimoji="0" lang="cs-CZ" altLang="cs-CZ" sz="2000" b="1" i="0" u="none" strike="noStrike" cap="none" normalizeH="0" baseline="0" dirty="0">
                <a:ln>
                  <a:noFill/>
                </a:ln>
                <a:solidFill>
                  <a:schemeClr val="tx1">
                    <a:alpha val="80000"/>
                  </a:schemeClr>
                </a:solidFill>
                <a:effectLst/>
                <a:latin typeface="Arial" panose="020B0604020202020204" pitchFamily="34" charset="0"/>
              </a:rPr>
              <a:t>způsob uspořádání událostí do příběhu</a:t>
            </a: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a:t>
            </a:r>
          </a:p>
          <a:p>
            <a:pPr marL="0" marR="0" lvl="0" indent="0" defTabSz="914400" rtl="0" eaLnBrk="0" fontAlgn="base" latinLnBrk="0" hangingPunct="0">
              <a:spcBef>
                <a:spcPct val="0"/>
              </a:spcBef>
              <a:spcAft>
                <a:spcPct val="0"/>
              </a:spcAft>
              <a:buClrTx/>
              <a:buSzTx/>
              <a:buNone/>
              <a:tabLst/>
            </a:pP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 Jde o </a:t>
            </a:r>
            <a:r>
              <a:rPr kumimoji="0" lang="cs-CZ" altLang="cs-CZ" sz="2000" b="1" i="0" u="none" strike="noStrike" cap="none" normalizeH="0" baseline="0" dirty="0">
                <a:ln>
                  <a:noFill/>
                </a:ln>
                <a:solidFill>
                  <a:schemeClr val="tx1">
                    <a:alpha val="80000"/>
                  </a:schemeClr>
                </a:solidFill>
                <a:effectLst/>
                <a:latin typeface="Arial" panose="020B0604020202020204" pitchFamily="34" charset="0"/>
              </a:rPr>
              <a:t>sled událostí propojených časově a často i příčinně</a:t>
            </a: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a:t>
            </a:r>
          </a:p>
          <a:p>
            <a:pPr marL="0" marR="0" lvl="0" indent="0" defTabSz="914400" rtl="0" eaLnBrk="0" fontAlgn="base" latinLnBrk="0" hangingPunct="0">
              <a:spcBef>
                <a:spcPct val="0"/>
              </a:spcBef>
              <a:spcAft>
                <a:spcPct val="0"/>
              </a:spcAft>
              <a:buClrTx/>
              <a:buSzTx/>
              <a:buNone/>
              <a:tabLst/>
            </a:pP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Události jsou </a:t>
            </a:r>
            <a:r>
              <a:rPr kumimoji="0" lang="cs-CZ" altLang="cs-CZ" sz="2000" b="1" i="0" u="none" strike="noStrike" cap="none" normalizeH="0" baseline="0" dirty="0">
                <a:ln>
                  <a:noFill/>
                </a:ln>
                <a:solidFill>
                  <a:schemeClr val="tx1">
                    <a:alpha val="80000"/>
                  </a:schemeClr>
                </a:solidFill>
                <a:effectLst/>
                <a:latin typeface="Arial" panose="020B0604020202020204" pitchFamily="34" charset="0"/>
              </a:rPr>
              <a:t>zprostředkovány vypravěčem z určité perspektivy</a:t>
            </a: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a:t>
            </a:r>
          </a:p>
          <a:p>
            <a:pPr marL="0" marR="0" lvl="0" indent="0" defTabSz="914400" rtl="0" eaLnBrk="0" fontAlgn="base" latinLnBrk="0" hangingPunct="0">
              <a:spcBef>
                <a:spcPct val="0"/>
              </a:spcBef>
              <a:spcAft>
                <a:spcPct val="0"/>
              </a:spcAft>
              <a:buClrTx/>
              <a:buSzTx/>
              <a:buNone/>
              <a:tabLst/>
            </a:pPr>
            <a:r>
              <a:rPr kumimoji="0" lang="cs-CZ" altLang="cs-CZ" sz="2000" b="0" i="0" u="none" strike="noStrike" cap="none" normalizeH="0" baseline="0">
                <a:ln>
                  <a:noFill/>
                </a:ln>
                <a:solidFill>
                  <a:schemeClr val="tx1">
                    <a:alpha val="80000"/>
                  </a:schemeClr>
                </a:solidFill>
                <a:effectLst/>
                <a:latin typeface="Arial" panose="020B0604020202020204" pitchFamily="34" charset="0"/>
              </a:rPr>
              <a:t> - Narativ </a:t>
            </a: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vytváří </a:t>
            </a:r>
            <a:r>
              <a:rPr kumimoji="0" lang="cs-CZ" altLang="cs-CZ" sz="2000" b="1" i="0" u="none" strike="noStrike" cap="none" normalizeH="0" baseline="0" dirty="0">
                <a:ln>
                  <a:noFill/>
                </a:ln>
                <a:solidFill>
                  <a:schemeClr val="tx1">
                    <a:alpha val="80000"/>
                  </a:schemeClr>
                </a:solidFill>
                <a:effectLst/>
                <a:latin typeface="Arial" panose="020B0604020202020204" pitchFamily="34" charset="0"/>
              </a:rPr>
              <a:t>smysl – ukazuje, jak spolu věci souvisejí</a:t>
            </a:r>
            <a:r>
              <a:rPr kumimoji="0" lang="cs-CZ" altLang="cs-CZ" sz="2000" b="0" i="0" u="none" strike="noStrike" cap="none" normalizeH="0" baseline="0" dirty="0">
                <a:ln>
                  <a:noFill/>
                </a:ln>
                <a:solidFill>
                  <a:schemeClr val="tx1">
                    <a:alpha val="80000"/>
                  </a:schemeClr>
                </a:solidFill>
                <a:effectLst/>
                <a:latin typeface="Arial" panose="020B0604020202020204" pitchFamily="34" charset="0"/>
              </a:rPr>
              <a:t> </a:t>
            </a:r>
          </a:p>
          <a:p>
            <a:pPr marL="0" marR="0" lvl="0" indent="0" defTabSz="914400" rtl="0" eaLnBrk="0" fontAlgn="base" latinLnBrk="0" hangingPunct="0">
              <a:spcBef>
                <a:spcPct val="0"/>
              </a:spcBef>
              <a:spcAft>
                <a:spcPct val="0"/>
              </a:spcAft>
              <a:buClrTx/>
              <a:buSzTx/>
              <a:buFontTx/>
              <a:buChar char="•"/>
              <a:tabLst/>
            </a:pPr>
            <a:endParaRPr lang="cs-CZ" altLang="cs-CZ" sz="2000" dirty="0">
              <a:solidFill>
                <a:schemeClr val="tx1">
                  <a:alpha val="80000"/>
                </a:schemeClr>
              </a:solidFill>
              <a:latin typeface="Arial" panose="020B0604020202020204" pitchFamily="34" charset="0"/>
            </a:endParaRPr>
          </a:p>
          <a:p>
            <a:r>
              <a:rPr lang="cs-CZ" sz="2000" b="1" dirty="0">
                <a:solidFill>
                  <a:schemeClr val="tx1">
                    <a:alpha val="80000"/>
                  </a:schemeClr>
                </a:solidFill>
              </a:rPr>
              <a:t>Klíčové prvky narativu</a:t>
            </a:r>
          </a:p>
          <a:p>
            <a:r>
              <a:rPr lang="cs-CZ" sz="2000" dirty="0">
                <a:solidFill>
                  <a:schemeClr val="tx1">
                    <a:alpha val="80000"/>
                  </a:schemeClr>
                </a:solidFill>
              </a:rPr>
              <a:t>postavy </a:t>
            </a:r>
          </a:p>
          <a:p>
            <a:r>
              <a:rPr lang="cs-CZ" sz="2000" dirty="0">
                <a:solidFill>
                  <a:schemeClr val="tx1">
                    <a:alpha val="80000"/>
                  </a:schemeClr>
                </a:solidFill>
              </a:rPr>
              <a:t>čas a prostor </a:t>
            </a:r>
          </a:p>
          <a:p>
            <a:r>
              <a:rPr lang="cs-CZ" sz="2000" dirty="0">
                <a:solidFill>
                  <a:schemeClr val="tx1">
                    <a:alpha val="80000"/>
                  </a:schemeClr>
                </a:solidFill>
              </a:rPr>
              <a:t>vypravěč </a:t>
            </a:r>
          </a:p>
          <a:p>
            <a:r>
              <a:rPr lang="cs-CZ" sz="2000" dirty="0">
                <a:solidFill>
                  <a:schemeClr val="tx1">
                    <a:alpha val="80000"/>
                  </a:schemeClr>
                </a:solidFill>
              </a:rPr>
              <a:t>perspektiva </a:t>
            </a:r>
          </a:p>
          <a:p>
            <a:r>
              <a:rPr lang="cs-CZ" sz="2000" dirty="0">
                <a:solidFill>
                  <a:schemeClr val="tx1">
                    <a:alpha val="80000"/>
                  </a:schemeClr>
                </a:solidFill>
              </a:rPr>
              <a:t>děj (události a jejich vztahy)</a:t>
            </a:r>
          </a:p>
          <a:p>
            <a:pPr marL="0" marR="0" lvl="0" indent="0" defTabSz="914400" rtl="0" eaLnBrk="0" fontAlgn="base" latinLnBrk="0" hangingPunct="0">
              <a:spcBef>
                <a:spcPct val="0"/>
              </a:spcBef>
              <a:spcAft>
                <a:spcPct val="0"/>
              </a:spcAft>
              <a:buClrTx/>
              <a:buSzTx/>
              <a:buFontTx/>
              <a:buChar char="•"/>
              <a:tabLst/>
            </a:pPr>
            <a:endParaRPr kumimoji="0" lang="cs-CZ" altLang="cs-CZ" sz="2000" b="0" i="0" u="none" strike="noStrike" cap="none" normalizeH="0" baseline="0" dirty="0">
              <a:ln>
                <a:noFill/>
              </a:ln>
              <a:solidFill>
                <a:schemeClr val="tx1">
                  <a:alpha val="80000"/>
                </a:schemeClr>
              </a:solidFill>
              <a:effectLst/>
              <a:latin typeface="Arial" panose="020B0604020202020204" pitchFamily="34" charset="0"/>
            </a:endParaRPr>
          </a:p>
        </p:txBody>
      </p:sp>
      <p:sp>
        <p:nvSpPr>
          <p:cNvPr id="1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884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D124249-D8E0-6B2D-F23A-3E7DA3034F6F}"/>
              </a:ext>
            </a:extLst>
          </p:cNvPr>
          <p:cNvSpPr>
            <a:spLocks noGrp="1"/>
          </p:cNvSpPr>
          <p:nvPr>
            <p:ph type="title"/>
          </p:nvPr>
        </p:nvSpPr>
        <p:spPr>
          <a:xfrm>
            <a:off x="1043631" y="809898"/>
            <a:ext cx="9942716" cy="1554480"/>
          </a:xfrm>
        </p:spPr>
        <p:txBody>
          <a:bodyPr anchor="ctr">
            <a:normAutofit/>
          </a:bodyPr>
          <a:lstStyle/>
          <a:p>
            <a:r>
              <a:rPr lang="cs-CZ" sz="4800"/>
              <a:t>Kritéria kvality psaní</a:t>
            </a:r>
          </a:p>
        </p:txBody>
      </p:sp>
      <p:sp>
        <p:nvSpPr>
          <p:cNvPr id="3" name="Zástupný obsah 2">
            <a:extLst>
              <a:ext uri="{FF2B5EF4-FFF2-40B4-BE49-F238E27FC236}">
                <a16:creationId xmlns:a16="http://schemas.microsoft.com/office/drawing/2014/main" id="{301FF669-436D-49B8-8A64-5BD6F3C2FB90}"/>
              </a:ext>
            </a:extLst>
          </p:cNvPr>
          <p:cNvSpPr>
            <a:spLocks noGrp="1"/>
          </p:cNvSpPr>
          <p:nvPr>
            <p:ph idx="1"/>
          </p:nvPr>
        </p:nvSpPr>
        <p:spPr>
          <a:xfrm>
            <a:off x="1045028" y="3017522"/>
            <a:ext cx="9941319" cy="3124658"/>
          </a:xfrm>
        </p:spPr>
        <p:txBody>
          <a:bodyPr anchor="ctr">
            <a:normAutofit/>
          </a:bodyPr>
          <a:lstStyle/>
          <a:p>
            <a:r>
              <a:rPr lang="cs-CZ" sz="2400"/>
              <a:t>Dobrá odpověď má:</a:t>
            </a:r>
          </a:p>
          <a:p>
            <a:r>
              <a:rPr lang="cs-CZ" sz="2400"/>
              <a:t> psaní „zevnitř“ (já, ne on)</a:t>
            </a:r>
          </a:p>
          <a:p>
            <a:r>
              <a:rPr lang="cs-CZ" sz="2400"/>
              <a:t> tělesný prožitek</a:t>
            </a:r>
          </a:p>
          <a:p>
            <a:r>
              <a:rPr lang="cs-CZ" sz="2400"/>
              <a:t>smyslové vjemy</a:t>
            </a:r>
          </a:p>
          <a:p>
            <a:r>
              <a:rPr lang="cs-CZ" sz="2400"/>
              <a:t> konkrétní emoci</a:t>
            </a:r>
          </a:p>
          <a:p>
            <a:r>
              <a:rPr lang="cs-CZ" sz="2400"/>
              <a:t> alespoň jednu myšlenku</a:t>
            </a:r>
          </a:p>
          <a:p>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942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D8122A6-12C6-2D95-6534-2C1B9EDF0B59}"/>
              </a:ext>
            </a:extLst>
          </p:cNvPr>
          <p:cNvSpPr>
            <a:spLocks noGrp="1"/>
          </p:cNvSpPr>
          <p:nvPr>
            <p:ph type="title"/>
          </p:nvPr>
        </p:nvSpPr>
        <p:spPr>
          <a:xfrm>
            <a:off x="1043631" y="809898"/>
            <a:ext cx="9942716" cy="1554480"/>
          </a:xfrm>
        </p:spPr>
        <p:txBody>
          <a:bodyPr anchor="ctr">
            <a:normAutofit/>
          </a:bodyPr>
          <a:lstStyle/>
          <a:p>
            <a:r>
              <a:rPr lang="cs-CZ" sz="4800"/>
              <a:t>Možné žákovské řešení</a:t>
            </a:r>
          </a:p>
        </p:txBody>
      </p:sp>
      <p:sp>
        <p:nvSpPr>
          <p:cNvPr id="3" name="Zástupný obsah 2">
            <a:extLst>
              <a:ext uri="{FF2B5EF4-FFF2-40B4-BE49-F238E27FC236}">
                <a16:creationId xmlns:a16="http://schemas.microsoft.com/office/drawing/2014/main" id="{34517C44-E438-8B34-1EE9-E20DABAF41CE}"/>
              </a:ext>
            </a:extLst>
          </p:cNvPr>
          <p:cNvSpPr>
            <a:spLocks noGrp="1"/>
          </p:cNvSpPr>
          <p:nvPr>
            <p:ph idx="1"/>
          </p:nvPr>
        </p:nvSpPr>
        <p:spPr>
          <a:xfrm>
            <a:off x="1045028" y="3017522"/>
            <a:ext cx="9941319" cy="3124658"/>
          </a:xfrm>
        </p:spPr>
        <p:txBody>
          <a:bodyPr anchor="ctr">
            <a:normAutofit/>
          </a:bodyPr>
          <a:lstStyle/>
          <a:p>
            <a:r>
              <a:rPr lang="cs-CZ" sz="2400"/>
              <a:t>Letím vzduchem a žaludek se mi sevře, jako bych měl spadnout do prázdna. Nedokážu se nadechnout a cítím, jak se mi třesou ruce. Vím, že tohle nechci, ale nemůžu nic udělat. Hlavou mi probleskne, že mě tam hodil schválně. Než dopadnu, mám jen strach.</a:t>
            </a:r>
          </a:p>
          <a:p>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172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E1FD232-A8C5-A677-4A3E-1F35BE36177D}"/>
              </a:ext>
            </a:extLst>
          </p:cNvPr>
          <p:cNvSpPr>
            <a:spLocks noGrp="1"/>
          </p:cNvSpPr>
          <p:nvPr>
            <p:ph type="title"/>
          </p:nvPr>
        </p:nvSpPr>
        <p:spPr>
          <a:xfrm>
            <a:off x="1043631" y="809898"/>
            <a:ext cx="9942716" cy="1554480"/>
          </a:xfrm>
        </p:spPr>
        <p:txBody>
          <a:bodyPr anchor="ctr">
            <a:normAutofit/>
          </a:bodyPr>
          <a:lstStyle/>
          <a:p>
            <a:r>
              <a:rPr lang="cs-CZ" sz="4800"/>
              <a:t>Jak na psaní založené na vcítění do postavy navázat?</a:t>
            </a:r>
          </a:p>
        </p:txBody>
      </p:sp>
      <p:sp>
        <p:nvSpPr>
          <p:cNvPr id="3" name="Zástupný obsah 2">
            <a:extLst>
              <a:ext uri="{FF2B5EF4-FFF2-40B4-BE49-F238E27FC236}">
                <a16:creationId xmlns:a16="http://schemas.microsoft.com/office/drawing/2014/main" id="{CA07414D-A60A-EEEF-05D2-CE9503C39872}"/>
              </a:ext>
            </a:extLst>
          </p:cNvPr>
          <p:cNvSpPr>
            <a:spLocks noGrp="1"/>
          </p:cNvSpPr>
          <p:nvPr>
            <p:ph idx="1"/>
          </p:nvPr>
        </p:nvSpPr>
        <p:spPr>
          <a:xfrm>
            <a:off x="1045028" y="3017522"/>
            <a:ext cx="9941319" cy="3124658"/>
          </a:xfrm>
        </p:spPr>
        <p:txBody>
          <a:bodyPr anchor="ctr">
            <a:normAutofit/>
          </a:bodyPr>
          <a:lstStyle/>
          <a:p>
            <a:r>
              <a:rPr lang="cs-CZ" b="1" dirty="0"/>
              <a:t>Instrukce pro reflexi psaní</a:t>
            </a:r>
          </a:p>
          <a:p>
            <a:r>
              <a:rPr lang="cs-CZ" dirty="0"/>
              <a:t>Po psaní: vyberte 2–3 ukázky (dobrovolně), nechte je nahlas žáky přečíst a následně položte tyto otázky:</a:t>
            </a:r>
          </a:p>
          <a:p>
            <a:pPr lvl="0"/>
            <a:r>
              <a:rPr lang="cs-CZ" dirty="0"/>
              <a:t>Co mají ty texty společného?</a:t>
            </a:r>
            <a:br>
              <a:rPr lang="cs-CZ" dirty="0"/>
            </a:br>
            <a:r>
              <a:rPr lang="cs-CZ" dirty="0"/>
              <a:t>Co </a:t>
            </a:r>
            <a:r>
              <a:rPr lang="cs-CZ" dirty="0" err="1"/>
              <a:t>Nami</a:t>
            </a:r>
            <a:r>
              <a:rPr lang="cs-CZ" dirty="0"/>
              <a:t> prožívá?</a:t>
            </a:r>
          </a:p>
          <a:p>
            <a:endParaRPr lang="cs-CZ"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559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F76A9F7-E701-E0F9-64A7-1648D6117E7B}"/>
              </a:ext>
            </a:extLst>
          </p:cNvPr>
          <p:cNvSpPr>
            <a:spLocks noGrp="1"/>
          </p:cNvSpPr>
          <p:nvPr>
            <p:ph type="title"/>
          </p:nvPr>
        </p:nvSpPr>
        <p:spPr>
          <a:xfrm>
            <a:off x="1043631" y="809898"/>
            <a:ext cx="9942716" cy="1554480"/>
          </a:xfrm>
        </p:spPr>
        <p:txBody>
          <a:bodyPr anchor="ctr">
            <a:normAutofit/>
          </a:bodyPr>
          <a:lstStyle/>
          <a:p>
            <a:r>
              <a:rPr lang="cs-CZ" sz="4800" dirty="0"/>
              <a:t>Jak následnou aktivitu uzavřít?</a:t>
            </a:r>
          </a:p>
        </p:txBody>
      </p:sp>
      <p:sp>
        <p:nvSpPr>
          <p:cNvPr id="3" name="Zástupný obsah 2">
            <a:extLst>
              <a:ext uri="{FF2B5EF4-FFF2-40B4-BE49-F238E27FC236}">
                <a16:creationId xmlns:a16="http://schemas.microsoft.com/office/drawing/2014/main" id="{E125C2AC-FA9C-9D3D-D38E-9022EB5D595F}"/>
              </a:ext>
            </a:extLst>
          </p:cNvPr>
          <p:cNvSpPr>
            <a:spLocks noGrp="1"/>
          </p:cNvSpPr>
          <p:nvPr>
            <p:ph idx="1"/>
          </p:nvPr>
        </p:nvSpPr>
        <p:spPr>
          <a:xfrm>
            <a:off x="1045028" y="2704014"/>
            <a:ext cx="9941319" cy="3438166"/>
          </a:xfrm>
        </p:spPr>
        <p:txBody>
          <a:bodyPr anchor="ctr">
            <a:normAutofit/>
          </a:bodyPr>
          <a:lstStyle/>
          <a:p>
            <a:r>
              <a:rPr lang="cs-CZ" sz="1600" dirty="0"/>
              <a:t>Porovnej svůj text s popisem situace v románu (textová ukázka číslo 3).</a:t>
            </a:r>
          </a:p>
          <a:p>
            <a:r>
              <a:rPr lang="cs-CZ" sz="1600" dirty="0"/>
              <a:t>Zaměř se na to:</a:t>
            </a:r>
          </a:p>
          <a:p>
            <a:pPr lvl="1"/>
            <a:r>
              <a:rPr lang="cs-CZ" sz="1600" dirty="0"/>
              <a:t>Co je podobné? </a:t>
            </a:r>
          </a:p>
          <a:p>
            <a:pPr lvl="1"/>
            <a:r>
              <a:rPr lang="cs-CZ" sz="1600" dirty="0"/>
              <a:t>V čem se liší? </a:t>
            </a:r>
          </a:p>
          <a:p>
            <a:pPr lvl="1"/>
            <a:r>
              <a:rPr lang="cs-CZ" sz="1600" dirty="0"/>
              <a:t>Co autorka popisuje jinak než ty? </a:t>
            </a:r>
          </a:p>
          <a:p>
            <a:pPr marL="0" indent="0">
              <a:buNone/>
            </a:pPr>
            <a:br>
              <a:rPr lang="cs-CZ" sz="1600" dirty="0"/>
            </a:br>
            <a:endParaRPr lang="cs-CZ" sz="1600" dirty="0"/>
          </a:p>
          <a:p>
            <a:r>
              <a:rPr lang="cs-CZ" sz="1600" b="1" dirty="0"/>
              <a:t>Zde je potřeba, aby učitel navázal jednou až třemi z níže uvedených otázek:</a:t>
            </a:r>
            <a:endParaRPr lang="cs-CZ" sz="1600" dirty="0"/>
          </a:p>
          <a:p>
            <a:r>
              <a:rPr lang="cs-CZ" sz="1600" dirty="0"/>
              <a:t>Po porovnání dej jednu otázku do pléna:</a:t>
            </a:r>
          </a:p>
          <a:p>
            <a:r>
              <a:rPr lang="cs-CZ" sz="1600" dirty="0"/>
              <a:t>Jak autor vyjadřuje emoce – přímo, nebo nepřímo?</a:t>
            </a:r>
          </a:p>
          <a:p>
            <a:endParaRPr lang="cs-CZ" sz="11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1230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427B483-2CE7-12CD-E967-FD6A81BA4FC8}"/>
              </a:ext>
            </a:extLst>
          </p:cNvPr>
          <p:cNvSpPr>
            <a:spLocks noGrp="1"/>
          </p:cNvSpPr>
          <p:nvPr>
            <p:ph type="title"/>
          </p:nvPr>
        </p:nvSpPr>
        <p:spPr>
          <a:xfrm>
            <a:off x="841248" y="548640"/>
            <a:ext cx="3600860" cy="5431536"/>
          </a:xfrm>
        </p:spPr>
        <p:txBody>
          <a:bodyPr>
            <a:normAutofit/>
          </a:bodyPr>
          <a:lstStyle/>
          <a:p>
            <a:r>
              <a:rPr lang="cs-CZ" sz="5400" dirty="0"/>
              <a:t>Další inspirativní pohledy na vyprávění</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8992D3BD-1D1F-7E7D-712A-1C3A07D09B6E}"/>
              </a:ext>
            </a:extLst>
          </p:cNvPr>
          <p:cNvSpPr>
            <a:spLocks noGrp="1"/>
          </p:cNvSpPr>
          <p:nvPr>
            <p:ph idx="1"/>
          </p:nvPr>
        </p:nvSpPr>
        <p:spPr>
          <a:xfrm>
            <a:off x="5126418" y="552090"/>
            <a:ext cx="6224335" cy="5879189"/>
          </a:xfrm>
        </p:spPr>
        <p:txBody>
          <a:bodyPr anchor="ctr">
            <a:normAutofit/>
          </a:bodyPr>
          <a:lstStyle/>
          <a:p>
            <a:pPr marL="342900" lvl="0" indent="-342900">
              <a:buFont typeface="Aptos" panose="020B0004020202020204" pitchFamily="34" charset="0"/>
              <a:buChar char="-"/>
            </a:pPr>
            <a:r>
              <a:rPr lang="cs-CZ" sz="2400" kern="100" dirty="0">
                <a:latin typeface="Aptos" panose="020B0004020202020204" pitchFamily="34" charset="0"/>
                <a:ea typeface="Aptos" panose="020B0004020202020204" pitchFamily="34" charset="0"/>
                <a:cs typeface="Times New Roman" panose="02020603050405020304" pitchFamily="18" charset="0"/>
              </a:rPr>
              <a:t>K vyprávění můžeme přistupovat </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z mnoha úhlů pohledu. Jedna z perspektiv, kterou bych chtěl v rámci přednášky co nejvíce zdůraznit je „</a:t>
            </a:r>
            <a:r>
              <a:rPr lang="cs-CZ" sz="2400" b="1" kern="100" dirty="0">
                <a:effectLst/>
                <a:latin typeface="Aptos" panose="020B0004020202020204" pitchFamily="34" charset="0"/>
                <a:ea typeface="Aptos" panose="020B0004020202020204" pitchFamily="34" charset="0"/>
                <a:cs typeface="Times New Roman" panose="02020603050405020304" pitchFamily="18" charset="0"/>
              </a:rPr>
              <a:t>antropologická</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perspektiva: </a:t>
            </a:r>
          </a:p>
          <a:p>
            <a:pPr marL="342900" lvl="0" indent="-342900">
              <a:buFont typeface="Aptos" panose="020B0004020202020204" pitchFamily="34" charset="0"/>
              <a:buChar char="-"/>
            </a:pPr>
            <a:r>
              <a:rPr lang="cs-CZ" sz="2400" kern="100" dirty="0">
                <a:latin typeface="Aptos" panose="020B0004020202020204" pitchFamily="34" charset="0"/>
                <a:ea typeface="Aptos" panose="020B0004020202020204" pitchFamily="34" charset="0"/>
                <a:cs typeface="Times New Roman" panose="02020603050405020304" pitchFamily="18" charset="0"/>
              </a:rPr>
              <a:t>Literatura jako </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rezervoár „paradigmat lidského jednání, nabízející alternativní řešení základních situací, nabízející možnost posuzovat z různých stran hodnotu těchto řešení“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Moldanová</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2005/2006: 54). </a:t>
            </a:r>
          </a:p>
          <a:p>
            <a:pPr marL="342900" lvl="0" indent="-342900">
              <a:spcAft>
                <a:spcPts val="800"/>
              </a:spcAft>
              <a:buFont typeface="Aptos" panose="020B0004020202020204" pitchFamily="34" charset="0"/>
              <a:buChar char="-"/>
            </a:pPr>
            <a:r>
              <a:rPr lang="cs-CZ" sz="2400" kern="100" dirty="0">
                <a:effectLst/>
                <a:latin typeface="Aptos" panose="020B0004020202020204" pitchFamily="34" charset="0"/>
                <a:ea typeface="Aptos" panose="020B0004020202020204" pitchFamily="34" charset="0"/>
                <a:cs typeface="Times New Roman" panose="02020603050405020304" pitchFamily="18" charset="0"/>
              </a:rPr>
              <a:t>literatura slouží jako určitý potenciální pramen hodnot, perspektiv a způsobů života (srov.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Bruns</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2011: 13), že se propojuje s otázkami, které se žáka osobně dotýkají (</a:t>
            </a:r>
            <a:r>
              <a:rPr lang="cs-CZ" sz="2400" kern="100" dirty="0" err="1">
                <a:effectLst/>
                <a:latin typeface="Aptos" panose="020B0004020202020204" pitchFamily="34" charset="0"/>
                <a:ea typeface="Aptos" panose="020B0004020202020204" pitchFamily="34" charset="0"/>
                <a:cs typeface="Times New Roman" panose="02020603050405020304" pitchFamily="18" charset="0"/>
              </a:rPr>
              <a:t>Hausenblas</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 2006 </a:t>
            </a:r>
            <a:r>
              <a:rPr lang="cs-CZ" sz="2400" kern="100" dirty="0">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 velké myšlenky ve výuce literatury</a:t>
            </a:r>
            <a:r>
              <a:rPr lang="cs-CZ" sz="24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cs-CZ" sz="2000" dirty="0"/>
          </a:p>
        </p:txBody>
      </p:sp>
    </p:spTree>
    <p:extLst>
      <p:ext uri="{BB962C8B-B14F-4D97-AF65-F5344CB8AC3E}">
        <p14:creationId xmlns:p14="http://schemas.microsoft.com/office/powerpoint/2010/main" val="724929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0">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09B4F9DE-A554-3B9F-5677-E9FC0752C27E}"/>
              </a:ext>
            </a:extLst>
          </p:cNvPr>
          <p:cNvSpPr>
            <a:spLocks noGrp="1"/>
          </p:cNvSpPr>
          <p:nvPr>
            <p:ph type="title"/>
          </p:nvPr>
        </p:nvSpPr>
        <p:spPr>
          <a:xfrm>
            <a:off x="1137034" y="609600"/>
            <a:ext cx="6881026" cy="1322887"/>
          </a:xfrm>
        </p:spPr>
        <p:txBody>
          <a:bodyPr>
            <a:normAutofit/>
          </a:bodyPr>
          <a:lstStyle/>
          <a:p>
            <a:r>
              <a:rPr lang="cs-CZ"/>
              <a:t>Antropologické hledisko </a:t>
            </a:r>
            <a:endParaRPr lang="cs-CZ" dirty="0"/>
          </a:p>
        </p:txBody>
      </p:sp>
      <p:sp>
        <p:nvSpPr>
          <p:cNvPr id="3" name="Zástupný obsah 2">
            <a:extLst>
              <a:ext uri="{FF2B5EF4-FFF2-40B4-BE49-F238E27FC236}">
                <a16:creationId xmlns:a16="http://schemas.microsoft.com/office/drawing/2014/main" id="{774CB1D7-30AD-241F-3957-3994FA0A851B}"/>
              </a:ext>
            </a:extLst>
          </p:cNvPr>
          <p:cNvSpPr>
            <a:spLocks noGrp="1"/>
          </p:cNvSpPr>
          <p:nvPr>
            <p:ph idx="1"/>
          </p:nvPr>
        </p:nvSpPr>
        <p:spPr>
          <a:xfrm>
            <a:off x="1137034" y="2194102"/>
            <a:ext cx="6573951" cy="3908585"/>
          </a:xfrm>
        </p:spPr>
        <p:txBody>
          <a:bodyPr>
            <a:normAutofit/>
          </a:bodyPr>
          <a:lstStyle/>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Forma empatického zanoření do alternativní reality </a:t>
            </a:r>
          </a:p>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Strategie vědomého či instinktivního učení se novým typům chování </a:t>
            </a:r>
          </a:p>
          <a:p>
            <a:pPr marL="1143000" lvl="2" indent="-228600">
              <a:spcAft>
                <a:spcPts val="800"/>
              </a:spcAft>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Narativní fikce se opírají o stejný model jako učení, pomáhají nám lépe porozumět světu (fikční světy jsou zamýšleny jako nabídka modelů pro interpretaci světů reálných), mají moc tvořit alternativní množiny situací a proměňují každodenní realitu, odhalují vlastnosti, které nejsou vidět na první pohled, představují modely lidského života (Pavel, 2009, s. 23)</a:t>
            </a:r>
          </a:p>
          <a:p>
            <a:endParaRPr lang="cs-CZ" sz="2000"/>
          </a:p>
        </p:txBody>
      </p:sp>
      <p:pic>
        <p:nvPicPr>
          <p:cNvPr id="4" name="Obrázek 3" descr="Román: morálka a svoboda">
            <a:extLst>
              <a:ext uri="{FF2B5EF4-FFF2-40B4-BE49-F238E27FC236}">
                <a16:creationId xmlns:a16="http://schemas.microsoft.com/office/drawing/2014/main" id="{3C054123-96E3-5F5F-9BBB-6BC3A35E4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795981" y="914649"/>
            <a:ext cx="2906973" cy="5058133"/>
          </a:xfrm>
          <a:prstGeom prst="rect">
            <a:avLst/>
          </a:prstGeom>
          <a:noFill/>
        </p:spPr>
      </p:pic>
    </p:spTree>
    <p:extLst>
      <p:ext uri="{BB962C8B-B14F-4D97-AF65-F5344CB8AC3E}">
        <p14:creationId xmlns:p14="http://schemas.microsoft.com/office/powerpoint/2010/main" val="41406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8" name="Rectangle 17">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1A164F3-5E06-6C54-9962-0A76A375AFA7}"/>
              </a:ext>
            </a:extLst>
          </p:cNvPr>
          <p:cNvSpPr>
            <a:spLocks noGrp="1"/>
          </p:cNvSpPr>
          <p:nvPr>
            <p:ph type="title"/>
          </p:nvPr>
        </p:nvSpPr>
        <p:spPr>
          <a:xfrm>
            <a:off x="1282963" y="1238080"/>
            <a:ext cx="9849751" cy="1349671"/>
          </a:xfrm>
        </p:spPr>
        <p:txBody>
          <a:bodyPr anchor="b">
            <a:normAutofit/>
          </a:bodyPr>
          <a:lstStyle/>
          <a:p>
            <a:r>
              <a:rPr lang="cs-CZ" sz="5400"/>
              <a:t>Narativní identita – funkce </a:t>
            </a:r>
          </a:p>
        </p:txBody>
      </p:sp>
      <p:sp>
        <p:nvSpPr>
          <p:cNvPr id="3" name="Zástupný obsah 2">
            <a:extLst>
              <a:ext uri="{FF2B5EF4-FFF2-40B4-BE49-F238E27FC236}">
                <a16:creationId xmlns:a16="http://schemas.microsoft.com/office/drawing/2014/main" id="{4B1B4FD8-0F60-CFD3-8657-C6A9D25A0A1D}"/>
              </a:ext>
            </a:extLst>
          </p:cNvPr>
          <p:cNvSpPr>
            <a:spLocks noGrp="1"/>
          </p:cNvSpPr>
          <p:nvPr>
            <p:ph idx="1"/>
          </p:nvPr>
        </p:nvSpPr>
        <p:spPr>
          <a:xfrm>
            <a:off x="1289304" y="2902913"/>
            <a:ext cx="9849751" cy="3032168"/>
          </a:xfrm>
        </p:spPr>
        <p:txBody>
          <a:bodyPr anchor="ctr">
            <a:normAutofit/>
          </a:bodyPr>
          <a:lstStyle/>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Empatická (čtenář se v příběhu smí poznat; zároveň poznává druhé, jejich myšlení – teorie mysli – a prožívání – narativní empatie) </a:t>
            </a:r>
          </a:p>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Mimetická (čtenář nahlíží a spoluprožívá jednotlivé modality vlastního jednání) – fikce jako experimentování s možnými já </a:t>
            </a:r>
          </a:p>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Pořádající (příběh pořádá události do smysluplného rámce)</a:t>
            </a:r>
          </a:p>
          <a:p>
            <a:pPr marL="1143000" lvl="2" indent="-228600">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Performativní – příběh je způsobem ovlivňování či utváření reality pomocí slov, </a:t>
            </a:r>
          </a:p>
          <a:p>
            <a:pPr marL="1143000" lvl="2" indent="-228600">
              <a:spcAft>
                <a:spcPts val="800"/>
              </a:spcAft>
              <a:buFont typeface="Wingdings" panose="05000000000000000000" pitchFamily="2" charset="2"/>
              <a:buChar char=""/>
            </a:pPr>
            <a:r>
              <a:rPr lang="cs-CZ" kern="100">
                <a:effectLst/>
                <a:latin typeface="Aptos" panose="020B0004020202020204" pitchFamily="34" charset="0"/>
                <a:ea typeface="Aptos" panose="020B0004020202020204" pitchFamily="34" charset="0"/>
                <a:cs typeface="Times New Roman" panose="02020603050405020304" pitchFamily="18" charset="0"/>
              </a:rPr>
              <a:t>Také: Integrativní – když vyprávím svůj život jako příběh, integruje to  moje já, „rozumím“ událostem, jejich významu, vztahům mezi nimi </a:t>
            </a:r>
          </a:p>
          <a:p>
            <a:endParaRPr lang="cs-CZ" sz="2000"/>
          </a:p>
        </p:txBody>
      </p:sp>
    </p:spTree>
    <p:extLst>
      <p:ext uri="{BB962C8B-B14F-4D97-AF65-F5344CB8AC3E}">
        <p14:creationId xmlns:p14="http://schemas.microsoft.com/office/powerpoint/2010/main" val="4086749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34216027-D74E-6613-33D7-B41FFE92C804}"/>
              </a:ext>
            </a:extLst>
          </p:cNvPr>
          <p:cNvSpPr>
            <a:spLocks noGrp="1"/>
          </p:cNvSpPr>
          <p:nvPr>
            <p:ph type="title"/>
          </p:nvPr>
        </p:nvSpPr>
        <p:spPr>
          <a:xfrm>
            <a:off x="838200" y="713312"/>
            <a:ext cx="4038600" cy="5431376"/>
          </a:xfrm>
        </p:spPr>
        <p:txBody>
          <a:bodyPr>
            <a:normAutofit/>
          </a:bodyPr>
          <a:lstStyle/>
          <a:p>
            <a:r>
              <a:rPr lang="cs-CZ" dirty="0"/>
              <a:t>Narativ a osobnostní a sociální výchova </a:t>
            </a:r>
          </a:p>
        </p:txBody>
      </p:sp>
      <p:sp>
        <p:nvSpPr>
          <p:cNvPr id="3" name="Zástupný obsah 2">
            <a:extLst>
              <a:ext uri="{FF2B5EF4-FFF2-40B4-BE49-F238E27FC236}">
                <a16:creationId xmlns:a16="http://schemas.microsoft.com/office/drawing/2014/main" id="{ADCCCF70-0D0B-93DA-057F-E9E13651C502}"/>
              </a:ext>
            </a:extLst>
          </p:cNvPr>
          <p:cNvSpPr>
            <a:spLocks noGrp="1"/>
          </p:cNvSpPr>
          <p:nvPr>
            <p:ph idx="1"/>
          </p:nvPr>
        </p:nvSpPr>
        <p:spPr>
          <a:xfrm>
            <a:off x="5714999" y="713312"/>
            <a:ext cx="5638801" cy="5748447"/>
          </a:xfrm>
        </p:spPr>
        <p:txBody>
          <a:bodyPr anchor="ctr">
            <a:normAutofit/>
          </a:bodyPr>
          <a:lstStyle/>
          <a:p>
            <a:r>
              <a:rPr lang="cs-CZ" sz="1900" dirty="0">
                <a:effectLst/>
                <a:latin typeface="Times New Roman" panose="02020603050405020304" pitchFamily="18" charset="0"/>
                <a:ea typeface="Times New Roman" panose="02020603050405020304" pitchFamily="18" charset="0"/>
              </a:rPr>
              <a:t>V rámci literární výchovy se nabízí významná příležitost rozvíjet osobnostní a sociální kompetence právě přes rozvoj narativní empatie, čtení mysli a emocionální gramotnosti.</a:t>
            </a:r>
          </a:p>
          <a:p>
            <a:endParaRPr lang="cs-CZ" sz="1900" dirty="0">
              <a:effectLst/>
              <a:latin typeface="Times New Roman" panose="02020603050405020304" pitchFamily="18" charset="0"/>
              <a:ea typeface="Times New Roman" panose="02020603050405020304" pitchFamily="18" charset="0"/>
            </a:endParaRPr>
          </a:p>
          <a:p>
            <a:pPr>
              <a:spcAft>
                <a:spcPts val="600"/>
              </a:spcAft>
              <a:tabLst>
                <a:tab pos="666750" algn="l"/>
              </a:tabLst>
            </a:pPr>
            <a:r>
              <a:rPr lang="cs-CZ" sz="1900" dirty="0">
                <a:effectLst/>
                <a:latin typeface="Times New Roman" panose="02020603050405020304" pitchFamily="18" charset="0"/>
                <a:ea typeface="Times New Roman" panose="02020603050405020304" pitchFamily="18" charset="0"/>
              </a:rPr>
              <a:t>Skvělý úvodní text: </a:t>
            </a:r>
            <a:r>
              <a:rPr lang="cs-CZ" sz="1900" dirty="0" err="1">
                <a:effectLst/>
                <a:latin typeface="Times New Roman" panose="02020603050405020304" pitchFamily="18" charset="0"/>
                <a:ea typeface="Times New Roman" panose="02020603050405020304" pitchFamily="18" charset="0"/>
              </a:rPr>
              <a:t>Nikolajevová</a:t>
            </a:r>
            <a:r>
              <a:rPr lang="cs-CZ" sz="1900" dirty="0">
                <a:effectLst/>
                <a:latin typeface="Times New Roman" panose="02020603050405020304" pitchFamily="18" charset="0"/>
                <a:ea typeface="Times New Roman" panose="02020603050405020304" pitchFamily="18" charset="0"/>
              </a:rPr>
              <a:t>, M. (2018). „A měla jsi také pocit, jako bys lidi nenáviděla?“ Emocionální gramotnost zprostředkovaná literaturou. In </a:t>
            </a:r>
            <a:r>
              <a:rPr lang="cs-CZ" sz="1900" dirty="0" err="1">
                <a:effectLst/>
                <a:latin typeface="Times New Roman" panose="02020603050405020304" pitchFamily="18" charset="0"/>
                <a:ea typeface="Times New Roman" panose="02020603050405020304" pitchFamily="18" charset="0"/>
              </a:rPr>
              <a:t>Segi</a:t>
            </a:r>
            <a:r>
              <a:rPr lang="cs-CZ" sz="1900" dirty="0">
                <a:effectLst/>
                <a:latin typeface="Times New Roman" panose="02020603050405020304" pitchFamily="18" charset="0"/>
                <a:ea typeface="Times New Roman" panose="02020603050405020304" pitchFamily="18" charset="0"/>
              </a:rPr>
              <a:t> Lukavská, J. (</a:t>
            </a:r>
            <a:r>
              <a:rPr lang="cs-CZ" sz="1900" dirty="0" err="1">
                <a:effectLst/>
                <a:latin typeface="Times New Roman" panose="02020603050405020304" pitchFamily="18" charset="0"/>
                <a:ea typeface="Times New Roman" panose="02020603050405020304" pitchFamily="18" charset="0"/>
              </a:rPr>
              <a:t>ed</a:t>
            </a:r>
            <a:r>
              <a:rPr lang="cs-CZ" sz="1900" dirty="0">
                <a:effectLst/>
                <a:latin typeface="Times New Roman" panose="02020603050405020304" pitchFamily="18" charset="0"/>
                <a:ea typeface="Times New Roman" panose="02020603050405020304" pitchFamily="18" charset="0"/>
              </a:rPr>
              <a:t>.)- </a:t>
            </a:r>
            <a:r>
              <a:rPr lang="cs-CZ" sz="1900" i="1" dirty="0">
                <a:effectLst/>
                <a:latin typeface="Times New Roman" panose="02020603050405020304" pitchFamily="18" charset="0"/>
                <a:ea typeface="Times New Roman" panose="02020603050405020304" pitchFamily="18" charset="0"/>
              </a:rPr>
              <a:t>Dítěti vstříc: teorie literatury pro děti a mládež</a:t>
            </a:r>
            <a:r>
              <a:rPr lang="cs-CZ" sz="1900" dirty="0">
                <a:effectLst/>
                <a:latin typeface="Times New Roman" panose="02020603050405020304" pitchFamily="18" charset="0"/>
                <a:ea typeface="Times New Roman" panose="02020603050405020304" pitchFamily="18" charset="0"/>
              </a:rPr>
              <a:t>. Brno: Host. </a:t>
            </a:r>
          </a:p>
          <a:p>
            <a:pPr marL="0" indent="0">
              <a:buNone/>
            </a:pPr>
            <a:endParaRPr lang="cs-CZ" sz="1900" dirty="0">
              <a:effectLst/>
              <a:latin typeface="Times New Roman" panose="02020603050405020304" pitchFamily="18" charset="0"/>
              <a:ea typeface="Times New Roman" panose="02020603050405020304" pitchFamily="18" charset="0"/>
            </a:endParaRPr>
          </a:p>
          <a:p>
            <a:r>
              <a:rPr lang="cs-CZ" sz="1900" dirty="0">
                <a:effectLst/>
                <a:latin typeface="Times New Roman" panose="02020603050405020304" pitchFamily="18" charset="0"/>
                <a:ea typeface="Times New Roman" panose="02020603050405020304" pitchFamily="18" charset="0"/>
              </a:rPr>
              <a:t>Na toto téma vznikla i vynikající diplomová práce – Natálie </a:t>
            </a:r>
            <a:r>
              <a:rPr lang="cs-CZ" sz="1900" dirty="0" err="1">
                <a:effectLst/>
                <a:latin typeface="Times New Roman" panose="02020603050405020304" pitchFamily="18" charset="0"/>
                <a:ea typeface="Times New Roman" panose="02020603050405020304" pitchFamily="18" charset="0"/>
              </a:rPr>
              <a:t>Škuthanová</a:t>
            </a:r>
            <a:r>
              <a:rPr lang="cs-CZ" sz="1900" dirty="0">
                <a:effectLst/>
                <a:latin typeface="Times New Roman" panose="02020603050405020304" pitchFamily="18" charset="0"/>
                <a:ea typeface="Times New Roman" panose="02020603050405020304" pitchFamily="18" charset="0"/>
              </a:rPr>
              <a:t> - Literatura pro děti a mládež jako prostředek rozvoje klíčových kompetencí na 2. stupni ZŠ - https://dspace.cuni.cz/handle/20.500.11956/175499</a:t>
            </a:r>
          </a:p>
          <a:p>
            <a:endParaRPr lang="cs-CZ" sz="1900" dirty="0"/>
          </a:p>
        </p:txBody>
      </p:sp>
    </p:spTree>
    <p:extLst>
      <p:ext uri="{BB962C8B-B14F-4D97-AF65-F5344CB8AC3E}">
        <p14:creationId xmlns:p14="http://schemas.microsoft.com/office/powerpoint/2010/main" val="631727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7D195FFD-662F-7416-EA98-AB1D14368033}"/>
              </a:ext>
            </a:extLst>
          </p:cNvPr>
          <p:cNvSpPr>
            <a:spLocks noGrp="1"/>
          </p:cNvSpPr>
          <p:nvPr>
            <p:ph type="title"/>
          </p:nvPr>
        </p:nvSpPr>
        <p:spPr>
          <a:xfrm>
            <a:off x="1137034" y="609600"/>
            <a:ext cx="6881026" cy="1322887"/>
          </a:xfrm>
        </p:spPr>
        <p:txBody>
          <a:bodyPr>
            <a:normAutofit/>
          </a:bodyPr>
          <a:lstStyle/>
          <a:p>
            <a:r>
              <a:rPr lang="cs-CZ" dirty="0"/>
              <a:t>Východisko kognitivní literární vědy </a:t>
            </a:r>
          </a:p>
        </p:txBody>
      </p:sp>
      <p:sp>
        <p:nvSpPr>
          <p:cNvPr id="3" name="Zástupný obsah 2">
            <a:extLst>
              <a:ext uri="{FF2B5EF4-FFF2-40B4-BE49-F238E27FC236}">
                <a16:creationId xmlns:a16="http://schemas.microsoft.com/office/drawing/2014/main" id="{FF86CAD5-0C85-9284-66BE-DC1507435F45}"/>
              </a:ext>
            </a:extLst>
          </p:cNvPr>
          <p:cNvSpPr>
            <a:spLocks noGrp="1"/>
          </p:cNvSpPr>
          <p:nvPr>
            <p:ph idx="1"/>
          </p:nvPr>
        </p:nvSpPr>
        <p:spPr>
          <a:xfrm>
            <a:off x="1137034" y="2194102"/>
            <a:ext cx="6573951" cy="4663897"/>
          </a:xfrm>
        </p:spPr>
        <p:txBody>
          <a:bodyPr>
            <a:normAutofit fontScale="25000" lnSpcReduction="20000"/>
          </a:bodyPr>
          <a:lstStyle/>
          <a:p>
            <a:pPr>
              <a:spcAft>
                <a:spcPts val="800"/>
              </a:spcAft>
            </a:pPr>
            <a:r>
              <a:rPr lang="cs-CZ" sz="6800" kern="100" dirty="0">
                <a:effectLst/>
                <a:ea typeface="Aptos" panose="020B0004020202020204" pitchFamily="34" charset="0"/>
                <a:cs typeface="Times New Roman" panose="02020603050405020304" pitchFamily="18" charset="0"/>
              </a:rPr>
              <a:t>příběh a vyprávění je základní výbavou naší mysli, myslíme a žijeme v příbězích (a metaforách) – naše mysl je „literární“ - </a:t>
            </a:r>
            <a:r>
              <a:rPr lang="cs-CZ" sz="6800" kern="100" dirty="0">
                <a:effectLst/>
                <a:ea typeface="Cambria" panose="02040503050406030204" pitchFamily="18" charset="0"/>
                <a:cs typeface="Cambria" panose="02040503050406030204" pitchFamily="18" charset="0"/>
              </a:rPr>
              <a:t>lidské myšlení funguje na metaforických a příběhových principech (</a:t>
            </a:r>
            <a:r>
              <a:rPr lang="cs-CZ" sz="6800" kern="100" dirty="0" err="1">
                <a:effectLst/>
                <a:ea typeface="Cambria" panose="02040503050406030204" pitchFamily="18" charset="0"/>
                <a:cs typeface="Cambria" panose="02040503050406030204" pitchFamily="18" charset="0"/>
              </a:rPr>
              <a:t>Lakoff</a:t>
            </a:r>
            <a:r>
              <a:rPr lang="cs-CZ" sz="6800" kern="100" dirty="0">
                <a:effectLst/>
                <a:ea typeface="Cambria" panose="02040503050406030204" pitchFamily="18" charset="0"/>
                <a:cs typeface="Cambria" panose="02040503050406030204" pitchFamily="18" charset="0"/>
              </a:rPr>
              <a:t> a Johnson – </a:t>
            </a:r>
            <a:r>
              <a:rPr lang="cs-CZ" sz="6800" i="1" kern="100" dirty="0">
                <a:effectLst/>
                <a:ea typeface="Cambria" panose="02040503050406030204" pitchFamily="18" charset="0"/>
                <a:cs typeface="Cambria" panose="02040503050406030204" pitchFamily="18" charset="0"/>
              </a:rPr>
              <a:t>Metafory, kterými žijeme</a:t>
            </a:r>
            <a:r>
              <a:rPr lang="cs-CZ" sz="6800" kern="100" dirty="0">
                <a:effectLst/>
                <a:ea typeface="Cambria" panose="02040503050406030204" pitchFamily="18" charset="0"/>
                <a:cs typeface="Cambria" panose="02040503050406030204" pitchFamily="18" charset="0"/>
              </a:rPr>
              <a:t>, Mark Turner – </a:t>
            </a:r>
            <a:r>
              <a:rPr lang="cs-CZ" sz="6800" i="1" kern="100" dirty="0">
                <a:effectLst/>
                <a:ea typeface="Cambria" panose="02040503050406030204" pitchFamily="18" charset="0"/>
                <a:cs typeface="Cambria" panose="02040503050406030204" pitchFamily="18" charset="0"/>
              </a:rPr>
              <a:t>Literární mysl</a:t>
            </a:r>
            <a:r>
              <a:rPr lang="cs-CZ" sz="6800" kern="100" dirty="0">
                <a:effectLst/>
                <a:ea typeface="Cambria" panose="02040503050406030204" pitchFamily="18" charset="0"/>
                <a:cs typeface="Cambria" panose="02040503050406030204" pitchFamily="18" charset="0"/>
              </a:rPr>
              <a:t>)</a:t>
            </a:r>
            <a:endParaRPr lang="cs-CZ" sz="6800" kern="100" dirty="0">
              <a:effectLst/>
              <a:ea typeface="Aptos" panose="020B0004020202020204" pitchFamily="34" charset="0"/>
              <a:cs typeface="Times New Roman" panose="02020603050405020304" pitchFamily="18" charset="0"/>
            </a:endParaRPr>
          </a:p>
          <a:p>
            <a:r>
              <a:rPr lang="cs-CZ" sz="6800" dirty="0">
                <a:effectLst/>
                <a:ea typeface="Times New Roman" panose="02020603050405020304" pitchFamily="18" charset="0"/>
              </a:rPr>
              <a:t>Narativní kompetence tvoří podle M. </a:t>
            </a:r>
            <a:r>
              <a:rPr lang="cs-CZ" sz="6800" dirty="0" err="1">
                <a:effectLst/>
                <a:ea typeface="Times New Roman" panose="02020603050405020304" pitchFamily="18" charset="0"/>
              </a:rPr>
              <a:t>Turnera</a:t>
            </a:r>
            <a:r>
              <a:rPr lang="cs-CZ" sz="6800" dirty="0">
                <a:effectLst/>
                <a:ea typeface="Times New Roman" panose="02020603050405020304" pitchFamily="18" charset="0"/>
              </a:rPr>
              <a:t> specifickou kognitivní výbavu lidské mysli; </a:t>
            </a:r>
          </a:p>
          <a:p>
            <a:r>
              <a:rPr lang="cs-CZ" sz="6800" dirty="0">
                <a:effectLst/>
                <a:ea typeface="Times New Roman" panose="02020603050405020304" pitchFamily="18" charset="0"/>
              </a:rPr>
              <a:t>„Parabola začíná narativní představivostí – tím, že porozumíme souboru věcí, událostí a postav, uspořádanému naším myšlením jako příběh. Potom spojuje příběh s projekcí: jeden příběh se promítá do jiného. Podstatou paraboly je složité propojení dvou našich základních forem vědění – příběhu a promítnutí“ (Turner 2005: 14). </a:t>
            </a:r>
          </a:p>
          <a:p>
            <a:r>
              <a:rPr lang="cs-CZ" sz="6800" dirty="0">
                <a:effectLst/>
                <a:ea typeface="Times New Roman" panose="02020603050405020304" pitchFamily="18" charset="0"/>
              </a:rPr>
              <a:t>Parabola je tedy promítnutí jednoho příběhu do druhého; tuto vlastnost mají zvýrazněnou příběhy zamýšlené jako podobenství (např. bajky nebo podobenství biblická) nebo narativní alegorie (Dantova </a:t>
            </a:r>
            <a:r>
              <a:rPr lang="cs-CZ" sz="6800" i="1" dirty="0">
                <a:effectLst/>
                <a:ea typeface="Times New Roman" panose="02020603050405020304" pitchFamily="18" charset="0"/>
              </a:rPr>
              <a:t>Božská komedie</a:t>
            </a:r>
            <a:r>
              <a:rPr lang="cs-CZ" sz="6800" dirty="0">
                <a:effectLst/>
                <a:ea typeface="Times New Roman" panose="02020603050405020304" pitchFamily="18" charset="0"/>
              </a:rPr>
              <a:t> nebo Komenského </a:t>
            </a:r>
            <a:r>
              <a:rPr lang="cs-CZ" sz="6800" i="1" dirty="0">
                <a:effectLst/>
                <a:ea typeface="Times New Roman" panose="02020603050405020304" pitchFamily="18" charset="0"/>
              </a:rPr>
              <a:t>Labyrint světa a ráj srdce</a:t>
            </a:r>
            <a:r>
              <a:rPr lang="cs-CZ" sz="6800" dirty="0">
                <a:effectLst/>
                <a:ea typeface="Times New Roman" panose="02020603050405020304" pitchFamily="18" charset="0"/>
              </a:rPr>
              <a:t>) jsou vyjádřením obecného významu pomocí metonymických a symbolických postav, událostí a časoprostoru.</a:t>
            </a:r>
          </a:p>
          <a:p>
            <a:endParaRPr lang="cs-CZ" sz="1400" dirty="0"/>
          </a:p>
        </p:txBody>
      </p:sp>
      <p:pic>
        <p:nvPicPr>
          <p:cNvPr id="6" name="Obrázek 5" descr="Literární mysl">
            <a:extLst>
              <a:ext uri="{FF2B5EF4-FFF2-40B4-BE49-F238E27FC236}">
                <a16:creationId xmlns:a16="http://schemas.microsoft.com/office/drawing/2014/main" id="{EEA29D79-8503-BE01-8AD2-2763694B7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795981" y="1164649"/>
            <a:ext cx="2906973" cy="4558133"/>
          </a:xfrm>
          <a:prstGeom prst="rect">
            <a:avLst/>
          </a:prstGeom>
          <a:noFill/>
        </p:spPr>
      </p:pic>
    </p:spTree>
    <p:extLst>
      <p:ext uri="{BB962C8B-B14F-4D97-AF65-F5344CB8AC3E}">
        <p14:creationId xmlns:p14="http://schemas.microsoft.com/office/powerpoint/2010/main" val="3772737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E3099265-7BEF-95D3-4526-D0EAEB1CE00B}"/>
              </a:ext>
            </a:extLst>
          </p:cNvPr>
          <p:cNvSpPr>
            <a:spLocks noGrp="1"/>
          </p:cNvSpPr>
          <p:nvPr>
            <p:ph type="title"/>
          </p:nvPr>
        </p:nvSpPr>
        <p:spPr>
          <a:xfrm>
            <a:off x="1137034" y="609600"/>
            <a:ext cx="6881026" cy="1322887"/>
          </a:xfrm>
        </p:spPr>
        <p:txBody>
          <a:bodyPr>
            <a:normAutofit/>
          </a:bodyPr>
          <a:lstStyle/>
          <a:p>
            <a:r>
              <a:rPr lang="cs-CZ" dirty="0"/>
              <a:t>Obsahové hledisko – „typy příběhů, které žijeme“</a:t>
            </a:r>
          </a:p>
        </p:txBody>
      </p:sp>
      <p:sp>
        <p:nvSpPr>
          <p:cNvPr id="3" name="Zástupný obsah 2">
            <a:extLst>
              <a:ext uri="{FF2B5EF4-FFF2-40B4-BE49-F238E27FC236}">
                <a16:creationId xmlns:a16="http://schemas.microsoft.com/office/drawing/2014/main" id="{E3737922-4487-7282-1D30-23C9A0F30FA9}"/>
              </a:ext>
            </a:extLst>
          </p:cNvPr>
          <p:cNvSpPr>
            <a:spLocks noGrp="1"/>
          </p:cNvSpPr>
          <p:nvPr>
            <p:ph idx="1"/>
          </p:nvPr>
        </p:nvSpPr>
        <p:spPr>
          <a:xfrm>
            <a:off x="1137034" y="2194102"/>
            <a:ext cx="6573951" cy="3908585"/>
          </a:xfrm>
        </p:spPr>
        <p:txBody>
          <a:bodyPr>
            <a:normAutofit/>
          </a:bodyPr>
          <a:lstStyle/>
          <a:p>
            <a:pPr marL="742950" lvl="1" indent="-285750">
              <a:buFont typeface="Courier New" panose="02070309020205020404" pitchFamily="49" charset="0"/>
              <a:buChar char="o"/>
            </a:pPr>
            <a:r>
              <a:rPr lang="cs-CZ" sz="2200" kern="100" dirty="0">
                <a:effectLst/>
                <a:latin typeface="Aptos" panose="020B0004020202020204" pitchFamily="34" charset="0"/>
                <a:ea typeface="Aptos" panose="020B0004020202020204" pitchFamily="34" charset="0"/>
                <a:cs typeface="Times New Roman" panose="02020603050405020304" pitchFamily="18" charset="0"/>
              </a:rPr>
              <a:t>Aspekty žánru – agon (rovina jednání) / </a:t>
            </a:r>
            <a:r>
              <a:rPr lang="cs-CZ" sz="2200" kern="100" dirty="0" err="1">
                <a:effectLst/>
                <a:latin typeface="Aptos" panose="020B0004020202020204" pitchFamily="34" charset="0"/>
                <a:ea typeface="Aptos" panose="020B0004020202020204" pitchFamily="34" charset="0"/>
                <a:cs typeface="Times New Roman" panose="02020603050405020304" pitchFamily="18" charset="0"/>
              </a:rPr>
              <a:t>pathos</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(rovina prožívání) / </a:t>
            </a:r>
            <a:r>
              <a:rPr lang="cs-CZ" sz="2200" kern="100" dirty="0" err="1">
                <a:effectLst/>
                <a:latin typeface="Aptos" panose="020B0004020202020204" pitchFamily="34" charset="0"/>
                <a:ea typeface="Aptos" panose="020B0004020202020204" pitchFamily="34" charset="0"/>
                <a:cs typeface="Times New Roman" panose="02020603050405020304" pitchFamily="18" charset="0"/>
              </a:rPr>
              <a:t>anagnorisis</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(rovina reflexe)</a:t>
            </a:r>
          </a:p>
          <a:p>
            <a:pPr marL="742950" lvl="1" indent="-285750">
              <a:buFont typeface="Courier New" panose="02070309020205020404" pitchFamily="49" charset="0"/>
              <a:buChar char="o"/>
            </a:pPr>
            <a:r>
              <a:rPr lang="cs-CZ" sz="2200" kern="100" dirty="0">
                <a:effectLst/>
                <a:latin typeface="Aptos" panose="020B0004020202020204" pitchFamily="34" charset="0"/>
                <a:ea typeface="Aptos" panose="020B0004020202020204" pitchFamily="34" charset="0"/>
                <a:cs typeface="Times New Roman" panose="02020603050405020304" pitchFamily="18" charset="0"/>
              </a:rPr>
              <a:t>Čtyři žánrové děje, každý ukazuje určitou perspektivu ztvárnění života (</a:t>
            </a:r>
            <a:r>
              <a:rPr lang="cs-CZ" sz="2200" kern="100" dirty="0" err="1">
                <a:effectLst/>
                <a:latin typeface="Aptos" panose="020B0004020202020204" pitchFamily="34" charset="0"/>
                <a:ea typeface="Aptos" panose="020B0004020202020204" pitchFamily="34" charset="0"/>
                <a:cs typeface="Times New Roman" panose="02020603050405020304" pitchFamily="18" charset="0"/>
              </a:rPr>
              <a:t>generic</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a:t>
            </a:r>
            <a:r>
              <a:rPr lang="cs-CZ" sz="2200" kern="100" dirty="0" err="1">
                <a:effectLst/>
                <a:latin typeface="Aptos" panose="020B0004020202020204" pitchFamily="34" charset="0"/>
                <a:ea typeface="Aptos" panose="020B0004020202020204" pitchFamily="34" charset="0"/>
                <a:cs typeface="Times New Roman" panose="02020603050405020304" pitchFamily="18" charset="0"/>
              </a:rPr>
              <a:t>plots</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 „základní strukturní principy narativní imaginace, které ve své obecnosti a </a:t>
            </a:r>
            <a:r>
              <a:rPr lang="cs-CZ" sz="2200" kern="100" dirty="0" err="1">
                <a:effectLst/>
                <a:latin typeface="Aptos" panose="020B0004020202020204" pitchFamily="34" charset="0"/>
                <a:ea typeface="Aptos" panose="020B0004020202020204" pitchFamily="34" charset="0"/>
                <a:cs typeface="Times New Roman" panose="02020603050405020304" pitchFamily="18" charset="0"/>
              </a:rPr>
              <a:t>generativnosti</a:t>
            </a:r>
            <a:r>
              <a:rPr lang="cs-CZ" sz="2200" kern="100" dirty="0">
                <a:effectLst/>
                <a:latin typeface="Aptos" panose="020B0004020202020204" pitchFamily="34" charset="0"/>
                <a:ea typeface="Aptos" panose="020B0004020202020204" pitchFamily="34" charset="0"/>
                <a:cs typeface="Times New Roman" panose="02020603050405020304" pitchFamily="18" charset="0"/>
              </a:rPr>
              <a:t> vytvářejí universum lidské zkušenosti“ </a:t>
            </a:r>
          </a:p>
          <a:p>
            <a:pPr marL="742950" lvl="1" indent="-285750">
              <a:spcAft>
                <a:spcPts val="800"/>
              </a:spcAft>
              <a:buFont typeface="Courier New" panose="02070309020205020404" pitchFamily="49" charset="0"/>
              <a:buChar char="o"/>
            </a:pPr>
            <a:r>
              <a:rPr lang="cs-CZ" sz="2200" kern="100" dirty="0">
                <a:effectLst/>
                <a:latin typeface="Aptos" panose="020B0004020202020204" pitchFamily="34" charset="0"/>
                <a:ea typeface="Aptos" panose="020B0004020202020204" pitchFamily="34" charset="0"/>
                <a:cs typeface="Times New Roman" panose="02020603050405020304" pitchFamily="18" charset="0"/>
              </a:rPr>
              <a:t>Komedie, romance, tragédie a ironie</a:t>
            </a:r>
          </a:p>
          <a:p>
            <a:pPr marL="742950" lvl="1" indent="-285750">
              <a:spcAft>
                <a:spcPts val="800"/>
              </a:spcAft>
              <a:buFont typeface="Courier New" panose="02070309020205020404" pitchFamily="49" charset="0"/>
              <a:buChar char="o"/>
            </a:pPr>
            <a:r>
              <a:rPr lang="cs-CZ" sz="2200" kern="100" dirty="0">
                <a:latin typeface="Aptos" panose="020B0004020202020204" pitchFamily="34" charset="0"/>
                <a:ea typeface="Aptos" panose="020B0004020202020204" pitchFamily="34" charset="0"/>
                <a:cs typeface="Times New Roman" panose="02020603050405020304" pitchFamily="18" charset="0"/>
              </a:rPr>
              <a:t>V každém žánru je různá míra struktura touhy, míra aktérství a jiný řád (morální či jiný) </a:t>
            </a:r>
            <a:endParaRPr lang="cs-CZ" sz="2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pic>
        <p:nvPicPr>
          <p:cNvPr id="4" name="Obrázek 3" descr="Anatomie kritiky">
            <a:extLst>
              <a:ext uri="{FF2B5EF4-FFF2-40B4-BE49-F238E27FC236}">
                <a16:creationId xmlns:a16="http://schemas.microsoft.com/office/drawing/2014/main" id="{3E34D9AA-E09B-2D7F-47BC-0365C04243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795981" y="1108797"/>
            <a:ext cx="2906973" cy="4669836"/>
          </a:xfrm>
          <a:prstGeom prst="rect">
            <a:avLst/>
          </a:prstGeom>
          <a:noFill/>
        </p:spPr>
      </p:pic>
    </p:spTree>
    <p:extLst>
      <p:ext uri="{BB962C8B-B14F-4D97-AF65-F5344CB8AC3E}">
        <p14:creationId xmlns:p14="http://schemas.microsoft.com/office/powerpoint/2010/main" val="228699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A91A7DB8-5113-99CA-4A55-51D80B672EA3}"/>
              </a:ext>
            </a:extLst>
          </p:cNvPr>
          <p:cNvSpPr>
            <a:spLocks noGrp="1"/>
          </p:cNvSpPr>
          <p:nvPr>
            <p:ph type="title"/>
          </p:nvPr>
        </p:nvSpPr>
        <p:spPr>
          <a:xfrm>
            <a:off x="621792" y="1161288"/>
            <a:ext cx="3602736" cy="4526280"/>
          </a:xfrm>
        </p:spPr>
        <p:txBody>
          <a:bodyPr>
            <a:normAutofit/>
          </a:bodyPr>
          <a:lstStyle/>
          <a:p>
            <a:r>
              <a:rPr lang="cs-CZ" sz="4000"/>
              <a:t>Výstupy RVP pro 2. stupeň ZŠ související s interpretací literárního vyprávění</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B8FFB55F-43FC-1749-8C0D-503BA90699C5}"/>
              </a:ext>
            </a:extLst>
          </p:cNvPr>
          <p:cNvSpPr>
            <a:spLocks noGrp="1" noChangeArrowheads="1"/>
          </p:cNvSpPr>
          <p:nvPr>
            <p:ph idx="1"/>
          </p:nvPr>
        </p:nvSpPr>
        <p:spPr bwMode="auto">
          <a:xfrm>
            <a:off x="5171441" y="445008"/>
            <a:ext cx="6185842" cy="595579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cs-CZ" altLang="cs-CZ" sz="13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Rozlišuje základní složky vyprávění (postavy, prostředí, děj) a vysvětluje jejich funkci v textu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určuje vypravěče a způsob vyprávění a popisuje, jak ovlivňují porozumění textu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sleduje jednání postav a interpretuje jejich vztahy a motivace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rozpozná rozdíl mezi realistickými a fantastickými prvky v textu a vysvětluje jejich význam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vyhledává a pojmenovává základní významotvorné prvky textu (např. opakující se motivy, kontrasty)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vnímá jazykové prostředky literárního textu a popisuje jejich účinek na čtenáře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interpretuje literární text na základě vlastního porozumění a formuluje jeho smysl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vyjadřuje vlastní čtenářské prožitky a dokládá je konkrétními příklady z textu </a:t>
            </a:r>
          </a:p>
          <a:p>
            <a:pPr marL="0" marR="0" lvl="0" indent="0" defTabSz="914400" rtl="0" eaLnBrk="0" fontAlgn="base" latinLnBrk="0" hangingPunct="0">
              <a:spcBef>
                <a:spcPct val="0"/>
              </a:spcBef>
              <a:spcAft>
                <a:spcPts val="600"/>
              </a:spcAft>
              <a:buClrTx/>
              <a:buSzTx/>
              <a:buFontTx/>
              <a:buChar char="•"/>
              <a:tabLst/>
            </a:pPr>
            <a:r>
              <a:rPr kumimoji="0" lang="cs-CZ" altLang="cs-CZ" sz="1300" b="0" i="0" u="none" strike="noStrike" cap="none" normalizeH="0" baseline="0" dirty="0">
                <a:ln>
                  <a:noFill/>
                </a:ln>
                <a:effectLst/>
                <a:latin typeface="Arial" panose="020B0604020202020204" pitchFamily="34" charset="0"/>
              </a:rPr>
              <a:t> porovnává různé pohledy na literární situaci (např. z perspektivy různých postav) </a:t>
            </a:r>
          </a:p>
          <a:p>
            <a:pPr marL="0" marR="0" lvl="0" indent="0" defTabSz="914400" rtl="0" eaLnBrk="0" fontAlgn="base" latinLnBrk="0" hangingPunct="0">
              <a:spcBef>
                <a:spcPct val="0"/>
              </a:spcBef>
              <a:spcAft>
                <a:spcPts val="600"/>
              </a:spcAft>
              <a:buClrTx/>
              <a:buSzTx/>
              <a:buFontTx/>
              <a:buChar char="•"/>
              <a:tabLst/>
            </a:pPr>
            <a:endParaRPr lang="cs-CZ" altLang="cs-CZ" sz="1300" dirty="0">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cs-CZ" altLang="cs-CZ" sz="1300" b="1" i="0" u="none" strike="noStrike" cap="none" normalizeH="0" baseline="0" dirty="0">
                <a:ln>
                  <a:noFill/>
                </a:ln>
                <a:effectLst/>
                <a:latin typeface="Arial" panose="020B0604020202020204" pitchFamily="34" charset="0"/>
              </a:rPr>
              <a:t> Oproti SŠ: </a:t>
            </a:r>
            <a:r>
              <a:rPr kumimoji="0" lang="cs-CZ" altLang="cs-CZ" sz="1300" b="0" i="0" u="none" strike="noStrike" cap="none" normalizeH="0" baseline="0" dirty="0">
                <a:ln>
                  <a:noFill/>
                </a:ln>
                <a:effectLst/>
                <a:latin typeface="Arial" panose="020B0604020202020204" pitchFamily="34" charset="0"/>
              </a:rPr>
              <a:t>více porozumění, konkrétní práce s textem, zkušenost čtenáře (na ZŠ ani pouhé parafrázování a </a:t>
            </a:r>
            <a:r>
              <a:rPr kumimoji="0" lang="cs-CZ" altLang="cs-CZ" sz="1300" b="0" i="0" u="none" strike="noStrike" cap="none" normalizeH="0" baseline="0" dirty="0" err="1">
                <a:ln>
                  <a:noFill/>
                </a:ln>
                <a:effectLst/>
                <a:latin typeface="Arial" panose="020B0604020202020204" pitchFamily="34" charset="0"/>
              </a:rPr>
              <a:t>dojmologie</a:t>
            </a:r>
            <a:r>
              <a:rPr kumimoji="0" lang="cs-CZ" altLang="cs-CZ" sz="1300" b="0" i="0" u="none" strike="noStrike" cap="none" normalizeH="0" baseline="0" dirty="0">
                <a:ln>
                  <a:noFill/>
                </a:ln>
                <a:effectLst/>
                <a:latin typeface="Arial" panose="020B0604020202020204" pitchFamily="34" charset="0"/>
              </a:rPr>
              <a:t>, ale ani zahlcení odbornými pojmy)</a:t>
            </a:r>
          </a:p>
        </p:txBody>
      </p:sp>
    </p:spTree>
    <p:extLst>
      <p:ext uri="{BB962C8B-B14F-4D97-AF65-F5344CB8AC3E}">
        <p14:creationId xmlns:p14="http://schemas.microsoft.com/office/powerpoint/2010/main" val="1706205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8" name="Rectangle 615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EEBEA85-B827-420A-BA9C-7895E6F61715}"/>
              </a:ext>
            </a:extLst>
          </p:cNvPr>
          <p:cNvSpPr>
            <a:spLocks noGrp="1"/>
          </p:cNvSpPr>
          <p:nvPr>
            <p:ph type="title"/>
          </p:nvPr>
        </p:nvSpPr>
        <p:spPr>
          <a:xfrm>
            <a:off x="572493" y="238539"/>
            <a:ext cx="11018520" cy="1434415"/>
          </a:xfrm>
        </p:spPr>
        <p:txBody>
          <a:bodyPr anchor="b">
            <a:normAutofit/>
          </a:bodyPr>
          <a:lstStyle/>
          <a:p>
            <a:r>
              <a:rPr lang="cs-CZ" sz="5400"/>
              <a:t>Komedie </a:t>
            </a:r>
          </a:p>
        </p:txBody>
      </p:sp>
      <p:sp>
        <p:nvSpPr>
          <p:cNvPr id="616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A5C204F6-30D2-EEE8-5717-5DB3F2797D2A}"/>
              </a:ext>
            </a:extLst>
          </p:cNvPr>
          <p:cNvSpPr>
            <a:spLocks noGrp="1"/>
          </p:cNvSpPr>
          <p:nvPr>
            <p:ph idx="1"/>
          </p:nvPr>
        </p:nvSpPr>
        <p:spPr>
          <a:xfrm>
            <a:off x="572493" y="2071316"/>
            <a:ext cx="6713552" cy="4119172"/>
          </a:xfrm>
        </p:spPr>
        <p:txBody>
          <a:bodyPr anchor="t">
            <a:normAutofit/>
          </a:bodyPr>
          <a:lstStyle/>
          <a:p>
            <a:pPr marL="1600200" lvl="3" indent="-228600">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Nesena důvěrou ve šťastný osud</a:t>
            </a:r>
          </a:p>
          <a:p>
            <a:pPr marL="1600200" lvl="3" indent="-228600">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Principem komedie je smíření – nic není tak hrozivé, jak se původně zdálo, nakonec se všechno nějak vyřeší a dobře dopadne</a:t>
            </a:r>
          </a:p>
          <a:p>
            <a:pPr marL="1600200" lvl="3" indent="-228600">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Komické rozuzlení často spočívá ve zjištění, že nic nebrání dosažení našich tužeb </a:t>
            </a:r>
          </a:p>
          <a:p>
            <a:pPr marL="1600200" lvl="3" indent="-228600">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Podstatným prvkem komedie je osvobození od vnějšího, omezujícího zákona </a:t>
            </a:r>
          </a:p>
          <a:p>
            <a:pPr marL="1600200" lvl="3" indent="-228600">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Komedie je pohybem směřujícím k začlenění do nového společenství, typickou figurou závěru je svatba, oslava či hostina </a:t>
            </a:r>
          </a:p>
          <a:p>
            <a:pPr marL="1600200" lvl="3" indent="-228600">
              <a:spcAft>
                <a:spcPts val="800"/>
              </a:spcAft>
              <a:buFont typeface="Symbol" panose="05050102010706020507" pitchFamily="18" charset="2"/>
              <a:buChar char=""/>
            </a:pPr>
            <a:r>
              <a:rPr lang="cs-CZ" sz="1700" kern="100">
                <a:effectLst/>
                <a:latin typeface="Aptos" panose="020B0004020202020204" pitchFamily="34" charset="0"/>
                <a:ea typeface="Aptos" panose="020B0004020202020204" pitchFamily="34" charset="0"/>
                <a:cs typeface="Times New Roman" panose="02020603050405020304" pitchFamily="18" charset="0"/>
              </a:rPr>
              <a:t>Typické figury: odstranění zábran, odložení skrupulí, propuštění z otroctví, udělení milosti, rozpuk jara po zimní strnulosti a umrtvení, svatba, hostina</a:t>
            </a:r>
          </a:p>
          <a:p>
            <a:endParaRPr lang="cs-CZ" sz="1700"/>
          </a:p>
        </p:txBody>
      </p:sp>
      <p:pic>
        <p:nvPicPr>
          <p:cNvPr id="6146" name="Picture 2" descr="Ancient Greek Comedy - New World Encyclopedia">
            <a:extLst>
              <a:ext uri="{FF2B5EF4-FFF2-40B4-BE49-F238E27FC236}">
                <a16:creationId xmlns:a16="http://schemas.microsoft.com/office/drawing/2014/main" id="{7B7224CE-C3F0-1BCC-74CE-54FF3653A5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75" b="317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3894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A57ECAE-86C7-3083-7C2C-78F1F07DD1B6}"/>
              </a:ext>
            </a:extLst>
          </p:cNvPr>
          <p:cNvSpPr>
            <a:spLocks noGrp="1"/>
          </p:cNvSpPr>
          <p:nvPr>
            <p:ph type="title"/>
          </p:nvPr>
        </p:nvSpPr>
        <p:spPr>
          <a:xfrm>
            <a:off x="572493" y="238539"/>
            <a:ext cx="11018520" cy="1434415"/>
          </a:xfrm>
        </p:spPr>
        <p:txBody>
          <a:bodyPr anchor="b">
            <a:normAutofit/>
          </a:bodyPr>
          <a:lstStyle/>
          <a:p>
            <a:r>
              <a:rPr lang="cs-CZ" sz="5400"/>
              <a:t>Romance </a:t>
            </a:r>
          </a:p>
        </p:txBody>
      </p:sp>
      <p:sp>
        <p:nvSpPr>
          <p:cNvPr id="718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4637D0B2-1BC2-B947-11C1-66ED22DB1E9F}"/>
              </a:ext>
            </a:extLst>
          </p:cNvPr>
          <p:cNvSpPr>
            <a:spLocks noGrp="1"/>
          </p:cNvSpPr>
          <p:nvPr>
            <p:ph idx="1"/>
          </p:nvPr>
        </p:nvSpPr>
        <p:spPr>
          <a:xfrm>
            <a:off x="572493" y="2071316"/>
            <a:ext cx="6713552" cy="4119172"/>
          </a:xfrm>
        </p:spPr>
        <p:txBody>
          <a:bodyPr anchor="t">
            <a:normAutofit/>
          </a:bodyPr>
          <a:lstStyle/>
          <a:p>
            <a:pPr marL="1600200" lvl="3" indent="-228600">
              <a:buFont typeface="Symbol" panose="05050102010706020507" pitchFamily="18" charset="2"/>
              <a:buChar char=""/>
            </a:pPr>
            <a:r>
              <a:rPr lang="cs-CZ" sz="2000" kern="100">
                <a:effectLst/>
                <a:latin typeface="Aptos" panose="020B0004020202020204" pitchFamily="34" charset="0"/>
                <a:ea typeface="Aptos" panose="020B0004020202020204" pitchFamily="34" charset="0"/>
                <a:cs typeface="Times New Roman" panose="02020603050405020304" pitchFamily="18" charset="0"/>
              </a:rPr>
              <a:t>To, oč v životě běží, je třeba vybojovat, zachránit či vysvobodit</a:t>
            </a:r>
          </a:p>
          <a:p>
            <a:pPr marL="1600200" lvl="3" indent="-228600">
              <a:buFont typeface="Symbol" panose="05050102010706020507" pitchFamily="18" charset="2"/>
              <a:buChar char=""/>
            </a:pPr>
            <a:r>
              <a:rPr lang="cs-CZ" sz="2000" kern="100">
                <a:effectLst/>
                <a:latin typeface="Aptos" panose="020B0004020202020204" pitchFamily="34" charset="0"/>
                <a:ea typeface="Aptos" panose="020B0004020202020204" pitchFamily="34" charset="0"/>
                <a:cs typeface="Times New Roman" panose="02020603050405020304" pitchFamily="18" charset="0"/>
              </a:rPr>
              <a:t>Život je překonáním omezeného, povznášením přízemního, následováním vize či ideálu</a:t>
            </a:r>
          </a:p>
          <a:p>
            <a:pPr marL="1600200" lvl="3" indent="-228600">
              <a:buFont typeface="Symbol" panose="05050102010706020507" pitchFamily="18" charset="2"/>
              <a:buChar char=""/>
            </a:pPr>
            <a:r>
              <a:rPr lang="cs-CZ" sz="2000" kern="100">
                <a:effectLst/>
                <a:latin typeface="Aptos" panose="020B0004020202020204" pitchFamily="34" charset="0"/>
                <a:ea typeface="Aptos" panose="020B0004020202020204" pitchFamily="34" charset="0"/>
                <a:cs typeface="Times New Roman" panose="02020603050405020304" pitchFamily="18" charset="0"/>
              </a:rPr>
              <a:t>Typické figury: boj, osvobození, hledání či výstup, dobrodružná cesta, povznášení či vnášení světla do tmy</a:t>
            </a:r>
          </a:p>
          <a:p>
            <a:pPr marL="1600200" lvl="3" indent="-228600">
              <a:buFont typeface="Symbol" panose="05050102010706020507" pitchFamily="18" charset="2"/>
              <a:buChar char=""/>
            </a:pPr>
            <a:r>
              <a:rPr lang="cs-CZ" sz="2000" kern="100">
                <a:effectLst/>
                <a:latin typeface="Aptos" panose="020B0004020202020204" pitchFamily="34" charset="0"/>
                <a:ea typeface="Aptos" panose="020B0004020202020204" pitchFamily="34" charset="0"/>
                <a:cs typeface="Times New Roman" panose="02020603050405020304" pitchFamily="18" charset="0"/>
              </a:rPr>
              <a:t>Rozvržení postav často připomíná černé a bílé figurky na šachovnici, jde o boj na straně dobra proti silám zla </a:t>
            </a:r>
          </a:p>
          <a:p>
            <a:pPr marL="1600200" lvl="3" indent="-228600">
              <a:spcAft>
                <a:spcPts val="800"/>
              </a:spcAft>
              <a:buFont typeface="Symbol" panose="05050102010706020507" pitchFamily="18" charset="2"/>
              <a:buChar char=""/>
            </a:pPr>
            <a:r>
              <a:rPr lang="cs-CZ" sz="2000" kern="100">
                <a:effectLst/>
                <a:latin typeface="Aptos" panose="020B0004020202020204" pitchFamily="34" charset="0"/>
                <a:ea typeface="Aptos" panose="020B0004020202020204" pitchFamily="34" charset="0"/>
                <a:cs typeface="Times New Roman" panose="02020603050405020304" pitchFamily="18" charset="0"/>
              </a:rPr>
              <a:t>Archetypem romance je boj hrdiny s drakem </a:t>
            </a:r>
          </a:p>
          <a:p>
            <a:endParaRPr lang="cs-CZ" sz="2000"/>
          </a:p>
        </p:txBody>
      </p:sp>
      <p:pic>
        <p:nvPicPr>
          <p:cNvPr id="7170" name="Picture 2" descr="Italian Medieval Dragon ❤ liked on Polyvore featuring animals, backgrounds,  medieval, dragons and art | Dragon drawing, Medieval dragon, Art painting  oil">
            <a:extLst>
              <a:ext uri="{FF2B5EF4-FFF2-40B4-BE49-F238E27FC236}">
                <a16:creationId xmlns:a16="http://schemas.microsoft.com/office/drawing/2014/main" id="{EA601A69-1FE1-7C82-8445-F9A6608EA0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95" r="-3" b="-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530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20" name="Rectangle 821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8709558-CE30-3C35-586F-DFCE34169CDB}"/>
              </a:ext>
            </a:extLst>
          </p:cNvPr>
          <p:cNvSpPr>
            <a:spLocks noGrp="1"/>
          </p:cNvSpPr>
          <p:nvPr>
            <p:ph type="title"/>
          </p:nvPr>
        </p:nvSpPr>
        <p:spPr>
          <a:xfrm>
            <a:off x="572493" y="238539"/>
            <a:ext cx="11018520" cy="1434415"/>
          </a:xfrm>
        </p:spPr>
        <p:txBody>
          <a:bodyPr anchor="b">
            <a:normAutofit/>
          </a:bodyPr>
          <a:lstStyle/>
          <a:p>
            <a:r>
              <a:rPr lang="cs-CZ" sz="5400"/>
              <a:t>Tragédie </a:t>
            </a:r>
          </a:p>
        </p:txBody>
      </p:sp>
      <p:sp>
        <p:nvSpPr>
          <p:cNvPr id="822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3E4FD3D7-AFCB-3566-C6E2-C5523181DC7E}"/>
              </a:ext>
            </a:extLst>
          </p:cNvPr>
          <p:cNvSpPr>
            <a:spLocks noGrp="1"/>
          </p:cNvSpPr>
          <p:nvPr>
            <p:ph idx="1"/>
          </p:nvPr>
        </p:nvSpPr>
        <p:spPr>
          <a:xfrm>
            <a:off x="572493" y="2071316"/>
            <a:ext cx="6713552" cy="4119172"/>
          </a:xfrm>
        </p:spPr>
        <p:txBody>
          <a:bodyPr anchor="t">
            <a:normAutofit/>
          </a:bodyPr>
          <a:lstStyle/>
          <a:p>
            <a:pPr marL="1600200" lvl="3" indent="-228600">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V této perspektivě je život ztroskotáním, katastrofou či pádem</a:t>
            </a:r>
          </a:p>
          <a:p>
            <a:pPr marL="1600200" lvl="3" indent="-228600">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Komedie je založená na smíření překonávajícím překážky, tragédie na vyhrocení, život je ztvárněn jako narážení na hranice osudu, na hranici nepřekonatelného a nezměnitelného</a:t>
            </a:r>
          </a:p>
          <a:p>
            <a:pPr marL="1600200" lvl="3" indent="-228600">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Stěžejní figury: pád, spoutání či nepřekonatelné hranice </a:t>
            </a:r>
          </a:p>
          <a:p>
            <a:pPr marL="1600200" lvl="3" indent="-228600">
              <a:spcAft>
                <a:spcPts val="800"/>
              </a:spcAft>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život je chápán a žit jako spoutání či jako řada neúspěšných pokusů vymanit se z pout různých omezení </a:t>
            </a:r>
          </a:p>
          <a:p>
            <a:endParaRPr lang="cs-CZ" sz="2200"/>
          </a:p>
        </p:txBody>
      </p:sp>
      <p:pic>
        <p:nvPicPr>
          <p:cNvPr id="8196" name="Picture 4" descr="Greek drama masks, Ancient greek theatre, Ancient greek art">
            <a:extLst>
              <a:ext uri="{FF2B5EF4-FFF2-40B4-BE49-F238E27FC236}">
                <a16:creationId xmlns:a16="http://schemas.microsoft.com/office/drawing/2014/main" id="{687E59E1-596C-A0CA-1173-E9DFF19E0A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8265"/>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167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E4C21BA-F089-B75C-72E2-89ABFF876781}"/>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Ironie </a:t>
            </a:r>
          </a:p>
        </p:txBody>
      </p:sp>
      <p:sp>
        <p:nvSpPr>
          <p:cNvPr id="92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ovéPole 4">
            <a:extLst>
              <a:ext uri="{FF2B5EF4-FFF2-40B4-BE49-F238E27FC236}">
                <a16:creationId xmlns:a16="http://schemas.microsoft.com/office/drawing/2014/main" id="{C2C80305-4B68-9DE3-B62D-5966D13D0AF2}"/>
              </a:ext>
            </a:extLst>
          </p:cNvPr>
          <p:cNvSpPr txBox="1"/>
          <p:nvPr/>
        </p:nvSpPr>
        <p:spPr>
          <a:xfrm>
            <a:off x="572493" y="2071316"/>
            <a:ext cx="6713552" cy="4119172"/>
          </a:xfrm>
          <a:prstGeom prst="rect">
            <a:avLst/>
          </a:prstGeom>
        </p:spPr>
        <p:txBody>
          <a:bodyPr vert="horz" lIns="91440" tIns="45720" rIns="91440" bIns="45720" rtlCol="0" anchor="t">
            <a:normAutofit/>
          </a:bodyPr>
          <a:lstStyle/>
          <a:p>
            <a:pPr marL="1600200" lvl="3" indent="-228600">
              <a:lnSpc>
                <a:spcPct val="90000"/>
              </a:lnSpc>
              <a:buFont typeface="Arial" panose="020B0604020202020204" pitchFamily="34" charset="0"/>
              <a:buChar char="•"/>
            </a:pPr>
            <a:r>
              <a:rPr lang="en-US" sz="1900" dirty="0" err="1">
                <a:effectLst/>
              </a:rPr>
              <a:t>Zatímco</a:t>
            </a:r>
            <a:r>
              <a:rPr lang="en-US" sz="1900" dirty="0">
                <a:effectLst/>
              </a:rPr>
              <a:t> romance </a:t>
            </a:r>
            <a:r>
              <a:rPr lang="en-US" sz="1900" dirty="0" err="1">
                <a:effectLst/>
              </a:rPr>
              <a:t>představuje</a:t>
            </a:r>
            <a:r>
              <a:rPr lang="en-US" sz="1900" dirty="0">
                <a:effectLst/>
              </a:rPr>
              <a:t> </a:t>
            </a:r>
            <a:r>
              <a:rPr lang="en-US" sz="1900" dirty="0" err="1">
                <a:effectLst/>
              </a:rPr>
              <a:t>pohyb</a:t>
            </a:r>
            <a:r>
              <a:rPr lang="en-US" sz="1900" dirty="0">
                <a:effectLst/>
              </a:rPr>
              <a:t> </a:t>
            </a:r>
            <a:r>
              <a:rPr lang="en-US" sz="1900" dirty="0" err="1">
                <a:effectLst/>
              </a:rPr>
              <a:t>směrem</a:t>
            </a:r>
            <a:r>
              <a:rPr lang="en-US" sz="1900" dirty="0">
                <a:effectLst/>
              </a:rPr>
              <a:t> k </a:t>
            </a:r>
            <a:r>
              <a:rPr lang="en-US" sz="1900" dirty="0" err="1">
                <a:effectLst/>
              </a:rPr>
              <a:t>ideálu</a:t>
            </a:r>
            <a:r>
              <a:rPr lang="en-US" sz="1900" dirty="0">
                <a:effectLst/>
              </a:rPr>
              <a:t>, irone je </a:t>
            </a:r>
            <a:r>
              <a:rPr lang="en-US" sz="1900" dirty="0" err="1">
                <a:effectLst/>
              </a:rPr>
              <a:t>ztvárněním</a:t>
            </a:r>
            <a:r>
              <a:rPr lang="en-US" sz="1900" dirty="0">
                <a:effectLst/>
              </a:rPr>
              <a:t> </a:t>
            </a:r>
            <a:r>
              <a:rPr lang="en-US" sz="1900" dirty="0" err="1">
                <a:effectLst/>
              </a:rPr>
              <a:t>života</a:t>
            </a:r>
            <a:r>
              <a:rPr lang="en-US" sz="1900" dirty="0">
                <a:effectLst/>
              </a:rPr>
              <a:t> z </a:t>
            </a:r>
            <a:r>
              <a:rPr lang="en-US" sz="1900" dirty="0" err="1">
                <a:effectLst/>
              </a:rPr>
              <a:t>hlediska</a:t>
            </a:r>
            <a:r>
              <a:rPr lang="en-US" sz="1900" dirty="0">
                <a:effectLst/>
              </a:rPr>
              <a:t> </a:t>
            </a:r>
            <a:r>
              <a:rPr lang="en-US" sz="1900" dirty="0" err="1">
                <a:effectLst/>
              </a:rPr>
              <a:t>života</a:t>
            </a:r>
            <a:r>
              <a:rPr lang="en-US" sz="1900" dirty="0">
                <a:effectLst/>
              </a:rPr>
              <a:t> z </a:t>
            </a:r>
            <a:r>
              <a:rPr lang="en-US" sz="1900" dirty="0" err="1">
                <a:effectLst/>
              </a:rPr>
              <a:t>hlediska</a:t>
            </a:r>
            <a:r>
              <a:rPr lang="en-US" sz="1900" dirty="0">
                <a:effectLst/>
              </a:rPr>
              <a:t> </a:t>
            </a:r>
            <a:r>
              <a:rPr lang="en-US" sz="1900" dirty="0" err="1">
                <a:effectLst/>
              </a:rPr>
              <a:t>skepse</a:t>
            </a:r>
            <a:r>
              <a:rPr lang="en-US" sz="1900" dirty="0">
                <a:effectLst/>
              </a:rPr>
              <a:t>, </a:t>
            </a:r>
            <a:r>
              <a:rPr lang="en-US" sz="1900" dirty="0" err="1">
                <a:effectLst/>
              </a:rPr>
              <a:t>deziluze</a:t>
            </a:r>
            <a:r>
              <a:rPr lang="en-US" sz="1900" dirty="0">
                <a:effectLst/>
              </a:rPr>
              <a:t> </a:t>
            </a:r>
            <a:r>
              <a:rPr lang="en-US" sz="1900" dirty="0" err="1">
                <a:effectLst/>
              </a:rPr>
              <a:t>či</a:t>
            </a:r>
            <a:r>
              <a:rPr lang="en-US" sz="1900" dirty="0">
                <a:effectLst/>
              </a:rPr>
              <a:t> </a:t>
            </a:r>
            <a:r>
              <a:rPr lang="en-US" sz="1900" dirty="0" err="1">
                <a:effectLst/>
              </a:rPr>
              <a:t>rezignace</a:t>
            </a:r>
            <a:endParaRPr lang="en-US" sz="1900" dirty="0">
              <a:effectLst/>
            </a:endParaRPr>
          </a:p>
          <a:p>
            <a:pPr marL="1600200" lvl="3" indent="-228600">
              <a:lnSpc>
                <a:spcPct val="90000"/>
              </a:lnSpc>
              <a:buFont typeface="Arial" panose="020B0604020202020204" pitchFamily="34" charset="0"/>
              <a:buChar char="•"/>
            </a:pPr>
            <a:r>
              <a:rPr lang="en-US" sz="1900" dirty="0" err="1">
                <a:effectLst/>
              </a:rPr>
              <a:t>Typické</a:t>
            </a:r>
            <a:r>
              <a:rPr lang="en-US" sz="1900" dirty="0">
                <a:effectLst/>
              </a:rPr>
              <a:t> </a:t>
            </a:r>
            <a:r>
              <a:rPr lang="en-US" sz="1900" dirty="0" err="1">
                <a:effectLst/>
              </a:rPr>
              <a:t>figury</a:t>
            </a:r>
            <a:r>
              <a:rPr lang="en-US" sz="1900" dirty="0">
                <a:effectLst/>
              </a:rPr>
              <a:t>: </a:t>
            </a:r>
            <a:r>
              <a:rPr lang="en-US" sz="1900" dirty="0" err="1">
                <a:effectLst/>
              </a:rPr>
              <a:t>snižování</a:t>
            </a:r>
            <a:r>
              <a:rPr lang="en-US" sz="1900" dirty="0">
                <a:effectLst/>
              </a:rPr>
              <a:t>, </a:t>
            </a:r>
            <a:r>
              <a:rPr lang="en-US" sz="1900" dirty="0" err="1">
                <a:effectLst/>
              </a:rPr>
              <a:t>upadlost</a:t>
            </a:r>
            <a:r>
              <a:rPr lang="en-US" sz="1900" dirty="0">
                <a:effectLst/>
              </a:rPr>
              <a:t>, </a:t>
            </a:r>
            <a:r>
              <a:rPr lang="en-US" sz="1900" dirty="0" err="1">
                <a:effectLst/>
              </a:rPr>
              <a:t>zmrazení</a:t>
            </a:r>
            <a:r>
              <a:rPr lang="en-US" sz="1900" dirty="0">
                <a:effectLst/>
              </a:rPr>
              <a:t> </a:t>
            </a:r>
          </a:p>
          <a:p>
            <a:pPr marL="1600200" lvl="3" indent="-228600">
              <a:lnSpc>
                <a:spcPct val="90000"/>
              </a:lnSpc>
              <a:buFont typeface="Arial" panose="020B0604020202020204" pitchFamily="34" charset="0"/>
              <a:buChar char="•"/>
            </a:pPr>
            <a:r>
              <a:rPr lang="en-US" sz="1900" dirty="0">
                <a:effectLst/>
              </a:rPr>
              <a:t>Ve </a:t>
            </a:r>
            <a:r>
              <a:rPr lang="en-US" sz="1900" dirty="0" err="1">
                <a:effectLst/>
              </a:rPr>
              <a:t>srovnání</a:t>
            </a:r>
            <a:r>
              <a:rPr lang="en-US" sz="1900" dirty="0">
                <a:effectLst/>
              </a:rPr>
              <a:t> s </a:t>
            </a:r>
            <a:r>
              <a:rPr lang="en-US" sz="1900" dirty="0" err="1">
                <a:effectLst/>
              </a:rPr>
              <a:t>tragédií</a:t>
            </a:r>
            <a:r>
              <a:rPr lang="en-US" sz="1900" dirty="0">
                <a:effectLst/>
              </a:rPr>
              <a:t>, </a:t>
            </a:r>
            <a:r>
              <a:rPr lang="en-US" sz="1900" dirty="0" err="1">
                <a:effectLst/>
              </a:rPr>
              <a:t>které</a:t>
            </a:r>
            <a:r>
              <a:rPr lang="en-US" sz="1900" dirty="0">
                <a:effectLst/>
              </a:rPr>
              <a:t> je </a:t>
            </a:r>
            <a:r>
              <a:rPr lang="en-US" sz="1900" dirty="0" err="1">
                <a:effectLst/>
              </a:rPr>
              <a:t>vlastní</a:t>
            </a:r>
            <a:r>
              <a:rPr lang="en-US" sz="1900" dirty="0">
                <a:effectLst/>
              </a:rPr>
              <a:t> </a:t>
            </a:r>
            <a:r>
              <a:rPr lang="en-US" sz="1900" dirty="0" err="1">
                <a:effectLst/>
              </a:rPr>
              <a:t>určitá</a:t>
            </a:r>
            <a:r>
              <a:rPr lang="en-US" sz="1900" dirty="0">
                <a:effectLst/>
              </a:rPr>
              <a:t> </a:t>
            </a:r>
            <a:r>
              <a:rPr lang="en-US" sz="1900" dirty="0" err="1">
                <a:effectLst/>
              </a:rPr>
              <a:t>míra</a:t>
            </a:r>
            <a:r>
              <a:rPr lang="en-US" sz="1900" dirty="0">
                <a:effectLst/>
              </a:rPr>
              <a:t> </a:t>
            </a:r>
            <a:r>
              <a:rPr lang="en-US" sz="1900" dirty="0" err="1">
                <a:effectLst/>
              </a:rPr>
              <a:t>heroičnosti</a:t>
            </a:r>
            <a:r>
              <a:rPr lang="en-US" sz="1900" dirty="0">
                <a:effectLst/>
              </a:rPr>
              <a:t> </a:t>
            </a:r>
            <a:r>
              <a:rPr lang="en-US" sz="1900" dirty="0" err="1">
                <a:effectLst/>
              </a:rPr>
              <a:t>vedoucí</a:t>
            </a:r>
            <a:r>
              <a:rPr lang="en-US" sz="1900" dirty="0">
                <a:effectLst/>
              </a:rPr>
              <a:t> k </a:t>
            </a:r>
            <a:r>
              <a:rPr lang="en-US" sz="1900" dirty="0" err="1">
                <a:effectLst/>
              </a:rPr>
              <a:t>pádu</a:t>
            </a:r>
            <a:r>
              <a:rPr lang="en-US" sz="1900" dirty="0">
                <a:effectLst/>
              </a:rPr>
              <a:t> a </a:t>
            </a:r>
            <a:r>
              <a:rPr lang="en-US" sz="1900" dirty="0" err="1">
                <a:effectLst/>
              </a:rPr>
              <a:t>omezení</a:t>
            </a:r>
            <a:r>
              <a:rPr lang="en-US" sz="1900" dirty="0">
                <a:effectLst/>
              </a:rPr>
              <a:t>, </a:t>
            </a:r>
            <a:r>
              <a:rPr lang="en-US" sz="1900" dirty="0" err="1">
                <a:effectLst/>
              </a:rPr>
              <a:t>spočívá</a:t>
            </a:r>
            <a:r>
              <a:rPr lang="en-US" sz="1900" dirty="0">
                <a:effectLst/>
              </a:rPr>
              <a:t> </a:t>
            </a:r>
            <a:r>
              <a:rPr lang="en-US" sz="1900" dirty="0" err="1">
                <a:effectLst/>
              </a:rPr>
              <a:t>ironie</a:t>
            </a:r>
            <a:r>
              <a:rPr lang="en-US" sz="1900" dirty="0">
                <a:effectLst/>
              </a:rPr>
              <a:t> v </a:t>
            </a:r>
            <a:r>
              <a:rPr lang="en-US" sz="1900" dirty="0" err="1">
                <a:effectLst/>
              </a:rPr>
              <a:t>důsledně</a:t>
            </a:r>
            <a:r>
              <a:rPr lang="en-US" sz="1900" dirty="0">
                <a:effectLst/>
              </a:rPr>
              <a:t> </a:t>
            </a:r>
            <a:r>
              <a:rPr lang="en-US" sz="1900" dirty="0" err="1">
                <a:effectLst/>
              </a:rPr>
              <a:t>neheroickém</a:t>
            </a:r>
            <a:r>
              <a:rPr lang="en-US" sz="1900" dirty="0">
                <a:effectLst/>
              </a:rPr>
              <a:t> a </a:t>
            </a:r>
            <a:r>
              <a:rPr lang="en-US" sz="1900" dirty="0" err="1">
                <a:effectLst/>
              </a:rPr>
              <a:t>neidealizovaném</a:t>
            </a:r>
            <a:r>
              <a:rPr lang="en-US" sz="1900" dirty="0">
                <a:effectLst/>
              </a:rPr>
              <a:t> </a:t>
            </a:r>
            <a:r>
              <a:rPr lang="en-US" sz="1900" dirty="0" err="1">
                <a:effectLst/>
              </a:rPr>
              <a:t>snižování</a:t>
            </a:r>
            <a:r>
              <a:rPr lang="en-US" sz="1900" dirty="0">
                <a:effectLst/>
              </a:rPr>
              <a:t> </a:t>
            </a:r>
            <a:r>
              <a:rPr lang="en-US" sz="1900" dirty="0" err="1">
                <a:effectLst/>
              </a:rPr>
              <a:t>skutečnosti</a:t>
            </a:r>
            <a:r>
              <a:rPr lang="en-US" sz="1900" dirty="0">
                <a:effectLst/>
              </a:rPr>
              <a:t>, </a:t>
            </a:r>
            <a:r>
              <a:rPr lang="en-US" sz="1900" dirty="0" err="1">
                <a:effectLst/>
              </a:rPr>
              <a:t>která</a:t>
            </a:r>
            <a:r>
              <a:rPr lang="en-US" sz="1900" dirty="0">
                <a:effectLst/>
              </a:rPr>
              <a:t> je </a:t>
            </a:r>
            <a:r>
              <a:rPr lang="en-US" sz="1900" dirty="0" err="1">
                <a:effectLst/>
              </a:rPr>
              <a:t>tak</a:t>
            </a:r>
            <a:r>
              <a:rPr lang="en-US" sz="1900" dirty="0">
                <a:effectLst/>
              </a:rPr>
              <a:t> </a:t>
            </a:r>
            <a:r>
              <a:rPr lang="en-US" sz="1900" dirty="0" err="1">
                <a:effectLst/>
              </a:rPr>
              <a:t>akceptována</a:t>
            </a:r>
            <a:r>
              <a:rPr lang="en-US" sz="1900" dirty="0">
                <a:effectLst/>
              </a:rPr>
              <a:t> </a:t>
            </a:r>
            <a:r>
              <a:rPr lang="en-US" sz="1900" dirty="0" err="1">
                <a:effectLst/>
              </a:rPr>
              <a:t>jako</a:t>
            </a:r>
            <a:r>
              <a:rPr lang="en-US" sz="1900" dirty="0">
                <a:effectLst/>
              </a:rPr>
              <a:t> </a:t>
            </a:r>
            <a:r>
              <a:rPr lang="en-US" sz="1900" dirty="0" err="1">
                <a:effectLst/>
              </a:rPr>
              <a:t>svého</a:t>
            </a:r>
            <a:r>
              <a:rPr lang="en-US" sz="1900" dirty="0">
                <a:effectLst/>
              </a:rPr>
              <a:t> </a:t>
            </a:r>
            <a:r>
              <a:rPr lang="en-US" sz="1900" dirty="0" err="1">
                <a:effectLst/>
              </a:rPr>
              <a:t>druhu</a:t>
            </a:r>
            <a:r>
              <a:rPr lang="en-US" sz="1900" dirty="0">
                <a:effectLst/>
              </a:rPr>
              <a:t> </a:t>
            </a:r>
            <a:r>
              <a:rPr lang="en-US" sz="1900" dirty="0" err="1">
                <a:effectLst/>
              </a:rPr>
              <a:t>upadlá</a:t>
            </a:r>
            <a:r>
              <a:rPr lang="en-US" sz="1900" dirty="0">
                <a:effectLst/>
              </a:rPr>
              <a:t> a </a:t>
            </a:r>
            <a:r>
              <a:rPr lang="en-US" sz="1900" dirty="0" err="1">
                <a:effectLst/>
              </a:rPr>
              <a:t>omezená</a:t>
            </a:r>
            <a:endParaRPr lang="en-US" sz="1900" dirty="0">
              <a:effectLst/>
            </a:endParaRPr>
          </a:p>
          <a:p>
            <a:pPr marL="1600200" lvl="3" indent="-228600">
              <a:lnSpc>
                <a:spcPct val="90000"/>
              </a:lnSpc>
              <a:buFont typeface="Arial" panose="020B0604020202020204" pitchFamily="34" charset="0"/>
              <a:buChar char="•"/>
            </a:pPr>
            <a:r>
              <a:rPr lang="en-US" sz="1900" dirty="0" err="1">
                <a:effectLst/>
              </a:rPr>
              <a:t>Ironie</a:t>
            </a:r>
            <a:r>
              <a:rPr lang="en-US" sz="1900" dirty="0">
                <a:effectLst/>
              </a:rPr>
              <a:t> je </a:t>
            </a:r>
            <a:r>
              <a:rPr lang="en-US" sz="1900" dirty="0" err="1">
                <a:effectLst/>
              </a:rPr>
              <a:t>důslednou</a:t>
            </a:r>
            <a:r>
              <a:rPr lang="en-US" sz="1900" dirty="0">
                <a:effectLst/>
              </a:rPr>
              <a:t> </a:t>
            </a:r>
            <a:r>
              <a:rPr lang="en-US" sz="1900" dirty="0" err="1">
                <a:effectLst/>
              </a:rPr>
              <a:t>obranou</a:t>
            </a:r>
            <a:r>
              <a:rPr lang="en-US" sz="1900" dirty="0">
                <a:effectLst/>
              </a:rPr>
              <a:t> </a:t>
            </a:r>
            <a:r>
              <a:rPr lang="en-US" sz="1900" dirty="0" err="1">
                <a:effectLst/>
              </a:rPr>
              <a:t>před</a:t>
            </a:r>
            <a:r>
              <a:rPr lang="en-US" sz="1900" dirty="0">
                <a:effectLst/>
              </a:rPr>
              <a:t> </a:t>
            </a:r>
            <a:r>
              <a:rPr lang="en-US" sz="1900" dirty="0" err="1">
                <a:effectLst/>
              </a:rPr>
              <a:t>zklamáním</a:t>
            </a:r>
            <a:r>
              <a:rPr lang="en-US" sz="1900" dirty="0">
                <a:effectLst/>
              </a:rPr>
              <a:t> a </a:t>
            </a:r>
            <a:r>
              <a:rPr lang="en-US" sz="1900" dirty="0" err="1">
                <a:effectLst/>
              </a:rPr>
              <a:t>krutostí</a:t>
            </a:r>
            <a:r>
              <a:rPr lang="en-US" sz="1900" dirty="0">
                <a:effectLst/>
              </a:rPr>
              <a:t> </a:t>
            </a:r>
            <a:r>
              <a:rPr lang="en-US" sz="1900" dirty="0" err="1">
                <a:effectLst/>
              </a:rPr>
              <a:t>života</a:t>
            </a:r>
            <a:r>
              <a:rPr lang="en-US" sz="1900" dirty="0">
                <a:effectLst/>
              </a:rPr>
              <a:t> </a:t>
            </a:r>
          </a:p>
          <a:p>
            <a:pPr marL="1600200" lvl="3" indent="-228600">
              <a:lnSpc>
                <a:spcPct val="90000"/>
              </a:lnSpc>
              <a:spcAft>
                <a:spcPts val="800"/>
              </a:spcAft>
              <a:buFont typeface="Arial" panose="020B0604020202020204" pitchFamily="34" charset="0"/>
              <a:buChar char="•"/>
            </a:pPr>
            <a:r>
              <a:rPr lang="en-US" sz="1900" dirty="0">
                <a:effectLst/>
              </a:rPr>
              <a:t>Ve </a:t>
            </a:r>
            <a:r>
              <a:rPr lang="en-US" sz="1900" dirty="0" err="1">
                <a:effectLst/>
              </a:rPr>
              <a:t>své</a:t>
            </a:r>
            <a:r>
              <a:rPr lang="en-US" sz="1900" dirty="0">
                <a:effectLst/>
              </a:rPr>
              <a:t> </a:t>
            </a:r>
            <a:r>
              <a:rPr lang="en-US" sz="1900" dirty="0" err="1">
                <a:effectLst/>
              </a:rPr>
              <a:t>zralé</a:t>
            </a:r>
            <a:r>
              <a:rPr lang="en-US" sz="1900" dirty="0">
                <a:effectLst/>
              </a:rPr>
              <a:t> </a:t>
            </a:r>
            <a:r>
              <a:rPr lang="en-US" sz="1900" dirty="0" err="1">
                <a:effectLst/>
              </a:rPr>
              <a:t>podobě</a:t>
            </a:r>
            <a:r>
              <a:rPr lang="en-US" sz="1900" dirty="0">
                <a:effectLst/>
              </a:rPr>
              <a:t> </a:t>
            </a:r>
            <a:r>
              <a:rPr lang="en-US" sz="1900" dirty="0" err="1">
                <a:effectLst/>
              </a:rPr>
              <a:t>představuje</a:t>
            </a:r>
            <a:r>
              <a:rPr lang="en-US" sz="1900" dirty="0">
                <a:effectLst/>
              </a:rPr>
              <a:t> </a:t>
            </a:r>
            <a:r>
              <a:rPr lang="en-US" sz="1900" dirty="0" err="1">
                <a:effectLst/>
              </a:rPr>
              <a:t>ironie</a:t>
            </a:r>
            <a:r>
              <a:rPr lang="en-US" sz="1900" dirty="0">
                <a:effectLst/>
              </a:rPr>
              <a:t> </a:t>
            </a:r>
            <a:r>
              <a:rPr lang="en-US" sz="1900" dirty="0" err="1">
                <a:effectLst/>
              </a:rPr>
              <a:t>jakýsi</a:t>
            </a:r>
            <a:r>
              <a:rPr lang="en-US" sz="1900" dirty="0">
                <a:effectLst/>
              </a:rPr>
              <a:t> „</a:t>
            </a:r>
            <a:r>
              <a:rPr lang="en-US" sz="1900" dirty="0" err="1">
                <a:effectLst/>
              </a:rPr>
              <a:t>smysl</a:t>
            </a:r>
            <a:r>
              <a:rPr lang="en-US" sz="1900" dirty="0">
                <a:effectLst/>
              </a:rPr>
              <a:t>“ pro </a:t>
            </a:r>
            <a:r>
              <a:rPr lang="en-US" sz="1900" dirty="0" err="1">
                <a:effectLst/>
              </a:rPr>
              <a:t>absurditu</a:t>
            </a:r>
            <a:r>
              <a:rPr lang="en-US" sz="1900" dirty="0">
                <a:effectLst/>
              </a:rPr>
              <a:t>, </a:t>
            </a:r>
            <a:r>
              <a:rPr lang="en-US" sz="1900" dirty="0" err="1">
                <a:effectLst/>
              </a:rPr>
              <a:t>rozporuplnost</a:t>
            </a:r>
            <a:r>
              <a:rPr lang="en-US" sz="1900" dirty="0">
                <a:effectLst/>
              </a:rPr>
              <a:t> a </a:t>
            </a:r>
            <a:r>
              <a:rPr lang="en-US" sz="1900" dirty="0" err="1">
                <a:effectLst/>
              </a:rPr>
              <a:t>nepochopitelnost</a:t>
            </a:r>
            <a:r>
              <a:rPr lang="en-US" sz="1900" dirty="0">
                <a:effectLst/>
              </a:rPr>
              <a:t> </a:t>
            </a:r>
            <a:r>
              <a:rPr lang="en-US" sz="1900" dirty="0" err="1">
                <a:effectLst/>
              </a:rPr>
              <a:t>světa</a:t>
            </a:r>
            <a:r>
              <a:rPr lang="en-US" sz="1900" dirty="0">
                <a:effectLst/>
              </a:rPr>
              <a:t> </a:t>
            </a:r>
          </a:p>
        </p:txBody>
      </p:sp>
      <p:pic>
        <p:nvPicPr>
          <p:cNvPr id="9218" name="Picture 2" descr="Důmyslný rytíř Don Quijote de la Mancha – Wikipedie">
            <a:extLst>
              <a:ext uri="{FF2B5EF4-FFF2-40B4-BE49-F238E27FC236}">
                <a16:creationId xmlns:a16="http://schemas.microsoft.com/office/drawing/2014/main" id="{BF08E24A-0F3F-26AD-9770-84E7EBC749B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9796" b="5717"/>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7581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BE50A3B-481D-8312-8831-583106096376}"/>
              </a:ext>
            </a:extLst>
          </p:cNvPr>
          <p:cNvSpPr>
            <a:spLocks noGrp="1"/>
          </p:cNvSpPr>
          <p:nvPr>
            <p:ph type="title"/>
          </p:nvPr>
        </p:nvSpPr>
        <p:spPr>
          <a:xfrm>
            <a:off x="838200" y="365125"/>
            <a:ext cx="10515600" cy="1325563"/>
          </a:xfrm>
        </p:spPr>
        <p:txBody>
          <a:bodyPr>
            <a:normAutofit/>
          </a:bodyPr>
          <a:lstStyle/>
          <a:p>
            <a:r>
              <a:rPr lang="cs-CZ" sz="5400"/>
              <a:t>Komedie X Tragédie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33878777-4737-CD9F-83CB-F1103A1F116D}"/>
              </a:ext>
            </a:extLst>
          </p:cNvPr>
          <p:cNvSpPr>
            <a:spLocks noGrp="1"/>
          </p:cNvSpPr>
          <p:nvPr>
            <p:ph idx="1"/>
          </p:nvPr>
        </p:nvSpPr>
        <p:spPr>
          <a:xfrm>
            <a:off x="838200" y="1929384"/>
            <a:ext cx="10515600" cy="4251960"/>
          </a:xfrm>
        </p:spPr>
        <p:txBody>
          <a:bodyPr>
            <a:normAutofit/>
          </a:bodyPr>
          <a:lstStyle/>
          <a:p>
            <a:pPr marL="1600200" lvl="3" indent="-228600">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Komedie – U – po hrozivých komplikacích následuje dějový zvrat, kdy vlivem šťastných okolností dojde k odstranění překážek a k dosažení hrdinových tužeb – šťastný osud, dosažení tužby, odstranění strnulého řádu</a:t>
            </a:r>
          </a:p>
          <a:p>
            <a:pPr marL="1600200" lvl="3" indent="-228600">
              <a:spcAft>
                <a:spcPts val="800"/>
              </a:spcAft>
              <a:buFont typeface="Symbol" panose="05050102010706020507" pitchFamily="18" charset="2"/>
              <a:buChar char=""/>
            </a:pPr>
            <a:r>
              <a:rPr lang="cs-CZ" sz="2200" kern="100">
                <a:effectLst/>
                <a:latin typeface="Aptos" panose="020B0004020202020204" pitchFamily="34" charset="0"/>
                <a:ea typeface="Aptos" panose="020B0004020202020204" pitchFamily="34" charset="0"/>
                <a:cs typeface="Times New Roman" panose="02020603050405020304" pitchFamily="18" charset="0"/>
              </a:rPr>
              <a:t>Tragédie – obrácené U – v závěrečném pádu hrdiny se manifestuje drtící moc osudu korigující hrdinovo usilování – hrdina směřuje mimo hranice řádu, dostává se na vrchol, z něhož je silami osudu sražen</a:t>
            </a:r>
          </a:p>
          <a:p>
            <a:endParaRPr lang="cs-CZ" sz="2200"/>
          </a:p>
        </p:txBody>
      </p:sp>
    </p:spTree>
    <p:extLst>
      <p:ext uri="{BB962C8B-B14F-4D97-AF65-F5344CB8AC3E}">
        <p14:creationId xmlns:p14="http://schemas.microsoft.com/office/powerpoint/2010/main" val="1079686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5" name="Rectangle 11270">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6" name="Freeform: Shape 11272">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59ADCA9F-0C56-F340-6650-DBAB10F44F49}"/>
              </a:ext>
            </a:extLst>
          </p:cNvPr>
          <p:cNvSpPr>
            <a:spLocks noGrp="1"/>
          </p:cNvSpPr>
          <p:nvPr>
            <p:ph type="title"/>
          </p:nvPr>
        </p:nvSpPr>
        <p:spPr>
          <a:xfrm>
            <a:off x="1137034" y="609600"/>
            <a:ext cx="4784796" cy="1330840"/>
          </a:xfrm>
        </p:spPr>
        <p:txBody>
          <a:bodyPr>
            <a:normAutofit/>
          </a:bodyPr>
          <a:lstStyle/>
          <a:p>
            <a:r>
              <a:rPr lang="cs-CZ" sz="4100"/>
              <a:t>Prototypy příběhů podle klíčové emoce </a:t>
            </a:r>
          </a:p>
        </p:txBody>
      </p:sp>
      <p:sp>
        <p:nvSpPr>
          <p:cNvPr id="3" name="Zástupný obsah 2">
            <a:extLst>
              <a:ext uri="{FF2B5EF4-FFF2-40B4-BE49-F238E27FC236}">
                <a16:creationId xmlns:a16="http://schemas.microsoft.com/office/drawing/2014/main" id="{EECFFD8B-194C-2EB3-91F8-AC0145F7BBFB}"/>
              </a:ext>
            </a:extLst>
          </p:cNvPr>
          <p:cNvSpPr>
            <a:spLocks noGrp="1"/>
          </p:cNvSpPr>
          <p:nvPr>
            <p:ph idx="1"/>
          </p:nvPr>
        </p:nvSpPr>
        <p:spPr>
          <a:xfrm>
            <a:off x="1137034" y="2194102"/>
            <a:ext cx="4438036" cy="3908585"/>
          </a:xfrm>
        </p:spPr>
        <p:txBody>
          <a:bodyPr>
            <a:normAutofit/>
          </a:bodyPr>
          <a:lstStyle/>
          <a:p>
            <a:pPr marL="742950" lvl="1" indent="-285750">
              <a:buFont typeface="Courier New" panose="02070309020205020404" pitchFamily="49" charset="0"/>
              <a:buChar char="o"/>
            </a:pPr>
            <a:r>
              <a:rPr lang="cs-CZ" sz="2000" kern="100">
                <a:effectLst/>
                <a:latin typeface="Aptos" panose="020B0004020202020204" pitchFamily="34" charset="0"/>
                <a:ea typeface="Aptos" panose="020B0004020202020204" pitchFamily="34" charset="0"/>
                <a:cs typeface="Times New Roman" panose="02020603050405020304" pitchFamily="18" charset="0"/>
              </a:rPr>
              <a:t>Každá událost příběhu je spjata s určitou emocí </a:t>
            </a:r>
          </a:p>
          <a:p>
            <a:pPr marL="742950" lvl="1" indent="-285750">
              <a:buFont typeface="Courier New" panose="02070309020205020404" pitchFamily="49" charset="0"/>
              <a:buChar char="o"/>
            </a:pPr>
            <a:r>
              <a:rPr lang="cs-CZ" sz="2000" b="1" kern="100">
                <a:latin typeface="Aptos" panose="020B0004020202020204" pitchFamily="34" charset="0"/>
                <a:ea typeface="Aptos" panose="020B0004020202020204" pitchFamily="34" charset="0"/>
                <a:cs typeface="Times New Roman" panose="02020603050405020304" pitchFamily="18" charset="0"/>
              </a:rPr>
              <a:t>r</a:t>
            </a:r>
            <a:r>
              <a:rPr lang="cs-CZ" sz="2000" b="1" kern="100">
                <a:effectLst/>
                <a:latin typeface="Aptos" panose="020B0004020202020204" pitchFamily="34" charset="0"/>
                <a:ea typeface="Aptos" panose="020B0004020202020204" pitchFamily="34" charset="0"/>
                <a:cs typeface="Times New Roman" panose="02020603050405020304" pitchFamily="18" charset="0"/>
              </a:rPr>
              <a:t>omantický milenecký příběh </a:t>
            </a:r>
            <a:r>
              <a:rPr lang="cs-CZ" sz="2000" kern="100">
                <a:effectLst/>
                <a:latin typeface="Aptos" panose="020B0004020202020204" pitchFamily="34" charset="0"/>
                <a:ea typeface="Aptos" panose="020B0004020202020204" pitchFamily="34" charset="0"/>
                <a:cs typeface="Times New Roman" panose="02020603050405020304" pitchFamily="18" charset="0"/>
              </a:rPr>
              <a:t>– příběh jednoty v lásce  - ve všech kulturách představuje základní narativní model </a:t>
            </a:r>
          </a:p>
          <a:p>
            <a:pPr marL="742950" lvl="1" indent="-285750">
              <a:buFont typeface="Courier New" panose="02070309020205020404" pitchFamily="49" charset="0"/>
              <a:buChar char="o"/>
            </a:pPr>
            <a:r>
              <a:rPr lang="cs-CZ" sz="2000" b="1" kern="100">
                <a:effectLst/>
                <a:latin typeface="Aptos" panose="020B0004020202020204" pitchFamily="34" charset="0"/>
                <a:ea typeface="Aptos" panose="020B0004020202020204" pitchFamily="34" charset="0"/>
                <a:cs typeface="Times New Roman" panose="02020603050405020304" pitchFamily="18" charset="0"/>
              </a:rPr>
              <a:t>hrdinský příběh </a:t>
            </a:r>
            <a:r>
              <a:rPr lang="cs-CZ" sz="2000" kern="100">
                <a:effectLst/>
                <a:latin typeface="Aptos" panose="020B0004020202020204" pitchFamily="34" charset="0"/>
                <a:ea typeface="Aptos" panose="020B0004020202020204" pitchFamily="34" charset="0"/>
                <a:cs typeface="Times New Roman" panose="02020603050405020304" pitchFamily="18" charset="0"/>
              </a:rPr>
              <a:t>– postavy bojují o společenské postavení a moc</a:t>
            </a:r>
          </a:p>
          <a:p>
            <a:pPr marL="742950" lvl="1" indent="-285750">
              <a:spcAft>
                <a:spcPts val="800"/>
              </a:spcAft>
              <a:buFont typeface="Courier New" panose="02070309020205020404" pitchFamily="49" charset="0"/>
              <a:buChar char="o"/>
            </a:pPr>
            <a:r>
              <a:rPr lang="cs-CZ" sz="2000" b="1" kern="100">
                <a:effectLst/>
                <a:latin typeface="Aptos" panose="020B0004020202020204" pitchFamily="34" charset="0"/>
                <a:ea typeface="Aptos" panose="020B0004020202020204" pitchFamily="34" charset="0"/>
                <a:cs typeface="Times New Roman" panose="02020603050405020304" pitchFamily="18" charset="0"/>
              </a:rPr>
              <a:t>příběh obětování </a:t>
            </a:r>
            <a:r>
              <a:rPr lang="cs-CZ" sz="2000" kern="100">
                <a:effectLst/>
                <a:latin typeface="Aptos" panose="020B0004020202020204" pitchFamily="34" charset="0"/>
                <a:ea typeface="Aptos" panose="020B0004020202020204" pitchFamily="34" charset="0"/>
                <a:cs typeface="Times New Roman" panose="02020603050405020304" pitchFamily="18" charset="0"/>
              </a:rPr>
              <a:t>– cílem je přežití lidí, zabezpečení fyzických potřeb, a nejen to </a:t>
            </a:r>
          </a:p>
          <a:p>
            <a:endParaRPr lang="cs-CZ" sz="2000"/>
          </a:p>
        </p:txBody>
      </p:sp>
      <p:pic>
        <p:nvPicPr>
          <p:cNvPr id="11266" name="Picture 2" descr="Affective Narratology : Nebraska Press">
            <a:extLst>
              <a:ext uri="{FF2B5EF4-FFF2-40B4-BE49-F238E27FC236}">
                <a16:creationId xmlns:a16="http://schemas.microsoft.com/office/drawing/2014/main" id="{900CDB81-2F3B-B22A-EE66-306870398A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29653" y="717012"/>
            <a:ext cx="3839564" cy="544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324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557754C-86D0-DD6A-4666-14917B670A6B}"/>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800" kern="1200">
                <a:solidFill>
                  <a:schemeClr val="tx1"/>
                </a:solidFill>
                <a:latin typeface="+mj-lt"/>
                <a:ea typeface="+mj-ea"/>
                <a:cs typeface="+mj-cs"/>
              </a:rPr>
              <a:t>Kritické čtení učebnice teorie literatury </a:t>
            </a:r>
          </a:p>
        </p:txBody>
      </p:sp>
      <p:sp>
        <p:nvSpPr>
          <p:cNvPr id="10249"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ovéPole 4">
            <a:extLst>
              <a:ext uri="{FF2B5EF4-FFF2-40B4-BE49-F238E27FC236}">
                <a16:creationId xmlns:a16="http://schemas.microsoft.com/office/drawing/2014/main" id="{9C31F708-96F0-9CF6-77C8-342199DD2638}"/>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nSpc>
                <a:spcPct val="90000"/>
              </a:lnSpc>
              <a:spcAft>
                <a:spcPts val="800"/>
              </a:spcAft>
            </a:pPr>
            <a:r>
              <a:rPr lang="en-US" sz="2200" dirty="0">
                <a:effectLst/>
              </a:rPr>
              <a:t> </a:t>
            </a:r>
          </a:p>
          <a:p>
            <a:pPr indent="-228600">
              <a:lnSpc>
                <a:spcPct val="90000"/>
              </a:lnSpc>
              <a:spcAft>
                <a:spcPts val="800"/>
              </a:spcAft>
              <a:buFont typeface="Arial" panose="020B0604020202020204" pitchFamily="34" charset="0"/>
              <a:buChar char="•"/>
            </a:pPr>
            <a:r>
              <a:rPr lang="en-US" sz="2200" dirty="0">
                <a:effectLst/>
              </a:rPr>
              <a:t>Jak </a:t>
            </a:r>
            <a:r>
              <a:rPr lang="en-US" sz="2200" dirty="0" err="1">
                <a:effectLst/>
              </a:rPr>
              <a:t>předkládá</a:t>
            </a:r>
            <a:r>
              <a:rPr lang="en-US" sz="2200" dirty="0">
                <a:effectLst/>
              </a:rPr>
              <a:t> </a:t>
            </a:r>
            <a:r>
              <a:rPr lang="en-US" sz="2200" dirty="0" err="1">
                <a:effectLst/>
              </a:rPr>
              <a:t>literárněteoretické</a:t>
            </a:r>
            <a:r>
              <a:rPr lang="en-US" sz="2200" dirty="0">
                <a:effectLst/>
              </a:rPr>
              <a:t> </a:t>
            </a:r>
            <a:r>
              <a:rPr lang="en-US" sz="2200" dirty="0" err="1">
                <a:effectLst/>
              </a:rPr>
              <a:t>učivo</a:t>
            </a:r>
            <a:r>
              <a:rPr lang="en-US" sz="2200" dirty="0">
                <a:effectLst/>
              </a:rPr>
              <a:t>? </a:t>
            </a:r>
          </a:p>
          <a:p>
            <a:pPr indent="-228600">
              <a:lnSpc>
                <a:spcPct val="90000"/>
              </a:lnSpc>
              <a:spcAft>
                <a:spcPts val="800"/>
              </a:spcAft>
              <a:buFont typeface="Arial" panose="020B0604020202020204" pitchFamily="34" charset="0"/>
              <a:buChar char="•"/>
            </a:pPr>
            <a:r>
              <a:rPr lang="cs-CZ" sz="2200" dirty="0">
                <a:effectLst/>
              </a:rPr>
              <a:t>Které termíny nabízí </a:t>
            </a:r>
            <a:r>
              <a:rPr lang="en-US" sz="2200" dirty="0">
                <a:effectLst/>
              </a:rPr>
              <a:t>k </a:t>
            </a:r>
            <a:r>
              <a:rPr lang="en-US" sz="2200" dirty="0" err="1">
                <a:effectLst/>
              </a:rPr>
              <a:t>analýze</a:t>
            </a:r>
            <a:r>
              <a:rPr lang="en-US" sz="2200" dirty="0">
                <a:effectLst/>
              </a:rPr>
              <a:t> </a:t>
            </a:r>
            <a:r>
              <a:rPr lang="en-US" sz="2200" dirty="0" err="1">
                <a:effectLst/>
              </a:rPr>
              <a:t>literárního</a:t>
            </a:r>
            <a:r>
              <a:rPr lang="en-US" sz="2200" dirty="0">
                <a:effectLst/>
              </a:rPr>
              <a:t> </a:t>
            </a:r>
            <a:r>
              <a:rPr lang="en-US" sz="2200" dirty="0" err="1">
                <a:effectLst/>
              </a:rPr>
              <a:t>vyprávění</a:t>
            </a:r>
            <a:r>
              <a:rPr lang="en-US" sz="2200" dirty="0">
                <a:effectLst/>
              </a:rPr>
              <a:t>?</a:t>
            </a:r>
          </a:p>
        </p:txBody>
      </p:sp>
      <p:pic>
        <p:nvPicPr>
          <p:cNvPr id="10242" name="Picture 2" descr="Teorie literatury pro SŠ">
            <a:extLst>
              <a:ext uri="{FF2B5EF4-FFF2-40B4-BE49-F238E27FC236}">
                <a16:creationId xmlns:a16="http://schemas.microsoft.com/office/drawing/2014/main" id="{1AC9636D-A3E2-AF58-6DAA-E639E6597C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736842" y="640080"/>
            <a:ext cx="4183380"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524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40" name="Rectangle 103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2B79ED2-F67A-FE46-0353-22EED5CAAF3B}"/>
              </a:ext>
            </a:extLst>
          </p:cNvPr>
          <p:cNvSpPr>
            <a:spLocks noGrp="1"/>
          </p:cNvSpPr>
          <p:nvPr>
            <p:ph type="title"/>
          </p:nvPr>
        </p:nvSpPr>
        <p:spPr>
          <a:xfrm>
            <a:off x="761803" y="350196"/>
            <a:ext cx="4646904" cy="1624520"/>
          </a:xfrm>
        </p:spPr>
        <p:txBody>
          <a:bodyPr anchor="ctr">
            <a:normAutofit/>
          </a:bodyPr>
          <a:lstStyle/>
          <a:p>
            <a:r>
              <a:rPr lang="cs-CZ" sz="3700"/>
              <a:t>Didaktická aplikace: Úvod románu Tobiáš Lolness </a:t>
            </a:r>
          </a:p>
        </p:txBody>
      </p:sp>
      <p:sp>
        <p:nvSpPr>
          <p:cNvPr id="3" name="Zástupný obsah 2">
            <a:extLst>
              <a:ext uri="{FF2B5EF4-FFF2-40B4-BE49-F238E27FC236}">
                <a16:creationId xmlns:a16="http://schemas.microsoft.com/office/drawing/2014/main" id="{5420138B-FF68-D918-1C51-968B2B0A4D17}"/>
              </a:ext>
            </a:extLst>
          </p:cNvPr>
          <p:cNvSpPr>
            <a:spLocks noGrp="1"/>
          </p:cNvSpPr>
          <p:nvPr>
            <p:ph idx="1"/>
          </p:nvPr>
        </p:nvSpPr>
        <p:spPr>
          <a:xfrm>
            <a:off x="761802" y="2743200"/>
            <a:ext cx="4646905" cy="3613149"/>
          </a:xfrm>
        </p:spPr>
        <p:txBody>
          <a:bodyPr anchor="ctr">
            <a:normAutofit/>
          </a:bodyPr>
          <a:lstStyle/>
          <a:p>
            <a:r>
              <a:rPr lang="cs-CZ" sz="1900" b="1"/>
              <a:t>Události (na to zaměříme pozornost)</a:t>
            </a:r>
          </a:p>
          <a:p>
            <a:endParaRPr lang="cs-CZ" sz="1900"/>
          </a:p>
          <a:p>
            <a:r>
              <a:rPr lang="cs-CZ" sz="1900"/>
              <a:t>Další možné roviny a aspekty výchozího textu: </a:t>
            </a:r>
          </a:p>
          <a:p>
            <a:r>
              <a:rPr lang="cs-CZ" sz="1900"/>
              <a:t>Postava </a:t>
            </a:r>
          </a:p>
          <a:p>
            <a:r>
              <a:rPr lang="cs-CZ" sz="1900"/>
              <a:t>Styl </a:t>
            </a:r>
          </a:p>
          <a:p>
            <a:r>
              <a:rPr lang="cs-CZ" sz="1900"/>
              <a:t>Empatie</a:t>
            </a:r>
          </a:p>
          <a:p>
            <a:r>
              <a:rPr lang="cs-CZ" sz="1900"/>
              <a:t>Místa nedourčenosti, otázky </a:t>
            </a:r>
          </a:p>
          <a:p>
            <a:r>
              <a:rPr lang="cs-CZ" sz="1900"/>
              <a:t>Komplexní strategie „svádění čtenáře“ atd.</a:t>
            </a:r>
          </a:p>
        </p:txBody>
      </p:sp>
      <p:pic>
        <p:nvPicPr>
          <p:cNvPr id="1026" name="Picture 2" descr="Tobiáš Lolness - kompletní vydání | Rodinné dětské knihkupectví |  Zlatavelryba.cz">
            <a:extLst>
              <a:ext uri="{FF2B5EF4-FFF2-40B4-BE49-F238E27FC236}">
                <a16:creationId xmlns:a16="http://schemas.microsoft.com/office/drawing/2014/main" id="{84A945BC-B45C-1867-428D-2068D2BB4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397" r="17862"/>
          <a:stretch>
            <a:fillRect/>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962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AE60261D-D11D-0816-B300-5AB916F9D52A}"/>
              </a:ext>
            </a:extLst>
          </p:cNvPr>
          <p:cNvSpPr>
            <a:spLocks noGrp="1"/>
          </p:cNvSpPr>
          <p:nvPr>
            <p:ph type="title"/>
          </p:nvPr>
        </p:nvSpPr>
        <p:spPr>
          <a:xfrm>
            <a:off x="838200" y="838199"/>
            <a:ext cx="4191000" cy="5338763"/>
          </a:xfrm>
        </p:spPr>
        <p:txBody>
          <a:bodyPr>
            <a:normAutofit/>
          </a:bodyPr>
          <a:lstStyle/>
          <a:p>
            <a:r>
              <a:rPr lang="cs-CZ"/>
              <a:t>Událost a příběh - definice </a:t>
            </a:r>
            <a:endParaRPr lang="cs-CZ" dirty="0"/>
          </a:p>
        </p:txBody>
      </p:sp>
      <p:sp>
        <p:nvSpPr>
          <p:cNvPr id="3" name="Zástupný obsah 2">
            <a:extLst>
              <a:ext uri="{FF2B5EF4-FFF2-40B4-BE49-F238E27FC236}">
                <a16:creationId xmlns:a16="http://schemas.microsoft.com/office/drawing/2014/main" id="{A830CBAE-413A-A297-E3C5-26DF6429ABBE}"/>
              </a:ext>
            </a:extLst>
          </p:cNvPr>
          <p:cNvSpPr>
            <a:spLocks noGrp="1"/>
          </p:cNvSpPr>
          <p:nvPr>
            <p:ph idx="1"/>
          </p:nvPr>
        </p:nvSpPr>
        <p:spPr>
          <a:xfrm>
            <a:off x="5302332" y="838199"/>
            <a:ext cx="6051468" cy="5338763"/>
          </a:xfrm>
        </p:spPr>
        <p:txBody>
          <a:bodyPr anchor="ctr">
            <a:normAutofit/>
          </a:bodyPr>
          <a:lstStyle/>
          <a:p>
            <a:r>
              <a:rPr lang="cs-CZ" sz="2000" b="1"/>
              <a:t>Příběh je sled událostí, které jsou provázány časovými a zpravidla i příčinnými vztahy. Událostí přitom rozumíme nějaký v čase změněný stav.</a:t>
            </a:r>
            <a:endParaRPr lang="cs-CZ" sz="2000"/>
          </a:p>
        </p:txBody>
      </p:sp>
    </p:spTree>
    <p:extLst>
      <p:ext uri="{BB962C8B-B14F-4D97-AF65-F5344CB8AC3E}">
        <p14:creationId xmlns:p14="http://schemas.microsoft.com/office/powerpoint/2010/main" val="2749487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54A8910E-91D6-A152-4985-96E7631E04BA}"/>
              </a:ext>
            </a:extLst>
          </p:cNvPr>
          <p:cNvSpPr>
            <a:spLocks noGrp="1"/>
          </p:cNvSpPr>
          <p:nvPr>
            <p:ph type="title"/>
          </p:nvPr>
        </p:nvSpPr>
        <p:spPr>
          <a:xfrm>
            <a:off x="838200" y="838199"/>
            <a:ext cx="4191000" cy="5338763"/>
          </a:xfrm>
        </p:spPr>
        <p:txBody>
          <a:bodyPr>
            <a:normAutofit/>
          </a:bodyPr>
          <a:lstStyle/>
          <a:p>
            <a:r>
              <a:rPr lang="cs-CZ" dirty="0"/>
              <a:t>Události - didaktické využití - instrukce pro žáky </a:t>
            </a:r>
          </a:p>
        </p:txBody>
      </p:sp>
      <p:sp>
        <p:nvSpPr>
          <p:cNvPr id="3" name="Zástupný obsah 2">
            <a:extLst>
              <a:ext uri="{FF2B5EF4-FFF2-40B4-BE49-F238E27FC236}">
                <a16:creationId xmlns:a16="http://schemas.microsoft.com/office/drawing/2014/main" id="{3B808A9E-6606-B637-DDBE-C43E03BFEAF2}"/>
              </a:ext>
            </a:extLst>
          </p:cNvPr>
          <p:cNvSpPr>
            <a:spLocks noGrp="1"/>
          </p:cNvSpPr>
          <p:nvPr>
            <p:ph idx="1"/>
          </p:nvPr>
        </p:nvSpPr>
        <p:spPr>
          <a:xfrm>
            <a:off x="5302332" y="838199"/>
            <a:ext cx="6051468" cy="5338763"/>
          </a:xfrm>
        </p:spPr>
        <p:txBody>
          <a:bodyPr anchor="ctr">
            <a:normAutofit/>
          </a:bodyPr>
          <a:lstStyle/>
          <a:p>
            <a:r>
              <a:rPr lang="cs-CZ" sz="2000"/>
              <a:t>Viz soubor „Tobiáš Lollness_Instrukce“</a:t>
            </a:r>
          </a:p>
        </p:txBody>
      </p:sp>
    </p:spTree>
    <p:extLst>
      <p:ext uri="{BB962C8B-B14F-4D97-AF65-F5344CB8AC3E}">
        <p14:creationId xmlns:p14="http://schemas.microsoft.com/office/powerpoint/2010/main" val="47690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CA701D9-4359-839E-C0AB-49464BA74016}"/>
              </a:ext>
            </a:extLst>
          </p:cNvPr>
          <p:cNvSpPr>
            <a:spLocks noGrp="1"/>
          </p:cNvSpPr>
          <p:nvPr>
            <p:ph type="title"/>
          </p:nvPr>
        </p:nvSpPr>
        <p:spPr>
          <a:xfrm>
            <a:off x="572493" y="238539"/>
            <a:ext cx="11018520" cy="1434415"/>
          </a:xfrm>
        </p:spPr>
        <p:txBody>
          <a:bodyPr anchor="b">
            <a:normAutofit/>
          </a:bodyPr>
          <a:lstStyle/>
          <a:p>
            <a:r>
              <a:rPr lang="cs-CZ" sz="4600" dirty="0"/>
              <a:t>Výstupy RVP G související s interpretací literárního vyprávění </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2">
            <a:extLst>
              <a:ext uri="{FF2B5EF4-FFF2-40B4-BE49-F238E27FC236}">
                <a16:creationId xmlns:a16="http://schemas.microsoft.com/office/drawing/2014/main" id="{B204AFBF-B586-2BD6-AFD4-01C4681C47AB}"/>
              </a:ext>
            </a:extLst>
          </p:cNvPr>
          <p:cNvSpPr>
            <a:spLocks noGrp="1" noChangeArrowheads="1"/>
          </p:cNvSpPr>
          <p:nvPr>
            <p:ph idx="1"/>
          </p:nvPr>
        </p:nvSpPr>
        <p:spPr bwMode="auto">
          <a:xfrm>
            <a:off x="572493" y="2071316"/>
            <a:ext cx="6713552" cy="411917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cs-CZ" altLang="cs-CZ" sz="1700" b="0" i="0" u="none" strike="noStrike" cap="none" normalizeH="0" baseline="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rozliší a specifikuje jednotky vyprávění (časoprostor, vypravěč, postavy) a zhodnotí jejich funkci a účinek na čtenáře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rozezná typy promluv a vyprávěcí způsoby a posoudí jejich funkci v konkrétním textu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při interpretaci literárního textu uplatňuje znalosti o struktuře literárního textu a literárněvědných pojmech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interpretuje literární text a diskutuje o jeho významu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rozpozná významotvorné prvky textu a interpretuje jejich funkci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analyzuje roli vypravěče a perspektivy při utváření významu textu </a:t>
            </a:r>
          </a:p>
          <a:p>
            <a:pPr marL="0" marR="0" lvl="0" indent="0" defTabSz="914400" rtl="0" eaLnBrk="0" fontAlgn="base" latinLnBrk="0" hangingPunct="0">
              <a:spcBef>
                <a:spcPct val="0"/>
              </a:spcBef>
              <a:spcAft>
                <a:spcPts val="600"/>
              </a:spcAft>
              <a:buClrTx/>
              <a:buSzTx/>
              <a:buFontTx/>
              <a:buChar char="•"/>
              <a:tabLst/>
            </a:pPr>
            <a:r>
              <a:rPr kumimoji="0" lang="cs-CZ" altLang="cs-CZ" sz="1700" b="0" i="0" u="none" strike="noStrike" cap="none" normalizeH="0" baseline="0">
                <a:ln>
                  <a:noFill/>
                </a:ln>
                <a:effectLst/>
                <a:latin typeface="Arial" panose="020B0604020202020204" pitchFamily="34" charset="0"/>
              </a:rPr>
              <a:t> formuluje vlastní čtenářskou zkušenost a opírá o ni interpretaci </a:t>
            </a:r>
          </a:p>
        </p:txBody>
      </p:sp>
      <p:pic>
        <p:nvPicPr>
          <p:cNvPr id="5" name="Picture 4" descr="Abstraktní rozostřená veřejná knihovna s policemi knih">
            <a:extLst>
              <a:ext uri="{FF2B5EF4-FFF2-40B4-BE49-F238E27FC236}">
                <a16:creationId xmlns:a16="http://schemas.microsoft.com/office/drawing/2014/main" id="{54541F3B-8E72-52A1-179F-105446CBA502}"/>
              </a:ext>
            </a:extLst>
          </p:cNvPr>
          <p:cNvPicPr>
            <a:picLocks noChangeAspect="1"/>
          </p:cNvPicPr>
          <p:nvPr/>
        </p:nvPicPr>
        <p:blipFill rotWithShape="1">
          <a:blip r:embed="rId2"/>
          <a:srcRect l="6799" r="28985"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7684946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34C5E28B-363D-7DFE-3B1D-497F3A28512A}"/>
              </a:ext>
            </a:extLst>
          </p:cNvPr>
          <p:cNvSpPr>
            <a:spLocks noGrp="1"/>
          </p:cNvSpPr>
          <p:nvPr>
            <p:ph type="title"/>
          </p:nvPr>
        </p:nvSpPr>
        <p:spPr>
          <a:xfrm>
            <a:off x="838200" y="838199"/>
            <a:ext cx="4191000" cy="5338763"/>
          </a:xfrm>
        </p:spPr>
        <p:txBody>
          <a:bodyPr>
            <a:normAutofit/>
          </a:bodyPr>
          <a:lstStyle/>
          <a:p>
            <a:r>
              <a:rPr lang="cs-CZ" dirty="0"/>
              <a:t>Události - možné řešení - současnost vyprávění</a:t>
            </a:r>
          </a:p>
        </p:txBody>
      </p:sp>
      <p:sp>
        <p:nvSpPr>
          <p:cNvPr id="3" name="Zástupný obsah 2">
            <a:extLst>
              <a:ext uri="{FF2B5EF4-FFF2-40B4-BE49-F238E27FC236}">
                <a16:creationId xmlns:a16="http://schemas.microsoft.com/office/drawing/2014/main" id="{12DC4E3E-CE93-70B9-DB71-89BB4C1BEFF8}"/>
              </a:ext>
            </a:extLst>
          </p:cNvPr>
          <p:cNvSpPr>
            <a:spLocks noGrp="1"/>
          </p:cNvSpPr>
          <p:nvPr>
            <p:ph idx="1"/>
          </p:nvPr>
        </p:nvSpPr>
        <p:spPr>
          <a:xfrm>
            <a:off x="5302332" y="838199"/>
            <a:ext cx="6051468" cy="5338763"/>
          </a:xfrm>
        </p:spPr>
        <p:txBody>
          <a:bodyPr anchor="ctr">
            <a:normAutofit/>
          </a:bodyPr>
          <a:lstStyle/>
          <a:p>
            <a:pPr lvl="0"/>
            <a:r>
              <a:rPr lang="cs-CZ" sz="2000" b="1" dirty="0"/>
              <a:t>Tobiáš se ukrývá v kůře</a:t>
            </a:r>
            <a:br>
              <a:rPr lang="cs-CZ" sz="2000" dirty="0"/>
            </a:br>
            <a:r>
              <a:rPr lang="cs-CZ" sz="2000" dirty="0"/>
              <a:t>→ změna: je v ohrožení a skrývá se </a:t>
            </a:r>
          </a:p>
          <a:p>
            <a:pPr lvl="0"/>
            <a:r>
              <a:rPr lang="cs-CZ" sz="2000" b="1" dirty="0"/>
              <a:t>Je zraněný po předchozí události (útěku/štvanici)</a:t>
            </a:r>
            <a:br>
              <a:rPr lang="cs-CZ" sz="2000" dirty="0"/>
            </a:br>
            <a:r>
              <a:rPr lang="cs-CZ" sz="2000" dirty="0"/>
              <a:t>→ změna: z bezpečí → do stavu zranění a ohrožení </a:t>
            </a:r>
          </a:p>
          <a:p>
            <a:pPr lvl="0"/>
            <a:r>
              <a:rPr lang="cs-CZ" sz="2000" b="1" dirty="0"/>
              <a:t>Uslyší pronásledovatele</a:t>
            </a:r>
            <a:br>
              <a:rPr lang="cs-CZ" sz="2000" dirty="0"/>
            </a:br>
            <a:r>
              <a:rPr lang="cs-CZ" sz="2000" dirty="0"/>
              <a:t>→ změna: z nejistoty → potvrzení, že ho hledají </a:t>
            </a:r>
          </a:p>
          <a:p>
            <a:pPr lvl="0"/>
            <a:r>
              <a:rPr lang="cs-CZ" sz="2000" b="1" dirty="0"/>
              <a:t>Pronásledovatelé se přibližují a chtějí ho chytit</a:t>
            </a:r>
            <a:br>
              <a:rPr lang="cs-CZ" sz="2000" dirty="0"/>
            </a:br>
            <a:r>
              <a:rPr lang="cs-CZ" sz="2000" dirty="0"/>
              <a:t>→ změna: hrozba se konkretizuje </a:t>
            </a:r>
          </a:p>
          <a:p>
            <a:pPr lvl="0"/>
            <a:r>
              <a:rPr lang="cs-CZ" sz="2000" b="1" dirty="0"/>
              <a:t>Tobiáš rozpozná mezi nimi Lea</a:t>
            </a:r>
            <a:br>
              <a:rPr lang="cs-CZ" sz="2000" dirty="0"/>
            </a:br>
            <a:r>
              <a:rPr lang="cs-CZ" sz="2000" dirty="0"/>
              <a:t>→ zásadní změna: nepřítel = bývalý přítel </a:t>
            </a:r>
          </a:p>
          <a:p>
            <a:endParaRPr lang="cs-CZ" sz="2000" dirty="0"/>
          </a:p>
        </p:txBody>
      </p:sp>
    </p:spTree>
    <p:extLst>
      <p:ext uri="{BB962C8B-B14F-4D97-AF65-F5344CB8AC3E}">
        <p14:creationId xmlns:p14="http://schemas.microsoft.com/office/powerpoint/2010/main" val="46425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B8966EAD-1CD1-A0F6-DF4D-9A487394D4FF}"/>
              </a:ext>
            </a:extLst>
          </p:cNvPr>
          <p:cNvSpPr>
            <a:spLocks noGrp="1"/>
          </p:cNvSpPr>
          <p:nvPr>
            <p:ph type="title"/>
          </p:nvPr>
        </p:nvSpPr>
        <p:spPr>
          <a:xfrm>
            <a:off x="838200" y="838199"/>
            <a:ext cx="4191000" cy="5338763"/>
          </a:xfrm>
        </p:spPr>
        <p:txBody>
          <a:bodyPr>
            <a:normAutofit/>
          </a:bodyPr>
          <a:lstStyle/>
          <a:p>
            <a:r>
              <a:rPr lang="cs-CZ" dirty="0"/>
              <a:t>Události - možné řešení - minulost vyprávění </a:t>
            </a:r>
          </a:p>
        </p:txBody>
      </p:sp>
      <p:sp>
        <p:nvSpPr>
          <p:cNvPr id="3" name="Zástupný obsah 2">
            <a:extLst>
              <a:ext uri="{FF2B5EF4-FFF2-40B4-BE49-F238E27FC236}">
                <a16:creationId xmlns:a16="http://schemas.microsoft.com/office/drawing/2014/main" id="{27DFBB7C-B068-8667-FAF2-09A64423F709}"/>
              </a:ext>
            </a:extLst>
          </p:cNvPr>
          <p:cNvSpPr>
            <a:spLocks noGrp="1"/>
          </p:cNvSpPr>
          <p:nvPr>
            <p:ph idx="1"/>
          </p:nvPr>
        </p:nvSpPr>
        <p:spPr>
          <a:xfrm>
            <a:off x="5302332" y="838199"/>
            <a:ext cx="6051468" cy="5338763"/>
          </a:xfrm>
        </p:spPr>
        <p:txBody>
          <a:bodyPr anchor="ctr">
            <a:normAutofit/>
          </a:bodyPr>
          <a:lstStyle/>
          <a:p>
            <a:pPr lvl="0"/>
            <a:r>
              <a:rPr lang="cs-CZ" b="1" dirty="0"/>
              <a:t>Vznik přátelství s Leem</a:t>
            </a:r>
            <a:br>
              <a:rPr lang="cs-CZ" dirty="0"/>
            </a:br>
            <a:r>
              <a:rPr lang="cs-CZ" dirty="0"/>
              <a:t>→ změna: z neznámých → přátelé </a:t>
            </a:r>
          </a:p>
          <a:p>
            <a:pPr lvl="0"/>
            <a:r>
              <a:rPr lang="cs-CZ" b="1" dirty="0"/>
              <a:t>Společné schování (</a:t>
            </a:r>
            <a:r>
              <a:rPr lang="cs-CZ" b="1" dirty="0" err="1"/>
              <a:t>Tobaleo</a:t>
            </a:r>
            <a:r>
              <a:rPr lang="cs-CZ" b="1" dirty="0"/>
              <a:t>)</a:t>
            </a:r>
            <a:br>
              <a:rPr lang="cs-CZ" dirty="0"/>
            </a:br>
            <a:r>
              <a:rPr lang="cs-CZ" dirty="0"/>
              <a:t>→ změna: pokus zabránit rozdělení </a:t>
            </a:r>
          </a:p>
          <a:p>
            <a:pPr lvl="0"/>
            <a:r>
              <a:rPr lang="cs-CZ" b="1" dirty="0"/>
              <a:t>Otec pláče (reakce na situaci)</a:t>
            </a:r>
            <a:br>
              <a:rPr lang="cs-CZ" dirty="0"/>
            </a:br>
            <a:r>
              <a:rPr lang="cs-CZ" dirty="0"/>
              <a:t>→ změna: narušení běžné role autority </a:t>
            </a:r>
          </a:p>
          <a:p>
            <a:pPr lvl="0"/>
            <a:r>
              <a:rPr lang="cs-CZ" b="1" dirty="0"/>
              <a:t>Mšice Lima zaútočí na Tobiáše</a:t>
            </a:r>
            <a:br>
              <a:rPr lang="cs-CZ" dirty="0"/>
            </a:br>
            <a:r>
              <a:rPr lang="cs-CZ" dirty="0"/>
              <a:t>→ změna: z bezpečného vztahu → ohrožení </a:t>
            </a:r>
          </a:p>
          <a:p>
            <a:pPr lvl="0"/>
            <a:r>
              <a:rPr lang="cs-CZ" b="1" dirty="0"/>
              <a:t>Lima je následně odstraněna</a:t>
            </a:r>
            <a:br>
              <a:rPr lang="cs-CZ" dirty="0"/>
            </a:br>
            <a:r>
              <a:rPr lang="cs-CZ" dirty="0"/>
              <a:t>→ změna: ztráta „domácího“ zvířete</a:t>
            </a:r>
          </a:p>
          <a:p>
            <a:endParaRPr lang="cs-CZ" sz="2000" dirty="0"/>
          </a:p>
        </p:txBody>
      </p:sp>
    </p:spTree>
    <p:extLst>
      <p:ext uri="{BB962C8B-B14F-4D97-AF65-F5344CB8AC3E}">
        <p14:creationId xmlns:p14="http://schemas.microsoft.com/office/powerpoint/2010/main" val="27414560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Nadpis 1">
            <a:extLst>
              <a:ext uri="{FF2B5EF4-FFF2-40B4-BE49-F238E27FC236}">
                <a16:creationId xmlns:a16="http://schemas.microsoft.com/office/drawing/2014/main" id="{55341309-0CB7-04F8-0B66-2CE9AD1942BF}"/>
              </a:ext>
            </a:extLst>
          </p:cNvPr>
          <p:cNvSpPr>
            <a:spLocks noGrp="1"/>
          </p:cNvSpPr>
          <p:nvPr>
            <p:ph type="title"/>
          </p:nvPr>
        </p:nvSpPr>
        <p:spPr>
          <a:xfrm>
            <a:off x="838200" y="838199"/>
            <a:ext cx="4191000" cy="5338763"/>
          </a:xfrm>
        </p:spPr>
        <p:txBody>
          <a:bodyPr>
            <a:normAutofit/>
          </a:bodyPr>
          <a:lstStyle/>
          <a:p>
            <a:r>
              <a:rPr lang="cs-CZ" dirty="0"/>
              <a:t>Další využití této aktivity </a:t>
            </a:r>
          </a:p>
        </p:txBody>
      </p:sp>
      <p:sp>
        <p:nvSpPr>
          <p:cNvPr id="3" name="Zástupný obsah 2">
            <a:extLst>
              <a:ext uri="{FF2B5EF4-FFF2-40B4-BE49-F238E27FC236}">
                <a16:creationId xmlns:a16="http://schemas.microsoft.com/office/drawing/2014/main" id="{15839760-2767-AA13-AEC3-129B2F8867F2}"/>
              </a:ext>
            </a:extLst>
          </p:cNvPr>
          <p:cNvSpPr>
            <a:spLocks noGrp="1"/>
          </p:cNvSpPr>
          <p:nvPr>
            <p:ph idx="1"/>
          </p:nvPr>
        </p:nvSpPr>
        <p:spPr>
          <a:xfrm>
            <a:off x="5302332" y="838199"/>
            <a:ext cx="6051468" cy="5338763"/>
          </a:xfrm>
        </p:spPr>
        <p:txBody>
          <a:bodyPr anchor="ctr">
            <a:normAutofit/>
          </a:bodyPr>
          <a:lstStyle/>
          <a:p>
            <a:r>
              <a:rPr lang="cs-CZ" sz="2000" dirty="0"/>
              <a:t>Uvědomění si rozdílu mezi fabulí a syžetem </a:t>
            </a:r>
          </a:p>
          <a:p>
            <a:r>
              <a:rPr lang="cs-CZ" sz="2000" dirty="0"/>
              <a:t>Dají se dále rozlišovat události jádrové a okrajové (hlavní a vedlejší), ty, které posouvají příběh dál, a ty, které plní jinou funkci</a:t>
            </a:r>
          </a:p>
          <a:p>
            <a:endParaRPr lang="cs-CZ" sz="2000" dirty="0"/>
          </a:p>
          <a:p>
            <a:r>
              <a:rPr lang="cs-CZ" sz="2000" dirty="0"/>
              <a:t>Odlišení toho, co není událostí ve vyprávění, ale plní v literárním textu další důležité funkce (podílí se např. na atmosféře, charakteristice postavy apod.): </a:t>
            </a:r>
          </a:p>
          <a:p>
            <a:pPr lvl="1"/>
            <a:r>
              <a:rPr lang="cs-CZ" sz="2000" dirty="0"/>
              <a:t>popisy (noc, hvězdy, tělo) </a:t>
            </a:r>
          </a:p>
          <a:p>
            <a:pPr lvl="1"/>
            <a:r>
              <a:rPr lang="cs-CZ" sz="2000" dirty="0"/>
              <a:t>pocity (strach, smutek) </a:t>
            </a:r>
          </a:p>
          <a:p>
            <a:pPr lvl="1"/>
            <a:r>
              <a:rPr lang="cs-CZ" sz="2000" dirty="0"/>
              <a:t>úvahy („jestli zavřu oči…“) </a:t>
            </a:r>
          </a:p>
          <a:p>
            <a:endParaRPr lang="cs-CZ" sz="2000" dirty="0"/>
          </a:p>
        </p:txBody>
      </p:sp>
    </p:spTree>
    <p:extLst>
      <p:ext uri="{BB962C8B-B14F-4D97-AF65-F5344CB8AC3E}">
        <p14:creationId xmlns:p14="http://schemas.microsoft.com/office/powerpoint/2010/main" val="1061145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97264A61-6AE3-4DC0-A455-5EDC604E39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2F23900D-D5D0-4EE8-80F4-D25038DE2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C55310DE-258B-4134-9DA8-DC4C2D0EBE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D691EE10-D5F3-48FA-BE55-F24A0BE59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7EF3BBC7-022F-4CD5-BE8E-BD8206C4BB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A877CB3E-FE2B-43A7-A987-F921A92494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56DD0DE7-785B-D10D-1271-1AB404D0AAA9}"/>
              </a:ext>
            </a:extLst>
          </p:cNvPr>
          <p:cNvSpPr>
            <a:spLocks noGrp="1"/>
          </p:cNvSpPr>
          <p:nvPr>
            <p:ph type="title"/>
          </p:nvPr>
        </p:nvSpPr>
        <p:spPr>
          <a:xfrm>
            <a:off x="1012644" y="841664"/>
            <a:ext cx="5155073" cy="5156800"/>
          </a:xfrm>
        </p:spPr>
        <p:txBody>
          <a:bodyPr vert="horz" lIns="91440" tIns="45720" rIns="91440" bIns="45720" rtlCol="0" anchor="ctr">
            <a:normAutofit/>
          </a:bodyPr>
          <a:lstStyle/>
          <a:p>
            <a:r>
              <a:rPr lang="en-US" sz="4800" kern="1200">
                <a:solidFill>
                  <a:schemeClr val="bg1"/>
                </a:solidFill>
                <a:latin typeface="+mj-lt"/>
                <a:ea typeface="+mj-ea"/>
                <a:cs typeface="+mj-cs"/>
              </a:rPr>
              <a:t>Téma příští přednášky</a:t>
            </a:r>
          </a:p>
        </p:txBody>
      </p:sp>
      <p:sp>
        <p:nvSpPr>
          <p:cNvPr id="3" name="Zástupný obsah 2">
            <a:extLst>
              <a:ext uri="{FF2B5EF4-FFF2-40B4-BE49-F238E27FC236}">
                <a16:creationId xmlns:a16="http://schemas.microsoft.com/office/drawing/2014/main" id="{C6C7E491-764C-0341-5915-0CEB436BB573}"/>
              </a:ext>
            </a:extLst>
          </p:cNvPr>
          <p:cNvSpPr>
            <a:spLocks noGrp="1"/>
          </p:cNvSpPr>
          <p:nvPr>
            <p:ph idx="1"/>
          </p:nvPr>
        </p:nvSpPr>
        <p:spPr>
          <a:xfrm>
            <a:off x="6534687" y="841664"/>
            <a:ext cx="4602517" cy="5156800"/>
          </a:xfrm>
        </p:spPr>
        <p:txBody>
          <a:bodyPr vert="horz" lIns="91440" tIns="45720" rIns="91440" bIns="45720" rtlCol="0" anchor="ctr">
            <a:normAutofit/>
          </a:bodyPr>
          <a:lstStyle/>
          <a:p>
            <a:pPr marL="0" indent="0">
              <a:buNone/>
            </a:pPr>
            <a:r>
              <a:rPr lang="en-US" sz="2400" kern="1200">
                <a:solidFill>
                  <a:schemeClr val="bg1"/>
                </a:solidFill>
                <a:latin typeface="+mn-lt"/>
                <a:ea typeface="+mn-ea"/>
                <a:cs typeface="+mn-cs"/>
              </a:rPr>
              <a:t>(Didaktická) interpretace, její výuka a hodnocení</a:t>
            </a:r>
          </a:p>
        </p:txBody>
      </p:sp>
    </p:spTree>
    <p:extLst>
      <p:ext uri="{BB962C8B-B14F-4D97-AF65-F5344CB8AC3E}">
        <p14:creationId xmlns:p14="http://schemas.microsoft.com/office/powerpoint/2010/main" val="2688342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6896BC-39DA-28E6-F02E-D18241567461}"/>
              </a:ext>
            </a:extLst>
          </p:cNvPr>
          <p:cNvSpPr>
            <a:spLocks noGrp="1"/>
          </p:cNvSpPr>
          <p:nvPr>
            <p:ph type="title"/>
          </p:nvPr>
        </p:nvSpPr>
        <p:spPr/>
        <p:txBody>
          <a:bodyPr/>
          <a:lstStyle/>
          <a:p>
            <a:r>
              <a:rPr lang="cs-CZ" dirty="0"/>
              <a:t>Odkazy na použitou literaturu</a:t>
            </a:r>
          </a:p>
        </p:txBody>
      </p:sp>
      <p:sp>
        <p:nvSpPr>
          <p:cNvPr id="3" name="Zástupný obsah 2">
            <a:extLst>
              <a:ext uri="{FF2B5EF4-FFF2-40B4-BE49-F238E27FC236}">
                <a16:creationId xmlns:a16="http://schemas.microsoft.com/office/drawing/2014/main" id="{7AA50B5F-DB3E-E22D-8D76-7E137254544E}"/>
              </a:ext>
            </a:extLst>
          </p:cNvPr>
          <p:cNvSpPr>
            <a:spLocks noGrp="1"/>
          </p:cNvSpPr>
          <p:nvPr>
            <p:ph idx="1"/>
          </p:nvPr>
        </p:nvSpPr>
        <p:spPr/>
        <p:txBody>
          <a:bodyPr>
            <a:normAutofit fontScale="55000" lnSpcReduction="20000"/>
          </a:bodyPr>
          <a:lstStyle/>
          <a:p>
            <a:r>
              <a:rPr lang="cs-CZ" sz="2200" cap="all" dirty="0">
                <a:effectLst/>
                <a:latin typeface="+mj-lt"/>
                <a:ea typeface="Times New Roman" panose="02020603050405020304" pitchFamily="18" charset="0"/>
              </a:rPr>
              <a:t>BRUNS</a:t>
            </a:r>
            <a:r>
              <a:rPr lang="cs-CZ" sz="2200" dirty="0">
                <a:effectLst/>
                <a:latin typeface="+mj-lt"/>
                <a:ea typeface="Times New Roman" panose="02020603050405020304" pitchFamily="18" charset="0"/>
              </a:rPr>
              <a:t>, Cristina </a:t>
            </a:r>
            <a:r>
              <a:rPr lang="cs-CZ" sz="2200" dirty="0" err="1">
                <a:effectLst/>
                <a:latin typeface="+mj-lt"/>
                <a:ea typeface="Times New Roman" panose="02020603050405020304" pitchFamily="18" charset="0"/>
              </a:rPr>
              <a:t>Vischer</a:t>
            </a:r>
            <a:r>
              <a:rPr lang="cs-CZ" sz="2200"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Why</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literature</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the</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value</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of</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literary</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reading</a:t>
            </a:r>
            <a:r>
              <a:rPr lang="cs-CZ" sz="2200" i="1" dirty="0">
                <a:effectLst/>
                <a:latin typeface="+mj-lt"/>
                <a:ea typeface="Times New Roman" panose="02020603050405020304" pitchFamily="18" charset="0"/>
              </a:rPr>
              <a:t> and </a:t>
            </a:r>
            <a:r>
              <a:rPr lang="cs-CZ" sz="2200" i="1" dirty="0" err="1">
                <a:effectLst/>
                <a:latin typeface="+mj-lt"/>
                <a:ea typeface="Times New Roman" panose="02020603050405020304" pitchFamily="18" charset="0"/>
              </a:rPr>
              <a:t>what</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it</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means</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for</a:t>
            </a:r>
            <a:r>
              <a:rPr lang="cs-CZ" sz="2200" i="1" dirty="0">
                <a:effectLst/>
                <a:latin typeface="+mj-lt"/>
                <a:ea typeface="Times New Roman" panose="02020603050405020304" pitchFamily="18" charset="0"/>
              </a:rPr>
              <a:t> </a:t>
            </a:r>
            <a:r>
              <a:rPr lang="cs-CZ" sz="2200" i="1" dirty="0" err="1">
                <a:effectLst/>
                <a:latin typeface="+mj-lt"/>
                <a:ea typeface="Times New Roman" panose="02020603050405020304" pitchFamily="18" charset="0"/>
              </a:rPr>
              <a:t>teaching</a:t>
            </a:r>
            <a:r>
              <a:rPr lang="cs-CZ" sz="2200" dirty="0">
                <a:effectLst/>
                <a:latin typeface="+mj-lt"/>
                <a:ea typeface="Times New Roman" panose="02020603050405020304" pitchFamily="18" charset="0"/>
              </a:rPr>
              <a:t>. New York: </a:t>
            </a:r>
            <a:r>
              <a:rPr lang="cs-CZ" sz="2200" dirty="0" err="1">
                <a:effectLst/>
                <a:latin typeface="+mj-lt"/>
                <a:ea typeface="Times New Roman" panose="02020603050405020304" pitchFamily="18" charset="0"/>
              </a:rPr>
              <a:t>Continuum</a:t>
            </a:r>
            <a:r>
              <a:rPr lang="cs-CZ" sz="2200" dirty="0">
                <a:effectLst/>
                <a:latin typeface="+mj-lt"/>
                <a:ea typeface="Times New Roman" panose="02020603050405020304" pitchFamily="18" charset="0"/>
              </a:rPr>
              <a:t>, 2011. </a:t>
            </a:r>
          </a:p>
          <a:p>
            <a:r>
              <a:rPr lang="cs-CZ" sz="2200" cap="all" dirty="0">
                <a:effectLst/>
                <a:latin typeface="+mj-lt"/>
                <a:ea typeface="Times New Roman" panose="02020603050405020304" pitchFamily="18" charset="0"/>
              </a:rPr>
              <a:t>FRYE</a:t>
            </a:r>
            <a:r>
              <a:rPr lang="cs-CZ" sz="2200" dirty="0">
                <a:effectLst/>
                <a:latin typeface="+mj-lt"/>
                <a:ea typeface="Times New Roman" panose="02020603050405020304" pitchFamily="18" charset="0"/>
              </a:rPr>
              <a:t>, </a:t>
            </a:r>
            <a:r>
              <a:rPr lang="cs-CZ" sz="2200" dirty="0" err="1">
                <a:effectLst/>
                <a:latin typeface="+mj-lt"/>
                <a:ea typeface="Times New Roman" panose="02020603050405020304" pitchFamily="18" charset="0"/>
              </a:rPr>
              <a:t>Northrop</a:t>
            </a:r>
            <a:r>
              <a:rPr lang="cs-CZ" sz="2200" dirty="0">
                <a:effectLst/>
                <a:latin typeface="+mj-lt"/>
                <a:ea typeface="Times New Roman" panose="02020603050405020304" pitchFamily="18" charset="0"/>
              </a:rPr>
              <a:t>. </a:t>
            </a:r>
            <a:r>
              <a:rPr lang="cs-CZ" sz="2200" i="1" dirty="0">
                <a:effectLst/>
                <a:latin typeface="+mj-lt"/>
                <a:ea typeface="Times New Roman" panose="02020603050405020304" pitchFamily="18" charset="0"/>
              </a:rPr>
              <a:t>Anatomie kritiky: čtyři eseje</a:t>
            </a:r>
            <a:r>
              <a:rPr lang="cs-CZ" sz="2200" dirty="0">
                <a:effectLst/>
                <a:latin typeface="+mj-lt"/>
                <a:ea typeface="Times New Roman" panose="02020603050405020304" pitchFamily="18" charset="0"/>
              </a:rPr>
              <a:t>. Vyd. 1. Brno: Host, 2003. </a:t>
            </a:r>
          </a:p>
          <a:p>
            <a:r>
              <a:rPr lang="cs-CZ" sz="2200" dirty="0">
                <a:effectLst/>
                <a:highlight>
                  <a:srgbClr val="F7F8FC"/>
                </a:highlight>
                <a:latin typeface="+mj-lt"/>
                <a:ea typeface="Times New Roman" panose="02020603050405020304" pitchFamily="18" charset="0"/>
              </a:rPr>
              <a:t>CHRZ, Vladimír a Ivo ČERMÁK. Žánry příběhů, které žijeme. </a:t>
            </a:r>
            <a:r>
              <a:rPr lang="cs-CZ" sz="2200" i="1" dirty="0">
                <a:effectLst/>
                <a:highlight>
                  <a:srgbClr val="F7F8FC"/>
                </a:highlight>
                <a:latin typeface="+mj-lt"/>
                <a:ea typeface="Times New Roman" panose="02020603050405020304" pitchFamily="18" charset="0"/>
              </a:rPr>
              <a:t>Československá psychologie : Časopis pro psychologickou teorii a praxi</a:t>
            </a:r>
            <a:r>
              <a:rPr lang="cs-CZ" sz="2200" dirty="0">
                <a:effectLst/>
                <a:highlight>
                  <a:srgbClr val="F7F8FC"/>
                </a:highlight>
                <a:latin typeface="+mj-lt"/>
                <a:ea typeface="Times New Roman" panose="02020603050405020304" pitchFamily="18" charset="0"/>
              </a:rPr>
              <a:t>. Praha: Academia, roč. 49/2005, č. 6, s. 481-495. ISSN 0009-062X. 2005.</a:t>
            </a:r>
            <a:endParaRPr lang="cs-CZ" sz="2200" dirty="0">
              <a:effectLst/>
              <a:latin typeface="+mj-lt"/>
              <a:ea typeface="Times New Roman" panose="02020603050405020304" pitchFamily="18" charset="0"/>
            </a:endParaRPr>
          </a:p>
          <a:p>
            <a:r>
              <a:rPr lang="cs-CZ" sz="2200" cap="all" dirty="0">
                <a:effectLst/>
                <a:latin typeface="+mj-lt"/>
                <a:ea typeface="Times New Roman" panose="02020603050405020304" pitchFamily="18" charset="0"/>
              </a:rPr>
              <a:t>KERMODE</a:t>
            </a:r>
            <a:r>
              <a:rPr lang="cs-CZ" sz="2200" dirty="0">
                <a:effectLst/>
                <a:latin typeface="+mj-lt"/>
                <a:ea typeface="Times New Roman" panose="02020603050405020304" pitchFamily="18" charset="0"/>
              </a:rPr>
              <a:t>, Frank. </a:t>
            </a:r>
            <a:r>
              <a:rPr lang="cs-CZ" sz="2200" i="1" dirty="0">
                <a:effectLst/>
                <a:latin typeface="+mj-lt"/>
                <a:ea typeface="Times New Roman" panose="02020603050405020304" pitchFamily="18" charset="0"/>
              </a:rPr>
              <a:t>Smysl konců: studie k teorii fikce</a:t>
            </a:r>
            <a:r>
              <a:rPr lang="cs-CZ" sz="2200" dirty="0">
                <a:effectLst/>
                <a:latin typeface="+mj-lt"/>
                <a:ea typeface="Times New Roman" panose="02020603050405020304" pitchFamily="18" charset="0"/>
              </a:rPr>
              <a:t>. Vyd. 1. Brno: Host, 2007. </a:t>
            </a:r>
          </a:p>
          <a:p>
            <a:r>
              <a:rPr lang="cs-CZ" sz="2200" cap="all" dirty="0">
                <a:effectLst/>
                <a:latin typeface="+mj-lt"/>
                <a:ea typeface="Times New Roman" panose="02020603050405020304" pitchFamily="18" charset="0"/>
              </a:rPr>
              <a:t>LAKOFF</a:t>
            </a:r>
            <a:r>
              <a:rPr lang="cs-CZ" sz="2200" dirty="0">
                <a:effectLst/>
                <a:latin typeface="+mj-lt"/>
                <a:ea typeface="Times New Roman" panose="02020603050405020304" pitchFamily="18" charset="0"/>
              </a:rPr>
              <a:t>, George a </a:t>
            </a:r>
            <a:r>
              <a:rPr lang="cs-CZ" sz="2200" cap="all" dirty="0">
                <a:effectLst/>
                <a:latin typeface="+mj-lt"/>
                <a:ea typeface="Times New Roman" panose="02020603050405020304" pitchFamily="18" charset="0"/>
              </a:rPr>
              <a:t>JOHNSON</a:t>
            </a:r>
            <a:r>
              <a:rPr lang="cs-CZ" sz="2200" dirty="0">
                <a:effectLst/>
                <a:latin typeface="+mj-lt"/>
                <a:ea typeface="Times New Roman" panose="02020603050405020304" pitchFamily="18" charset="0"/>
              </a:rPr>
              <a:t>, Mark. </a:t>
            </a:r>
            <a:r>
              <a:rPr lang="cs-CZ" sz="2200" i="1" dirty="0">
                <a:effectLst/>
                <a:latin typeface="+mj-lt"/>
                <a:ea typeface="Times New Roman" panose="02020603050405020304" pitchFamily="18" charset="0"/>
              </a:rPr>
              <a:t>Metafory, kterými žijeme</a:t>
            </a:r>
            <a:r>
              <a:rPr lang="cs-CZ" sz="2200" dirty="0">
                <a:effectLst/>
                <a:latin typeface="+mj-lt"/>
                <a:ea typeface="Times New Roman" panose="02020603050405020304" pitchFamily="18" charset="0"/>
              </a:rPr>
              <a:t>. Překlad Mirek Čejka. Vyd. 1. Brno: Host, 2002. </a:t>
            </a:r>
          </a:p>
          <a:p>
            <a:pPr>
              <a:lnSpc>
                <a:spcPct val="150000"/>
              </a:lnSpc>
              <a:spcAft>
                <a:spcPts val="800"/>
              </a:spcAft>
            </a:pPr>
            <a:r>
              <a:rPr lang="cs-CZ" sz="2200" dirty="0">
                <a:effectLst/>
                <a:latin typeface="+mj-lt"/>
                <a:ea typeface="Calibri" panose="020F0502020204030204" pitchFamily="34" charset="0"/>
                <a:cs typeface="Times New Roman" panose="02020603050405020304" pitchFamily="18" charset="0"/>
              </a:rPr>
              <a:t>NAKLÁDALOVÁ, T., POLÁKOVÁ, I. a kol. (2019): </a:t>
            </a:r>
            <a:r>
              <a:rPr lang="cs-CZ" sz="2200" i="1" dirty="0">
                <a:effectLst/>
                <a:latin typeface="+mj-lt"/>
                <a:ea typeface="Calibri" panose="020F0502020204030204" pitchFamily="34" charset="0"/>
                <a:cs typeface="Times New Roman" panose="02020603050405020304" pitchFamily="18" charset="0"/>
              </a:rPr>
              <a:t>Učíme se příběhem I: Program pro 5. ročník.</a:t>
            </a:r>
            <a:r>
              <a:rPr lang="cs-CZ" sz="2200" dirty="0">
                <a:effectLst/>
                <a:latin typeface="+mj-lt"/>
                <a:ea typeface="Calibri" panose="020F0502020204030204" pitchFamily="34" charset="0"/>
                <a:cs typeface="Times New Roman" panose="02020603050405020304" pitchFamily="18" charset="0"/>
              </a:rPr>
              <a:t> Výstup z projektu Učíme se příběhem. Dostupné z: </a:t>
            </a:r>
            <a:r>
              <a:rPr lang="cs-CZ" sz="2200" dirty="0">
                <a:effectLst/>
                <a:latin typeface="+mj-lt"/>
                <a:ea typeface="Calibri" panose="020F0502020204030204" pitchFamily="34" charset="0"/>
                <a:cs typeface="Times New Roman" panose="02020603050405020304" pitchFamily="18" charset="0"/>
                <a:hlinkClick r:id="rId2"/>
              </a:rPr>
              <a:t>https://databaze.opvvv.msmt.cz/projekt/6058</a:t>
            </a:r>
            <a:endParaRPr lang="cs-CZ" sz="2200" dirty="0">
              <a:effectLst/>
              <a:latin typeface="+mj-lt"/>
              <a:ea typeface="Calibri" panose="020F0502020204030204" pitchFamily="34" charset="0"/>
              <a:cs typeface="Times New Roman" panose="02020603050405020304" pitchFamily="18" charset="0"/>
            </a:endParaRPr>
          </a:p>
          <a:p>
            <a:pPr>
              <a:lnSpc>
                <a:spcPct val="150000"/>
              </a:lnSpc>
              <a:spcAft>
                <a:spcPts val="800"/>
              </a:spcAft>
            </a:pPr>
            <a:r>
              <a:rPr lang="cs-CZ" sz="2200" dirty="0">
                <a:effectLst/>
                <a:latin typeface="+mj-lt"/>
                <a:ea typeface="Calibri" panose="020F0502020204030204" pitchFamily="34" charset="0"/>
                <a:cs typeface="Times New Roman" panose="02020603050405020304" pitchFamily="18" charset="0"/>
              </a:rPr>
              <a:t>NAKLÁDALOVÁ, T. a kol. (2021): </a:t>
            </a:r>
            <a:r>
              <a:rPr lang="cs-CZ" sz="2200" i="1" dirty="0">
                <a:effectLst/>
                <a:latin typeface="+mj-lt"/>
                <a:ea typeface="Calibri" panose="020F0502020204030204" pitchFamily="34" charset="0"/>
                <a:cs typeface="Times New Roman" panose="02020603050405020304" pitchFamily="18" charset="0"/>
              </a:rPr>
              <a:t>Učíme se příběhem II: Program pro 6. a 7. ročník.</a:t>
            </a:r>
            <a:r>
              <a:rPr lang="cs-CZ" sz="2200" dirty="0">
                <a:effectLst/>
                <a:latin typeface="+mj-lt"/>
                <a:ea typeface="Calibri" panose="020F0502020204030204" pitchFamily="34" charset="0"/>
                <a:cs typeface="Times New Roman" panose="02020603050405020304" pitchFamily="18" charset="0"/>
              </a:rPr>
              <a:t> Výstup z projektu Učíme se příběhem. Dostupné z: </a:t>
            </a:r>
            <a:r>
              <a:rPr lang="cs-CZ" sz="2200" dirty="0">
                <a:effectLst/>
                <a:latin typeface="+mj-lt"/>
                <a:ea typeface="Calibri" panose="020F0502020204030204" pitchFamily="34" charset="0"/>
                <a:cs typeface="Times New Roman" panose="02020603050405020304" pitchFamily="18" charset="0"/>
                <a:hlinkClick r:id="rId2"/>
              </a:rPr>
              <a:t>https://databaze.opvvv.msmt.cz/projekt/6058</a:t>
            </a:r>
            <a:endParaRPr lang="cs-CZ" sz="2200" dirty="0">
              <a:effectLst/>
              <a:latin typeface="+mj-lt"/>
              <a:ea typeface="Calibri" panose="020F0502020204030204" pitchFamily="34" charset="0"/>
              <a:cs typeface="Times New Roman" panose="02020603050405020304" pitchFamily="18" charset="0"/>
            </a:endParaRPr>
          </a:p>
          <a:p>
            <a:pPr>
              <a:lnSpc>
                <a:spcPct val="150000"/>
              </a:lnSpc>
              <a:spcAft>
                <a:spcPts val="800"/>
              </a:spcAft>
            </a:pPr>
            <a:r>
              <a:rPr lang="cs-CZ" sz="2200" cap="all" dirty="0">
                <a:effectLst/>
                <a:latin typeface="+mj-lt"/>
                <a:ea typeface="Times New Roman" panose="02020603050405020304" pitchFamily="18" charset="0"/>
              </a:rPr>
              <a:t>PAVEL</a:t>
            </a:r>
            <a:r>
              <a:rPr lang="cs-CZ" sz="2200" dirty="0">
                <a:effectLst/>
                <a:latin typeface="+mj-lt"/>
                <a:ea typeface="Times New Roman" panose="02020603050405020304" pitchFamily="18" charset="0"/>
              </a:rPr>
              <a:t>, Thomas G. </a:t>
            </a:r>
            <a:r>
              <a:rPr lang="cs-CZ" sz="2200" i="1" dirty="0">
                <a:effectLst/>
                <a:latin typeface="+mj-lt"/>
                <a:ea typeface="Times New Roman" panose="02020603050405020304" pitchFamily="18" charset="0"/>
              </a:rPr>
              <a:t>Román: morálka a svoboda</a:t>
            </a:r>
            <a:r>
              <a:rPr lang="cs-CZ" sz="2200" dirty="0">
                <a:effectLst/>
                <a:latin typeface="+mj-lt"/>
                <a:ea typeface="Times New Roman" panose="02020603050405020304" pitchFamily="18" charset="0"/>
              </a:rPr>
              <a:t>. </a:t>
            </a:r>
            <a:r>
              <a:rPr lang="cs-CZ" sz="2200">
                <a:effectLst/>
                <a:latin typeface="+mj-lt"/>
                <a:ea typeface="Times New Roman" panose="02020603050405020304" pitchFamily="18" charset="0"/>
              </a:rPr>
              <a:t>Praha: Ústav pro českou literaturu AV ČR, 2009. </a:t>
            </a:r>
            <a:endParaRPr lang="cs-CZ" sz="2200" dirty="0">
              <a:effectLst/>
              <a:latin typeface="+mj-lt"/>
              <a:ea typeface="Calibri" panose="020F0502020204030204" pitchFamily="34" charset="0"/>
              <a:cs typeface="Times New Roman" panose="02020603050405020304" pitchFamily="18" charset="0"/>
            </a:endParaRPr>
          </a:p>
          <a:p>
            <a:pPr>
              <a:lnSpc>
                <a:spcPct val="150000"/>
              </a:lnSpc>
              <a:spcAft>
                <a:spcPts val="800"/>
              </a:spcAft>
            </a:pPr>
            <a:r>
              <a:rPr lang="cs-CZ" sz="2200" dirty="0">
                <a:effectLst/>
                <a:latin typeface="+mj-lt"/>
                <a:ea typeface="Calibri" panose="020F0502020204030204" pitchFamily="34" charset="0"/>
                <a:cs typeface="Times New Roman" panose="02020603050405020304" pitchFamily="18" charset="0"/>
              </a:rPr>
              <a:t>POLÁKOVÁ, I. a kol. (2021): </a:t>
            </a:r>
            <a:r>
              <a:rPr lang="cs-CZ" sz="2200" i="1" dirty="0">
                <a:effectLst/>
                <a:latin typeface="+mj-lt"/>
                <a:ea typeface="Calibri" panose="020F0502020204030204" pitchFamily="34" charset="0"/>
                <a:cs typeface="Times New Roman" panose="02020603050405020304" pitchFamily="18" charset="0"/>
              </a:rPr>
              <a:t>Učíme se příběhem III: Program pro 8. a 9. ročník</a:t>
            </a:r>
            <a:r>
              <a:rPr lang="cs-CZ" sz="2200" dirty="0">
                <a:effectLst/>
                <a:latin typeface="+mj-lt"/>
                <a:ea typeface="Calibri" panose="020F0502020204030204" pitchFamily="34" charset="0"/>
                <a:cs typeface="Times New Roman" panose="02020603050405020304" pitchFamily="18" charset="0"/>
              </a:rPr>
              <a:t>. Výstupy projektu Učíme se příběhem. Dostupné z: https://databaze.opvvv.msmt.cz/projekt/6058</a:t>
            </a:r>
            <a:endParaRPr lang="cs-CZ" sz="2200" dirty="0">
              <a:effectLst/>
              <a:latin typeface="+mj-lt"/>
              <a:ea typeface="Times New Roman" panose="02020603050405020304" pitchFamily="18" charset="0"/>
            </a:endParaRPr>
          </a:p>
          <a:p>
            <a:r>
              <a:rPr lang="cs-CZ" sz="2200" cap="all" dirty="0">
                <a:effectLst/>
                <a:highlight>
                  <a:srgbClr val="FFFFFF"/>
                </a:highlight>
                <a:latin typeface="+mj-lt"/>
                <a:ea typeface="Times New Roman" panose="02020603050405020304" pitchFamily="18" charset="0"/>
              </a:rPr>
              <a:t>TURNER</a:t>
            </a:r>
            <a:r>
              <a:rPr lang="cs-CZ" sz="2200" dirty="0">
                <a:effectLst/>
                <a:highlight>
                  <a:srgbClr val="FFFFFF"/>
                </a:highlight>
                <a:latin typeface="+mj-lt"/>
                <a:ea typeface="Times New Roman" panose="02020603050405020304" pitchFamily="18" charset="0"/>
              </a:rPr>
              <a:t>, Mark. </a:t>
            </a:r>
            <a:r>
              <a:rPr lang="cs-CZ" sz="2200" i="1" dirty="0">
                <a:effectLst/>
                <a:highlight>
                  <a:srgbClr val="FFFFFF"/>
                </a:highlight>
                <a:latin typeface="+mj-lt"/>
                <a:ea typeface="Times New Roman" panose="02020603050405020304" pitchFamily="18" charset="0"/>
              </a:rPr>
              <a:t>Literární mysl: o původu myšlení a jazyka</a:t>
            </a:r>
            <a:r>
              <a:rPr lang="cs-CZ" sz="2200" dirty="0">
                <a:effectLst/>
                <a:highlight>
                  <a:srgbClr val="FFFFFF"/>
                </a:highlight>
                <a:latin typeface="+mj-lt"/>
                <a:ea typeface="Times New Roman" panose="02020603050405020304" pitchFamily="18" charset="0"/>
              </a:rPr>
              <a:t>. Vyd. 1. Brno: Host, 2005.</a:t>
            </a:r>
            <a:endParaRPr lang="cs-CZ" sz="2200" dirty="0">
              <a:effectLst/>
              <a:latin typeface="+mj-lt"/>
              <a:ea typeface="Times New Roman" panose="02020603050405020304" pitchFamily="18" charset="0"/>
            </a:endParaRPr>
          </a:p>
        </p:txBody>
      </p:sp>
    </p:spTree>
    <p:extLst>
      <p:ext uri="{BB962C8B-B14F-4D97-AF65-F5344CB8AC3E}">
        <p14:creationId xmlns:p14="http://schemas.microsoft.com/office/powerpoint/2010/main" val="5454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Freeform: Shape 21">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5F8894EF-F1EE-251E-CC4D-01F0B462F9CF}"/>
              </a:ext>
            </a:extLst>
          </p:cNvPr>
          <p:cNvSpPr>
            <a:spLocks noGrp="1"/>
          </p:cNvSpPr>
          <p:nvPr>
            <p:ph type="title"/>
          </p:nvPr>
        </p:nvSpPr>
        <p:spPr>
          <a:xfrm>
            <a:off x="621792" y="1161288"/>
            <a:ext cx="3602736" cy="4526280"/>
          </a:xfrm>
        </p:spPr>
        <p:txBody>
          <a:bodyPr>
            <a:normAutofit/>
          </a:bodyPr>
          <a:lstStyle/>
          <a:p>
            <a:r>
              <a:rPr lang="cs-CZ" sz="4000"/>
              <a:t>Výstupy RVP SOŠ související s interpretací literárního vyprávění </a:t>
            </a:r>
          </a:p>
        </p:txBody>
      </p:sp>
      <p:sp>
        <p:nvSpPr>
          <p:cNvPr id="26" name="Rectangle 25">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Rectangle 3">
            <a:extLst>
              <a:ext uri="{FF2B5EF4-FFF2-40B4-BE49-F238E27FC236}">
                <a16:creationId xmlns:a16="http://schemas.microsoft.com/office/drawing/2014/main" id="{3EB0C022-009D-1976-0D26-31AD7351617D}"/>
              </a:ext>
            </a:extLst>
          </p:cNvPr>
          <p:cNvSpPr>
            <a:spLocks noGrp="1" noChangeArrowheads="1"/>
          </p:cNvSpPr>
          <p:nvPr>
            <p:ph idx="1"/>
          </p:nvPr>
        </p:nvSpPr>
        <p:spPr bwMode="auto">
          <a:xfrm>
            <a:off x="5434149" y="932688"/>
            <a:ext cx="5916603" cy="499262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cs-CZ" altLang="cs-CZ" sz="16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analyzuje základní složky vyprávění (vypravěč, postavy, časoprostor) a interpretuje jejich funkci při utváření významu textu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rozlišuje vyprávěcí způsoby a typy promluv a hodnotí jejich účinek na čtenáře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analyzuje roli vypravěče a narativní perspektivy a jejich vliv na interpretaci textu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interpretuje vztahy mezi postavami a sleduje jejich proměny v rámci textu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rozpozná a interpretuje významotvorné prvky literárního textu (např. motivy, kontrasty, symboly)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analyzuje jazykové a stylistické prostředky literárního textu a vysvětluje jejich funkci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interpretuje literární text v různých kontextech a formuluje jeho možné významy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porovnává různé interpretace textu a kriticky je hodnotí </a:t>
            </a:r>
          </a:p>
          <a:p>
            <a:pPr marL="0" marR="0" lvl="0" indent="0" defTabSz="914400" rtl="0" eaLnBrk="0" fontAlgn="base" latinLnBrk="0" hangingPunct="0">
              <a:spcBef>
                <a:spcPct val="0"/>
              </a:spcBef>
              <a:spcAft>
                <a:spcPts val="600"/>
              </a:spcAft>
              <a:buClrTx/>
              <a:buSzTx/>
              <a:buFontTx/>
              <a:buChar char="•"/>
              <a:tabLst/>
            </a:pPr>
            <a:r>
              <a:rPr kumimoji="0" lang="cs-CZ" altLang="cs-CZ" sz="1600" b="0" i="0" u="none" strike="noStrike" cap="none" normalizeH="0" baseline="0" dirty="0">
                <a:ln>
                  <a:noFill/>
                </a:ln>
                <a:effectLst/>
                <a:latin typeface="Arial" panose="020B0604020202020204" pitchFamily="34" charset="0"/>
              </a:rPr>
              <a:t> formuluje vlastní čtenářskou zkušenost a využívá ji při interpretaci textu </a:t>
            </a:r>
          </a:p>
        </p:txBody>
      </p:sp>
    </p:spTree>
    <p:extLst>
      <p:ext uri="{BB962C8B-B14F-4D97-AF65-F5344CB8AC3E}">
        <p14:creationId xmlns:p14="http://schemas.microsoft.com/office/powerpoint/2010/main" val="403524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2AD9ECCF-1B87-0587-5855-1D4E67184D89}"/>
              </a:ext>
            </a:extLst>
          </p:cNvPr>
          <p:cNvSpPr>
            <a:spLocks noGrp="1"/>
          </p:cNvSpPr>
          <p:nvPr>
            <p:ph type="title"/>
          </p:nvPr>
        </p:nvSpPr>
        <p:spPr>
          <a:xfrm>
            <a:off x="621792" y="1161288"/>
            <a:ext cx="3602736" cy="4526280"/>
          </a:xfrm>
        </p:spPr>
        <p:txBody>
          <a:bodyPr>
            <a:normAutofit/>
          </a:bodyPr>
          <a:lstStyle/>
          <a:p>
            <a:r>
              <a:rPr lang="cs-CZ" sz="4000" dirty="0"/>
              <a:t>Srovnání - gymnázium / SOŠ</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FCCDF22E-198D-735B-A1A5-86100963619E}"/>
              </a:ext>
            </a:extLst>
          </p:cNvPr>
          <p:cNvSpPr>
            <a:spLocks noGrp="1"/>
          </p:cNvSpPr>
          <p:nvPr>
            <p:ph idx="1"/>
          </p:nvPr>
        </p:nvSpPr>
        <p:spPr>
          <a:xfrm>
            <a:off x="5434149" y="932688"/>
            <a:ext cx="5916603" cy="4992624"/>
          </a:xfrm>
        </p:spPr>
        <p:txBody>
          <a:bodyPr anchor="ctr">
            <a:normAutofit/>
          </a:bodyPr>
          <a:lstStyle/>
          <a:p>
            <a:r>
              <a:rPr lang="cs-CZ" sz="2000" b="1"/>
              <a:t>Gymnázium: více terminologie a teorie</a:t>
            </a:r>
            <a:endParaRPr lang="cs-CZ" sz="2000"/>
          </a:p>
          <a:p>
            <a:r>
              <a:rPr lang="cs-CZ" sz="2000" b="1"/>
              <a:t> SOŠ: víc porozumění, aplikace, čtenářská zkušenost </a:t>
            </a:r>
          </a:p>
          <a:p>
            <a:pPr marL="0" indent="0">
              <a:buNone/>
            </a:pPr>
            <a:br>
              <a:rPr lang="cs-CZ" sz="2000"/>
            </a:br>
            <a:endParaRPr lang="cs-CZ" sz="2000"/>
          </a:p>
          <a:p>
            <a:r>
              <a:rPr lang="cs-CZ" sz="2000"/>
              <a:t>analyzuje vypravěče a perspektivu a jejich vliv na význam textu </a:t>
            </a:r>
          </a:p>
          <a:p>
            <a:r>
              <a:rPr lang="cs-CZ" sz="2000"/>
              <a:t>interpretuje vztahy mezi postavami a jejich jednání </a:t>
            </a:r>
          </a:p>
          <a:p>
            <a:r>
              <a:rPr lang="cs-CZ" sz="2000"/>
              <a:t>rozpozná způsoby vyjádření emocí v literárním textu </a:t>
            </a:r>
          </a:p>
          <a:p>
            <a:r>
              <a:rPr lang="cs-CZ" sz="2000"/>
              <a:t>formuluje vlastní interpretaci na základě čtenářské zkušenosti</a:t>
            </a:r>
          </a:p>
          <a:p>
            <a:endParaRPr lang="cs-CZ" sz="2000"/>
          </a:p>
        </p:txBody>
      </p:sp>
    </p:spTree>
    <p:extLst>
      <p:ext uri="{BB962C8B-B14F-4D97-AF65-F5344CB8AC3E}">
        <p14:creationId xmlns:p14="http://schemas.microsoft.com/office/powerpoint/2010/main" val="2350110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ktní rozostřená veřejná knihovna s policemi knih">
            <a:extLst>
              <a:ext uri="{FF2B5EF4-FFF2-40B4-BE49-F238E27FC236}">
                <a16:creationId xmlns:a16="http://schemas.microsoft.com/office/drawing/2014/main" id="{11793FAB-3925-BA57-6174-E3E6CC92DBD1}"/>
              </a:ext>
            </a:extLst>
          </p:cNvPr>
          <p:cNvPicPr>
            <a:picLocks noChangeAspect="1"/>
          </p:cNvPicPr>
          <p:nvPr/>
        </p:nvPicPr>
        <p:blipFill rotWithShape="1">
          <a:blip r:embed="rId2"/>
          <a:srcRect l="12501" r="34840" b="-2"/>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A372579-D9DC-24C0-C4A9-C011A1A53F1C}"/>
              </a:ext>
            </a:extLst>
          </p:cNvPr>
          <p:cNvSpPr>
            <a:spLocks noGrp="1"/>
          </p:cNvSpPr>
          <p:nvPr>
            <p:ph type="title"/>
          </p:nvPr>
        </p:nvSpPr>
        <p:spPr>
          <a:xfrm>
            <a:off x="6115317" y="405685"/>
            <a:ext cx="5464968" cy="1559301"/>
          </a:xfrm>
        </p:spPr>
        <p:txBody>
          <a:bodyPr>
            <a:normAutofit/>
          </a:bodyPr>
          <a:lstStyle/>
          <a:p>
            <a:r>
              <a:rPr lang="cs-CZ" sz="4000"/>
              <a:t>Literární teorie</a:t>
            </a:r>
          </a:p>
        </p:txBody>
      </p:sp>
      <p:sp>
        <p:nvSpPr>
          <p:cNvPr id="3" name="Zástupný obsah 2">
            <a:extLst>
              <a:ext uri="{FF2B5EF4-FFF2-40B4-BE49-F238E27FC236}">
                <a16:creationId xmlns:a16="http://schemas.microsoft.com/office/drawing/2014/main" id="{0C448608-457F-E429-2647-CCE00273C145}"/>
              </a:ext>
            </a:extLst>
          </p:cNvPr>
          <p:cNvSpPr>
            <a:spLocks noGrp="1"/>
          </p:cNvSpPr>
          <p:nvPr>
            <p:ph idx="1"/>
          </p:nvPr>
        </p:nvSpPr>
        <p:spPr>
          <a:xfrm>
            <a:off x="6115317" y="2370671"/>
            <a:ext cx="5247340" cy="4081644"/>
          </a:xfrm>
        </p:spPr>
        <p:txBody>
          <a:bodyPr anchor="ctr">
            <a:normAutofit/>
          </a:bodyPr>
          <a:lstStyle/>
          <a:p>
            <a:r>
              <a:rPr lang="cs-CZ" sz="1700" kern="0" dirty="0">
                <a:effectLst/>
                <a:latin typeface="Times New Roman" panose="02020603050405020304" pitchFamily="18" charset="0"/>
                <a:ea typeface="Times New Roman" panose="02020603050405020304" pitchFamily="18" charset="0"/>
              </a:rPr>
              <a:t> soubor různých metodologických hledisek (škol, směrů, přístupů) a vypracovaný soubor termínů, které nám pomáhají literatuře rozumět a více si ji „užít“; </a:t>
            </a:r>
          </a:p>
          <a:p>
            <a:r>
              <a:rPr lang="cs-CZ" sz="1700" kern="0" dirty="0">
                <a:effectLst/>
                <a:latin typeface="Times New Roman" panose="02020603050405020304" pitchFamily="18" charset="0"/>
                <a:ea typeface="Times New Roman" panose="02020603050405020304" pitchFamily="18" charset="0"/>
              </a:rPr>
              <a:t>bez teorie a jejích pojmů není možné rozvíjet interpretační dovednosti a není možné ani porovnávat či dávat do souvislostí texty mezi sebou; </a:t>
            </a:r>
          </a:p>
          <a:p>
            <a:r>
              <a:rPr lang="cs-CZ" sz="1700" kern="0" dirty="0">
                <a:effectLst/>
                <a:latin typeface="Times New Roman" panose="02020603050405020304" pitchFamily="18" charset="0"/>
                <a:ea typeface="Times New Roman" panose="02020603050405020304" pitchFamily="18" charset="0"/>
              </a:rPr>
              <a:t>zároveň ale literární teorie sama o sobě nemůže být jediným východiskem pro literární výchovu, v kontextu edukace je potřeba zohledňovat také další východiska </a:t>
            </a:r>
            <a:endParaRPr lang="cs-CZ" sz="1700" dirty="0"/>
          </a:p>
        </p:txBody>
      </p:sp>
    </p:spTree>
    <p:extLst>
      <p:ext uri="{BB962C8B-B14F-4D97-AF65-F5344CB8AC3E}">
        <p14:creationId xmlns:p14="http://schemas.microsoft.com/office/powerpoint/2010/main" val="1329738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A1E0707-4985-454B-ACE0-4855BB558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A8C3B66E-C99C-7E9F-7F46-AA2BF99A769B}"/>
              </a:ext>
            </a:extLst>
          </p:cNvPr>
          <p:cNvSpPr>
            <a:spLocks noGrp="1"/>
          </p:cNvSpPr>
          <p:nvPr>
            <p:ph type="title"/>
          </p:nvPr>
        </p:nvSpPr>
        <p:spPr>
          <a:xfrm>
            <a:off x="733427" y="609599"/>
            <a:ext cx="3686174" cy="1322888"/>
          </a:xfrm>
        </p:spPr>
        <p:txBody>
          <a:bodyPr>
            <a:normAutofit fontScale="90000"/>
          </a:bodyPr>
          <a:lstStyle/>
          <a:p>
            <a:r>
              <a:rPr lang="cs-CZ" dirty="0"/>
              <a:t>Vyprávěním se zabývá řada disciplín</a:t>
            </a:r>
          </a:p>
        </p:txBody>
      </p:sp>
      <p:sp>
        <p:nvSpPr>
          <p:cNvPr id="3" name="Zástupný obsah 2">
            <a:extLst>
              <a:ext uri="{FF2B5EF4-FFF2-40B4-BE49-F238E27FC236}">
                <a16:creationId xmlns:a16="http://schemas.microsoft.com/office/drawing/2014/main" id="{C3D5E249-AAD6-0BB3-B4DD-FCA21C85FA54}"/>
              </a:ext>
            </a:extLst>
          </p:cNvPr>
          <p:cNvSpPr>
            <a:spLocks noGrp="1"/>
          </p:cNvSpPr>
          <p:nvPr>
            <p:ph idx="1"/>
          </p:nvPr>
        </p:nvSpPr>
        <p:spPr>
          <a:xfrm>
            <a:off x="733427" y="2194101"/>
            <a:ext cx="3543298" cy="3973337"/>
          </a:xfrm>
        </p:spPr>
        <p:txBody>
          <a:bodyPr>
            <a:normAutofit/>
          </a:bodyPr>
          <a:lstStyle/>
          <a:p>
            <a:r>
              <a:rPr lang="cs-CZ" sz="2000" kern="0" dirty="0">
                <a:effectLst/>
                <a:latin typeface="Times New Roman" panose="02020603050405020304" pitchFamily="18" charset="0"/>
                <a:ea typeface="Times New Roman" panose="02020603050405020304" pitchFamily="18" charset="0"/>
              </a:rPr>
              <a:t>Nejen strukturální </a:t>
            </a:r>
            <a:r>
              <a:rPr lang="cs-CZ" sz="2000" kern="0" dirty="0" err="1">
                <a:effectLst/>
                <a:latin typeface="Times New Roman" panose="02020603050405020304" pitchFamily="18" charset="0"/>
                <a:ea typeface="Times New Roman" panose="02020603050405020304" pitchFamily="18" charset="0"/>
              </a:rPr>
              <a:t>naratologie</a:t>
            </a:r>
            <a:r>
              <a:rPr lang="cs-CZ" sz="2000" kern="0" dirty="0">
                <a:effectLst/>
                <a:latin typeface="Times New Roman" panose="02020603050405020304" pitchFamily="18" charset="0"/>
                <a:ea typeface="Times New Roman" panose="02020603050405020304" pitchFamily="18" charset="0"/>
              </a:rPr>
              <a:t>  (</a:t>
            </a:r>
            <a:r>
              <a:rPr lang="cs-CZ" sz="2000" i="1" kern="0" dirty="0" err="1">
                <a:effectLst/>
                <a:latin typeface="Times New Roman" panose="02020603050405020304" pitchFamily="18" charset="0"/>
                <a:ea typeface="Times New Roman" panose="02020603050405020304" pitchFamily="18" charset="0"/>
              </a:rPr>
              <a:t>Naratologie</a:t>
            </a:r>
            <a:r>
              <a:rPr lang="cs-CZ" sz="2000" i="1" kern="0" dirty="0">
                <a:effectLst/>
                <a:latin typeface="Times New Roman" panose="02020603050405020304" pitchFamily="18" charset="0"/>
                <a:ea typeface="Times New Roman" panose="02020603050405020304" pitchFamily="18" charset="0"/>
              </a:rPr>
              <a:t>. Strukturální analýza vyprávění</a:t>
            </a:r>
            <a:r>
              <a:rPr lang="cs-CZ" sz="2000" kern="0" dirty="0">
                <a:effectLst/>
                <a:latin typeface="Times New Roman" panose="02020603050405020304" pitchFamily="18" charset="0"/>
                <a:ea typeface="Times New Roman" panose="02020603050405020304" pitchFamily="18" charset="0"/>
              </a:rPr>
              <a:t>), ale také kognitivní literární věda (</a:t>
            </a:r>
            <a:r>
              <a:rPr lang="cs-CZ" sz="2000" i="1" kern="0" dirty="0" err="1">
                <a:effectLst/>
                <a:latin typeface="Times New Roman" panose="02020603050405020304" pitchFamily="18" charset="0"/>
                <a:ea typeface="Times New Roman" panose="02020603050405020304" pitchFamily="18" charset="0"/>
              </a:rPr>
              <a:t>Kognitívna</a:t>
            </a:r>
            <a:r>
              <a:rPr lang="cs-CZ" sz="2000" i="1" kern="0" dirty="0">
                <a:effectLst/>
                <a:latin typeface="Times New Roman" panose="02020603050405020304" pitchFamily="18" charset="0"/>
                <a:ea typeface="Times New Roman" panose="02020603050405020304" pitchFamily="18" charset="0"/>
              </a:rPr>
              <a:t> </a:t>
            </a:r>
            <a:r>
              <a:rPr lang="cs-CZ" sz="2000" i="1" kern="0" dirty="0" err="1">
                <a:effectLst/>
                <a:latin typeface="Times New Roman" panose="02020603050405020304" pitchFamily="18" charset="0"/>
                <a:ea typeface="Times New Roman" panose="02020603050405020304" pitchFamily="18" charset="0"/>
              </a:rPr>
              <a:t>literárna</a:t>
            </a:r>
            <a:r>
              <a:rPr lang="cs-CZ" sz="2000" i="1" kern="0" dirty="0">
                <a:effectLst/>
                <a:latin typeface="Times New Roman" panose="02020603050405020304" pitchFamily="18" charset="0"/>
                <a:ea typeface="Times New Roman" panose="02020603050405020304" pitchFamily="18" charset="0"/>
              </a:rPr>
              <a:t> veda</a:t>
            </a:r>
            <a:r>
              <a:rPr lang="cs-CZ" sz="2000" kern="0" dirty="0">
                <a:effectLst/>
                <a:latin typeface="Times New Roman" panose="02020603050405020304" pitchFamily="18" charset="0"/>
                <a:ea typeface="Times New Roman" panose="02020603050405020304" pitchFamily="18" charset="0"/>
              </a:rPr>
              <a:t>), afektivní </a:t>
            </a:r>
            <a:r>
              <a:rPr lang="cs-CZ" sz="2000" kern="0" dirty="0" err="1">
                <a:effectLst/>
                <a:latin typeface="Times New Roman" panose="02020603050405020304" pitchFamily="18" charset="0"/>
                <a:ea typeface="Times New Roman" panose="02020603050405020304" pitchFamily="18" charset="0"/>
              </a:rPr>
              <a:t>naratologie</a:t>
            </a:r>
            <a:r>
              <a:rPr lang="cs-CZ" sz="2000" kern="0" dirty="0">
                <a:latin typeface="Times New Roman" panose="02020603050405020304" pitchFamily="18" charset="0"/>
                <a:ea typeface="Times New Roman" panose="02020603050405020304" pitchFamily="18" charset="0"/>
              </a:rPr>
              <a:t> a řada dalších </a:t>
            </a:r>
            <a:r>
              <a:rPr lang="cs-CZ" sz="2000" kern="0" dirty="0">
                <a:effectLst/>
                <a:latin typeface="Times New Roman" panose="02020603050405020304" pitchFamily="18" charset="0"/>
                <a:ea typeface="Times New Roman" panose="02020603050405020304" pitchFamily="18" charset="0"/>
              </a:rPr>
              <a:t>disciplín jako psychologie, religionistika atd.</a:t>
            </a:r>
            <a:endParaRPr lang="cs-CZ" sz="2000" dirty="0"/>
          </a:p>
        </p:txBody>
      </p:sp>
      <p:pic>
        <p:nvPicPr>
          <p:cNvPr id="4" name="Obrázek 3" descr="Naratologie: Strukturální analýza vyprávění">
            <a:extLst>
              <a:ext uri="{FF2B5EF4-FFF2-40B4-BE49-F238E27FC236}">
                <a16:creationId xmlns:a16="http://schemas.microsoft.com/office/drawing/2014/main" id="{E9999F08-4E4E-57B1-A5EB-C1468D8AD6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539138" y="1222438"/>
            <a:ext cx="2828925" cy="4413123"/>
          </a:xfrm>
          <a:prstGeom prst="rect">
            <a:avLst/>
          </a:prstGeom>
          <a:noFill/>
        </p:spPr>
      </p:pic>
      <p:pic>
        <p:nvPicPr>
          <p:cNvPr id="5" name="Obrázek 4" descr="Kniha Kognitívna literárna veda | Odborná literatura a právnická literatura  Aleš Čeněk">
            <a:extLst>
              <a:ext uri="{FF2B5EF4-FFF2-40B4-BE49-F238E27FC236}">
                <a16:creationId xmlns:a16="http://schemas.microsoft.com/office/drawing/2014/main" id="{4B7423E9-3314-A23D-48E8-D14A2726C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532047" y="1308820"/>
            <a:ext cx="3050353" cy="4326741"/>
          </a:xfrm>
          <a:prstGeom prst="rect">
            <a:avLst/>
          </a:prstGeom>
          <a:noFill/>
        </p:spPr>
      </p:pic>
    </p:spTree>
    <p:extLst>
      <p:ext uri="{BB962C8B-B14F-4D97-AF65-F5344CB8AC3E}">
        <p14:creationId xmlns:p14="http://schemas.microsoft.com/office/powerpoint/2010/main" val="242587823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1202</TotalTime>
  <Words>4892</Words>
  <Application>Microsoft Office PowerPoint</Application>
  <PresentationFormat>Širokoúhlá obrazovka</PresentationFormat>
  <Paragraphs>329</Paragraphs>
  <Slides>54</Slides>
  <Notes>1</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54</vt:i4>
      </vt:variant>
    </vt:vector>
  </HeadingPairs>
  <TitlesOfParts>
    <vt:vector size="65" baseType="lpstr">
      <vt:lpstr>Aptos</vt:lpstr>
      <vt:lpstr>Aptos Display</vt:lpstr>
      <vt:lpstr>Arial</vt:lpstr>
      <vt:lpstr>Calibri</vt:lpstr>
      <vt:lpstr>Cambria</vt:lpstr>
      <vt:lpstr>Courier New</vt:lpstr>
      <vt:lpstr>Roboto Medium</vt:lpstr>
      <vt:lpstr>Symbol</vt:lpstr>
      <vt:lpstr>Times New Roman</vt:lpstr>
      <vt:lpstr>Wingdings</vt:lpstr>
      <vt:lpstr>Motiv Office</vt:lpstr>
      <vt:lpstr>Narativ v literární edukaci</vt:lpstr>
      <vt:lpstr>Cíle</vt:lpstr>
      <vt:lpstr>Co je to narativ?</vt:lpstr>
      <vt:lpstr>Výstupy RVP pro 2. stupeň ZŠ související s interpretací literárního vyprávění</vt:lpstr>
      <vt:lpstr>Výstupy RVP G související s interpretací literárního vyprávění </vt:lpstr>
      <vt:lpstr>Výstupy RVP SOŠ související s interpretací literárního vyprávění </vt:lpstr>
      <vt:lpstr>Srovnání - gymnázium / SOŠ</vt:lpstr>
      <vt:lpstr>Literární teorie</vt:lpstr>
      <vt:lpstr>Vyprávěním se zabývá řada disciplín</vt:lpstr>
      <vt:lpstr>Učíme se příběhem - vynikající metodika s aktuálními texty</vt:lpstr>
      <vt:lpstr>Lze najít srozumitelnou příručku naratologie pro pedagogy?</vt:lpstr>
      <vt:lpstr>Roviny literárního vyprávění</vt:lpstr>
      <vt:lpstr>Události a časové uspořádání vyprávění I</vt:lpstr>
      <vt:lpstr>Události a časové uspořádání vyprávění II</vt:lpstr>
      <vt:lpstr>Prostor</vt:lpstr>
      <vt:lpstr>Literární postava </vt:lpstr>
      <vt:lpstr>Kategorizace literárních postav</vt:lpstr>
      <vt:lpstr>Příklad - charakteristika postavy - výchozí text</vt:lpstr>
      <vt:lpstr>Příklad - charakteristika postav - zadání pro žáky </vt:lpstr>
      <vt:lpstr>Možné žákovské řešení</vt:lpstr>
      <vt:lpstr>Charakteristika postav v textu</vt:lpstr>
      <vt:lpstr>Vypravěč I: Jaké jsou příznaky subjektu ve výpovědích vyprávění?</vt:lpstr>
      <vt:lpstr>Vypravěč II</vt:lpstr>
      <vt:lpstr>Prezentace aplikace PowerPoint</vt:lpstr>
      <vt:lpstr>Didaktická transformace </vt:lpstr>
      <vt:lpstr>K čemu slouží didaktická transformace?</vt:lpstr>
      <vt:lpstr>Didaktická transformace </vt:lpstr>
      <vt:lpstr>Psaní z perspektivy postavy - příklad - výchozí text</vt:lpstr>
      <vt:lpstr>Psaní z perspektivy postavy - příklad - zadání pro žáky </vt:lpstr>
      <vt:lpstr>Kritéria kvality psaní</vt:lpstr>
      <vt:lpstr>Možné žákovské řešení</vt:lpstr>
      <vt:lpstr>Jak na psaní založené na vcítění do postavy navázat?</vt:lpstr>
      <vt:lpstr>Jak následnou aktivitu uzavřít?</vt:lpstr>
      <vt:lpstr>Další inspirativní pohledy na vyprávění</vt:lpstr>
      <vt:lpstr>Antropologické hledisko </vt:lpstr>
      <vt:lpstr>Narativní identita – funkce </vt:lpstr>
      <vt:lpstr>Narativ a osobnostní a sociální výchova </vt:lpstr>
      <vt:lpstr>Východisko kognitivní literární vědy </vt:lpstr>
      <vt:lpstr>Obsahové hledisko – „typy příběhů, které žijeme“</vt:lpstr>
      <vt:lpstr>Komedie </vt:lpstr>
      <vt:lpstr>Romance </vt:lpstr>
      <vt:lpstr>Tragédie </vt:lpstr>
      <vt:lpstr>Ironie </vt:lpstr>
      <vt:lpstr>Komedie X Tragédie </vt:lpstr>
      <vt:lpstr>Prototypy příběhů podle klíčové emoce </vt:lpstr>
      <vt:lpstr>Kritické čtení učebnice teorie literatury </vt:lpstr>
      <vt:lpstr>Didaktická aplikace: Úvod románu Tobiáš Lolness </vt:lpstr>
      <vt:lpstr>Událost a příběh - definice </vt:lpstr>
      <vt:lpstr>Události - didaktické využití - instrukce pro žáky </vt:lpstr>
      <vt:lpstr>Události - možné řešení - současnost vyprávění</vt:lpstr>
      <vt:lpstr>Události - možné řešení - minulost vyprávění </vt:lpstr>
      <vt:lpstr>Další využití této aktivity </vt:lpstr>
      <vt:lpstr>Téma příští přednášky</vt:lpstr>
      <vt:lpstr>Odkazy na použitou literaturu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Narativ v literární edukaci</dc:title>
  <dc:creator>Filip Komberec</dc:creator>
  <cp:lastModifiedBy>Filip Komberec</cp:lastModifiedBy>
  <cp:revision>18</cp:revision>
  <dcterms:created xsi:type="dcterms:W3CDTF">2024-04-14T16:21:23Z</dcterms:created>
  <dcterms:modified xsi:type="dcterms:W3CDTF">2026-04-02T12:16:47Z</dcterms:modified>
</cp:coreProperties>
</file>