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3" r:id="rId7"/>
    <p:sldId id="274" r:id="rId8"/>
    <p:sldId id="265" r:id="rId9"/>
    <p:sldId id="266" r:id="rId10"/>
    <p:sldId id="267" r:id="rId11"/>
    <p:sldId id="273" r:id="rId12"/>
    <p:sldId id="275" r:id="rId13"/>
    <p:sldId id="276" r:id="rId14"/>
    <p:sldId id="259" r:id="rId15"/>
    <p:sldId id="277" r:id="rId16"/>
    <p:sldId id="278" r:id="rId17"/>
    <p:sldId id="279" r:id="rId18"/>
    <p:sldId id="280" r:id="rId19"/>
    <p:sldId id="281" r:id="rId20"/>
    <p:sldId id="282" r:id="rId21"/>
    <p:sldId id="26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7859F-0A1D-41C4-A31F-31C8FDA36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4A9B7D-53EE-418D-B89C-3BC6020D2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026BE8-5DCD-4E7E-88F6-4EBFFFD3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084555-05ED-46E6-A2F0-CAD78D1A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056D48-04E9-4824-A048-AF7681F6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59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41D67-ACD5-44DC-86D9-7CDF10D8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84AC5F-BCBD-4FBF-AEDD-06EDDEDA1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60415B-08AA-4456-A523-1C741C68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722E9-0520-4B54-A464-5E4A82D5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B85BB-29CD-44FD-88FC-2A1DC1AE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69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FD2B42-D027-4913-A0F7-2FF426880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CE26DC-CAA1-4FB9-B6BE-3F6B97F43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BB9195-B16F-4F43-8976-4A4652FD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C188E4-6641-41DB-BDC3-401CB4AB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160233-805C-45CA-9D55-14EFC1E6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5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806FF-9821-44C2-B802-F85AB3A2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2DDD35-C3D1-4174-B5D1-329869F2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1DB834-59F8-4229-96D5-AB5C325F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A7C7A4-19E1-41CA-8C66-75DA82CC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4D6430-0FE3-4304-A69D-3994B86C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1D6B4-F65E-4AFC-89D0-A8A20700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8AF5E8-6AC8-4864-B86C-C06992EFF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7B5D84-31FB-4AF3-931C-8CF1D263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557002-B092-493B-877D-84621B21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041385-EFD0-4E8B-BA92-62F87B70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85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A490F-F9F5-4D74-BBF3-089547D6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03E974-8038-48B4-846C-B09B9F4D2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CF4DEE-4EE2-4226-B6CA-CF406CC5B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608E93-6A6B-473C-A203-4B75BB5A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EB7123-4090-40CF-A018-C2D0AD74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10C0E8-34E8-46D4-B982-AC834E3D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09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28C10-E896-4C55-9530-DDCFA3F4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8BD827-8C3D-4F67-BE9C-FF1FBB985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2A1B0E-7133-4C8F-8803-53B0503E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517EFE-9287-4EFB-ADA3-25100B676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6D42BC2-4248-4298-8AB9-4ABF9064D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2B8073-BC3C-4464-BBED-F7351222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B9BDDD-710D-492D-8157-226B495F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C83F70-5203-49F2-89A7-72E81275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8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C791B-2AB4-47E1-A645-BF8F94E9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E44C3F-FC61-400A-AED7-5E906716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92E431-CF06-4D54-8A35-4A87E2F6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45327F-6A50-484F-9FA5-F2267AF0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90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1986869-424F-4C0B-8B1A-EE38E49F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E49735-906A-4232-B829-AD49B708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312148-3953-474F-9EA6-D250DF24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74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BDE68-2BC5-49C1-AD15-AAFAD7B3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13FB0-B750-4C9D-A8A3-708DAB76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A04344-B0AD-4D10-96FB-E5A827756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A3ECD7-1DC0-4BC2-A6F3-6AAADEEE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E7DCBB-1E2E-4E68-8714-0B95F6AE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FA4430-A965-4353-8A6D-0C4867EB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50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6AF94-A14D-401E-B332-24EC18DF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5B7F29-41A0-4CEF-8972-1028D6D4F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080C1F-AAB7-479D-9818-01545BCA7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C7DEEF-DC23-4EA6-B7EE-205831FA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51009F-F4F5-4A3D-BB31-5F9FBB17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E1E0B8-3FC5-4DFF-A137-ACA9E72C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28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4039AF-B063-4CF8-BB39-0C79C642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4B1BC9-B563-4C04-868E-5A714AE4B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F3BD1F-C040-4977-A42A-6263B2954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FEE6-BE61-44E5-B482-53A19B09421C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2CFDBA-1062-4A9E-8722-30D8DBB94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FFD316-5D77-43D5-835A-BF6E8A9C1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AD9EC-A359-4594-A505-3097934E3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7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CE1D0-3562-4DF5-A9C1-28B4E3D22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Mitteldeutschland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D16AD5-B8ED-45CB-83E5-445B5C55E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Hessen, Thüringen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29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06BFA19F-1390-4A6A-8896-6D54EAB8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13" y="348347"/>
            <a:ext cx="10515600" cy="1325563"/>
          </a:xfrm>
        </p:spPr>
        <p:txBody>
          <a:bodyPr/>
          <a:lstStyle/>
          <a:p>
            <a:pPr algn="ctr" eaLnBrk="1" hangingPunct="1"/>
            <a:r>
              <a:rPr lang="de-DE" altLang="cs-CZ" sz="2800" dirty="0"/>
              <a:t>DENKMAL UNTER DEM </a:t>
            </a:r>
            <a:r>
              <a:rPr lang="cs-CZ" altLang="cs-CZ" sz="2800" dirty="0"/>
              <a:t>UNESCO</a:t>
            </a:r>
            <a:r>
              <a:rPr lang="de-DE" altLang="cs-CZ" sz="2800" dirty="0"/>
              <a:t>-SCHUTZ</a:t>
            </a:r>
            <a:endParaRPr lang="cs-CZ" altLang="cs-CZ" sz="2800" dirty="0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90EB824-1D9F-4DD3-8972-BB40C317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cs-CZ" sz="1800" dirty="0"/>
              <a:t>Fossilienlagerstätte Grube Messel, ab </a:t>
            </a:r>
            <a:r>
              <a:rPr lang="cs-CZ" altLang="cs-CZ" sz="1800" dirty="0"/>
              <a:t>1995) – </a:t>
            </a:r>
            <a:r>
              <a:rPr lang="de-DE" altLang="cs-CZ" sz="1800" dirty="0"/>
              <a:t>ein reicher Fundort der Fossilien unweit von Darmstadt</a:t>
            </a:r>
            <a:r>
              <a:rPr lang="cs-CZ" altLang="cs-CZ" sz="1800" dirty="0"/>
              <a:t>, </a:t>
            </a:r>
            <a:r>
              <a:rPr lang="de-DE" altLang="cs-CZ" sz="1800" dirty="0"/>
              <a:t>eines der wichtigsten Zentren der Besiedlung in der Urzeit auf dem heutigen deutschen Gebiet. Eine vorzeitige Grube mit Funden eines urzeitigen Pferdes, der Insekte, Fische, Reptilien und Pflanzen</a:t>
            </a:r>
            <a:endParaRPr lang="cs-CZ" altLang="cs-CZ" sz="1800" dirty="0"/>
          </a:p>
        </p:txBody>
      </p:sp>
      <p:pic>
        <p:nvPicPr>
          <p:cNvPr id="15364" name="Picture 2" descr="C:\Users\MT\Documents\Německo\Messel-Hesensko.jpg">
            <a:extLst>
              <a:ext uri="{FF2B5EF4-FFF2-40B4-BE49-F238E27FC236}">
                <a16:creationId xmlns:a16="http://schemas.microsoft.com/office/drawing/2014/main" id="{7D1B0480-09B4-4875-BD9D-1AE9F7FF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644900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MT\Documents\Německo\Messel-pravěký kůň.jpg">
            <a:extLst>
              <a:ext uri="{FF2B5EF4-FFF2-40B4-BE49-F238E27FC236}">
                <a16:creationId xmlns:a16="http://schemas.microsoft.com/office/drawing/2014/main" id="{76184E71-C20F-446A-B869-9627EB15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789364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>
            <a:extLst>
              <a:ext uri="{FF2B5EF4-FFF2-40B4-BE49-F238E27FC236}">
                <a16:creationId xmlns:a16="http://schemas.microsoft.com/office/drawing/2014/main" id="{37CB437B-290B-432F-B19E-B35408169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DE" altLang="cs-CZ" sz="2800" dirty="0"/>
              <a:t>- Fläche: 16 17</a:t>
            </a:r>
            <a:r>
              <a:rPr lang="cs-CZ" altLang="cs-CZ" sz="2800" dirty="0"/>
              <a:t>3</a:t>
            </a:r>
            <a:r>
              <a:rPr lang="de-DE" altLang="cs-CZ" sz="2800" dirty="0"/>
              <a:t> km</a:t>
            </a:r>
            <a:r>
              <a:rPr lang="de-DE" altLang="cs-CZ" sz="2800" baseline="30000" dirty="0"/>
              <a:t>2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Einwohner: 2,1 Mio.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Beitritt zum Bund: 1990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Landeshauptstadt: Erfurt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Landesparlament: Thüringer Landtag (88 Mandate)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Prozentanzahl der Ausländer: 2,3%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BIP: 63.866 Mio. (</a:t>
            </a:r>
            <a:r>
              <a:rPr lang="de-DE" altLang="cs-CZ" sz="2800"/>
              <a:t>pro Kopf: 29.883) – 1,9% der BRD</a:t>
            </a:r>
            <a:endParaRPr lang="cs-CZ" altLang="cs-CZ" sz="2800" dirty="0"/>
          </a:p>
        </p:txBody>
      </p:sp>
      <p:sp>
        <p:nvSpPr>
          <p:cNvPr id="30723" name="Nadpis 1">
            <a:extLst>
              <a:ext uri="{FF2B5EF4-FFF2-40B4-BE49-F238E27FC236}">
                <a16:creationId xmlns:a16="http://schemas.microsoft.com/office/drawing/2014/main" id="{8F404384-6E39-4455-B7CB-6F679552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800" dirty="0"/>
              <a:t>Freistaat Thüringen (TH)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59CC5024-EE71-4EDD-A4DB-59AD5CD0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3200" dirty="0"/>
              <a:t>LAGE IN DER BRD</a:t>
            </a:r>
            <a:endParaRPr lang="cs-CZ" altLang="cs-CZ" sz="3200" dirty="0"/>
          </a:p>
        </p:txBody>
      </p:sp>
      <p:pic>
        <p:nvPicPr>
          <p:cNvPr id="3075" name="Picture 2" descr="C:\Users\Tvrdík\Documents\Bavorsko\Thüringen-mapa.png">
            <a:extLst>
              <a:ext uri="{FF2B5EF4-FFF2-40B4-BE49-F238E27FC236}">
                <a16:creationId xmlns:a16="http://schemas.microsoft.com/office/drawing/2014/main" id="{D733D938-58CE-4D74-AF81-2FF5F58E4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2775" y="1600201"/>
            <a:ext cx="3346450" cy="45259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9488E041-9CE0-422C-A4C7-25351378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3200" dirty="0"/>
              <a:t>LANDESSYMBOLE</a:t>
            </a:r>
            <a:endParaRPr lang="cs-CZ" altLang="cs-CZ" sz="3200" dirty="0"/>
          </a:p>
        </p:txBody>
      </p:sp>
      <p:pic>
        <p:nvPicPr>
          <p:cNvPr id="4099" name="Picture 2" descr="C:\Users\Tvrdík\Documents\Bavorsko\Thüringen-vlajka.png">
            <a:extLst>
              <a:ext uri="{FF2B5EF4-FFF2-40B4-BE49-F238E27FC236}">
                <a16:creationId xmlns:a16="http://schemas.microsoft.com/office/drawing/2014/main" id="{6F1952DA-455C-480C-9A30-7A606DCE1CE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852738"/>
            <a:ext cx="4038600" cy="20193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3" descr="C:\Users\Tvrdík\Documents\Bavorsko\Thüringen-znak.png">
            <a:extLst>
              <a:ext uri="{FF2B5EF4-FFF2-40B4-BE49-F238E27FC236}">
                <a16:creationId xmlns:a16="http://schemas.microsoft.com/office/drawing/2014/main" id="{864F9ABF-7348-4E5B-B526-0E3BC0222D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700" y="1600201"/>
            <a:ext cx="3911600" cy="45259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740EE4D-963C-4F7E-9508-CEC9BD42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400" dirty="0"/>
              <a:t>HISTORISCHE LANDKARTE</a:t>
            </a:r>
            <a:endParaRPr lang="cs-CZ" altLang="cs-CZ" sz="2400" dirty="0"/>
          </a:p>
        </p:txBody>
      </p:sp>
      <p:pic>
        <p:nvPicPr>
          <p:cNvPr id="5123" name="Picture 2" descr="C:\Users\Tvrdík\Documents\Bavorsko\Thüringen-historická mapa.png">
            <a:extLst>
              <a:ext uri="{FF2B5EF4-FFF2-40B4-BE49-F238E27FC236}">
                <a16:creationId xmlns:a16="http://schemas.microsoft.com/office/drawing/2014/main" id="{7FD6F05C-31BB-42AC-B025-9E06C7C4F8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341438"/>
            <a:ext cx="7918450" cy="62341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9EEBFEB7-D7DE-4F4B-9634-C296EF28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FIRMEN</a:t>
            </a:r>
            <a:endParaRPr lang="cs-CZ" altLang="cs-CZ" sz="2800" dirty="0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BC198CA0-3CC0-4167-9936-48C769D5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Carl </a:t>
            </a:r>
            <a:r>
              <a:rPr lang="de-DE" altLang="cs-CZ" sz="2000" dirty="0"/>
              <a:t>Zeiss,</a:t>
            </a:r>
            <a:r>
              <a:rPr lang="cs-CZ" altLang="cs-CZ" sz="2000" dirty="0"/>
              <a:t> Jena </a:t>
            </a:r>
            <a:r>
              <a:rPr lang="de-DE" altLang="cs-CZ" sz="2000" dirty="0"/>
              <a:t>(1846, Jenoptik AG Jena seit 1991) </a:t>
            </a:r>
            <a:r>
              <a:rPr lang="cs-CZ" altLang="cs-CZ" sz="2000" dirty="0"/>
              <a:t>– </a:t>
            </a:r>
            <a:r>
              <a:rPr lang="de-DE" altLang="cs-CZ" sz="2000" dirty="0"/>
              <a:t>ein weltberühmtes Unternehmen für Erzeugung von Optikapparaten</a:t>
            </a:r>
            <a:r>
              <a:rPr lang="cs-CZ" altLang="cs-CZ" sz="2000" dirty="0"/>
              <a:t>, </a:t>
            </a:r>
            <a:r>
              <a:rPr lang="de-DE" altLang="cs-CZ" sz="2000" dirty="0"/>
              <a:t>Digitalmikroskopie</a:t>
            </a:r>
            <a:r>
              <a:rPr lang="cs-CZ" altLang="cs-CZ" sz="2000" dirty="0"/>
              <a:t>, </a:t>
            </a:r>
            <a:r>
              <a:rPr lang="de-DE" altLang="cs-CZ" sz="2000" dirty="0"/>
              <a:t>Kamerasystemen und anderer Elektronik.</a:t>
            </a:r>
            <a:r>
              <a:rPr lang="cs-CZ" altLang="cs-CZ" sz="2000" dirty="0"/>
              <a:t> </a:t>
            </a:r>
            <a:r>
              <a:rPr lang="de-DE" altLang="cs-CZ" sz="2000" dirty="0"/>
              <a:t>Gegründet </a:t>
            </a:r>
            <a:r>
              <a:rPr lang="cs-CZ" altLang="cs-CZ" sz="2000" dirty="0"/>
              <a:t>1846 </a:t>
            </a:r>
            <a:r>
              <a:rPr lang="de-DE" altLang="cs-CZ" sz="2000" dirty="0"/>
              <a:t>von </a:t>
            </a:r>
            <a:r>
              <a:rPr lang="cs-CZ" altLang="cs-CZ" sz="2000" dirty="0"/>
              <a:t>Carl </a:t>
            </a:r>
            <a:r>
              <a:rPr lang="de-DE" altLang="cs-CZ" sz="2000" dirty="0"/>
              <a:t>Zeiss</a:t>
            </a:r>
            <a:r>
              <a:rPr lang="cs-CZ" altLang="cs-CZ" sz="2000" dirty="0"/>
              <a:t> </a:t>
            </a:r>
            <a:r>
              <a:rPr lang="de-DE" altLang="cs-CZ" sz="2000" dirty="0"/>
              <a:t>als Werkstätte für Optikgeräte</a:t>
            </a:r>
            <a:r>
              <a:rPr lang="cs-CZ" altLang="cs-CZ" sz="2000" dirty="0"/>
              <a:t>. </a:t>
            </a:r>
            <a:r>
              <a:rPr lang="de-DE" altLang="cs-CZ" sz="2000" dirty="0"/>
              <a:t>Nach seinem Tod war der einzige Besitzer Ernst Abbe</a:t>
            </a:r>
            <a:r>
              <a:rPr lang="cs-CZ" altLang="cs-CZ" sz="2000" dirty="0"/>
              <a:t>, </a:t>
            </a:r>
            <a:r>
              <a:rPr lang="de-DE" altLang="cs-CZ" sz="2000" dirty="0"/>
              <a:t>Gründer der </a:t>
            </a:r>
            <a:r>
              <a:rPr lang="cs-CZ" altLang="cs-CZ" sz="2000" dirty="0"/>
              <a:t>Carl-</a:t>
            </a:r>
            <a:r>
              <a:rPr lang="de-DE" altLang="cs-CZ" sz="2000" dirty="0"/>
              <a:t>Zeiss</a:t>
            </a:r>
            <a:r>
              <a:rPr lang="cs-CZ" altLang="cs-CZ" sz="2000" dirty="0"/>
              <a:t>-</a:t>
            </a:r>
            <a:r>
              <a:rPr lang="de-DE" altLang="cs-CZ" sz="2000" dirty="0"/>
              <a:t>Stiftung</a:t>
            </a:r>
            <a:r>
              <a:rPr lang="cs-CZ" altLang="cs-CZ" sz="2000" dirty="0"/>
              <a:t>, </a:t>
            </a:r>
            <a:r>
              <a:rPr lang="de-DE" altLang="cs-CZ" sz="2000" dirty="0"/>
              <a:t>deren Besitz die Firma </a:t>
            </a:r>
            <a:r>
              <a:rPr lang="cs-CZ" altLang="cs-CZ" sz="2000" dirty="0"/>
              <a:t>Carl </a:t>
            </a:r>
            <a:r>
              <a:rPr lang="de-DE" altLang="cs-CZ" sz="2000" dirty="0"/>
              <a:t>Zeiss und die Glashütte Schott</a:t>
            </a:r>
            <a:r>
              <a:rPr lang="cs-CZ" altLang="cs-CZ" sz="2000" dirty="0"/>
              <a:t>. 1948 </a:t>
            </a:r>
            <a:r>
              <a:rPr lang="de-DE" altLang="cs-CZ" sz="2000" dirty="0"/>
              <a:t>verstaatlicht in </a:t>
            </a:r>
            <a:r>
              <a:rPr lang="cs-CZ" altLang="cs-CZ" sz="2000" dirty="0"/>
              <a:t>VEB Carl </a:t>
            </a:r>
            <a:r>
              <a:rPr lang="de-DE" altLang="cs-CZ" sz="2000" dirty="0"/>
              <a:t>Zeiss</a:t>
            </a:r>
            <a:r>
              <a:rPr lang="cs-CZ" altLang="cs-CZ" sz="2000" dirty="0"/>
              <a:t> Jena, </a:t>
            </a:r>
            <a:r>
              <a:rPr lang="de-DE" altLang="cs-CZ" sz="2000" dirty="0"/>
              <a:t>seit </a:t>
            </a:r>
            <a:r>
              <a:rPr lang="cs-CZ" altLang="cs-CZ" sz="2000" dirty="0"/>
              <a:t>1991 </a:t>
            </a:r>
            <a:r>
              <a:rPr lang="de-DE" altLang="cs-CZ" sz="2000" dirty="0"/>
              <a:t>Jenoptik </a:t>
            </a:r>
            <a:r>
              <a:rPr lang="cs-CZ" altLang="cs-CZ" sz="2000" dirty="0"/>
              <a:t>AG.</a:t>
            </a:r>
          </a:p>
          <a:p>
            <a:pPr eaLnBrk="1" hangingPunct="1"/>
            <a:r>
              <a:rPr lang="de-DE" altLang="cs-CZ" sz="2000" dirty="0"/>
              <a:t>Fahrzeugfabrik Eisenach</a:t>
            </a:r>
            <a:r>
              <a:rPr lang="cs-CZ" altLang="cs-CZ" sz="2000" dirty="0"/>
              <a:t> (1896-1928, 1928-1952 BMW, 1953-1990 VEB </a:t>
            </a:r>
            <a:r>
              <a:rPr lang="de-DE" altLang="cs-CZ" sz="2000" dirty="0"/>
              <a:t>Automobilwerk</a:t>
            </a:r>
            <a:r>
              <a:rPr lang="cs-CZ" altLang="cs-CZ" sz="2000" dirty="0"/>
              <a:t>, </a:t>
            </a:r>
            <a:r>
              <a:rPr lang="de-DE" altLang="cs-CZ" sz="2000" dirty="0"/>
              <a:t>seit </a:t>
            </a:r>
            <a:r>
              <a:rPr lang="cs-CZ" altLang="cs-CZ" sz="2000" dirty="0"/>
              <a:t>1992 Opel), </a:t>
            </a:r>
            <a:r>
              <a:rPr lang="de-DE" altLang="cs-CZ" sz="2000" dirty="0"/>
              <a:t>ursprünglich Erzeugung von Kanonen und Fahrrädern „Wartburg“</a:t>
            </a:r>
            <a:r>
              <a:rPr lang="cs-CZ" altLang="cs-CZ" sz="2000" dirty="0"/>
              <a:t>, </a:t>
            </a:r>
            <a:r>
              <a:rPr lang="de-DE" altLang="cs-CZ" sz="2000" dirty="0"/>
              <a:t>gegründet von Heinrich</a:t>
            </a:r>
            <a:r>
              <a:rPr lang="cs-CZ" altLang="cs-CZ" sz="2000" dirty="0"/>
              <a:t> </a:t>
            </a:r>
            <a:r>
              <a:rPr lang="de-DE" altLang="cs-CZ" sz="2000" dirty="0"/>
              <a:t>Ehrhardt</a:t>
            </a:r>
            <a:r>
              <a:rPr lang="cs-CZ" altLang="cs-CZ" sz="2000" dirty="0"/>
              <a:t> 1896, </a:t>
            </a:r>
            <a:r>
              <a:rPr lang="de-DE" altLang="cs-CZ" sz="2000" dirty="0"/>
              <a:t>seit </a:t>
            </a:r>
            <a:r>
              <a:rPr lang="cs-CZ" altLang="cs-CZ" sz="2000" dirty="0"/>
              <a:t>1898 </a:t>
            </a:r>
            <a:r>
              <a:rPr lang="de-DE" altLang="cs-CZ" sz="2000" dirty="0"/>
              <a:t>Erzeugung von verlässlichen Luxusautomobilen „</a:t>
            </a:r>
            <a:r>
              <a:rPr lang="cs-CZ" altLang="cs-CZ" sz="2000" dirty="0"/>
              <a:t>Wartburg</a:t>
            </a:r>
            <a:r>
              <a:rPr lang="de-DE" altLang="cs-CZ" sz="2000" dirty="0"/>
              <a:t>“</a:t>
            </a:r>
            <a:r>
              <a:rPr lang="cs-CZ" altLang="cs-CZ" sz="2000" dirty="0"/>
              <a:t> (</a:t>
            </a:r>
            <a:r>
              <a:rPr lang="de-DE" altLang="cs-CZ" sz="2000" dirty="0"/>
              <a:t>seit</a:t>
            </a:r>
            <a:r>
              <a:rPr lang="cs-CZ" altLang="cs-CZ" sz="2000" dirty="0"/>
              <a:t> 1904 </a:t>
            </a:r>
            <a:r>
              <a:rPr lang="de-DE" altLang="cs-CZ" sz="2000" dirty="0"/>
              <a:t>unter dem Namen „Dixi“</a:t>
            </a:r>
            <a:r>
              <a:rPr lang="cs-CZ" altLang="cs-CZ" sz="2000" dirty="0"/>
              <a:t>), </a:t>
            </a:r>
            <a:r>
              <a:rPr lang="de-DE" altLang="cs-CZ" sz="2000" dirty="0"/>
              <a:t>nach dem Abkauf durch </a:t>
            </a:r>
            <a:r>
              <a:rPr lang="cs-CZ" altLang="cs-CZ" sz="2000" dirty="0"/>
              <a:t>BMW 1928 </a:t>
            </a:r>
            <a:r>
              <a:rPr lang="de-DE" altLang="cs-CZ" sz="2000" dirty="0"/>
              <a:t>unter der Marke </a:t>
            </a:r>
            <a:r>
              <a:rPr lang="cs-CZ" altLang="cs-CZ" sz="2000" dirty="0"/>
              <a:t>BMW. 1952 </a:t>
            </a:r>
            <a:r>
              <a:rPr lang="de-DE" altLang="cs-CZ" sz="2000" dirty="0"/>
              <a:t>Verbot der Verwendung der Marke </a:t>
            </a:r>
            <a:r>
              <a:rPr lang="cs-CZ" altLang="cs-CZ" sz="2000" dirty="0"/>
              <a:t>BMW, 1953 </a:t>
            </a:r>
            <a:r>
              <a:rPr lang="de-DE" altLang="cs-CZ" sz="2000" dirty="0"/>
              <a:t>VEB</a:t>
            </a:r>
            <a:r>
              <a:rPr lang="cs-CZ" altLang="cs-CZ" sz="2000" dirty="0"/>
              <a:t>, </a:t>
            </a:r>
            <a:r>
              <a:rPr lang="de-DE" altLang="cs-CZ" sz="2000" dirty="0"/>
              <a:t>in dem die in der DDR populären Wagen „Wartburg“ erzeugt wurden</a:t>
            </a:r>
            <a:r>
              <a:rPr lang="cs-CZ" altLang="cs-CZ" sz="2000" dirty="0"/>
              <a:t>, </a:t>
            </a:r>
            <a:r>
              <a:rPr lang="de-DE" altLang="cs-CZ" sz="2000" dirty="0"/>
              <a:t>seit </a:t>
            </a:r>
            <a:r>
              <a:rPr lang="cs-CZ" altLang="cs-CZ" sz="2000" dirty="0"/>
              <a:t>1992 Opel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CBC42FCE-061C-45F8-BEA7-5303DF4C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UNIVERSITÄTEN</a:t>
            </a:r>
            <a:endParaRPr lang="cs-CZ" altLang="cs-CZ" sz="24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9562D6B8-10AA-4830-A10C-1A43B04CE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cs-CZ" sz="2000" dirty="0"/>
              <a:t>Universität Erfurt </a:t>
            </a:r>
            <a:r>
              <a:rPr lang="cs-CZ" altLang="cs-CZ" sz="2000" dirty="0"/>
              <a:t>(1392-1816, 1994) – </a:t>
            </a:r>
            <a:r>
              <a:rPr lang="de-DE" altLang="cs-CZ" sz="2000" dirty="0"/>
              <a:t>gegründet als die </a:t>
            </a:r>
            <a:r>
              <a:rPr lang="de-DE" altLang="cs-CZ" sz="2000" dirty="0" err="1"/>
              <a:t>dritteälteste</a:t>
            </a:r>
            <a:r>
              <a:rPr lang="de-DE" altLang="cs-CZ" sz="2000" dirty="0"/>
              <a:t> Universität in Deutschland (nach Heidelberg und Köln), nach preußischer Anordnung 1816 geschlossen, wiedereröffnet </a:t>
            </a:r>
            <a:r>
              <a:rPr lang="cs-CZ" altLang="cs-CZ" sz="2000" dirty="0"/>
              <a:t>1994</a:t>
            </a:r>
          </a:p>
          <a:p>
            <a:pPr eaLnBrk="1" hangingPunct="1"/>
            <a:r>
              <a:rPr lang="de-DE" altLang="cs-CZ" sz="2000" dirty="0"/>
              <a:t>Friedrich-Schiller-Universität Jena (1558) – von Kurfürst </a:t>
            </a:r>
            <a:r>
              <a:rPr lang="cs-CZ" altLang="cs-CZ" sz="2000" dirty="0"/>
              <a:t>Johann Friedrich von </a:t>
            </a:r>
            <a:r>
              <a:rPr lang="de-DE" altLang="cs-CZ" sz="2000" dirty="0"/>
              <a:t>Sachsen als protestantische Universität nach dem Verlust der Kurfürstenwürde für sächsischen Herzog, als er die ursprüngliche Landesuniversität in Wittenberg verlor</a:t>
            </a:r>
            <a:r>
              <a:rPr lang="cs-CZ" altLang="cs-CZ" sz="2000" dirty="0"/>
              <a:t>. </a:t>
            </a:r>
            <a:r>
              <a:rPr lang="de-DE" altLang="cs-CZ" sz="2000" dirty="0"/>
              <a:t>Unter der Aufsicht der ernestinischen Linie der Wettiner in Weimar wurde sie zum Zentrum der deutschen Bildung im 18. und 19. Jahrhundert </a:t>
            </a:r>
            <a:r>
              <a:rPr lang="cs-CZ" altLang="cs-CZ" sz="2000" dirty="0"/>
              <a:t>(</a:t>
            </a:r>
            <a:r>
              <a:rPr lang="de-DE" altLang="cs-CZ" sz="2000" dirty="0"/>
              <a:t>Fichte</a:t>
            </a:r>
            <a:r>
              <a:rPr lang="cs-CZ" altLang="cs-CZ" sz="2000" dirty="0"/>
              <a:t>, </a:t>
            </a:r>
            <a:r>
              <a:rPr lang="de-DE" altLang="cs-CZ" sz="2000" dirty="0"/>
              <a:t>Hegel</a:t>
            </a:r>
            <a:r>
              <a:rPr lang="cs-CZ" altLang="cs-CZ" sz="2000" dirty="0"/>
              <a:t>, </a:t>
            </a:r>
            <a:r>
              <a:rPr lang="de-DE" altLang="cs-CZ" sz="2000" dirty="0"/>
              <a:t>Schelling</a:t>
            </a:r>
            <a:r>
              <a:rPr lang="cs-CZ" altLang="cs-CZ" sz="2000" dirty="0"/>
              <a:t>, </a:t>
            </a:r>
            <a:r>
              <a:rPr lang="de-DE" altLang="cs-CZ" sz="2000" dirty="0"/>
              <a:t>Schlegel</a:t>
            </a:r>
            <a:r>
              <a:rPr lang="cs-CZ" altLang="cs-CZ" sz="2000" dirty="0"/>
              <a:t>, Schiller, </a:t>
            </a:r>
            <a:r>
              <a:rPr lang="de-DE" altLang="cs-CZ" sz="2000" dirty="0"/>
              <a:t>Novalis</a:t>
            </a:r>
            <a:r>
              <a:rPr lang="cs-CZ" altLang="cs-CZ" sz="2000" dirty="0"/>
              <a:t> </a:t>
            </a:r>
            <a:r>
              <a:rPr lang="de-DE" altLang="cs-CZ" sz="2000" dirty="0"/>
              <a:t>und andere</a:t>
            </a:r>
            <a:r>
              <a:rPr lang="cs-CZ" altLang="cs-CZ" sz="2000" dirty="0"/>
              <a:t>). </a:t>
            </a:r>
            <a:r>
              <a:rPr lang="de-DE" altLang="cs-CZ" sz="2000" dirty="0"/>
              <a:t>Seit 1</a:t>
            </a:r>
            <a:r>
              <a:rPr lang="cs-CZ" altLang="cs-CZ" sz="2000" dirty="0"/>
              <a:t>934 </a:t>
            </a:r>
            <a:r>
              <a:rPr lang="de-DE" altLang="cs-CZ" sz="2000" dirty="0"/>
              <a:t>trägt sie den Namen </a:t>
            </a:r>
            <a:r>
              <a:rPr lang="cs-CZ" altLang="cs-CZ" sz="2000" dirty="0"/>
              <a:t>Friedrich Schiller.</a:t>
            </a:r>
          </a:p>
          <a:p>
            <a:pPr eaLnBrk="1" hangingPunct="1"/>
            <a:r>
              <a:rPr lang="de-DE" altLang="cs-CZ" sz="2000" dirty="0"/>
              <a:t>Bauhaus-Universität Weimar </a:t>
            </a:r>
            <a:r>
              <a:rPr lang="cs-CZ" altLang="cs-CZ" sz="2000" dirty="0"/>
              <a:t>(1860, 1996) – </a:t>
            </a:r>
            <a:r>
              <a:rPr lang="de-DE" altLang="cs-CZ" sz="2000" dirty="0"/>
              <a:t>ist auf technische und künstlerische Bereiche spezialisiert</a:t>
            </a:r>
            <a:endParaRPr lang="cs-CZ" altLang="cs-CZ" sz="2000" dirty="0"/>
          </a:p>
          <a:p>
            <a:pPr eaLnBrk="1" hangingPunct="1"/>
            <a:r>
              <a:rPr lang="de-DE" altLang="cs-CZ" sz="2000" dirty="0"/>
              <a:t>Technische</a:t>
            </a:r>
            <a:r>
              <a:rPr lang="cs-CZ" altLang="cs-CZ" sz="2000" dirty="0"/>
              <a:t> </a:t>
            </a:r>
            <a:r>
              <a:rPr lang="de-DE" altLang="cs-CZ" sz="2000" dirty="0"/>
              <a:t>Universität Ilmenau (1953) – gegründet in der DDR als Hochschule</a:t>
            </a:r>
            <a:r>
              <a:rPr lang="cs-CZ" altLang="cs-CZ" sz="2000" dirty="0"/>
              <a:t> </a:t>
            </a:r>
            <a:r>
              <a:rPr lang="de-DE" altLang="cs-CZ" sz="2000" dirty="0"/>
              <a:t>für Elektronik, seit 1992 Technische Universität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E32AED97-BA9D-44FD-990A-1F7ECE0D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3200" dirty="0"/>
              <a:t>UNESCO-DENKMÄLER</a:t>
            </a:r>
            <a:endParaRPr lang="cs-CZ" altLang="cs-CZ" sz="3200" dirty="0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F5A13B8-712D-4C8F-BB85-B8D803E1C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400" dirty="0"/>
              <a:t>(Weimar, </a:t>
            </a:r>
            <a:r>
              <a:rPr lang="de-DE" altLang="cs-CZ" sz="1400" dirty="0"/>
              <a:t>seit </a:t>
            </a:r>
            <a:r>
              <a:rPr lang="cs-CZ" altLang="cs-CZ" sz="1400" dirty="0"/>
              <a:t>1998) – „</a:t>
            </a:r>
            <a:r>
              <a:rPr lang="de-DE" altLang="cs-CZ" sz="1400" dirty="0"/>
              <a:t>das klassische Weimar</a:t>
            </a:r>
            <a:r>
              <a:rPr lang="cs-CZ" altLang="cs-CZ" sz="1400" dirty="0"/>
              <a:t>“ – </a:t>
            </a:r>
            <a:r>
              <a:rPr lang="de-DE" altLang="cs-CZ" sz="1400" dirty="0"/>
              <a:t>ein geistiges Zentrum Deutschlands im 18. und 19. Jahrhundert</a:t>
            </a:r>
            <a:r>
              <a:rPr lang="cs-CZ" altLang="cs-CZ" sz="1400" dirty="0"/>
              <a:t>, </a:t>
            </a:r>
            <a:r>
              <a:rPr lang="de-DE" altLang="cs-CZ" sz="1400" dirty="0"/>
              <a:t>Goethe-Wohnhaus</a:t>
            </a:r>
            <a:r>
              <a:rPr lang="cs-CZ" altLang="cs-CZ" sz="1400" dirty="0"/>
              <a:t>, </a:t>
            </a:r>
            <a:r>
              <a:rPr lang="de-DE" altLang="cs-CZ" sz="1400" dirty="0"/>
              <a:t>Schiller-Wohnhaus und Herder-Wohnhaus) und andere Sehenswürdigkeiten: Großfürstenresidenz</a:t>
            </a:r>
            <a:r>
              <a:rPr lang="cs-CZ" altLang="cs-CZ" sz="1400" dirty="0"/>
              <a:t>, </a:t>
            </a:r>
            <a:r>
              <a:rPr lang="de-DE" altLang="cs-CZ" sz="1400" dirty="0"/>
              <a:t>Anna-Amalia-Bibliothek</a:t>
            </a:r>
            <a:r>
              <a:rPr lang="cs-CZ" altLang="cs-CZ" sz="1400" dirty="0"/>
              <a:t>,</a:t>
            </a:r>
            <a:r>
              <a:rPr lang="de-DE" altLang="cs-CZ" sz="1400" dirty="0"/>
              <a:t> Stadtkirche Peter und Paul</a:t>
            </a:r>
            <a:r>
              <a:rPr lang="cs-CZ" altLang="cs-CZ" sz="1400" dirty="0"/>
              <a:t> </a:t>
            </a:r>
            <a:r>
              <a:rPr lang="de-DE" altLang="cs-CZ" sz="1400" dirty="0"/>
              <a:t>mit dem Lucas-Cranach-Altar</a:t>
            </a:r>
            <a:r>
              <a:rPr lang="cs-CZ" altLang="cs-CZ" sz="1400" dirty="0"/>
              <a:t>, </a:t>
            </a:r>
            <a:r>
              <a:rPr lang="de-DE" altLang="cs-CZ" sz="1400" dirty="0"/>
              <a:t>Fürstengruft (Goethe</a:t>
            </a:r>
            <a:r>
              <a:rPr lang="cs-CZ" altLang="cs-CZ" sz="1400" dirty="0"/>
              <a:t> </a:t>
            </a:r>
            <a:r>
              <a:rPr lang="de-DE" altLang="cs-CZ" sz="1400" dirty="0"/>
              <a:t>und</a:t>
            </a:r>
            <a:r>
              <a:rPr lang="cs-CZ" altLang="cs-CZ" sz="1400" dirty="0"/>
              <a:t> Schiller</a:t>
            </a:r>
            <a:r>
              <a:rPr lang="de-DE" altLang="cs-CZ" sz="1400" dirty="0"/>
              <a:t>) auf dem historischen Friedhof</a:t>
            </a:r>
            <a:endParaRPr lang="cs-CZ" altLang="cs-CZ" sz="1400" dirty="0"/>
          </a:p>
        </p:txBody>
      </p:sp>
      <p:pic>
        <p:nvPicPr>
          <p:cNvPr id="10244" name="Picture 2" descr="C:\Users\MT\Documents\Německo\Weimar-Goethe-Schiller.jpg">
            <a:extLst>
              <a:ext uri="{FF2B5EF4-FFF2-40B4-BE49-F238E27FC236}">
                <a16:creationId xmlns:a16="http://schemas.microsoft.com/office/drawing/2014/main" id="{FB708805-BE01-4920-8677-AEE77119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36838"/>
            <a:ext cx="24590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MT\Documents\Německo\Weimar-Goethe-Haus.jpg">
            <a:extLst>
              <a:ext uri="{FF2B5EF4-FFF2-40B4-BE49-F238E27FC236}">
                <a16:creationId xmlns:a16="http://schemas.microsoft.com/office/drawing/2014/main" id="{72E8C8CA-6941-448B-9794-2253ADEA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997201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MT\Documents\Německo\Weimar-Schiller-Haus.jpg">
            <a:extLst>
              <a:ext uri="{FF2B5EF4-FFF2-40B4-BE49-F238E27FC236}">
                <a16:creationId xmlns:a16="http://schemas.microsoft.com/office/drawing/2014/main" id="{FC2CCE06-06F3-4F22-9258-971F76C0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068638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36165640-4900-4534-A861-82A56227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UNESCO-DENKMÄLER –</a:t>
            </a:r>
            <a:r>
              <a:rPr lang="cs-CZ" altLang="cs-CZ" sz="2400" dirty="0"/>
              <a:t> </a:t>
            </a:r>
            <a:r>
              <a:rPr lang="de-DE" altLang="cs-CZ" sz="2400" dirty="0"/>
              <a:t>WEIMAR </a:t>
            </a:r>
            <a:r>
              <a:rPr lang="cs-CZ" altLang="cs-CZ" sz="2400" dirty="0"/>
              <a:t>II.</a:t>
            </a:r>
          </a:p>
        </p:txBody>
      </p:sp>
      <p:pic>
        <p:nvPicPr>
          <p:cNvPr id="11267" name="Picture 2" descr="C:\Users\MT\Documents\Německo\Weimar-Stadtkirche.jpg">
            <a:extLst>
              <a:ext uri="{FF2B5EF4-FFF2-40B4-BE49-F238E27FC236}">
                <a16:creationId xmlns:a16="http://schemas.microsoft.com/office/drawing/2014/main" id="{9A86DE31-E277-4BC1-B48F-0112A6013E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628775"/>
            <a:ext cx="4994275" cy="3240088"/>
          </a:xfrm>
          <a:noFill/>
        </p:spPr>
      </p:pic>
      <p:pic>
        <p:nvPicPr>
          <p:cNvPr id="11268" name="Picture 3" descr="C:\Users\MT\Documents\Německo\Weimar-Stadtkriche-Cranach.jpg">
            <a:extLst>
              <a:ext uri="{FF2B5EF4-FFF2-40B4-BE49-F238E27FC236}">
                <a16:creationId xmlns:a16="http://schemas.microsoft.com/office/drawing/2014/main" id="{3910FB47-2F2E-4C04-A83E-76FBA0E7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133601"/>
            <a:ext cx="3600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94B3423-AE19-4BD2-8501-7353DB7F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400" dirty="0"/>
              <a:t>UNESCO-DENKMÄLER </a:t>
            </a:r>
            <a:r>
              <a:rPr lang="cs-CZ" altLang="cs-CZ" sz="2400" dirty="0"/>
              <a:t>- </a:t>
            </a:r>
            <a:r>
              <a:rPr lang="de-DE" altLang="cs-CZ" sz="2400" dirty="0"/>
              <a:t>WEIMAR</a:t>
            </a:r>
            <a:r>
              <a:rPr lang="cs-CZ" altLang="cs-CZ" sz="2400" dirty="0"/>
              <a:t> III</a:t>
            </a:r>
            <a:r>
              <a:rPr lang="de-DE" altLang="cs-CZ" sz="2400" dirty="0"/>
              <a:t>.</a:t>
            </a:r>
            <a:endParaRPr lang="cs-CZ" altLang="cs-CZ" sz="2400" dirty="0"/>
          </a:p>
        </p:txBody>
      </p:sp>
      <p:pic>
        <p:nvPicPr>
          <p:cNvPr id="12291" name="Picture 2" descr="C:\Users\MT\Documents\Německo\Weimar-Residenzschloss.jpg">
            <a:extLst>
              <a:ext uri="{FF2B5EF4-FFF2-40B4-BE49-F238E27FC236}">
                <a16:creationId xmlns:a16="http://schemas.microsoft.com/office/drawing/2014/main" id="{5670BBAD-AFDB-4DF0-93D3-AC4BC340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276475"/>
            <a:ext cx="3781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MT\Documents\Německo\Weimar-Fürstengruft.jpg">
            <a:extLst>
              <a:ext uri="{FF2B5EF4-FFF2-40B4-BE49-F238E27FC236}">
                <a16:creationId xmlns:a16="http://schemas.microsoft.com/office/drawing/2014/main" id="{B2EBA9A0-FBA0-4F11-8472-26566C62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508500"/>
            <a:ext cx="32416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MT\Documents\Německo\Weimar-Fürstengruft-1.jpg">
            <a:extLst>
              <a:ext uri="{FF2B5EF4-FFF2-40B4-BE49-F238E27FC236}">
                <a16:creationId xmlns:a16="http://schemas.microsoft.com/office/drawing/2014/main" id="{F1C15E1B-0F69-417C-90A4-E665DA28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196975"/>
            <a:ext cx="2160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D6FF1DCF-3527-4F9F-AF56-B7F992F1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628776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cs-CZ" sz="2800" dirty="0"/>
              <a:t>Fläche: </a:t>
            </a:r>
            <a:r>
              <a:rPr lang="cs-CZ" altLang="cs-CZ" sz="2800" dirty="0"/>
              <a:t>21 115 km</a:t>
            </a:r>
            <a:r>
              <a:rPr lang="cs-CZ" altLang="cs-CZ" sz="2800" baseline="30000" dirty="0"/>
              <a:t>2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Einwohner: </a:t>
            </a:r>
            <a:r>
              <a:rPr lang="cs-CZ" altLang="cs-CZ" sz="2800" dirty="0"/>
              <a:t>6,</a:t>
            </a:r>
            <a:r>
              <a:rPr lang="de-DE" altLang="cs-CZ" sz="2800" dirty="0"/>
              <a:t>3</a:t>
            </a:r>
            <a:r>
              <a:rPr lang="cs-CZ" altLang="cs-CZ" sz="2800" dirty="0"/>
              <a:t> </a:t>
            </a:r>
            <a:r>
              <a:rPr lang="de-DE" altLang="cs-CZ" sz="2800" dirty="0" err="1"/>
              <a:t>Mio</a:t>
            </a:r>
            <a:r>
              <a:rPr lang="cs-CZ" altLang="cs-CZ" sz="2800" dirty="0"/>
              <a:t>.</a:t>
            </a:r>
            <a:endParaRPr lang="de-DE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Beitritt zum Bund: 1949</a:t>
            </a:r>
            <a:endParaRPr lang="cs-CZ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Landeshauptstadt: </a:t>
            </a:r>
            <a:r>
              <a:rPr lang="cs-CZ" altLang="cs-CZ" sz="2800" dirty="0"/>
              <a:t>Wiesbaden</a:t>
            </a:r>
            <a:endParaRPr lang="de-DE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Landesparlament: Hessischer Landtag (110 Mandate)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Prozentanzahl der Ausländer: 11,5%</a:t>
            </a:r>
            <a:endParaRPr lang="cs-CZ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BIP</a:t>
            </a:r>
            <a:r>
              <a:rPr lang="cs-CZ" altLang="cs-CZ" sz="2800" dirty="0"/>
              <a:t>: </a:t>
            </a:r>
            <a:r>
              <a:rPr lang="de-DE" altLang="cs-CZ" sz="2800" dirty="0"/>
              <a:t>294.477</a:t>
            </a:r>
            <a:r>
              <a:rPr lang="cs-CZ" altLang="cs-CZ" sz="2800" dirty="0"/>
              <a:t> </a:t>
            </a:r>
            <a:r>
              <a:rPr lang="de-DE" altLang="cs-CZ" sz="2800" dirty="0" err="1"/>
              <a:t>Mio</a:t>
            </a:r>
            <a:r>
              <a:rPr lang="cs-CZ" altLang="cs-CZ" sz="2800" dirty="0"/>
              <a:t>.</a:t>
            </a:r>
            <a:r>
              <a:rPr lang="de-DE" altLang="cs-CZ" sz="2800" dirty="0"/>
              <a:t> (pro Kopf: 46.923) – 8,6% der BRD</a:t>
            </a:r>
            <a:endParaRPr lang="cs-CZ" altLang="cs-CZ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  <p:sp>
        <p:nvSpPr>
          <p:cNvPr id="21507" name="Nadpis 1">
            <a:extLst>
              <a:ext uri="{FF2B5EF4-FFF2-40B4-BE49-F238E27FC236}">
                <a16:creationId xmlns:a16="http://schemas.microsoft.com/office/drawing/2014/main" id="{F83D2F24-DF0E-4CEC-971E-E4A2AA9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800" dirty="0"/>
              <a:t>Land Hessen (HE)</a:t>
            </a:r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0AE68E6F-880F-42E2-96C0-F64F2AB6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UNESCO-DENKMÄLER </a:t>
            </a:r>
            <a:r>
              <a:rPr lang="cs-CZ" altLang="cs-CZ" sz="2400" dirty="0"/>
              <a:t>II.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8244C5BF-872E-4B17-A787-BFC692DA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800" dirty="0"/>
              <a:t>Wartburg (</a:t>
            </a:r>
            <a:r>
              <a:rPr lang="de-DE" altLang="cs-CZ" sz="1800" dirty="0"/>
              <a:t>seit</a:t>
            </a:r>
            <a:r>
              <a:rPr lang="cs-CZ" altLang="cs-CZ" sz="1800" dirty="0"/>
              <a:t> 1999) – </a:t>
            </a:r>
            <a:r>
              <a:rPr lang="de-DE" altLang="cs-CZ" sz="1800" dirty="0"/>
              <a:t>die besterhaltene Burg aus dem deutschen Mittelalter</a:t>
            </a:r>
            <a:r>
              <a:rPr lang="cs-CZ" altLang="cs-CZ" sz="1800" dirty="0"/>
              <a:t>, </a:t>
            </a:r>
            <a:r>
              <a:rPr lang="de-DE" altLang="cs-CZ" sz="1800" dirty="0"/>
              <a:t>gegründet </a:t>
            </a:r>
            <a:r>
              <a:rPr lang="cs-CZ" altLang="cs-CZ" sz="1800" dirty="0"/>
              <a:t>1067, </a:t>
            </a:r>
            <a:r>
              <a:rPr lang="de-DE" altLang="cs-CZ" sz="1800" dirty="0"/>
              <a:t>umgebaut im 19. Jh.</a:t>
            </a:r>
            <a:endParaRPr lang="cs-CZ" altLang="cs-CZ" sz="1800" dirty="0"/>
          </a:p>
        </p:txBody>
      </p:sp>
      <p:pic>
        <p:nvPicPr>
          <p:cNvPr id="13316" name="Picture 2" descr="C:\Users\MT\Documents\Německo\Wartburgblick.jpg">
            <a:extLst>
              <a:ext uri="{FF2B5EF4-FFF2-40B4-BE49-F238E27FC236}">
                <a16:creationId xmlns:a16="http://schemas.microsoft.com/office/drawing/2014/main" id="{47970296-9D88-47B8-AC8F-2C6FE49E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205038"/>
            <a:ext cx="2447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MT\Documents\Německo\Wartburg.jpg">
            <a:extLst>
              <a:ext uri="{FF2B5EF4-FFF2-40B4-BE49-F238E27FC236}">
                <a16:creationId xmlns:a16="http://schemas.microsoft.com/office/drawing/2014/main" id="{D63E0E7D-34EB-4430-A91D-F2803F7B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205039"/>
            <a:ext cx="25209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MT\Documents\Německo\Wartburg-Lutherzimmer.jpg">
            <a:extLst>
              <a:ext uri="{FF2B5EF4-FFF2-40B4-BE49-F238E27FC236}">
                <a16:creationId xmlns:a16="http://schemas.microsoft.com/office/drawing/2014/main" id="{69EC653F-36CD-44FA-A211-F4E65830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2205039"/>
            <a:ext cx="18002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C:\Users\MT\Documents\Německo\Wartburg-Sängerwettstreit.jpg">
            <a:extLst>
              <a:ext uri="{FF2B5EF4-FFF2-40B4-BE49-F238E27FC236}">
                <a16:creationId xmlns:a16="http://schemas.microsoft.com/office/drawing/2014/main" id="{A42E14A6-1E40-4508-8A62-E4DC71D7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013326"/>
            <a:ext cx="30241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F4A32E8-F762-40C1-BA06-67FA5BCF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dirty="0"/>
              <a:t>BAUHAUS (1919-1933)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C9D55F48-F243-461C-B084-584835B5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1400" dirty="0"/>
          </a:p>
          <a:p>
            <a:r>
              <a:rPr lang="de-DE" altLang="cs-CZ" sz="1400" dirty="0"/>
              <a:t>Gegründet als Kunstschule von Walter Gropius in Weimar. Innovatives Zentrum von Avantgardearchitektur, Kunst und Design</a:t>
            </a:r>
            <a:r>
              <a:rPr lang="cs-CZ" altLang="cs-CZ" sz="1400" dirty="0"/>
              <a:t>. 1925 </a:t>
            </a:r>
            <a:r>
              <a:rPr lang="de-DE" altLang="cs-CZ" sz="1400" dirty="0"/>
              <a:t>Übersiedlung nach Dessau</a:t>
            </a:r>
            <a:r>
              <a:rPr lang="cs-CZ" altLang="cs-CZ" sz="1400" dirty="0"/>
              <a:t>, 1932 </a:t>
            </a:r>
            <a:r>
              <a:rPr lang="de-DE" altLang="cs-CZ" sz="1400" dirty="0"/>
              <a:t>nach Berlin</a:t>
            </a:r>
            <a:r>
              <a:rPr lang="cs-CZ" altLang="cs-CZ" sz="1400" dirty="0"/>
              <a:t>, 1933 </a:t>
            </a:r>
            <a:r>
              <a:rPr lang="de-DE" altLang="cs-CZ" sz="1400" dirty="0"/>
              <a:t>aufgelöst</a:t>
            </a:r>
            <a:r>
              <a:rPr lang="cs-CZ" altLang="cs-CZ" sz="1400" dirty="0"/>
              <a:t>. </a:t>
            </a:r>
            <a:r>
              <a:rPr lang="de-DE" altLang="cs-CZ" sz="1400" dirty="0"/>
              <a:t>Bedeutende Architekten waren </a:t>
            </a:r>
            <a:r>
              <a:rPr lang="cs-CZ" altLang="cs-CZ" sz="1400" dirty="0"/>
              <a:t>Walter </a:t>
            </a:r>
            <a:r>
              <a:rPr lang="de-DE" altLang="cs-CZ" sz="1400" dirty="0"/>
              <a:t>Gropius</a:t>
            </a:r>
            <a:r>
              <a:rPr lang="cs-CZ" altLang="cs-CZ" sz="1400" dirty="0"/>
              <a:t> </a:t>
            </a:r>
            <a:r>
              <a:rPr lang="de-DE" altLang="cs-CZ" sz="1400" dirty="0"/>
              <a:t>und </a:t>
            </a:r>
            <a:r>
              <a:rPr lang="cs-CZ" altLang="cs-CZ" sz="1400" dirty="0"/>
              <a:t>Ludwig </a:t>
            </a:r>
            <a:r>
              <a:rPr lang="de-DE" altLang="cs-CZ" sz="1400" dirty="0"/>
              <a:t>Mies</a:t>
            </a:r>
            <a:r>
              <a:rPr lang="cs-CZ" altLang="cs-CZ" sz="1400" dirty="0"/>
              <a:t> van der </a:t>
            </a:r>
            <a:r>
              <a:rPr lang="de-DE" altLang="cs-CZ" sz="1400"/>
              <a:t>Rohe</a:t>
            </a:r>
            <a:r>
              <a:rPr lang="cs-CZ" altLang="cs-CZ" sz="1400"/>
              <a:t>.</a:t>
            </a:r>
            <a:endParaRPr lang="cs-CZ" altLang="cs-CZ" sz="1400" dirty="0"/>
          </a:p>
        </p:txBody>
      </p:sp>
      <p:pic>
        <p:nvPicPr>
          <p:cNvPr id="14340" name="Picture 2" descr="C:\Users\MT\Documents\Německo\Bauhaus-Logo.png">
            <a:extLst>
              <a:ext uri="{FF2B5EF4-FFF2-40B4-BE49-F238E27FC236}">
                <a16:creationId xmlns:a16="http://schemas.microsoft.com/office/drawing/2014/main" id="{4995C9F9-0773-440C-8DA6-D1A3BC7B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852738"/>
            <a:ext cx="2095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MT\Documents\Německo\Bauhaus Dessau.JPG">
            <a:extLst>
              <a:ext uri="{FF2B5EF4-FFF2-40B4-BE49-F238E27FC236}">
                <a16:creationId xmlns:a16="http://schemas.microsoft.com/office/drawing/2014/main" id="{171617B1-142F-44CC-B39F-FB4D61E8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852738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MT\Documents\Německo\Bauhaus Dessau 2.jpg">
            <a:extLst>
              <a:ext uri="{FF2B5EF4-FFF2-40B4-BE49-F238E27FC236}">
                <a16:creationId xmlns:a16="http://schemas.microsoft.com/office/drawing/2014/main" id="{C9C95804-F5B7-4975-AA34-4AF2CA11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2997201"/>
            <a:ext cx="1195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C:\Users\MT\Documents\Německo\Bauhaus Dessau - domy.jpg">
            <a:extLst>
              <a:ext uri="{FF2B5EF4-FFF2-40B4-BE49-F238E27FC236}">
                <a16:creationId xmlns:a16="http://schemas.microsoft.com/office/drawing/2014/main" id="{1E95FD33-FD8C-486E-AEB2-6E31556D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003800"/>
            <a:ext cx="2794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C:\Users\MT\Documents\Německo\Bauhaus - židle.png">
            <a:extLst>
              <a:ext uri="{FF2B5EF4-FFF2-40B4-BE49-F238E27FC236}">
                <a16:creationId xmlns:a16="http://schemas.microsoft.com/office/drawing/2014/main" id="{986DB2C1-3394-4D0F-B2C4-91C770BD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895850"/>
            <a:ext cx="2095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4">
            <a:extLst>
              <a:ext uri="{FF2B5EF4-FFF2-40B4-BE49-F238E27FC236}">
                <a16:creationId xmlns:a16="http://schemas.microsoft.com/office/drawing/2014/main" id="{8592560D-6429-4461-8E1D-994D8813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800" dirty="0"/>
              <a:t>LAGE IN DER BRD</a:t>
            </a:r>
            <a:endParaRPr lang="cs-CZ" altLang="cs-CZ" sz="2800" dirty="0"/>
          </a:p>
        </p:txBody>
      </p:sp>
      <p:pic>
        <p:nvPicPr>
          <p:cNvPr id="4099" name="Picture 2" descr="C:\Users\Tvrdík\Documents\Bavorsko\Hessen-Karte.gif">
            <a:extLst>
              <a:ext uri="{FF2B5EF4-FFF2-40B4-BE49-F238E27FC236}">
                <a16:creationId xmlns:a16="http://schemas.microsoft.com/office/drawing/2014/main" id="{4A00D957-D6AA-4F15-AD5D-6D2E0FAE3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14" y="1935164"/>
            <a:ext cx="2847975" cy="38576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B65EFDB2-0590-4178-B477-40740D39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800" dirty="0"/>
              <a:t>LANDESSYMBOLE</a:t>
            </a:r>
            <a:endParaRPr lang="cs-CZ" altLang="cs-CZ" sz="2800" dirty="0"/>
          </a:p>
        </p:txBody>
      </p:sp>
      <p:pic>
        <p:nvPicPr>
          <p:cNvPr id="5123" name="Picture 2" descr="C:\Users\Tvrdík\Documents\Bavorsko\Hessen-vlajka.png">
            <a:extLst>
              <a:ext uri="{FF2B5EF4-FFF2-40B4-BE49-F238E27FC236}">
                <a16:creationId xmlns:a16="http://schemas.microsoft.com/office/drawing/2014/main" id="{5E556D1A-F1E8-4A83-991E-720BDDCF1E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2420939"/>
            <a:ext cx="4800600" cy="2879725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4" name="Picture 3" descr="C:\Users\Tvrdík\Documents\Bavorsko\Hessen-znak.png">
            <a:extLst>
              <a:ext uri="{FF2B5EF4-FFF2-40B4-BE49-F238E27FC236}">
                <a16:creationId xmlns:a16="http://schemas.microsoft.com/office/drawing/2014/main" id="{F7EFC03A-86C9-4777-A741-C45E283D59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1557338"/>
            <a:ext cx="3752850" cy="452596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A66A1DAD-7294-4CCA-97D1-0A257E14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de-DE" altLang="cs-CZ" sz="2400" dirty="0"/>
              <a:t>LAND DER BANKEN</a:t>
            </a:r>
            <a:endParaRPr lang="cs-CZ" altLang="cs-CZ" sz="2400" dirty="0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8426B07D-76AF-45C2-A5A2-431635D56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err="1"/>
              <a:t>European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Central</a:t>
            </a:r>
            <a:r>
              <a:rPr lang="cs-CZ" altLang="cs-CZ" sz="2000" dirty="0"/>
              <a:t> Bank Frankfurt – </a:t>
            </a:r>
            <a:r>
              <a:rPr lang="de-DE" altLang="cs-CZ" sz="2000" dirty="0"/>
              <a:t>Zentralbank der </a:t>
            </a:r>
            <a:r>
              <a:rPr lang="cs-CZ" altLang="cs-CZ" sz="2000" dirty="0"/>
              <a:t>EU </a:t>
            </a:r>
            <a:r>
              <a:rPr lang="de-DE" altLang="cs-CZ" sz="2000" dirty="0"/>
              <a:t>seit </a:t>
            </a:r>
            <a:r>
              <a:rPr lang="cs-CZ" altLang="cs-CZ" sz="2000" dirty="0"/>
              <a:t>1998, </a:t>
            </a:r>
            <a:r>
              <a:rPr lang="de-DE" altLang="cs-CZ" sz="2000" dirty="0"/>
              <a:t>Sitz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Eurotower</a:t>
            </a:r>
            <a:r>
              <a:rPr lang="cs-CZ" altLang="cs-CZ" sz="2000" dirty="0"/>
              <a:t>, </a:t>
            </a:r>
            <a:r>
              <a:rPr lang="de-DE" altLang="cs-CZ" sz="2000" dirty="0"/>
              <a:t>Präsidentin</a:t>
            </a:r>
            <a:r>
              <a:rPr lang="cs-CZ" altLang="cs-CZ" sz="2000" dirty="0"/>
              <a:t>: Christine </a:t>
            </a:r>
            <a:r>
              <a:rPr lang="cs-CZ" altLang="cs-CZ" sz="2000" dirty="0" err="1"/>
              <a:t>Lagarde</a:t>
            </a:r>
            <a:r>
              <a:rPr lang="cs-CZ" altLang="cs-CZ" sz="2000" dirty="0"/>
              <a:t> (</a:t>
            </a:r>
            <a:r>
              <a:rPr lang="de-DE" altLang="cs-CZ" sz="2000" dirty="0"/>
              <a:t>seit</a:t>
            </a:r>
            <a:r>
              <a:rPr lang="cs-CZ" altLang="cs-CZ" sz="2000" dirty="0"/>
              <a:t> 2019)</a:t>
            </a:r>
          </a:p>
          <a:p>
            <a:pPr eaLnBrk="1" hangingPunct="1"/>
            <a:r>
              <a:rPr lang="de-DE" altLang="cs-CZ" sz="2000" dirty="0"/>
              <a:t>Deutsche </a:t>
            </a:r>
            <a:r>
              <a:rPr lang="cs-CZ" altLang="cs-CZ" sz="2000" dirty="0"/>
              <a:t>Bundesbank Frankfurt – </a:t>
            </a:r>
            <a:r>
              <a:rPr lang="de-DE" altLang="cs-CZ" sz="2000" dirty="0"/>
              <a:t>deutsche Zentralbank vom</a:t>
            </a:r>
            <a:r>
              <a:rPr lang="cs-CZ" altLang="cs-CZ" sz="2000" dirty="0"/>
              <a:t> 26.07.1956, </a:t>
            </a:r>
            <a:r>
              <a:rPr lang="de-DE" altLang="cs-CZ" sz="2000" dirty="0"/>
              <a:t>Präsident</a:t>
            </a:r>
            <a:r>
              <a:rPr lang="cs-CZ" altLang="cs-CZ" sz="2000" dirty="0"/>
              <a:t>: </a:t>
            </a:r>
            <a:r>
              <a:rPr lang="de-DE" altLang="cs-CZ" sz="2000" dirty="0"/>
              <a:t>Jens Weidmann</a:t>
            </a:r>
            <a:endParaRPr lang="cs-CZ" altLang="cs-CZ" sz="2000" dirty="0"/>
          </a:p>
          <a:p>
            <a:pPr eaLnBrk="1" hangingPunct="1"/>
            <a:r>
              <a:rPr lang="de-DE" altLang="cs-CZ" sz="2000" dirty="0"/>
              <a:t>Deutsche</a:t>
            </a:r>
            <a:r>
              <a:rPr lang="cs-CZ" altLang="cs-CZ" sz="2000" dirty="0"/>
              <a:t> Bank AG Frankfurt (1870) – </a:t>
            </a:r>
            <a:r>
              <a:rPr lang="de-DE" altLang="cs-CZ" sz="2000" dirty="0"/>
              <a:t>die größte Kreditbank</a:t>
            </a:r>
            <a:r>
              <a:rPr lang="cs-CZ" altLang="cs-CZ" sz="2000" dirty="0"/>
              <a:t>, </a:t>
            </a:r>
            <a:r>
              <a:rPr lang="de-DE" altLang="cs-CZ" sz="2000" dirty="0"/>
              <a:t>der stärkste Geschäftsmann der Welt mit den Valuten </a:t>
            </a:r>
            <a:r>
              <a:rPr lang="cs-CZ" altLang="cs-CZ" sz="2000" dirty="0"/>
              <a:t>(21</a:t>
            </a:r>
            <a:r>
              <a:rPr lang="de-DE" altLang="cs-CZ" sz="2000" dirty="0"/>
              <a:t>% des Weltumsatzes</a:t>
            </a:r>
            <a:r>
              <a:rPr lang="cs-CZ" altLang="cs-CZ" sz="2000" dirty="0"/>
              <a:t>)</a:t>
            </a:r>
          </a:p>
          <a:p>
            <a:pPr eaLnBrk="1" hangingPunct="1"/>
            <a:r>
              <a:rPr lang="cs-CZ" altLang="cs-CZ" sz="2000" dirty="0"/>
              <a:t>Commerzbank AG Frankfurt (1870)</a:t>
            </a:r>
          </a:p>
          <a:p>
            <a:pPr eaLnBrk="1" hangingPunct="1"/>
            <a:r>
              <a:rPr lang="de-DE" altLang="cs-CZ" sz="2000" dirty="0"/>
              <a:t>KfW Bankengruppe (Kreditanstalt für Wiederaufbau, 16.12.1948) Frankfurt</a:t>
            </a:r>
          </a:p>
          <a:p>
            <a:pPr eaLnBrk="1" hangingPunct="1"/>
            <a:r>
              <a:rPr lang="de-DE" altLang="cs-CZ" sz="2000" dirty="0"/>
              <a:t>DZ Bank AG Frankfurt (Deutsche Zentral-Genossenschaftsbank, 1883) – das größte Bankinstitut des Genossenschaftsbankwesens</a:t>
            </a:r>
            <a:endParaRPr lang="cs-CZ" altLang="cs-CZ" sz="2000" dirty="0"/>
          </a:p>
          <a:p>
            <a:pPr eaLnBrk="1" hangingPunct="1"/>
            <a:r>
              <a:rPr lang="de-DE" altLang="cs-CZ" sz="2000" dirty="0"/>
              <a:t>Deutsche Börse AG Frankfurt (1993) – </a:t>
            </a:r>
            <a:r>
              <a:rPr lang="cs-CZ" altLang="cs-CZ" sz="2000" dirty="0"/>
              <a:t>index DAX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38B0DEE7-894F-48EE-B9CE-E45D4748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de-DE" altLang="cs-CZ" sz="3200" dirty="0"/>
              <a:t>ZIVILLUFTFAHRT</a:t>
            </a:r>
            <a:endParaRPr lang="cs-CZ" altLang="cs-CZ" sz="3200" dirty="0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F95F5F5B-9AFA-486B-AF78-3FFEA48E4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cs-CZ" sz="2000" dirty="0"/>
              <a:t>Flughafen </a:t>
            </a:r>
            <a:r>
              <a:rPr lang="cs-CZ" altLang="cs-CZ" sz="2000" dirty="0"/>
              <a:t>Frankfurt – </a:t>
            </a:r>
            <a:r>
              <a:rPr lang="de-DE" altLang="cs-CZ" sz="2000" dirty="0"/>
              <a:t>der drittgrößte Flughafen in Europa </a:t>
            </a:r>
            <a:r>
              <a:rPr lang="cs-CZ" altLang="cs-CZ" sz="2000" dirty="0"/>
              <a:t>(</a:t>
            </a:r>
            <a:r>
              <a:rPr lang="de-DE" altLang="cs-CZ" sz="2000" dirty="0"/>
              <a:t>nach London und Paris</a:t>
            </a:r>
            <a:r>
              <a:rPr lang="cs-CZ" altLang="cs-CZ" sz="2000" dirty="0"/>
              <a:t>) </a:t>
            </a:r>
            <a:r>
              <a:rPr lang="de-DE" altLang="cs-CZ" sz="2000" dirty="0"/>
              <a:t>und der neuntgrößte Flughafen auf der Welt</a:t>
            </a:r>
            <a:r>
              <a:rPr lang="cs-CZ" altLang="cs-CZ" sz="2000" dirty="0"/>
              <a:t>, </a:t>
            </a:r>
            <a:r>
              <a:rPr lang="de-DE" altLang="cs-CZ" sz="2000" dirty="0"/>
              <a:t>eröffnet am </a:t>
            </a:r>
            <a:r>
              <a:rPr lang="cs-CZ" altLang="cs-CZ" sz="2000" dirty="0"/>
              <a:t>08.05.1936</a:t>
            </a:r>
          </a:p>
          <a:p>
            <a:pPr eaLnBrk="1" hangingPunct="1"/>
            <a:r>
              <a:rPr lang="de-DE" altLang="cs-CZ" sz="2000" dirty="0"/>
              <a:t>Heimflughafen der Fluggesellschaft Deutsche</a:t>
            </a:r>
            <a:r>
              <a:rPr lang="cs-CZ" altLang="cs-CZ" sz="2000" dirty="0"/>
              <a:t> Lufthansa AG</a:t>
            </a:r>
            <a:r>
              <a:rPr lang="de-DE" altLang="cs-CZ" sz="2000" dirty="0"/>
              <a:t>, gegründet 1926, die ihren Sitz in Köln hat.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AF2B5BBA-ADEB-4C89-80B4-5106D37A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FIRMEN</a:t>
            </a:r>
            <a:r>
              <a:rPr lang="cs-CZ" altLang="cs-CZ" sz="2400" dirty="0"/>
              <a:t>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2F3B54-4DAA-4D3D-83E4-50AA34CC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de-DE" sz="2000" dirty="0"/>
              <a:t>Hoechst</a:t>
            </a:r>
            <a:r>
              <a:rPr lang="cs-CZ" sz="2000" dirty="0"/>
              <a:t> AG</a:t>
            </a:r>
            <a:r>
              <a:rPr lang="de-DE" sz="2000" dirty="0"/>
              <a:t>,</a:t>
            </a:r>
            <a:r>
              <a:rPr lang="cs-CZ" sz="2000" dirty="0"/>
              <a:t> </a:t>
            </a:r>
            <a:r>
              <a:rPr lang="de-DE" sz="2000" dirty="0"/>
              <a:t>Höchst bei Frankfurt/Main (1863-1999), heute </a:t>
            </a:r>
            <a:r>
              <a:rPr lang="cs-CZ" sz="2000" dirty="0" err="1"/>
              <a:t>Sanofi-Aventis</a:t>
            </a:r>
            <a:r>
              <a:rPr lang="cs-CZ" sz="2000" dirty="0"/>
              <a:t> </a:t>
            </a:r>
            <a:r>
              <a:rPr lang="cs-CZ" sz="2000" dirty="0" err="1"/>
              <a:t>Strassbourg</a:t>
            </a:r>
            <a:r>
              <a:rPr lang="cs-CZ" sz="2000" dirty="0"/>
              <a:t> – </a:t>
            </a:r>
            <a:r>
              <a:rPr lang="de-DE" sz="2000" dirty="0"/>
              <a:t>ursprünglich Farbenfabrik (Farbwerke Meister, Lucius &amp; Brüning Höchst)</a:t>
            </a:r>
            <a:r>
              <a:rPr lang="cs-CZ" sz="2000" dirty="0"/>
              <a:t>, </a:t>
            </a:r>
            <a:r>
              <a:rPr lang="de-DE" sz="2000" dirty="0"/>
              <a:t>seit </a:t>
            </a:r>
            <a:r>
              <a:rPr lang="cs-CZ" sz="2000" dirty="0"/>
              <a:t>1883 </a:t>
            </a:r>
            <a:r>
              <a:rPr lang="de-DE" sz="2000" dirty="0"/>
              <a:t>synthetische Arzneimittel</a:t>
            </a:r>
            <a:r>
              <a:rPr lang="cs-CZ" sz="2000" dirty="0"/>
              <a:t> (Antipyrin), </a:t>
            </a:r>
            <a:r>
              <a:rPr lang="de-DE" sz="2000" dirty="0"/>
              <a:t>heute Bestandteil des multinationalen französischen pharmazeutischen Konzerns</a:t>
            </a:r>
          </a:p>
          <a:p>
            <a:pPr>
              <a:defRPr/>
            </a:pPr>
            <a:r>
              <a:rPr lang="de-DE" sz="2000" dirty="0"/>
              <a:t>Merck, Darmstadt (1668)</a:t>
            </a:r>
            <a:r>
              <a:rPr lang="cs-CZ" sz="2000" dirty="0"/>
              <a:t> – </a:t>
            </a:r>
            <a:r>
              <a:rPr lang="de-DE" sz="2000" dirty="0"/>
              <a:t>das älteste pharmazeutisch-chemische Werk auf der Welt</a:t>
            </a:r>
            <a:r>
              <a:rPr lang="cs-CZ" sz="2000" dirty="0"/>
              <a:t>, </a:t>
            </a:r>
            <a:r>
              <a:rPr lang="de-DE" sz="2000" dirty="0"/>
              <a:t>aufgegangen aus der Darmstädter Apotheke von </a:t>
            </a:r>
            <a:r>
              <a:rPr lang="cs-CZ" sz="2000" dirty="0"/>
              <a:t>Friedrich Jacob </a:t>
            </a:r>
            <a:r>
              <a:rPr lang="de-DE" sz="2000" dirty="0"/>
              <a:t>Merck</a:t>
            </a:r>
            <a:r>
              <a:rPr lang="cs-CZ" sz="2000" dirty="0"/>
              <a:t>, </a:t>
            </a:r>
            <a:r>
              <a:rPr lang="de-DE" sz="2000" dirty="0"/>
              <a:t>Erzeuger von onkologischen Präparaten, immunologischen Mitteln und Produkten im Bereich der Biotechnologie mit einem selbstständigen amerikanischen Abzweig, der in New York bereits </a:t>
            </a:r>
            <a:r>
              <a:rPr lang="cs-CZ" sz="2000" dirty="0"/>
              <a:t>1890 </a:t>
            </a:r>
            <a:r>
              <a:rPr lang="de-DE" sz="2000" dirty="0"/>
              <a:t>gegründet wurde.</a:t>
            </a:r>
            <a:endParaRPr lang="cs-CZ" sz="2000" dirty="0"/>
          </a:p>
          <a:p>
            <a:pPr>
              <a:defRPr/>
            </a:pPr>
            <a:r>
              <a:rPr lang="de-DE" sz="2000" dirty="0"/>
              <a:t>Heraeus Holding GmbH Hanau (1851) </a:t>
            </a:r>
            <a:r>
              <a:rPr lang="cs-CZ" sz="2000" dirty="0"/>
              <a:t>– </a:t>
            </a:r>
            <a:r>
              <a:rPr lang="de-DE" sz="2000" dirty="0"/>
              <a:t>der technologische Konzern für Erzeugung von Zahnersatz und Präparaten aus Edelmetallen. Er ist aus der Familienapotheke von Wilhelm Carl Heraeus hervorgegangen</a:t>
            </a:r>
          </a:p>
          <a:p>
            <a:pPr>
              <a:defRPr/>
            </a:pPr>
            <a:r>
              <a:rPr lang="de-DE" sz="2000" dirty="0"/>
              <a:t>Messer</a:t>
            </a:r>
            <a:r>
              <a:rPr lang="cs-CZ" sz="2000" dirty="0"/>
              <a:t> Group </a:t>
            </a:r>
            <a:r>
              <a:rPr lang="de-DE" sz="2000" dirty="0"/>
              <a:t>GmbH,</a:t>
            </a:r>
            <a:r>
              <a:rPr lang="cs-CZ" sz="2000" dirty="0"/>
              <a:t> </a:t>
            </a:r>
            <a:r>
              <a:rPr lang="de-DE" sz="2000" dirty="0"/>
              <a:t>Sulzbach</a:t>
            </a:r>
            <a:r>
              <a:rPr lang="cs-CZ" sz="2000" dirty="0"/>
              <a:t> (1898, Adolf </a:t>
            </a:r>
            <a:r>
              <a:rPr lang="de-DE" sz="2000" dirty="0"/>
              <a:t>Messer</a:t>
            </a:r>
            <a:r>
              <a:rPr lang="cs-CZ" sz="2000" dirty="0"/>
              <a:t>) – </a:t>
            </a:r>
            <a:r>
              <a:rPr lang="de-DE" sz="2000" dirty="0"/>
              <a:t>Erzeugung von technischem und medizinischem Gas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DEGUSSA AG Frankfurt (1873-2006) – </a:t>
            </a:r>
            <a:r>
              <a:rPr lang="de-DE" sz="2000" b="1" dirty="0"/>
              <a:t>De</a:t>
            </a:r>
            <a:r>
              <a:rPr lang="de-DE" sz="2000" dirty="0"/>
              <a:t>utsche </a:t>
            </a:r>
            <a:r>
              <a:rPr lang="de-DE" sz="2000" b="1" dirty="0"/>
              <a:t>G</a:t>
            </a:r>
            <a:r>
              <a:rPr lang="de-DE" sz="2000" dirty="0"/>
              <a:t>old- </a:t>
            </a:r>
            <a:r>
              <a:rPr lang="de-DE" sz="2000" b="1" dirty="0"/>
              <a:t>u</a:t>
            </a:r>
            <a:r>
              <a:rPr lang="de-DE" sz="2000" dirty="0"/>
              <a:t>nd </a:t>
            </a:r>
            <a:r>
              <a:rPr lang="de-DE" sz="2000" b="1" dirty="0"/>
              <a:t>S</a:t>
            </a:r>
            <a:r>
              <a:rPr lang="de-DE" sz="2000" dirty="0"/>
              <a:t>ilber-</a:t>
            </a:r>
            <a:r>
              <a:rPr lang="de-DE" sz="2000" b="1" dirty="0"/>
              <a:t>S</a:t>
            </a:r>
            <a:r>
              <a:rPr lang="de-DE" sz="2000" dirty="0"/>
              <a:t>cheide-</a:t>
            </a:r>
            <a:r>
              <a:rPr lang="de-DE" sz="2000" b="1" dirty="0"/>
              <a:t>A</a:t>
            </a:r>
            <a:r>
              <a:rPr lang="de-DE" sz="2000" dirty="0"/>
              <a:t>nstalt, ein spezieller chemischer Konzern</a:t>
            </a:r>
            <a:r>
              <a:rPr lang="cs-CZ" sz="2000" dirty="0"/>
              <a:t>, </a:t>
            </a:r>
            <a:r>
              <a:rPr lang="de-DE" sz="2000" dirty="0"/>
              <a:t>der aus der Firma Friedrich Roessler für Gewinnung der Edelmetalle aus den aus Umlauf gezogenen Münzen nach der Entstehung des Deutschen Reiches 1871 hervorging, 2006 von der Firma </a:t>
            </a:r>
            <a:r>
              <a:rPr lang="cs-CZ" sz="2000" dirty="0" err="1"/>
              <a:t>Evonik</a:t>
            </a:r>
            <a:r>
              <a:rPr lang="cs-CZ" sz="2000" dirty="0"/>
              <a:t> </a:t>
            </a:r>
            <a:r>
              <a:rPr lang="cs-CZ" sz="2000" dirty="0" err="1"/>
              <a:t>Industries</a:t>
            </a:r>
            <a:r>
              <a:rPr lang="cs-CZ" sz="2000" dirty="0"/>
              <a:t> AG Essen</a:t>
            </a:r>
            <a:r>
              <a:rPr lang="de-DE" sz="2000"/>
              <a:t> übernommen.</a:t>
            </a: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4353D9BC-04BA-4A61-A1D9-48F45941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cs-CZ" sz="2800" dirty="0"/>
              <a:t>FIRMEN</a:t>
            </a:r>
            <a:r>
              <a:rPr lang="cs-CZ" altLang="cs-CZ" sz="2800" dirty="0"/>
              <a:t> II.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679D4286-8A0F-4812-8E64-D2C41BE88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Adam Opel AG</a:t>
            </a:r>
            <a:r>
              <a:rPr lang="de-DE" altLang="cs-CZ" sz="2000" dirty="0"/>
              <a:t>,</a:t>
            </a:r>
            <a:r>
              <a:rPr lang="cs-CZ" altLang="cs-CZ" sz="2000" dirty="0"/>
              <a:t> </a:t>
            </a:r>
            <a:r>
              <a:rPr lang="de-DE" altLang="cs-CZ" sz="2000" dirty="0"/>
              <a:t>Rüsselsheim (1862) mit den Abzweigfabriken in</a:t>
            </a:r>
            <a:r>
              <a:rPr lang="cs-CZ" altLang="cs-CZ" sz="2000" dirty="0"/>
              <a:t> </a:t>
            </a:r>
            <a:r>
              <a:rPr lang="de-DE" altLang="cs-CZ" sz="2000" dirty="0"/>
              <a:t>Bochum (geschlossen 2014)</a:t>
            </a:r>
            <a:r>
              <a:rPr lang="cs-CZ" altLang="cs-CZ" sz="2000" dirty="0"/>
              <a:t>, </a:t>
            </a:r>
            <a:r>
              <a:rPr lang="de-DE" altLang="cs-CZ" sz="2000" dirty="0"/>
              <a:t>Kaiserslautern</a:t>
            </a:r>
            <a:r>
              <a:rPr lang="cs-CZ" altLang="cs-CZ" sz="2000" dirty="0"/>
              <a:t> </a:t>
            </a:r>
            <a:r>
              <a:rPr lang="de-DE" altLang="cs-CZ" sz="2000" dirty="0"/>
              <a:t>und Eisenach</a:t>
            </a:r>
            <a:r>
              <a:rPr lang="cs-CZ" altLang="cs-CZ" sz="2000" dirty="0"/>
              <a:t>, </a:t>
            </a:r>
            <a:r>
              <a:rPr lang="de-DE" altLang="cs-CZ" sz="2000" dirty="0"/>
              <a:t>ursprünglich Fabrik für Nähmaschinen</a:t>
            </a:r>
            <a:r>
              <a:rPr lang="cs-CZ" altLang="cs-CZ" sz="2000" dirty="0"/>
              <a:t>, </a:t>
            </a:r>
            <a:r>
              <a:rPr lang="de-DE" altLang="cs-CZ" sz="2000" dirty="0"/>
              <a:t>seit 1</a:t>
            </a:r>
            <a:r>
              <a:rPr lang="cs-CZ" altLang="cs-CZ" sz="2000" dirty="0"/>
              <a:t>886 </a:t>
            </a:r>
            <a:r>
              <a:rPr lang="de-DE" altLang="cs-CZ" sz="2000" dirty="0"/>
              <a:t>auch für Fahrräder</a:t>
            </a:r>
            <a:r>
              <a:rPr lang="cs-CZ" altLang="cs-CZ" sz="2000" dirty="0"/>
              <a:t>, </a:t>
            </a:r>
            <a:r>
              <a:rPr lang="de-DE" altLang="cs-CZ" sz="2000" dirty="0"/>
              <a:t>seit </a:t>
            </a:r>
            <a:r>
              <a:rPr lang="cs-CZ" altLang="cs-CZ" sz="2000" dirty="0"/>
              <a:t>1898 </a:t>
            </a:r>
            <a:r>
              <a:rPr lang="de-DE" altLang="cs-CZ" sz="2000" dirty="0"/>
              <a:t>für Autos</a:t>
            </a:r>
            <a:r>
              <a:rPr lang="cs-CZ" altLang="cs-CZ" sz="2000" dirty="0"/>
              <a:t>, </a:t>
            </a:r>
            <a:r>
              <a:rPr lang="de-DE" altLang="cs-CZ" sz="2000" dirty="0"/>
              <a:t>erste Fließbandherstellung in Deutschland</a:t>
            </a:r>
            <a:r>
              <a:rPr lang="cs-CZ" altLang="cs-CZ" sz="2000" dirty="0"/>
              <a:t> </a:t>
            </a:r>
            <a:r>
              <a:rPr lang="de-DE" altLang="cs-CZ" sz="2000" dirty="0"/>
              <a:t>seit </a:t>
            </a:r>
            <a:r>
              <a:rPr lang="cs-CZ" altLang="cs-CZ" sz="2000" dirty="0"/>
              <a:t>1924, </a:t>
            </a:r>
            <a:r>
              <a:rPr lang="de-DE" altLang="cs-CZ" sz="2000" dirty="0"/>
              <a:t>seit </a:t>
            </a:r>
            <a:r>
              <a:rPr lang="cs-CZ" altLang="cs-CZ" sz="2000" dirty="0"/>
              <a:t>1929 </a:t>
            </a:r>
            <a:r>
              <a:rPr lang="de-DE" altLang="cs-CZ" sz="2000" dirty="0"/>
              <a:t>im Besitz der US-amerikanischen </a:t>
            </a:r>
            <a:r>
              <a:rPr lang="cs-CZ" altLang="cs-CZ" sz="2000" dirty="0"/>
              <a:t>General Motors</a:t>
            </a:r>
          </a:p>
          <a:p>
            <a:pPr eaLnBrk="1" hangingPunct="1"/>
            <a:r>
              <a:rPr lang="de-DE" altLang="cs-CZ" sz="2000" dirty="0" err="1"/>
              <a:t>Rowenta</a:t>
            </a:r>
            <a:r>
              <a:rPr lang="de-DE" altLang="cs-CZ" sz="2000" dirty="0"/>
              <a:t>, Offenbach </a:t>
            </a:r>
            <a:r>
              <a:rPr lang="cs-CZ" altLang="cs-CZ" sz="2000" dirty="0"/>
              <a:t>(1884, </a:t>
            </a:r>
            <a:r>
              <a:rPr lang="de-DE" altLang="cs-CZ" sz="2000" dirty="0"/>
              <a:t>seit </a:t>
            </a:r>
            <a:r>
              <a:rPr lang="cs-CZ" altLang="cs-CZ" sz="2000" dirty="0"/>
              <a:t>1963 </a:t>
            </a:r>
            <a:r>
              <a:rPr lang="de-DE" altLang="cs-CZ" sz="2000" dirty="0"/>
              <a:t>in amerikanischem</a:t>
            </a:r>
            <a:r>
              <a:rPr lang="cs-CZ" altLang="cs-CZ" sz="2000" dirty="0"/>
              <a:t>, </a:t>
            </a:r>
            <a:r>
              <a:rPr lang="de-DE" altLang="cs-CZ" sz="2000" dirty="0"/>
              <a:t>seit </a:t>
            </a:r>
            <a:r>
              <a:rPr lang="cs-CZ" altLang="cs-CZ" sz="2000" dirty="0"/>
              <a:t>1988 </a:t>
            </a:r>
            <a:r>
              <a:rPr lang="de-DE" altLang="cs-CZ" sz="2000" dirty="0"/>
              <a:t>in französischem Besitz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Groupe</a:t>
            </a:r>
            <a:r>
              <a:rPr lang="cs-CZ" altLang="cs-CZ" sz="2000" dirty="0"/>
              <a:t> SEB </a:t>
            </a:r>
            <a:r>
              <a:rPr lang="de-DE" altLang="cs-CZ" sz="2000" dirty="0"/>
              <a:t>in </a:t>
            </a:r>
            <a:r>
              <a:rPr lang="cs-CZ" altLang="cs-CZ" sz="2000" dirty="0" err="1"/>
              <a:t>Ecully</a:t>
            </a:r>
            <a:r>
              <a:rPr lang="cs-CZ" altLang="cs-CZ" sz="2000" dirty="0"/>
              <a:t> </a:t>
            </a:r>
            <a:r>
              <a:rPr lang="de-DE" altLang="cs-CZ" sz="2000" dirty="0"/>
              <a:t>bei</a:t>
            </a:r>
            <a:r>
              <a:rPr lang="cs-CZ" altLang="cs-CZ" sz="2000" dirty="0"/>
              <a:t> Lyon) – </a:t>
            </a:r>
            <a:r>
              <a:rPr lang="de-DE" altLang="cs-CZ" sz="2000" dirty="0"/>
              <a:t>Erzeugung von Küchengeräten</a:t>
            </a:r>
            <a:r>
              <a:rPr lang="cs-CZ" altLang="cs-CZ" sz="2000" dirty="0"/>
              <a:t>, </a:t>
            </a:r>
            <a:r>
              <a:rPr lang="de-DE" altLang="cs-CZ" sz="2000" dirty="0"/>
              <a:t>gegründet von </a:t>
            </a:r>
            <a:r>
              <a:rPr lang="cs-CZ" altLang="cs-CZ" sz="2000" b="1" dirty="0"/>
              <a:t>Ro</a:t>
            </a:r>
            <a:r>
              <a:rPr lang="cs-CZ" altLang="cs-CZ" sz="2000" dirty="0"/>
              <a:t>bert </a:t>
            </a:r>
            <a:r>
              <a:rPr lang="cs-CZ" altLang="cs-CZ" sz="2000" b="1" dirty="0" err="1"/>
              <a:t>We</a:t>
            </a:r>
            <a:r>
              <a:rPr lang="cs-CZ" altLang="cs-CZ" sz="2000" dirty="0" err="1"/>
              <a:t>i</a:t>
            </a:r>
            <a:r>
              <a:rPr lang="cs-CZ" altLang="cs-CZ" sz="2000" b="1" dirty="0" err="1"/>
              <a:t>nt</a:t>
            </a:r>
            <a:r>
              <a:rPr lang="cs-CZ" altLang="cs-CZ" sz="2000" dirty="0" err="1"/>
              <a:t>r</a:t>
            </a:r>
            <a:r>
              <a:rPr lang="cs-CZ" altLang="cs-CZ" sz="2000" b="1" dirty="0" err="1"/>
              <a:t>a</a:t>
            </a:r>
            <a:r>
              <a:rPr lang="cs-CZ" altLang="cs-CZ" sz="2000" dirty="0" err="1"/>
              <a:t>ud</a:t>
            </a:r>
            <a:r>
              <a:rPr lang="cs-CZ" altLang="cs-CZ" sz="2000" dirty="0"/>
              <a:t>, </a:t>
            </a:r>
            <a:r>
              <a:rPr lang="de-DE" altLang="cs-CZ" sz="2000" dirty="0"/>
              <a:t>der Name </a:t>
            </a:r>
            <a:r>
              <a:rPr lang="cs-CZ" altLang="cs-CZ" sz="2000" dirty="0" err="1"/>
              <a:t>Rowenta</a:t>
            </a:r>
            <a:r>
              <a:rPr lang="cs-CZ" altLang="cs-CZ" sz="2000" dirty="0"/>
              <a:t> </a:t>
            </a:r>
            <a:r>
              <a:rPr lang="de-DE" altLang="cs-CZ" sz="2000" dirty="0"/>
              <a:t>seit </a:t>
            </a:r>
            <a:r>
              <a:rPr lang="cs-CZ" altLang="cs-CZ" sz="2000" dirty="0"/>
              <a:t>1909 </a:t>
            </a:r>
            <a:r>
              <a:rPr lang="de-DE" altLang="cs-CZ" sz="2000" dirty="0"/>
              <a:t>in Erinnerung an den Begründer</a:t>
            </a:r>
            <a:endParaRPr lang="cs-CZ" altLang="cs-CZ" sz="2000" dirty="0"/>
          </a:p>
          <a:p>
            <a:pPr eaLnBrk="1" hangingPunct="1"/>
            <a:r>
              <a:rPr lang="de-DE" altLang="cs-CZ" sz="2000" dirty="0"/>
              <a:t>Leitz,</a:t>
            </a:r>
            <a:r>
              <a:rPr lang="cs-CZ" altLang="cs-CZ" sz="2000" dirty="0"/>
              <a:t> </a:t>
            </a:r>
            <a:r>
              <a:rPr lang="de-DE" altLang="cs-CZ" sz="2000" dirty="0"/>
              <a:t>Wetzlar</a:t>
            </a:r>
            <a:r>
              <a:rPr lang="cs-CZ" altLang="cs-CZ" sz="2000" dirty="0"/>
              <a:t> (1869) – </a:t>
            </a:r>
            <a:r>
              <a:rPr lang="de-DE" altLang="cs-CZ" sz="2000" dirty="0"/>
              <a:t>Erzeugung von Mikroskopen</a:t>
            </a:r>
            <a:r>
              <a:rPr lang="cs-CZ" altLang="cs-CZ" sz="2000" dirty="0"/>
              <a:t>, </a:t>
            </a:r>
            <a:r>
              <a:rPr lang="de-DE" altLang="cs-CZ" sz="2000" dirty="0"/>
              <a:t>Fotoapparaten und Kameras</a:t>
            </a:r>
            <a:r>
              <a:rPr lang="cs-CZ" altLang="cs-CZ" sz="2000" dirty="0"/>
              <a:t> </a:t>
            </a:r>
            <a:r>
              <a:rPr lang="de-DE" altLang="cs-CZ" sz="2000" dirty="0"/>
              <a:t>der Marke Leica</a:t>
            </a:r>
            <a:r>
              <a:rPr lang="cs-CZ" altLang="cs-CZ" sz="2000" dirty="0"/>
              <a:t> (</a:t>
            </a:r>
            <a:r>
              <a:rPr lang="de-DE" altLang="cs-CZ" sz="2000" b="1" dirty="0" err="1"/>
              <a:t>Lei</a:t>
            </a:r>
            <a:r>
              <a:rPr lang="de-DE" altLang="cs-CZ" sz="2000" dirty="0" err="1"/>
              <a:t>tzsche</a:t>
            </a:r>
            <a:r>
              <a:rPr lang="de-DE" altLang="cs-CZ" sz="2000" dirty="0"/>
              <a:t> </a:t>
            </a:r>
            <a:r>
              <a:rPr lang="de-DE" altLang="cs-CZ" sz="2000" b="1" dirty="0" err="1"/>
              <a:t>Ca</a:t>
            </a:r>
            <a:r>
              <a:rPr lang="de-DE" altLang="cs-CZ" sz="2000" dirty="0" err="1"/>
              <a:t>mera</a:t>
            </a:r>
            <a:r>
              <a:rPr lang="cs-CZ" altLang="cs-CZ" sz="2000" dirty="0"/>
              <a:t>), </a:t>
            </a:r>
            <a:r>
              <a:rPr lang="de-DE" altLang="cs-CZ" sz="2000" dirty="0"/>
              <a:t>die Firma gründete Ernst Leitz</a:t>
            </a:r>
            <a:r>
              <a:rPr lang="cs-CZ" altLang="cs-CZ" sz="2000" dirty="0"/>
              <a:t>, </a:t>
            </a:r>
            <a:r>
              <a:rPr lang="de-DE" altLang="cs-CZ" sz="2000" dirty="0"/>
              <a:t>heute ist sie in drei Gruppen aufgeteilt</a:t>
            </a:r>
            <a:r>
              <a:rPr lang="cs-CZ" altLang="cs-CZ" sz="2000" dirty="0"/>
              <a:t>: </a:t>
            </a:r>
            <a:r>
              <a:rPr lang="de-DE" altLang="cs-CZ" sz="2000" dirty="0"/>
              <a:t>Leica</a:t>
            </a:r>
            <a:r>
              <a:rPr lang="cs-CZ" altLang="cs-CZ" sz="2000" dirty="0"/>
              <a:t> </a:t>
            </a:r>
            <a:r>
              <a:rPr lang="de-DE" altLang="cs-CZ" sz="2000" dirty="0"/>
              <a:t>Microsystems</a:t>
            </a:r>
            <a:r>
              <a:rPr lang="cs-CZ" altLang="cs-CZ" sz="2000" dirty="0"/>
              <a:t>, </a:t>
            </a:r>
            <a:r>
              <a:rPr lang="de-DE" altLang="cs-CZ" sz="2000" dirty="0"/>
              <a:t>Leica</a:t>
            </a:r>
            <a:r>
              <a:rPr lang="cs-CZ" altLang="cs-CZ" sz="2000" dirty="0"/>
              <a:t> </a:t>
            </a:r>
            <a:r>
              <a:rPr lang="de-DE" altLang="cs-CZ" sz="2000" dirty="0" err="1"/>
              <a:t>Camera</a:t>
            </a:r>
            <a:r>
              <a:rPr lang="cs-CZ" altLang="cs-CZ" sz="2000" dirty="0"/>
              <a:t>, </a:t>
            </a:r>
            <a:r>
              <a:rPr lang="de-DE" altLang="cs-CZ" sz="2000" dirty="0"/>
              <a:t>Leica</a:t>
            </a:r>
            <a:r>
              <a:rPr lang="cs-CZ" altLang="cs-CZ" sz="2000" dirty="0"/>
              <a:t> </a:t>
            </a:r>
            <a:r>
              <a:rPr lang="de-DE" altLang="cs-CZ" sz="2000" dirty="0"/>
              <a:t>Geosystems</a:t>
            </a:r>
            <a:endParaRPr lang="cs-CZ" altLang="cs-CZ" sz="2000" dirty="0"/>
          </a:p>
          <a:p>
            <a:pPr eaLnBrk="1" hangingPunct="1"/>
            <a:r>
              <a:rPr lang="de-DE" altLang="cs-CZ" sz="2000" dirty="0"/>
              <a:t>Buderus,</a:t>
            </a:r>
            <a:r>
              <a:rPr lang="cs-CZ" altLang="cs-CZ" sz="2000" dirty="0"/>
              <a:t> </a:t>
            </a:r>
            <a:r>
              <a:rPr lang="de-DE" altLang="cs-CZ" sz="2000" dirty="0"/>
              <a:t>Wetzlar</a:t>
            </a:r>
            <a:r>
              <a:rPr lang="cs-CZ" altLang="cs-CZ" sz="2000" dirty="0"/>
              <a:t> (1731-2003) – </a:t>
            </a:r>
            <a:r>
              <a:rPr lang="de-DE" altLang="cs-CZ" sz="2000" dirty="0"/>
              <a:t>zuerst Eisenhüttenwerkstätten, dann überwiegend Heizungstechnik (gusseiserne Heizkessel), 1898 die erste </a:t>
            </a:r>
            <a:r>
              <a:rPr lang="de-DE" altLang="cs-CZ" sz="2000" dirty="0" err="1"/>
              <a:t>Radiatorenfabrik</a:t>
            </a:r>
            <a:r>
              <a:rPr lang="de-DE" altLang="cs-CZ" sz="2000" dirty="0"/>
              <a:t> auf dem europäischen Kontinent. Das Unternehmen gründete 1731 </a:t>
            </a:r>
            <a:r>
              <a:rPr lang="cs-CZ" altLang="cs-CZ" sz="2000" dirty="0"/>
              <a:t>Johann Wilhelm </a:t>
            </a:r>
            <a:r>
              <a:rPr lang="de-DE" altLang="cs-CZ" sz="2000" dirty="0"/>
              <a:t>Buderus</a:t>
            </a:r>
            <a:r>
              <a:rPr lang="cs-CZ" altLang="cs-CZ" sz="2000" dirty="0"/>
              <a:t>, 2003 </a:t>
            </a:r>
            <a:r>
              <a:rPr lang="de-DE" altLang="cs-CZ" sz="2000" dirty="0"/>
              <a:t>übernahm es der Konzern </a:t>
            </a:r>
            <a:r>
              <a:rPr lang="cs-CZ" altLang="cs-CZ" sz="2000" dirty="0"/>
              <a:t>Bosch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D929B16-9C3A-4CDA-8761-E3B74461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3200" dirty="0"/>
              <a:t>UNIVERSITÄTEN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172CBF-30C8-4245-9256-6D5E22EA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2000" dirty="0"/>
              <a:t>Philipps-Universität Marburg (1527), Begründer Philipp der Großmütige, Graf von Hessen-Kassel, die erste protestantische Universität in Deutschland</a:t>
            </a:r>
            <a:r>
              <a:rPr lang="cs-CZ" sz="2000" dirty="0"/>
              <a:t>, </a:t>
            </a:r>
            <a:r>
              <a:rPr lang="de-DE" sz="2000" dirty="0"/>
              <a:t>zwischen </a:t>
            </a:r>
            <a:r>
              <a:rPr lang="cs-CZ" sz="2000" dirty="0"/>
              <a:t>1605 </a:t>
            </a:r>
            <a:r>
              <a:rPr lang="de-DE" sz="2000" dirty="0"/>
              <a:t>und </a:t>
            </a:r>
            <a:r>
              <a:rPr lang="cs-CZ" sz="2000" dirty="0"/>
              <a:t>1866 </a:t>
            </a:r>
            <a:r>
              <a:rPr lang="de-DE" sz="2000" dirty="0"/>
              <a:t>calvinistisch</a:t>
            </a:r>
            <a:endParaRPr lang="cs-CZ" sz="2000" dirty="0"/>
          </a:p>
          <a:p>
            <a:pPr>
              <a:defRPr/>
            </a:pPr>
            <a:r>
              <a:rPr lang="de-DE" sz="2000" dirty="0"/>
              <a:t>Justus-Liebig-Universität Gießen (1607), Begründer Graf Ludwig V. von Hessen-Darmstadt, bis </a:t>
            </a:r>
            <a:r>
              <a:rPr lang="cs-CZ" sz="2000" dirty="0"/>
              <a:t>1945 </a:t>
            </a:r>
            <a:r>
              <a:rPr lang="de-DE" sz="2000" dirty="0"/>
              <a:t>Ludwigs-Universität. Sie wurde als protestantisch-lutherische Universität nach dem Abfall der Universität in Marburg zum Calvinismus gegründet. Nach </a:t>
            </a:r>
            <a:r>
              <a:rPr lang="cs-CZ" sz="2000" dirty="0"/>
              <a:t>1945 </a:t>
            </a:r>
            <a:r>
              <a:rPr lang="de-DE" sz="2000" dirty="0"/>
              <a:t>auf die Hochschule für Bodenkultur und Veterinärmedizin beschränkt</a:t>
            </a:r>
            <a:r>
              <a:rPr lang="cs-CZ" sz="2000" dirty="0"/>
              <a:t>, </a:t>
            </a:r>
            <a:r>
              <a:rPr lang="de-DE" sz="2000" dirty="0"/>
              <a:t>der universitäre Status </a:t>
            </a:r>
            <a:r>
              <a:rPr lang="cs-CZ" sz="2000" dirty="0"/>
              <a:t>1957</a:t>
            </a:r>
            <a:r>
              <a:rPr lang="de-DE" sz="2000" dirty="0"/>
              <a:t>, benannt nach dem Chemiker Justus Liebig</a:t>
            </a:r>
            <a:endParaRPr lang="cs-CZ" sz="2000" dirty="0"/>
          </a:p>
          <a:p>
            <a:pPr algn="just">
              <a:defRPr/>
            </a:pPr>
            <a:r>
              <a:rPr lang="de-DE" sz="2000" dirty="0"/>
              <a:t>Technische</a:t>
            </a:r>
            <a:r>
              <a:rPr lang="cs-CZ" sz="2000" dirty="0"/>
              <a:t> </a:t>
            </a:r>
            <a:r>
              <a:rPr lang="de-DE" sz="2000" dirty="0"/>
              <a:t>Universität Darmstadt (1877 als Technische Hochschule, 1997 Technische Universität)</a:t>
            </a:r>
          </a:p>
          <a:p>
            <a:pPr algn="just">
              <a:defRPr/>
            </a:pPr>
            <a:r>
              <a:rPr lang="de-DE" sz="2000" dirty="0"/>
              <a:t>Johann Wolfgang Goethe-Universität Frankfurt am Main (1914), Goethe-Universität seit 2008</a:t>
            </a:r>
          </a:p>
          <a:p>
            <a:pPr algn="just">
              <a:defRPr/>
            </a:pPr>
            <a:r>
              <a:rPr lang="de-DE" sz="2000" dirty="0"/>
              <a:t>Universität Kassel (1970), ursprünglich Gesamthochschule Kassel</a:t>
            </a:r>
            <a:r>
              <a:rPr lang="cs-CZ" sz="2000" dirty="0"/>
              <a:t>, </a:t>
            </a:r>
            <a:r>
              <a:rPr lang="de-DE" sz="2000" dirty="0"/>
              <a:t>1993 Universität Gesamthochschule Kassel, 2003 Universität</a:t>
            </a: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1291</Words>
  <Application>Microsoft Office PowerPoint</Application>
  <PresentationFormat>Širokoúhlá obrazovka</PresentationFormat>
  <Paragraphs>70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Mitteldeutschland</vt:lpstr>
      <vt:lpstr>Land Hessen (HE)</vt:lpstr>
      <vt:lpstr>LAGE IN DER BRD</vt:lpstr>
      <vt:lpstr>LANDESSYMBOLE</vt:lpstr>
      <vt:lpstr>LAND DER BANKEN</vt:lpstr>
      <vt:lpstr>ZIVILLUFTFAHRT</vt:lpstr>
      <vt:lpstr>FIRMEN I.</vt:lpstr>
      <vt:lpstr>FIRMEN II.</vt:lpstr>
      <vt:lpstr>UNIVERSITÄTEN</vt:lpstr>
      <vt:lpstr>DENKMAL UNTER DEM UNESCO-SCHUTZ</vt:lpstr>
      <vt:lpstr>Freistaat Thüringen (TH)</vt:lpstr>
      <vt:lpstr>LAGE IN DER BRD</vt:lpstr>
      <vt:lpstr>LANDESSYMBOLE</vt:lpstr>
      <vt:lpstr>HISTORISCHE LANDKARTE</vt:lpstr>
      <vt:lpstr>FIRMEN</vt:lpstr>
      <vt:lpstr>UNIVERSITÄTEN</vt:lpstr>
      <vt:lpstr>UNESCO-DENKMÄLER</vt:lpstr>
      <vt:lpstr>UNESCO-DENKMÄLER – WEIMAR II.</vt:lpstr>
      <vt:lpstr>UNESCO-DENKMÄLER - WEIMAR III.</vt:lpstr>
      <vt:lpstr>UNESCO-DENKMÄLER II.</vt:lpstr>
      <vt:lpstr>BAUHAUS (1919-1933)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Mitteldeutschland</dc:title>
  <dc:creator>Milan Tvrdík</dc:creator>
  <cp:lastModifiedBy>Milan Tvrdík</cp:lastModifiedBy>
  <cp:revision>20</cp:revision>
  <dcterms:created xsi:type="dcterms:W3CDTF">2020-11-01T17:20:28Z</dcterms:created>
  <dcterms:modified xsi:type="dcterms:W3CDTF">2020-11-30T14:57:12Z</dcterms:modified>
</cp:coreProperties>
</file>