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257" r:id="rId3"/>
    <p:sldId id="296" r:id="rId4"/>
    <p:sldId id="297" r:id="rId5"/>
    <p:sldId id="260" r:id="rId6"/>
    <p:sldId id="298" r:id="rId7"/>
    <p:sldId id="267" r:id="rId8"/>
    <p:sldId id="270" r:id="rId9"/>
    <p:sldId id="279" r:id="rId10"/>
    <p:sldId id="280" r:id="rId11"/>
    <p:sldId id="275" r:id="rId12"/>
    <p:sldId id="263" r:id="rId13"/>
    <p:sldId id="294" r:id="rId14"/>
    <p:sldId id="286" r:id="rId15"/>
    <p:sldId id="285" r:id="rId16"/>
    <p:sldId id="295" r:id="rId17"/>
    <p:sldId id="283" r:id="rId18"/>
    <p:sldId id="278" r:id="rId19"/>
    <p:sldId id="287" r:id="rId20"/>
    <p:sldId id="288" r:id="rId21"/>
    <p:sldId id="289" r:id="rId22"/>
    <p:sldId id="266" r:id="rId23"/>
    <p:sldId id="272" r:id="rId24"/>
    <p:sldId id="284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3B5F489-D91C-4157-8A01-7185913357B9}">
          <p14:sldIdLst>
            <p14:sldId id="256"/>
            <p14:sldId id="257"/>
            <p14:sldId id="296"/>
            <p14:sldId id="297"/>
            <p14:sldId id="260"/>
            <p14:sldId id="298"/>
            <p14:sldId id="267"/>
            <p14:sldId id="270"/>
            <p14:sldId id="279"/>
            <p14:sldId id="280"/>
            <p14:sldId id="275"/>
            <p14:sldId id="263"/>
            <p14:sldId id="294"/>
            <p14:sldId id="286"/>
            <p14:sldId id="285"/>
            <p14:sldId id="295"/>
            <p14:sldId id="283"/>
            <p14:sldId id="278"/>
            <p14:sldId id="287"/>
            <p14:sldId id="288"/>
            <p14:sldId id="289"/>
            <p14:sldId id="266"/>
            <p14:sldId id="272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FD325-AAA6-428D-BED4-5F7A7F25B9E1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51EEF-9D02-448A-B1E2-CE07936F96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31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1EEF-9D02-448A-B1E2-CE07936F961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5431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C0C8-002A-4A1F-AA15-D97A7ED6BA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80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17989" y="260648"/>
            <a:ext cx="8508022" cy="5998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4132E74-3BAD-4B1E-B5D5-6FF97890048F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71E850-3A7C-4B64-8BD6-16C734700E2E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is populism, how does it work and is it really a threat to liberal European regimes?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>
            <a:normAutofit/>
          </a:bodyPr>
          <a:lstStyle/>
          <a:p>
            <a:r>
              <a:rPr lang="en-GB" dirty="0"/>
              <a:t>Populism – A Threat to European Democracy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00287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Enemy from below II.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36465"/>
            <a:ext cx="4038600" cy="3151807"/>
          </a:xfrm>
        </p:spPr>
      </p:pic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04864"/>
            <a:ext cx="3744416" cy="2883200"/>
          </a:xfrm>
        </p:spPr>
      </p:pic>
    </p:spTree>
    <p:extLst>
      <p:ext uri="{BB962C8B-B14F-4D97-AF65-F5344CB8AC3E}">
        <p14:creationId xmlns:p14="http://schemas.microsoft.com/office/powerpoint/2010/main" val="2736067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Enemy from above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1440656"/>
            <a:ext cx="3829050" cy="4543425"/>
          </a:xfrm>
        </p:spPr>
      </p:pic>
      <p:pic>
        <p:nvPicPr>
          <p:cNvPr id="6" name="Zástupný obsah 5" descr="Obsah obrázku text, Lidská tvář, venku, Billboard&#10;&#10;Obsah vygenerovaný umělou inteligencí může být nesprávný.">
            <a:extLst>
              <a:ext uri="{FF2B5EF4-FFF2-40B4-BE49-F238E27FC236}">
                <a16:creationId xmlns:a16="http://schemas.microsoft.com/office/drawing/2014/main" id="{C068A1DF-7EDA-265C-7AF4-F6CDBA67C8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4203832" cy="2364655"/>
          </a:xfrm>
        </p:spPr>
      </p:pic>
    </p:spTree>
    <p:extLst>
      <p:ext uri="{BB962C8B-B14F-4D97-AF65-F5344CB8AC3E}">
        <p14:creationId xmlns:p14="http://schemas.microsoft.com/office/powerpoint/2010/main" val="43715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Typical supporter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Socially isolated from secluded locality</a:t>
            </a:r>
          </a:p>
          <a:p>
            <a:endParaRPr lang="en-US" dirty="0"/>
          </a:p>
          <a:p>
            <a:r>
              <a:rPr lang="en-US" dirty="0"/>
              <a:t>Apolitical – low interest of participation</a:t>
            </a:r>
          </a:p>
          <a:p>
            <a:endParaRPr lang="en-US" dirty="0"/>
          </a:p>
          <a:p>
            <a:r>
              <a:rPr lang="en-US" dirty="0"/>
              <a:t>Passive or non-voter</a:t>
            </a:r>
          </a:p>
          <a:p>
            <a:endParaRPr lang="en-US" dirty="0"/>
          </a:p>
          <a:p>
            <a:r>
              <a:rPr lang="en-US" dirty="0"/>
              <a:t>Admirer of authorities</a:t>
            </a:r>
          </a:p>
          <a:p>
            <a:endParaRPr lang="en-US" dirty="0"/>
          </a:p>
          <a:p>
            <a:r>
              <a:rPr lang="en-US" dirty="0"/>
              <a:t>Influenced by “bad mood”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554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Deception</a:t>
            </a:r>
          </a:p>
        </p:txBody>
      </p:sp>
      <p:pic>
        <p:nvPicPr>
          <p:cNvPr id="1026" name="Picture 2" descr="http://3.bp.blogspot.com/-UDnc8yIWiFU/VVG7DxhPI3I/AAAAAAAAOf0/aAWD0JFNhDo/s640/Refugees%2BRL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774504" cy="451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70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 cstate="print"/>
          <a:srcRect l="16242" t="11230" r="15027" b="11497"/>
          <a:stretch/>
        </p:blipFill>
        <p:spPr bwMode="auto">
          <a:xfrm>
            <a:off x="5" y="4"/>
            <a:ext cx="9143999" cy="63093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egnaposto numero diapositiva 2"/>
          <p:cNvSpPr txBox="1">
            <a:spLocks/>
          </p:cNvSpPr>
          <p:nvPr/>
        </p:nvSpPr>
        <p:spPr>
          <a:xfrm>
            <a:off x="8531225" y="6507163"/>
            <a:ext cx="454025" cy="2159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DA3228-00C0-43B8-A4A5-8B56DE061D05}" type="slidenum">
              <a:rPr lang="de-DE" sz="1400" b="1" smtClean="0">
                <a:solidFill>
                  <a:srgbClr val="00ADA8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de-DE" sz="1400" b="1">
              <a:solidFill>
                <a:srgbClr val="00AD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61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 cstate="print"/>
          <a:srcRect l="16543" t="12032" r="14877" b="11497"/>
          <a:stretch/>
        </p:blipFill>
        <p:spPr bwMode="auto">
          <a:xfrm>
            <a:off x="0" y="0"/>
            <a:ext cx="9144000" cy="6237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egnaposto numero diapositiva 2"/>
          <p:cNvSpPr txBox="1">
            <a:spLocks/>
          </p:cNvSpPr>
          <p:nvPr/>
        </p:nvSpPr>
        <p:spPr>
          <a:xfrm>
            <a:off x="8531225" y="6507163"/>
            <a:ext cx="454025" cy="2159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DA3228-00C0-43B8-A4A5-8B56DE061D05}" type="slidenum">
              <a:rPr lang="de-DE" sz="1400" b="1" smtClean="0">
                <a:solidFill>
                  <a:srgbClr val="00ADA8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de-DE" sz="1400" b="1">
              <a:solidFill>
                <a:srgbClr val="00AD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13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Attitudes of the people </a:t>
            </a:r>
            <a:endParaRPr lang="cs-CZ" dirty="0"/>
          </a:p>
        </p:txBody>
      </p:sp>
      <p:pic>
        <p:nvPicPr>
          <p:cNvPr id="6146" name="Picture 2" descr="http://www.voxeurop.eu/files/images/brief/immigrationeu.jpg?143189716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31" y="1628800"/>
            <a:ext cx="812284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402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Case of the Front National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http://www.marcetiennelansade.fr/wp-content/uploads/2013/09/logoF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40" y="1508756"/>
            <a:ext cx="4087712" cy="375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nationspresse.info/wp-content/uploads/2012/11/affiche_autre_voix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27048"/>
            <a:ext cx="3305062" cy="440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097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Support</a:t>
            </a:r>
            <a:r>
              <a:rPr lang="en-US" dirty="0"/>
              <a:t> of the Front National</a:t>
            </a:r>
            <a:endParaRPr lang="cs-CZ" dirty="0"/>
          </a:p>
        </p:txBody>
      </p:sp>
      <p:pic>
        <p:nvPicPr>
          <p:cNvPr id="6" name="Zástupný obsah 5" descr="Obsah obrázku mapa, text&#10;&#10;Obsah vygenerovaný umělou inteligencí může být nesprávný.">
            <a:extLst>
              <a:ext uri="{FF2B5EF4-FFF2-40B4-BE49-F238E27FC236}">
                <a16:creationId xmlns:a16="http://schemas.microsoft.com/office/drawing/2014/main" id="{A19A5FC5-258E-00D8-7638-2CFB2FB4C6F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3845505" cy="4572000"/>
          </a:xfrm>
        </p:spPr>
      </p:pic>
      <p:pic>
        <p:nvPicPr>
          <p:cNvPr id="8" name="Obrázek 7" descr="Obsah obrázku mapa, text&#10;&#10;Obsah vygenerovaný umělou inteligencí může být nesprávný.">
            <a:extLst>
              <a:ext uri="{FF2B5EF4-FFF2-40B4-BE49-F238E27FC236}">
                <a16:creationId xmlns:a16="http://schemas.microsoft.com/office/drawing/2014/main" id="{F6CAB39C-7496-9EB3-2235-0337DF46A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569" y="1628800"/>
            <a:ext cx="431628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46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Case of the Northern League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Matteo Salvini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02" y="2378964"/>
            <a:ext cx="4000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32856"/>
            <a:ext cx="338437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37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populism</a:t>
            </a:r>
            <a:r>
              <a:rPr lang="cs-CZ" dirty="0"/>
              <a:t>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3744416" cy="499505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Drunken guest at the party</a:t>
            </a:r>
            <a:r>
              <a:rPr lang="cs-CZ" dirty="0"/>
              <a:t> </a:t>
            </a:r>
            <a:r>
              <a:rPr lang="cs-CZ" sz="2400" dirty="0"/>
              <a:t>(</a:t>
            </a:r>
            <a:r>
              <a:rPr lang="cs-CZ" sz="2400" dirty="0" err="1"/>
              <a:t>Arditi</a:t>
            </a:r>
            <a:r>
              <a:rPr lang="cs-CZ" sz="2400" dirty="0"/>
              <a:t> 2004)</a:t>
            </a:r>
            <a:endParaRPr lang="en-US" dirty="0"/>
          </a:p>
          <a:p>
            <a:r>
              <a:rPr lang="en-US" dirty="0"/>
              <a:t>Indicating dysfunction of democracy</a:t>
            </a:r>
          </a:p>
          <a:p>
            <a:r>
              <a:rPr lang="en-US" dirty="0"/>
              <a:t>Appealing to the interest of the people against the elite</a:t>
            </a:r>
          </a:p>
          <a:p>
            <a:r>
              <a:rPr lang="en-US" dirty="0"/>
              <a:t>Thin-centered ideology (</a:t>
            </a:r>
            <a:r>
              <a:rPr lang="en-US" dirty="0" err="1"/>
              <a:t>Mudde</a:t>
            </a:r>
            <a:r>
              <a:rPr lang="en-US" dirty="0"/>
              <a:t> 2004)</a:t>
            </a:r>
          </a:p>
          <a:p>
            <a:r>
              <a:rPr lang="en-US" dirty="0"/>
              <a:t>Key role of the leader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416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Original rhetoric</a:t>
            </a:r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27542"/>
            <a:ext cx="2880320" cy="406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552" y="3861048"/>
            <a:ext cx="4038600" cy="2528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72" y="1486433"/>
            <a:ext cx="3240360" cy="237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887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Shift towards migration/muslim issues</a:t>
            </a:r>
          </a:p>
        </p:txBody>
      </p:sp>
      <p:pic>
        <p:nvPicPr>
          <p:cNvPr id="6" name="Content Placeholder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21526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32" y="1419754"/>
            <a:ext cx="368557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877" y="4149080"/>
            <a:ext cx="3390279" cy="236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leganordmagnago.jimdo.com/app/download/1292532416/Indiano+riserve+immigrazione.gif?t=123029834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123" y="2252112"/>
            <a:ext cx="2353263" cy="337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390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Reaction of the mainstream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Confrontation – South America</a:t>
            </a:r>
          </a:p>
          <a:p>
            <a:endParaRPr lang="it-IT" dirty="0"/>
          </a:p>
          <a:p>
            <a:r>
              <a:rPr lang="it-IT" dirty="0"/>
              <a:t>Isolation – Belgium</a:t>
            </a:r>
          </a:p>
          <a:p>
            <a:endParaRPr lang="it-IT" dirty="0"/>
          </a:p>
          <a:p>
            <a:r>
              <a:rPr lang="it-IT" dirty="0"/>
              <a:t>Adaptation – Austria</a:t>
            </a:r>
          </a:p>
          <a:p>
            <a:endParaRPr lang="it-IT" dirty="0"/>
          </a:p>
          <a:p>
            <a:r>
              <a:rPr lang="it-IT" dirty="0"/>
              <a:t>Socialization - Italy</a:t>
            </a:r>
          </a:p>
        </p:txBody>
      </p:sp>
    </p:spTree>
    <p:extLst>
      <p:ext uri="{BB962C8B-B14F-4D97-AF65-F5344CB8AC3E}">
        <p14:creationId xmlns:p14="http://schemas.microsoft.com/office/powerpoint/2010/main" val="4164868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Positives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/>
              <a:t>Negatives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sz="2400" dirty="0"/>
              <a:t>Point out on dysfunction in the system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en-US" sz="2400" dirty="0"/>
              <a:t>Highlight issue subsequently adopted by the mainstream</a:t>
            </a:r>
          </a:p>
          <a:p>
            <a:endParaRPr lang="en-US" dirty="0"/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Destabilization of the system</a:t>
            </a:r>
          </a:p>
          <a:p>
            <a:endParaRPr lang="en-US" sz="2400" dirty="0"/>
          </a:p>
          <a:p>
            <a:r>
              <a:rPr lang="en-US" sz="2400" dirty="0"/>
              <a:t>Polarization and vulgarization of politics</a:t>
            </a:r>
          </a:p>
          <a:p>
            <a:endParaRPr lang="en-US" sz="2400" dirty="0"/>
          </a:p>
          <a:p>
            <a:r>
              <a:rPr lang="en-US" sz="2400" dirty="0"/>
              <a:t>Mainstream adopts similar </a:t>
            </a:r>
            <a:r>
              <a:rPr lang="en-US" sz="2400" dirty="0" err="1"/>
              <a:t>rhetorics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More disappointed people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Positives and negatives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6C7FE9-F761-85C2-8BCB-ACDF7E92E112}"/>
              </a:ext>
            </a:extLst>
          </p:cNvPr>
          <p:cNvSpPr txBox="1"/>
          <p:nvPr/>
        </p:nvSpPr>
        <p:spPr>
          <a:xfrm>
            <a:off x="2286000" y="324659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 </a:t>
            </a:r>
            <a:r>
              <a:rPr lang="cs-CZ" b="0" dirty="0">
                <a:effectLst/>
              </a:rPr>
              <a:t> 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D422EAF-6F24-57DE-5E02-E2FD9E676ECF}"/>
              </a:ext>
            </a:extLst>
          </p:cNvPr>
          <p:cNvSpPr txBox="1"/>
          <p:nvPr/>
        </p:nvSpPr>
        <p:spPr>
          <a:xfrm>
            <a:off x="2286000" y="324659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dirty="0">
                <a:effectLst/>
              </a:rPr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858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Extremist parties</a:t>
            </a:r>
          </a:p>
          <a:p>
            <a:r>
              <a:rPr lang="cs-CZ" dirty="0"/>
              <a:t>(anti-system)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Radical parties </a:t>
            </a:r>
          </a:p>
          <a:p>
            <a:r>
              <a:rPr lang="cs-CZ" dirty="0"/>
              <a:t>(anti-establishment)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dirty="0"/>
              <a:t>Neonazis, neofascists</a:t>
            </a:r>
          </a:p>
          <a:p>
            <a:endParaRPr lang="cs-CZ" dirty="0"/>
          </a:p>
          <a:p>
            <a:r>
              <a:rPr lang="cs-CZ" dirty="0"/>
              <a:t>Racists, xenophobs</a:t>
            </a:r>
          </a:p>
          <a:p>
            <a:endParaRPr lang="cs-CZ" dirty="0"/>
          </a:p>
          <a:p>
            <a:r>
              <a:rPr lang="cs-CZ" dirty="0"/>
              <a:t>Ultranationalists</a:t>
            </a:r>
          </a:p>
          <a:p>
            <a:endParaRPr lang="cs-CZ" dirty="0"/>
          </a:p>
          <a:p>
            <a:r>
              <a:rPr lang="cs-CZ" dirty="0"/>
              <a:t>Communists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Populists</a:t>
            </a:r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Two different types</a:t>
            </a:r>
          </a:p>
        </p:txBody>
      </p:sp>
    </p:spTree>
    <p:extLst>
      <p:ext uri="{BB962C8B-B14F-4D97-AF65-F5344CB8AC3E}">
        <p14:creationId xmlns:p14="http://schemas.microsoft.com/office/powerpoint/2010/main" val="577633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Conceptualization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Populism is a chameleonic, often unclear buzzword used by not only academia but also by journalists, politicians and </a:t>
            </a:r>
            <a:r>
              <a:rPr lang="cs-CZ" sz="2800" dirty="0" err="1"/>
              <a:t>intellectuals</a:t>
            </a: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„populism considers society to be ultimately separated into two homogeneous and antagonistic groups, </a:t>
            </a:r>
            <a:r>
              <a:rPr lang="en-GB" sz="2800" dirty="0"/>
              <a:t>‘</a:t>
            </a:r>
            <a:r>
              <a:rPr lang="cs-CZ" sz="2800" dirty="0"/>
              <a:t>the pure people</a:t>
            </a:r>
            <a:r>
              <a:rPr lang="en-GB" sz="2800" dirty="0"/>
              <a:t>’</a:t>
            </a:r>
            <a:r>
              <a:rPr lang="cs-CZ" sz="2800" dirty="0"/>
              <a:t> versus</a:t>
            </a:r>
            <a:r>
              <a:rPr lang="en-GB" sz="2800" dirty="0"/>
              <a:t> ‘the corrupt elite’, and which argues that politics should be an expression of the </a:t>
            </a:r>
            <a:r>
              <a:rPr lang="en-GB" sz="2800" dirty="0" err="1"/>
              <a:t>volont</a:t>
            </a:r>
            <a:r>
              <a:rPr lang="cs-CZ" sz="2800" dirty="0"/>
              <a:t>é générale of the people“ (Mudde 2004)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70701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Thin-centered ideology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Populism has the internal coherence of a distint ideology but „it lacks the capacity to put forward a wide-ranging and coherent programme for the solution to crucial political questions“ (Stanley 2008)</a:t>
            </a:r>
            <a:endParaRPr lang="en-GB" sz="2800" dirty="0"/>
          </a:p>
          <a:p>
            <a:endParaRPr lang="cs-CZ" sz="2800" dirty="0"/>
          </a:p>
          <a:p>
            <a:r>
              <a:rPr lang="en-US" sz="2800" dirty="0"/>
              <a:t>Populism is most commonly found operating in tandem with ‘thicker’ ideologies such as liberalism, socialism,  conservatism or even illiberalism</a:t>
            </a:r>
          </a:p>
        </p:txBody>
      </p:sp>
    </p:spTree>
    <p:extLst>
      <p:ext uri="{BB962C8B-B14F-4D97-AF65-F5344CB8AC3E}">
        <p14:creationId xmlns:p14="http://schemas.microsoft.com/office/powerpoint/2010/main" val="12052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factors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Crises of political parties</a:t>
            </a:r>
          </a:p>
          <a:p>
            <a:endParaRPr lang="en-US" sz="2400" dirty="0"/>
          </a:p>
          <a:p>
            <a:r>
              <a:rPr lang="en-US" sz="2400" dirty="0"/>
              <a:t>Personalization of power</a:t>
            </a:r>
          </a:p>
          <a:p>
            <a:endParaRPr lang="en-US" sz="2400" dirty="0"/>
          </a:p>
          <a:p>
            <a:r>
              <a:rPr lang="en-US" sz="2400" dirty="0"/>
              <a:t>Role of the media</a:t>
            </a:r>
          </a:p>
          <a:p>
            <a:endParaRPr lang="en-US" sz="2400" dirty="0"/>
          </a:p>
          <a:p>
            <a:r>
              <a:rPr lang="en-US" sz="2400" dirty="0"/>
              <a:t>Structural problems of the society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883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D0E23-B7C3-1856-1BAE-7F7E4A96F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Personalisation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politics</a:t>
            </a:r>
            <a:endParaRPr lang="cs-CZ" dirty="0"/>
          </a:p>
        </p:txBody>
      </p:sp>
      <p:pic>
        <p:nvPicPr>
          <p:cNvPr id="5" name="Zástupný obsah 4" descr="Obsah obrázku text, plakát, kreslené, Leták&#10;&#10;Obsah vygenerovaný umělou inteligencí může být nesprávný.">
            <a:extLst>
              <a:ext uri="{FF2B5EF4-FFF2-40B4-BE49-F238E27FC236}">
                <a16:creationId xmlns:a16="http://schemas.microsoft.com/office/drawing/2014/main" id="{5956EC04-106C-6A0A-9A2A-88924793242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4032448" cy="2633911"/>
          </a:xfrm>
        </p:spPr>
      </p:pic>
      <p:pic>
        <p:nvPicPr>
          <p:cNvPr id="9" name="Obrázek 8" descr="Obsah obrázku text, plakát, Lidská tvář, obraz&#10;&#10;Obsah vygenerovaný umělou inteligencí může být nesprávný.">
            <a:extLst>
              <a:ext uri="{FF2B5EF4-FFF2-40B4-BE49-F238E27FC236}">
                <a16:creationId xmlns:a16="http://schemas.microsoft.com/office/drawing/2014/main" id="{8A3B6329-8CE6-5C16-18B7-01D026301E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659185"/>
            <a:ext cx="2903462" cy="454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95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Charismatic leader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Concept of Max Weber</a:t>
            </a:r>
          </a:p>
          <a:p>
            <a:endParaRPr lang="en-US" dirty="0"/>
          </a:p>
          <a:p>
            <a:r>
              <a:rPr lang="en-US" dirty="0"/>
              <a:t>His existence is basic precondition for the existence of populism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Direct exercise of power</a:t>
            </a:r>
          </a:p>
          <a:p>
            <a:endParaRPr lang="en-US" dirty="0"/>
          </a:p>
          <a:p>
            <a:r>
              <a:rPr lang="en-US" dirty="0"/>
              <a:t>Rigid control of the party or movement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1598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issues of populism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Refusing “old politics” responsible for the crisis</a:t>
            </a:r>
          </a:p>
          <a:p>
            <a:endParaRPr lang="cs-CZ" dirty="0"/>
          </a:p>
          <a:p>
            <a:r>
              <a:rPr lang="en-US" dirty="0"/>
              <a:t>Refusing political parties as an obstacle against the will of the people </a:t>
            </a:r>
          </a:p>
          <a:p>
            <a:endParaRPr lang="en-US" dirty="0"/>
          </a:p>
          <a:p>
            <a:r>
              <a:rPr lang="en-US" dirty="0"/>
              <a:t>Resistance against representative democracy</a:t>
            </a:r>
          </a:p>
          <a:p>
            <a:endParaRPr lang="en-US" dirty="0"/>
          </a:p>
          <a:p>
            <a:r>
              <a:rPr lang="en-US" dirty="0"/>
              <a:t>Principle of equality of chosen</a:t>
            </a:r>
          </a:p>
          <a:p>
            <a:endParaRPr lang="en-US" dirty="0"/>
          </a:p>
          <a:p>
            <a:r>
              <a:rPr lang="en-US" dirty="0"/>
              <a:t>Creating permanent feeling of threat</a:t>
            </a:r>
          </a:p>
        </p:txBody>
      </p:sp>
    </p:spTree>
    <p:extLst>
      <p:ext uri="{BB962C8B-B14F-4D97-AF65-F5344CB8AC3E}">
        <p14:creationId xmlns:p14="http://schemas.microsoft.com/office/powerpoint/2010/main" val="4264530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Enemy from below I.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2880320" cy="4070852"/>
          </a:xfrm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254961"/>
            <a:ext cx="4038600" cy="2914815"/>
          </a:xfrm>
        </p:spPr>
      </p:pic>
    </p:spTree>
    <p:extLst>
      <p:ext uri="{BB962C8B-B14F-4D97-AF65-F5344CB8AC3E}">
        <p14:creationId xmlns:p14="http://schemas.microsoft.com/office/powerpoint/2010/main" val="16820903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1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c3bcc119-b86f-4f01-8a63-47af61126324}" enabled="1" method="Standard" siteId="{859d1799-d798-4ab5-bd0b-1701ad6deec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566</TotalTime>
  <Words>430</Words>
  <Application>Microsoft Office PowerPoint</Application>
  <PresentationFormat>Předvádění na obrazovce (4:3)</PresentationFormat>
  <Paragraphs>104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Calibri</vt:lpstr>
      <vt:lpstr>Georgia</vt:lpstr>
      <vt:lpstr>Wingdings</vt:lpstr>
      <vt:lpstr>Wingdings 2</vt:lpstr>
      <vt:lpstr>Civic</vt:lpstr>
      <vt:lpstr>Populism – A Threat to European Democracy?</vt:lpstr>
      <vt:lpstr>What is populism?</vt:lpstr>
      <vt:lpstr>Conceptualization</vt:lpstr>
      <vt:lpstr>Thin-centered ideology</vt:lpstr>
      <vt:lpstr>Trigger factors</vt:lpstr>
      <vt:lpstr>Personalisation of politics</vt:lpstr>
      <vt:lpstr>Charismatic leader</vt:lpstr>
      <vt:lpstr>Key issues of populism</vt:lpstr>
      <vt:lpstr>Enemy from below I.</vt:lpstr>
      <vt:lpstr>Enemy from below II.</vt:lpstr>
      <vt:lpstr>Enemy from above</vt:lpstr>
      <vt:lpstr>Typical supporter</vt:lpstr>
      <vt:lpstr>Deception</vt:lpstr>
      <vt:lpstr>Prezentace aplikace PowerPoint</vt:lpstr>
      <vt:lpstr>Prezentace aplikace PowerPoint</vt:lpstr>
      <vt:lpstr>Attitudes of the people </vt:lpstr>
      <vt:lpstr>Case of the Front National</vt:lpstr>
      <vt:lpstr>Support of the Front National</vt:lpstr>
      <vt:lpstr>Case of the Northern League</vt:lpstr>
      <vt:lpstr>Original rhetoric</vt:lpstr>
      <vt:lpstr>Shift towards migration/muslim issues</vt:lpstr>
      <vt:lpstr>Reaction of the mainstream</vt:lpstr>
      <vt:lpstr>Positives and negatives</vt:lpstr>
      <vt:lpstr>Two different types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Parallels and differences in the society in Europe after 1989</dc:title>
  <dc:creator>Martin Mejstřík</dc:creator>
  <cp:lastModifiedBy>Mejstřík Martin</cp:lastModifiedBy>
  <cp:revision>37</cp:revision>
  <dcterms:created xsi:type="dcterms:W3CDTF">2014-04-14T15:02:02Z</dcterms:created>
  <dcterms:modified xsi:type="dcterms:W3CDTF">2025-09-03T17:02:14Z</dcterms:modified>
</cp:coreProperties>
</file>