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68" r:id="rId4"/>
    <p:sldId id="260" r:id="rId5"/>
    <p:sldId id="259" r:id="rId6"/>
    <p:sldId id="267" r:id="rId7"/>
    <p:sldId id="261" r:id="rId8"/>
    <p:sldId id="258" r:id="rId9"/>
    <p:sldId id="269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5338" autoAdjust="0"/>
  </p:normalViewPr>
  <p:slideViewPr>
    <p:cSldViewPr snapToGrid="0">
      <p:cViewPr varScale="1">
        <p:scale>
          <a:sx n="73" d="100"/>
          <a:sy n="73" d="100"/>
        </p:scale>
        <p:origin x="4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0F1CF-6DD0-474D-A640-51441D71BDF3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E2AD6-5311-49A1-8495-7A45E851F9C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E2AD6-5311-49A1-8495-7A45E851F9C3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sym typeface="Wingdings" panose="05000000000000000000" pitchFamily="2" charset="2"/>
              </a:rPr>
              <a:t>Weet</a:t>
            </a:r>
            <a:r>
              <a:rPr lang="en-US" sz="1200" dirty="0" smtClean="0">
                <a:sym typeface="Wingdings" panose="05000000000000000000" pitchFamily="2" charset="2"/>
              </a:rPr>
              <a:t> je hoe </a:t>
            </a:r>
            <a:r>
              <a:rPr lang="en-US" sz="1200" dirty="0" err="1" smtClean="0">
                <a:sym typeface="Wingdings" panose="05000000000000000000" pitchFamily="2" charset="2"/>
              </a:rPr>
              <a:t>laat</a:t>
            </a:r>
            <a:r>
              <a:rPr lang="en-US" sz="1200" dirty="0" smtClean="0">
                <a:sym typeface="Wingdings" panose="05000000000000000000" pitchFamily="2" charset="2"/>
              </a:rPr>
              <a:t> het is?</a:t>
            </a:r>
            <a:endParaRPr lang="cs-CZ" sz="1200" dirty="0" smtClean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err="1" smtClean="0">
                <a:sym typeface="Wingdings" panose="05000000000000000000" pitchFamily="2" charset="2"/>
              </a:rPr>
              <a:t>Spreekt</a:t>
            </a:r>
            <a:r>
              <a:rPr lang="cs-CZ" sz="1200" dirty="0" smtClean="0">
                <a:sym typeface="Wingdings" panose="05000000000000000000" pitchFamily="2" charset="2"/>
              </a:rPr>
              <a:t> u (</a:t>
            </a:r>
            <a:r>
              <a:rPr lang="cs-CZ" sz="1200" dirty="0" err="1" smtClean="0">
                <a:sym typeface="Wingdings" panose="05000000000000000000" pitchFamily="2" charset="2"/>
              </a:rPr>
              <a:t>toevallig</a:t>
            </a:r>
            <a:r>
              <a:rPr lang="cs-CZ" sz="1200" dirty="0" smtClean="0">
                <a:sym typeface="Wingdings" panose="05000000000000000000" pitchFamily="2" charset="2"/>
              </a:rPr>
              <a:t>) Engels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err="1" smtClean="0">
                <a:sym typeface="Wingdings" panose="05000000000000000000" pitchFamily="2" charset="2"/>
              </a:rPr>
              <a:t>Heb</a:t>
            </a:r>
            <a:r>
              <a:rPr lang="cs-CZ" sz="1200" dirty="0" smtClean="0">
                <a:sym typeface="Wingdings" panose="05000000000000000000" pitchFamily="2" charset="2"/>
              </a:rPr>
              <a:t> je </a:t>
            </a:r>
            <a:r>
              <a:rPr lang="cs-CZ" sz="1200" dirty="0" err="1" smtClean="0">
                <a:sym typeface="Wingdings" panose="05000000000000000000" pitchFamily="2" charset="2"/>
              </a:rPr>
              <a:t>wat</a:t>
            </a:r>
            <a:r>
              <a:rPr lang="cs-CZ" sz="1200" dirty="0" smtClean="0">
                <a:sym typeface="Wingdings" panose="05000000000000000000" pitchFamily="2" charset="2"/>
              </a:rPr>
              <a:t> zout?</a:t>
            </a:r>
            <a:endParaRPr lang="cs-CZ" sz="1200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Ty jako vážně neumíš anglicky?</a:t>
            </a:r>
          </a:p>
          <a:p>
            <a:r>
              <a:rPr lang="cs-CZ" dirty="0" smtClean="0"/>
              <a:t>Vy jako opravdu nemáte sůl? / nemluvíte AJ….?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E2AD6-5311-49A1-8495-7A45E851F9C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10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Er staat een lade</a:t>
            </a:r>
            <a:r>
              <a:rPr lang="cs-CZ" dirty="0" smtClean="0"/>
              <a:t>n</a:t>
            </a:r>
            <a:r>
              <a:rPr lang="nl-NL" dirty="0" smtClean="0"/>
              <a:t>kast</a:t>
            </a:r>
            <a:r>
              <a:rPr lang="cs-CZ" dirty="0" smtClean="0"/>
              <a:t>/</a:t>
            </a:r>
            <a:r>
              <a:rPr lang="cs-CZ" dirty="0" err="1" smtClean="0"/>
              <a:t>comode</a:t>
            </a:r>
            <a:r>
              <a:rPr lang="nl-NL" dirty="0" smtClean="0"/>
              <a:t> in de rechteronderhoek.</a:t>
            </a:r>
            <a:endParaRPr lang="cs-CZ" dirty="0" smtClean="0"/>
          </a:p>
          <a:p>
            <a:endParaRPr lang="cs-CZ" dirty="0" smtClean="0"/>
          </a:p>
          <a:p>
            <a:r>
              <a:rPr lang="nl-NL" dirty="0" smtClean="0"/>
              <a:t>In de linkerbovenhoek staat een kast met planken.</a:t>
            </a:r>
            <a:endParaRPr lang="cs-CZ" dirty="0" smtClean="0"/>
          </a:p>
          <a:p>
            <a:endParaRPr lang="cs-CZ" dirty="0" smtClean="0"/>
          </a:p>
          <a:p>
            <a:r>
              <a:rPr lang="nl-NL" dirty="0" smtClean="0"/>
              <a:t>Er is een groot raam tegenover de deur.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E2AD6-5311-49A1-8495-7A45E851F9C3}" type="slidenum">
              <a:rPr lang="cs-CZ" smtClean="0"/>
              <a:t>14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1A496-8306-4E0D-A650-A9ABE433157A}" type="datetimeFigureOut">
              <a:rPr lang="cs-CZ" smtClean="0"/>
              <a:t>12.02.2026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43E7C-8507-4D56-BBBA-89F360E702A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zichtbaarnederlands.nl/nl/adverbium/er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1">
                <a:lumMod val="40000"/>
                <a:lumOff val="6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0160" y="400594"/>
            <a:ext cx="9144000" cy="940934"/>
          </a:xfrm>
        </p:spPr>
        <p:txBody>
          <a:bodyPr>
            <a:normAutofit/>
          </a:bodyPr>
          <a:lstStyle/>
          <a:p>
            <a:r>
              <a:rPr lang="cs-CZ" b="1" dirty="0" err="1" smtClean="0">
                <a:latin typeface="+mn-lt"/>
              </a:rPr>
              <a:t>Herhaling</a:t>
            </a:r>
            <a:r>
              <a:rPr lang="cs-CZ" b="1" dirty="0" smtClean="0">
                <a:latin typeface="+mn-lt"/>
              </a:rPr>
              <a:t> 1ste </a:t>
            </a:r>
            <a:r>
              <a:rPr lang="cs-CZ" b="1" dirty="0" err="1" smtClean="0">
                <a:latin typeface="+mn-lt"/>
              </a:rPr>
              <a:t>semester</a:t>
            </a:r>
            <a:r>
              <a:rPr lang="cs-CZ" b="1" dirty="0" smtClean="0">
                <a:latin typeface="+mn-lt"/>
              </a:rPr>
              <a:t> </a:t>
            </a:r>
            <a:endParaRPr lang="cs-CZ" b="1" dirty="0">
              <a:latin typeface="+mn-lt"/>
            </a:endParaRPr>
          </a:p>
        </p:txBody>
      </p:sp>
      <p:pic>
        <p:nvPicPr>
          <p:cNvPr id="3" name="Obrázek 2" descr="RÉVISION | Le Baobab Ble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1495515"/>
            <a:ext cx="4572000" cy="3187700"/>
          </a:xfrm>
          <a:prstGeom prst="rect">
            <a:avLst/>
          </a:prstGeom>
        </p:spPr>
      </p:pic>
      <p:pic>
        <p:nvPicPr>
          <p:cNvPr id="4" name="Zástupný symbol pro obsah 3" descr="Effective revision notes: winning tips 📚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275" y="2560729"/>
            <a:ext cx="6372916" cy="3329849"/>
          </a:xfrm>
          <a:prstGeom prst="rect">
            <a:avLst/>
          </a:prstGeom>
        </p:spPr>
      </p:pic>
      <p:sp>
        <p:nvSpPr>
          <p:cNvPr id="5" name="Nadpis 1"/>
          <p:cNvSpPr txBox="1"/>
          <p:nvPr/>
        </p:nvSpPr>
        <p:spPr>
          <a:xfrm>
            <a:off x="69669" y="5280571"/>
            <a:ext cx="6078584" cy="9409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err="1" smtClean="0">
                <a:latin typeface="+mn-lt"/>
              </a:rPr>
              <a:t>Wat</a:t>
            </a:r>
            <a:r>
              <a:rPr lang="cs-CZ" b="1" dirty="0" smtClean="0">
                <a:latin typeface="+mn-lt"/>
              </a:rPr>
              <a:t> extra </a:t>
            </a:r>
            <a:r>
              <a:rPr lang="cs-CZ" b="1" dirty="0" err="1" smtClean="0">
                <a:latin typeface="+mn-lt"/>
              </a:rPr>
              <a:t>info</a:t>
            </a:r>
            <a:r>
              <a:rPr lang="cs-CZ" b="1" dirty="0" smtClean="0">
                <a:latin typeface="+mn-lt"/>
              </a:rPr>
              <a:t> </a:t>
            </a:r>
            <a:endParaRPr lang="cs-CZ" b="1" dirty="0"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545" y="230909"/>
            <a:ext cx="10707255" cy="692727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+mn-lt"/>
              </a:rPr>
              <a:t>NEGATIE – </a:t>
            </a:r>
            <a:r>
              <a:rPr lang="cs-CZ" b="1" dirty="0" err="1" smtClean="0">
                <a:latin typeface="+mn-lt"/>
              </a:rPr>
              <a:t>plaats</a:t>
            </a:r>
            <a:r>
              <a:rPr lang="cs-CZ" b="1" dirty="0" smtClean="0">
                <a:latin typeface="+mn-lt"/>
              </a:rPr>
              <a:t> van </a:t>
            </a:r>
            <a:r>
              <a:rPr lang="cs-CZ" b="1" dirty="0" err="1" smtClean="0">
                <a:latin typeface="+mn-lt"/>
              </a:rPr>
              <a:t>niet</a:t>
            </a:r>
            <a:r>
              <a:rPr lang="cs-CZ" b="1" dirty="0" smtClean="0">
                <a:latin typeface="+mn-lt"/>
              </a:rPr>
              <a:t> 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7856" y="923636"/>
            <a:ext cx="11739417" cy="593436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9600" b="1" dirty="0" err="1" smtClean="0"/>
              <a:t>Waar</a:t>
            </a:r>
            <a:r>
              <a:rPr lang="cs-CZ" sz="9600" b="1" dirty="0" smtClean="0"/>
              <a:t> kan je „</a:t>
            </a:r>
            <a:r>
              <a:rPr lang="cs-CZ" sz="9600" b="1" i="1" dirty="0" smtClean="0"/>
              <a:t>NIET</a:t>
            </a:r>
            <a:r>
              <a:rPr lang="cs-CZ" sz="9600" b="1" dirty="0" smtClean="0"/>
              <a:t>“ in de </a:t>
            </a:r>
            <a:r>
              <a:rPr lang="cs-CZ" sz="9600" b="1" dirty="0" err="1" smtClean="0"/>
              <a:t>zin</a:t>
            </a:r>
            <a:r>
              <a:rPr lang="cs-CZ" sz="9600" b="1" dirty="0" smtClean="0"/>
              <a:t> </a:t>
            </a:r>
            <a:r>
              <a:rPr lang="cs-CZ" sz="9600" b="1" dirty="0" err="1" smtClean="0"/>
              <a:t>zetten</a:t>
            </a:r>
            <a:r>
              <a:rPr lang="cs-CZ" sz="9600" b="1" dirty="0" smtClean="0"/>
              <a:t>?</a:t>
            </a:r>
          </a:p>
          <a:p>
            <a:pPr marL="0" indent="0">
              <a:buNone/>
            </a:pPr>
            <a:endParaRPr lang="cs-CZ" sz="5500" dirty="0" smtClean="0"/>
          </a:p>
          <a:p>
            <a:pPr marL="0" lvl="0" inden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8800" b="1" i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Ik</a:t>
            </a:r>
            <a:r>
              <a:rPr lang="cs-CZ" sz="88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wil</a:t>
            </a:r>
            <a:r>
              <a:rPr lang="cs-CZ" sz="88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morgen</a:t>
            </a:r>
            <a:r>
              <a:rPr lang="cs-CZ" sz="88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om</a:t>
            </a:r>
            <a:r>
              <a:rPr lang="cs-CZ" sz="88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10u </a:t>
            </a:r>
            <a:r>
              <a:rPr lang="cs-CZ" sz="8800" b="1" i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naar</a:t>
            </a:r>
            <a:r>
              <a:rPr lang="cs-CZ" sz="8800" b="1" i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de film </a:t>
            </a:r>
            <a:r>
              <a:rPr lang="cs-CZ" sz="8800" b="1" i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gaan</a:t>
            </a:r>
            <a:endParaRPr lang="cs-CZ" sz="8800" b="1" i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à"/>
            </a:pP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Ik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>
                <a:solidFill>
                  <a:srgbClr val="0070C0"/>
                </a:solidFill>
                <a:sym typeface="Wingdings" panose="05000000000000000000" pitchFamily="2" charset="2"/>
              </a:rPr>
              <a:t>wil</a:t>
            </a: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>
                <a:solidFill>
                  <a:srgbClr val="0070C0"/>
                </a:solidFill>
                <a:sym typeface="Wingdings" panose="05000000000000000000" pitchFamily="2" charset="2"/>
              </a:rPr>
              <a:t>morgen</a:t>
            </a: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sz="8800" b="1" i="1" u="sng" dirty="0" err="1">
                <a:solidFill>
                  <a:srgbClr val="0070C0"/>
                </a:solidFill>
                <a:sym typeface="Wingdings" panose="05000000000000000000" pitchFamily="2" charset="2"/>
              </a:rPr>
              <a:t>niet</a:t>
            </a:r>
            <a:r>
              <a:rPr lang="en-US" sz="8800" b="1" i="1" u="sng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u="sng" dirty="0" err="1">
                <a:solidFill>
                  <a:srgbClr val="0070C0"/>
                </a:solidFill>
                <a:sym typeface="Wingdings" panose="05000000000000000000" pitchFamily="2" charset="2"/>
              </a:rPr>
              <a:t>naar</a:t>
            </a:r>
            <a:r>
              <a:rPr lang="cs-CZ" sz="8800" b="1" i="1" u="sng" dirty="0">
                <a:solidFill>
                  <a:srgbClr val="0070C0"/>
                </a:solidFill>
                <a:sym typeface="Wingdings" panose="05000000000000000000" pitchFamily="2" charset="2"/>
              </a:rPr>
              <a:t> de </a:t>
            </a:r>
            <a:r>
              <a:rPr lang="cs-CZ" sz="8800" b="1" i="1" u="sng" dirty="0" err="1">
                <a:solidFill>
                  <a:srgbClr val="0070C0"/>
                </a:solidFill>
                <a:sym typeface="Wingdings" panose="05000000000000000000" pitchFamily="2" charset="2"/>
              </a:rPr>
              <a:t>bioscoop</a:t>
            </a:r>
            <a:r>
              <a:rPr lang="cs-CZ" sz="8800" b="1" i="1" u="sng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gaan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à"/>
            </a:pP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Ik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>
                <a:solidFill>
                  <a:srgbClr val="0070C0"/>
                </a:solidFill>
                <a:sym typeface="Wingdings" panose="05000000000000000000" pitchFamily="2" charset="2"/>
              </a:rPr>
              <a:t>wil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niet</a:t>
            </a:r>
            <a:r>
              <a:rPr lang="en-US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morgen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>
                <a:solidFill>
                  <a:srgbClr val="0070C0"/>
                </a:solidFill>
                <a:sym typeface="Wingdings" panose="05000000000000000000" pitchFamily="2" charset="2"/>
              </a:rPr>
              <a:t>om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 10u </a:t>
            </a:r>
            <a:r>
              <a:rPr lang="cs-CZ" sz="8800" i="1" dirty="0" err="1">
                <a:solidFill>
                  <a:srgbClr val="0070C0"/>
                </a:solidFill>
                <a:sym typeface="Wingdings" panose="05000000000000000000" pitchFamily="2" charset="2"/>
              </a:rPr>
              <a:t>naar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 de film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gaan</a:t>
            </a:r>
            <a:r>
              <a:rPr lang="en-US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, …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(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liever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op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een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andere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dag)</a:t>
            </a:r>
            <a:endParaRPr lang="en-US" sz="8800" i="1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lv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à"/>
            </a:pP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Ik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>
                <a:solidFill>
                  <a:srgbClr val="0070C0"/>
                </a:solidFill>
                <a:sym typeface="Wingdings" panose="05000000000000000000" pitchFamily="2" charset="2"/>
              </a:rPr>
              <a:t>wil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>
                <a:solidFill>
                  <a:srgbClr val="0070C0"/>
                </a:solidFill>
                <a:sym typeface="Wingdings" panose="05000000000000000000" pitchFamily="2" charset="2"/>
              </a:rPr>
              <a:t>morgen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niet</a:t>
            </a:r>
            <a:r>
              <a:rPr lang="en-US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om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10u </a:t>
            </a:r>
            <a:r>
              <a:rPr lang="cs-CZ" sz="8800" i="1" dirty="0" err="1">
                <a:solidFill>
                  <a:srgbClr val="0070C0"/>
                </a:solidFill>
                <a:sym typeface="Wingdings" panose="05000000000000000000" pitchFamily="2" charset="2"/>
              </a:rPr>
              <a:t>naar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 de film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gaan</a:t>
            </a:r>
            <a:r>
              <a:rPr lang="en-US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, …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(dat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is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te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laat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)</a:t>
            </a:r>
          </a:p>
          <a:p>
            <a:pPr lv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à"/>
            </a:pP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Ik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>
                <a:solidFill>
                  <a:srgbClr val="0070C0"/>
                </a:solidFill>
                <a:sym typeface="Wingdings" panose="05000000000000000000" pitchFamily="2" charset="2"/>
              </a:rPr>
              <a:t>wil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>
                <a:solidFill>
                  <a:srgbClr val="0070C0"/>
                </a:solidFill>
                <a:sym typeface="Wingdings" panose="05000000000000000000" pitchFamily="2" charset="2"/>
              </a:rPr>
              <a:t>morgen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naar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i="1" dirty="0">
                <a:solidFill>
                  <a:srgbClr val="0070C0"/>
                </a:solidFill>
                <a:sym typeface="Wingdings" panose="05000000000000000000" pitchFamily="2" charset="2"/>
              </a:rPr>
              <a:t>de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biocoop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niet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lopen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,… maar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liever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met de bus </a:t>
            </a:r>
            <a:r>
              <a:rPr lang="cs-CZ" sz="8800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gaan</a:t>
            </a:r>
            <a:r>
              <a:rPr lang="cs-CZ" sz="8800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. 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à"/>
            </a:pPr>
            <a:endParaRPr lang="cs-CZ" sz="8000" b="1" i="1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8600" b="1" i="1" dirty="0" err="1">
                <a:solidFill>
                  <a:srgbClr val="C00000"/>
                </a:solidFill>
                <a:sym typeface="Wingdings" panose="05000000000000000000" pitchFamily="2" charset="2"/>
              </a:rPr>
              <a:t>Hij</a:t>
            </a:r>
            <a:r>
              <a:rPr lang="cs-CZ" sz="8600" b="1" i="1" dirty="0">
                <a:solidFill>
                  <a:srgbClr val="C00000"/>
                </a:solidFill>
                <a:sym typeface="Wingdings" panose="05000000000000000000" pitchFamily="2" charset="2"/>
              </a:rPr>
              <a:t> kan </a:t>
            </a:r>
            <a:r>
              <a:rPr lang="cs-CZ" sz="8600" b="1" i="1" dirty="0" err="1">
                <a:solidFill>
                  <a:srgbClr val="C00000"/>
                </a:solidFill>
                <a:sym typeface="Wingdings" panose="05000000000000000000" pitchFamily="2" charset="2"/>
              </a:rPr>
              <a:t>vandaag</a:t>
            </a:r>
            <a:r>
              <a:rPr lang="cs-CZ" sz="8600" b="1" i="1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8600" b="1" i="1" dirty="0" err="1">
                <a:solidFill>
                  <a:srgbClr val="C00000"/>
                </a:solidFill>
                <a:sym typeface="Wingdings" panose="05000000000000000000" pitchFamily="2" charset="2"/>
              </a:rPr>
              <a:t>naar</a:t>
            </a:r>
            <a:r>
              <a:rPr lang="cs-CZ" sz="8600" b="1" i="1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8600" b="1" i="1" dirty="0" err="1">
                <a:solidFill>
                  <a:srgbClr val="C00000"/>
                </a:solidFill>
                <a:sym typeface="Wingdings" panose="05000000000000000000" pitchFamily="2" charset="2"/>
              </a:rPr>
              <a:t>het</a:t>
            </a:r>
            <a:r>
              <a:rPr lang="cs-CZ" sz="8600" b="1" i="1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8600" b="1" i="1" dirty="0" err="1">
                <a:solidFill>
                  <a:srgbClr val="C00000"/>
                </a:solidFill>
                <a:sym typeface="Wingdings" panose="05000000000000000000" pitchFamily="2" charset="2"/>
              </a:rPr>
              <a:t>feestje</a:t>
            </a:r>
            <a:r>
              <a:rPr lang="cs-CZ" sz="8600" b="1" i="1" dirty="0">
                <a:solidFill>
                  <a:srgbClr val="C00000"/>
                </a:solidFill>
                <a:sym typeface="Wingdings" panose="05000000000000000000" pitchFamily="2" charset="2"/>
              </a:rPr>
              <a:t> met de auto </a:t>
            </a:r>
            <a:r>
              <a:rPr lang="cs-CZ" sz="8600" b="1" i="1" dirty="0" err="1">
                <a:solidFill>
                  <a:srgbClr val="C00000"/>
                </a:solidFill>
                <a:sym typeface="Wingdings" panose="05000000000000000000" pitchFamily="2" charset="2"/>
              </a:rPr>
              <a:t>komen</a:t>
            </a:r>
            <a:r>
              <a:rPr lang="cs-CZ" sz="8600" b="1" i="1" dirty="0">
                <a:solidFill>
                  <a:srgbClr val="C00000"/>
                </a:solidFill>
                <a:sym typeface="Wingdings" panose="05000000000000000000" pitchFamily="2" charset="2"/>
              </a:rPr>
              <a:t>. </a:t>
            </a:r>
            <a:endParaRPr lang="cs-CZ" sz="8600" b="1" i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à"/>
            </a:pP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Hij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kan 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*</a:t>
            </a:r>
            <a:r>
              <a:rPr lang="en-US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vandaag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* met de auto *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naar</a:t>
            </a:r>
            <a:r>
              <a:rPr lang="cs-CZ" sz="88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>
                <a:solidFill>
                  <a:srgbClr val="0070C0"/>
                </a:solidFill>
                <a:sym typeface="Wingdings" panose="05000000000000000000" pitchFamily="2" charset="2"/>
              </a:rPr>
              <a:t>het</a:t>
            </a: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>
                <a:solidFill>
                  <a:srgbClr val="0070C0"/>
                </a:solidFill>
                <a:sym typeface="Wingdings" panose="05000000000000000000" pitchFamily="2" charset="2"/>
              </a:rPr>
              <a:t>feestje</a:t>
            </a: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sz="8800" b="1" i="1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komen</a:t>
            </a:r>
            <a:r>
              <a:rPr lang="cs-CZ" sz="8800" b="1" i="1" dirty="0">
                <a:solidFill>
                  <a:srgbClr val="0070C0"/>
                </a:solidFill>
                <a:sym typeface="Wingdings" panose="05000000000000000000" pitchFamily="2" charset="2"/>
              </a:rPr>
              <a:t>. </a:t>
            </a:r>
            <a:endParaRPr lang="cs-CZ" sz="8800" b="1" i="1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à"/>
            </a:pPr>
            <a:endParaRPr lang="cs-CZ" sz="8800" b="1" i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8600" b="1" i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lvl="0" inden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dirty="0">
                <a:sym typeface="Wingdings" panose="05000000000000000000" pitchFamily="2" charset="2"/>
              </a:rPr>
              <a:t>		</a:t>
            </a:r>
            <a:endParaRPr lang="cs-CZ" sz="2400" b="1" dirty="0">
              <a:sym typeface="Wingdings" panose="05000000000000000000" pitchFamily="2" charset="2"/>
            </a:endParaRPr>
          </a:p>
        </p:txBody>
      </p:sp>
      <p:pic>
        <p:nvPicPr>
          <p:cNvPr id="6" name="Obrázek 4" descr="(3ª parte): Revisión – Ideas para la clas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625" y="231140"/>
            <a:ext cx="2458720" cy="2619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545" y="230909"/>
            <a:ext cx="10707255" cy="69272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NEGATIE – LET OP!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7856" y="923636"/>
            <a:ext cx="11739417" cy="59343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2400" b="1" dirty="0" smtClean="0"/>
              <a:t>- ČESKÁ ZDVOŘILOSTNÍ ZÁPORNÁ OTÁZKA SE DO NL (</a:t>
            </a:r>
            <a:r>
              <a:rPr lang="cs-CZ" sz="2400" b="1" dirty="0" err="1" smtClean="0"/>
              <a:t>stejne</a:t>
            </a:r>
            <a:r>
              <a:rPr lang="cs-CZ" sz="2400" b="1" dirty="0" smtClean="0"/>
              <a:t> jako AJ) PŘEKLÁDÁ KLADNĚ!</a:t>
            </a:r>
          </a:p>
          <a:p>
            <a:pPr marL="0" indent="0">
              <a:buNone/>
            </a:pPr>
            <a:endParaRPr lang="cs-CZ" sz="2400" b="1" dirty="0" smtClean="0"/>
          </a:p>
          <a:p>
            <a:pPr lv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i="1" dirty="0" smtClean="0">
                <a:solidFill>
                  <a:srgbClr val="C00000"/>
                </a:solidFill>
              </a:rPr>
              <a:t>Nevíš kolik je hodin?   		</a:t>
            </a:r>
            <a:r>
              <a:rPr lang="cs-CZ" sz="2400" dirty="0" smtClean="0"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ym typeface="Wingdings" panose="05000000000000000000" pitchFamily="2" charset="2"/>
              </a:rPr>
              <a:t> 	</a:t>
            </a:r>
            <a:r>
              <a:rPr lang="cs-CZ" sz="2400" dirty="0" smtClean="0">
                <a:sym typeface="Wingdings" panose="05000000000000000000" pitchFamily="2" charset="2"/>
              </a:rPr>
              <a:t>_________________</a:t>
            </a:r>
            <a:r>
              <a:rPr lang="en-US" sz="2400" dirty="0" smtClean="0">
                <a:sym typeface="Wingdings" panose="05000000000000000000" pitchFamily="2" charset="2"/>
              </a:rPr>
              <a:t>?</a:t>
            </a:r>
            <a:endParaRPr lang="cs-CZ" sz="2400" dirty="0" smtClean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i="1" dirty="0" smtClean="0">
                <a:solidFill>
                  <a:srgbClr val="C00000"/>
                </a:solidFill>
              </a:rPr>
              <a:t>Nemluvíte náhodou anglicky? </a:t>
            </a:r>
            <a:r>
              <a:rPr lang="en-US" sz="2400" i="1" dirty="0" smtClean="0">
                <a:solidFill>
                  <a:srgbClr val="C00000"/>
                </a:solidFill>
              </a:rPr>
              <a:t>	</a:t>
            </a:r>
            <a:r>
              <a:rPr lang="cs-CZ" sz="2400" dirty="0" smtClean="0"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cs-CZ" sz="2400" dirty="0" smtClean="0">
                <a:sym typeface="Wingdings" panose="05000000000000000000" pitchFamily="2" charset="2"/>
              </a:rPr>
              <a:t>	_________________?</a:t>
            </a:r>
            <a:endParaRPr lang="cs-CZ" sz="2400" i="1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i="1" dirty="0" smtClean="0">
                <a:solidFill>
                  <a:srgbClr val="C00000"/>
                </a:solidFill>
              </a:rPr>
              <a:t>Nemáte sůl? </a:t>
            </a:r>
            <a:r>
              <a:rPr lang="en-US" sz="2400" i="1" dirty="0" smtClean="0">
                <a:solidFill>
                  <a:srgbClr val="C00000"/>
                </a:solidFill>
              </a:rPr>
              <a:t>			</a:t>
            </a:r>
            <a:r>
              <a:rPr lang="cs-CZ" sz="2400" dirty="0" smtClean="0"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cs-CZ" sz="2400" dirty="0" smtClean="0">
                <a:sym typeface="Wingdings" panose="05000000000000000000" pitchFamily="2" charset="2"/>
              </a:rPr>
              <a:t>	_________________? 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dirty="0" smtClean="0">
                <a:sym typeface="Wingdings" panose="05000000000000000000" pitchFamily="2" charset="2"/>
              </a:rPr>
              <a:t>		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dirty="0" smtClean="0">
                <a:sym typeface="Wingdings" panose="05000000000000000000" pitchFamily="2" charset="2"/>
              </a:rPr>
              <a:t>-       </a:t>
            </a:r>
            <a:r>
              <a:rPr lang="cs-CZ" sz="2400" dirty="0">
                <a:sym typeface="Wingdings" panose="05000000000000000000" pitchFamily="2" charset="2"/>
              </a:rPr>
              <a:t> </a:t>
            </a:r>
            <a:r>
              <a:rPr lang="cs-CZ" sz="2400" dirty="0" smtClean="0">
                <a:sym typeface="Wingdings" panose="05000000000000000000" pitchFamily="2" charset="2"/>
              </a:rPr>
              <a:t>  </a:t>
            </a:r>
            <a:r>
              <a:rPr lang="cs-CZ" sz="2400" b="1" dirty="0" smtClean="0">
                <a:sym typeface="Wingdings" panose="05000000000000000000" pitchFamily="2" charset="2"/>
              </a:rPr>
              <a:t>ZÁPORNÁ </a:t>
            </a:r>
            <a:r>
              <a:rPr lang="cs-CZ" sz="2400" b="1" dirty="0" smtClean="0">
                <a:sym typeface="Wingdings" panose="05000000000000000000" pitchFamily="2" charset="2"/>
              </a:rPr>
              <a:t>ZJIŠŤOVACÍ OTÁZKA </a:t>
            </a:r>
            <a:r>
              <a:rPr lang="cs-CZ" sz="2400" i="1" dirty="0" smtClean="0">
                <a:sym typeface="Wingdings" panose="05000000000000000000" pitchFamily="2" charset="2"/>
              </a:rPr>
              <a:t>(JA/NEE-VRAAG) </a:t>
            </a:r>
            <a:r>
              <a:rPr lang="cs-CZ" sz="2400" dirty="0" smtClean="0">
                <a:sym typeface="Wingdings" panose="05000000000000000000" pitchFamily="2" charset="2"/>
              </a:rPr>
              <a:t>JE ZPRAVIDLA </a:t>
            </a:r>
            <a:r>
              <a:rPr lang="cs-CZ" sz="2400" b="1" dirty="0" smtClean="0">
                <a:sym typeface="Wingdings" panose="05000000000000000000" pitchFamily="2" charset="2"/>
              </a:rPr>
              <a:t>IRONICKÁ:   </a:t>
            </a:r>
          </a:p>
          <a:p>
            <a:pPr lv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i="1" dirty="0" err="1" smtClean="0">
                <a:solidFill>
                  <a:srgbClr val="0070C0"/>
                </a:solidFill>
              </a:rPr>
              <a:t>Spreek</a:t>
            </a:r>
            <a:r>
              <a:rPr lang="cs-CZ" sz="2400" i="1" dirty="0" smtClean="0">
                <a:solidFill>
                  <a:srgbClr val="0070C0"/>
                </a:solidFill>
              </a:rPr>
              <a:t> je </a:t>
            </a:r>
            <a:r>
              <a:rPr lang="cs-CZ" sz="2400" i="1" dirty="0" err="1" smtClean="0">
                <a:solidFill>
                  <a:srgbClr val="0070C0"/>
                </a:solidFill>
              </a:rPr>
              <a:t>geen</a:t>
            </a:r>
            <a:r>
              <a:rPr lang="cs-CZ" sz="2400" i="1" dirty="0" smtClean="0">
                <a:solidFill>
                  <a:srgbClr val="0070C0"/>
                </a:solidFill>
              </a:rPr>
              <a:t> Engels? </a:t>
            </a:r>
            <a:r>
              <a:rPr lang="cs-CZ" sz="2400" i="1" dirty="0">
                <a:solidFill>
                  <a:srgbClr val="C00000"/>
                </a:solidFill>
              </a:rPr>
              <a:t>	</a:t>
            </a:r>
            <a:r>
              <a:rPr lang="cs-CZ" sz="2400" dirty="0">
                <a:sym typeface="Wingdings" panose="05000000000000000000" pitchFamily="2" charset="2"/>
              </a:rPr>
              <a:t></a:t>
            </a:r>
            <a:r>
              <a:rPr lang="en-US" sz="2400" dirty="0">
                <a:sym typeface="Wingdings" panose="05000000000000000000" pitchFamily="2" charset="2"/>
              </a:rPr>
              <a:t> 	</a:t>
            </a:r>
            <a:r>
              <a:rPr lang="cs-CZ" sz="2400" dirty="0" smtClean="0">
                <a:sym typeface="Wingdings" panose="05000000000000000000" pitchFamily="2" charset="2"/>
              </a:rPr>
              <a:t>_________________? </a:t>
            </a:r>
            <a:endParaRPr lang="cs-CZ" sz="24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i="1" dirty="0" err="1" smtClean="0">
                <a:solidFill>
                  <a:srgbClr val="0070C0"/>
                </a:solidFill>
              </a:rPr>
              <a:t>Heeft</a:t>
            </a:r>
            <a:r>
              <a:rPr lang="cs-CZ" sz="2400" i="1" dirty="0" smtClean="0">
                <a:solidFill>
                  <a:srgbClr val="0070C0"/>
                </a:solidFill>
              </a:rPr>
              <a:t> u </a:t>
            </a:r>
            <a:r>
              <a:rPr lang="cs-CZ" sz="2400" i="1" dirty="0" err="1" smtClean="0">
                <a:solidFill>
                  <a:srgbClr val="0070C0"/>
                </a:solidFill>
              </a:rPr>
              <a:t>geen</a:t>
            </a:r>
            <a:r>
              <a:rPr lang="cs-CZ" sz="2400" i="1" dirty="0" smtClean="0">
                <a:solidFill>
                  <a:srgbClr val="0070C0"/>
                </a:solidFill>
              </a:rPr>
              <a:t> zout? </a:t>
            </a:r>
            <a:r>
              <a:rPr lang="cs-CZ" sz="2400" i="1" dirty="0" smtClean="0">
                <a:solidFill>
                  <a:srgbClr val="C00000"/>
                </a:solidFill>
              </a:rPr>
              <a:t>	</a:t>
            </a:r>
            <a:r>
              <a:rPr lang="en-US" sz="2400" i="1" dirty="0">
                <a:solidFill>
                  <a:srgbClr val="C00000"/>
                </a:solidFill>
              </a:rPr>
              <a:t>	</a:t>
            </a:r>
            <a:r>
              <a:rPr lang="cs-CZ" sz="2400" dirty="0">
                <a:sym typeface="Wingdings" panose="05000000000000000000" pitchFamily="2" charset="2"/>
              </a:rPr>
              <a:t>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cs-CZ" sz="2400" dirty="0">
                <a:sym typeface="Wingdings" panose="05000000000000000000" pitchFamily="2" charset="2"/>
              </a:rPr>
              <a:t>	</a:t>
            </a:r>
            <a:r>
              <a:rPr lang="cs-CZ" sz="2400" dirty="0" smtClean="0">
                <a:sym typeface="Wingdings" panose="05000000000000000000" pitchFamily="2" charset="2"/>
              </a:rPr>
              <a:t>_________________?</a:t>
            </a:r>
            <a:endParaRPr lang="cs-CZ" sz="2400" i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i="1" dirty="0" err="1" smtClean="0">
                <a:solidFill>
                  <a:srgbClr val="0070C0"/>
                </a:solidFill>
              </a:rPr>
              <a:t>Weet</a:t>
            </a:r>
            <a:r>
              <a:rPr lang="cs-CZ" sz="2400" i="1" dirty="0" smtClean="0">
                <a:solidFill>
                  <a:srgbClr val="0070C0"/>
                </a:solidFill>
              </a:rPr>
              <a:t> je </a:t>
            </a:r>
            <a:r>
              <a:rPr lang="cs-CZ" sz="2400" i="1" dirty="0" err="1" smtClean="0">
                <a:solidFill>
                  <a:srgbClr val="0070C0"/>
                </a:solidFill>
              </a:rPr>
              <a:t>niet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hoe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laat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het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is</a:t>
            </a:r>
            <a:r>
              <a:rPr lang="cs-CZ" sz="2400" i="1" dirty="0" smtClean="0">
                <a:solidFill>
                  <a:srgbClr val="0070C0"/>
                </a:solidFill>
              </a:rPr>
              <a:t>?</a:t>
            </a:r>
            <a:r>
              <a:rPr lang="en-US" sz="2400" i="1" dirty="0">
                <a:solidFill>
                  <a:srgbClr val="C00000"/>
                </a:solidFill>
              </a:rPr>
              <a:t>	</a:t>
            </a:r>
            <a:r>
              <a:rPr lang="cs-CZ" sz="2400" dirty="0">
                <a:sym typeface="Wingdings" panose="05000000000000000000" pitchFamily="2" charset="2"/>
              </a:rPr>
              <a:t>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cs-CZ" sz="2400" dirty="0">
                <a:sym typeface="Wingdings" panose="05000000000000000000" pitchFamily="2" charset="2"/>
              </a:rPr>
              <a:t>	</a:t>
            </a:r>
            <a:r>
              <a:rPr lang="cs-CZ" sz="2400" dirty="0" smtClean="0">
                <a:sym typeface="Wingdings" panose="05000000000000000000" pitchFamily="2" charset="2"/>
              </a:rPr>
              <a:t>_________________?</a:t>
            </a:r>
            <a:endParaRPr lang="cs-CZ" sz="2400" dirty="0"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400" b="1" dirty="0"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400" dirty="0"/>
          </a:p>
          <a:p>
            <a:pPr lvl="0"/>
            <a:endParaRPr lang="cs-CZ" sz="2400" dirty="0" smtClean="0"/>
          </a:p>
        </p:txBody>
      </p:sp>
      <p:pic>
        <p:nvPicPr>
          <p:cNvPr id="5" name="Obrázek 4" descr="Pozor Varování Vykřičník · Free vector graphic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72308" y="230909"/>
            <a:ext cx="841963" cy="787761"/>
          </a:xfrm>
          <a:prstGeom prst="rect">
            <a:avLst/>
          </a:prstGeom>
        </p:spPr>
      </p:pic>
      <p:pic>
        <p:nvPicPr>
          <p:cNvPr id="6" name="Obrázek 5" descr="Pozor Varování Vykřičník · Free vector graphic on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990" y="4000829"/>
            <a:ext cx="841963" cy="787761"/>
          </a:xfrm>
          <a:prstGeom prst="rect">
            <a:avLst/>
          </a:prstGeom>
        </p:spPr>
      </p:pic>
      <p:pic>
        <p:nvPicPr>
          <p:cNvPr id="7" name="Obrázek 6" descr="Giggle Fit by Kilo60 on DeviantAr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245" y="1960880"/>
            <a:ext cx="1713865" cy="2161540"/>
          </a:xfrm>
          <a:prstGeom prst="rect">
            <a:avLst/>
          </a:prstGeom>
        </p:spPr>
      </p:pic>
      <p:pic>
        <p:nvPicPr>
          <p:cNvPr id="8" name="Obrázek 7" descr="Research | International Symbol Dictionary for A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655" y="4972685"/>
            <a:ext cx="1591945" cy="1591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76227" y="132652"/>
            <a:ext cx="5593597" cy="6878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</a:pPr>
            <a:r>
              <a:rPr lang="cs-CZ" sz="4000" dirty="0">
                <a:solidFill>
                  <a:srgbClr val="0070C0"/>
                </a:solidFill>
                <a:latin typeface="+mn-lt"/>
                <a:ea typeface="+mn-ea"/>
                <a:cs typeface="+mn-cs"/>
                <a:hlinkClick r:id="rId2"/>
              </a:rPr>
              <a:t>ER-</a:t>
            </a:r>
            <a:r>
              <a:rPr lang="cs-CZ" sz="4000" dirty="0" err="1">
                <a:solidFill>
                  <a:srgbClr val="0070C0"/>
                </a:solidFill>
                <a:latin typeface="+mn-lt"/>
                <a:ea typeface="+mn-ea"/>
                <a:cs typeface="+mn-cs"/>
                <a:hlinkClick r:id="rId2"/>
              </a:rPr>
              <a:t>woord</a:t>
            </a:r>
            <a:r>
              <a:rPr lang="cs-CZ" sz="40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4000" dirty="0">
                <a:solidFill>
                  <a:srgbClr val="0070C0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en-US" sz="4000" dirty="0">
                <a:solidFill>
                  <a:srgbClr val="0070C0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  </a:t>
            </a:r>
            <a:r>
              <a:rPr lang="en-US" sz="4000" dirty="0" err="1">
                <a:solidFill>
                  <a:srgbClr val="0070C0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oefeningen</a:t>
            </a:r>
            <a:endParaRPr lang="cs-CZ" sz="40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0817" y="1224366"/>
            <a:ext cx="5738091" cy="526879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sz="1800" dirty="0" smtClean="0">
                <a:solidFill>
                  <a:srgbClr val="0070C0"/>
                </a:solidFill>
              </a:rPr>
              <a:t>Máš hodně Nizozemských knih nebo žádné?</a:t>
            </a: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cs-CZ" sz="1800" b="1" i="1" dirty="0" err="1" smtClean="0">
                <a:solidFill>
                  <a:srgbClr val="C00000"/>
                </a:solidFill>
              </a:rPr>
              <a:t>Heb</a:t>
            </a:r>
            <a:r>
              <a:rPr lang="cs-CZ" sz="1800" b="1" i="1" dirty="0" smtClean="0">
                <a:solidFill>
                  <a:srgbClr val="C00000"/>
                </a:solidFill>
              </a:rPr>
              <a:t> je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veel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Nederlandse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boeken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of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heb</a:t>
            </a:r>
            <a:r>
              <a:rPr lang="cs-CZ" sz="1800" b="1" i="1" dirty="0" smtClean="0">
                <a:solidFill>
                  <a:srgbClr val="C00000"/>
                </a:solidFill>
              </a:rPr>
              <a:t> je </a:t>
            </a:r>
            <a:r>
              <a:rPr lang="cs-CZ" sz="1800" b="1" i="1" u="sng" dirty="0" err="1" smtClean="0">
                <a:solidFill>
                  <a:srgbClr val="C00000"/>
                </a:solidFill>
              </a:rPr>
              <a:t>er</a:t>
            </a:r>
            <a:r>
              <a:rPr lang="cs-CZ" sz="1800" b="1" i="1" u="sng" dirty="0" smtClean="0">
                <a:solidFill>
                  <a:srgbClr val="C00000"/>
                </a:solidFill>
              </a:rPr>
              <a:t> </a:t>
            </a:r>
            <a:r>
              <a:rPr lang="cs-CZ" sz="1800" b="1" i="1" u="sng" dirty="0" err="1" smtClean="0">
                <a:solidFill>
                  <a:srgbClr val="C00000"/>
                </a:solidFill>
              </a:rPr>
              <a:t>geen</a:t>
            </a:r>
            <a:r>
              <a:rPr lang="cs-CZ" sz="1800" b="1" i="1" dirty="0" smtClean="0">
                <a:solidFill>
                  <a:srgbClr val="C00000"/>
                </a:solidFill>
              </a:rPr>
              <a:t>? </a:t>
            </a:r>
          </a:p>
          <a:p>
            <a:pPr marL="0" lv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cs-CZ" sz="1800" b="1" i="1" dirty="0" smtClean="0">
              <a:solidFill>
                <a:srgbClr val="C00000"/>
              </a:solidFill>
            </a:endParaRP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sz="1800" dirty="0" smtClean="0">
                <a:solidFill>
                  <a:srgbClr val="0070C0"/>
                </a:solidFill>
              </a:rPr>
              <a:t>My máme dvě auta a sousedi mají tři. </a:t>
            </a: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cs-CZ" sz="1800" b="1" i="1" dirty="0" err="1" smtClean="0">
                <a:solidFill>
                  <a:srgbClr val="C00000"/>
                </a:solidFill>
              </a:rPr>
              <a:t>Wij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hebben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twee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auto‘s</a:t>
            </a:r>
            <a:r>
              <a:rPr lang="cs-CZ" sz="1800" b="1" i="1" dirty="0" smtClean="0">
                <a:solidFill>
                  <a:srgbClr val="C00000"/>
                </a:solidFill>
              </a:rPr>
              <a:t> en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onze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buren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hebben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u="sng" dirty="0" err="1" smtClean="0">
                <a:solidFill>
                  <a:srgbClr val="C00000"/>
                </a:solidFill>
              </a:rPr>
              <a:t>er</a:t>
            </a:r>
            <a:r>
              <a:rPr lang="cs-CZ" sz="1800" b="1" i="1" u="sng" dirty="0" smtClean="0">
                <a:solidFill>
                  <a:srgbClr val="C00000"/>
                </a:solidFill>
              </a:rPr>
              <a:t> </a:t>
            </a:r>
            <a:r>
              <a:rPr lang="cs-CZ" sz="1800" b="1" i="1" u="sng" dirty="0" err="1" smtClean="0">
                <a:solidFill>
                  <a:srgbClr val="C00000"/>
                </a:solidFill>
              </a:rPr>
              <a:t>drie</a:t>
            </a:r>
            <a:r>
              <a:rPr lang="cs-CZ" sz="1800" b="1" i="1" u="sng" dirty="0" smtClean="0">
                <a:solidFill>
                  <a:srgbClr val="C00000"/>
                </a:solidFill>
              </a:rPr>
              <a:t>.  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cs-CZ" sz="1800" u="sng" dirty="0" smtClean="0">
              <a:solidFill>
                <a:srgbClr val="0070C0"/>
              </a:solidFill>
            </a:endParaRP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sz="1800" dirty="0" smtClean="0">
                <a:solidFill>
                  <a:srgbClr val="0070C0"/>
                </a:solidFill>
              </a:rPr>
              <a:t>Znáš Amsterdam? – Ne, nikdy jsem tam nebyl                               				</a:t>
            </a:r>
            <a:r>
              <a:rPr lang="cs-CZ" sz="1800" i="1" dirty="0" smtClean="0"/>
              <a:t>(ben – </a:t>
            </a:r>
            <a:r>
              <a:rPr lang="cs-CZ" sz="1800" i="1" dirty="0" err="1" smtClean="0"/>
              <a:t>geweest</a:t>
            </a:r>
            <a:r>
              <a:rPr lang="cs-CZ" sz="1800" i="1" dirty="0" smtClean="0"/>
              <a:t>)</a:t>
            </a: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cs-CZ" sz="1800" b="1" i="1" dirty="0" err="1" smtClean="0">
                <a:solidFill>
                  <a:srgbClr val="C00000"/>
                </a:solidFill>
              </a:rPr>
              <a:t>Ken</a:t>
            </a:r>
            <a:r>
              <a:rPr lang="cs-CZ" sz="1800" b="1" i="1" dirty="0" smtClean="0">
                <a:solidFill>
                  <a:srgbClr val="C00000"/>
                </a:solidFill>
              </a:rPr>
              <a:t> je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A‘dam</a:t>
            </a:r>
            <a:r>
              <a:rPr lang="cs-CZ" sz="1800" b="1" i="1" dirty="0" smtClean="0">
                <a:solidFill>
                  <a:srgbClr val="C00000"/>
                </a:solidFill>
              </a:rPr>
              <a:t>?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Nee</a:t>
            </a:r>
            <a:r>
              <a:rPr lang="cs-CZ" sz="1800" b="1" i="1" dirty="0" smtClean="0">
                <a:solidFill>
                  <a:srgbClr val="C00000"/>
                </a:solidFill>
              </a:rPr>
              <a:t>,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ik</a:t>
            </a:r>
            <a:r>
              <a:rPr lang="cs-CZ" sz="1800" b="1" i="1" dirty="0" smtClean="0">
                <a:solidFill>
                  <a:srgbClr val="C00000"/>
                </a:solidFill>
              </a:rPr>
              <a:t> ben </a:t>
            </a:r>
            <a:r>
              <a:rPr lang="cs-CZ" sz="1800" b="1" i="1" u="sng" dirty="0" err="1" smtClean="0">
                <a:solidFill>
                  <a:srgbClr val="C00000"/>
                </a:solidFill>
              </a:rPr>
              <a:t>er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nooit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geweest</a:t>
            </a:r>
            <a:r>
              <a:rPr lang="cs-CZ" sz="1800" b="1" i="1" dirty="0" smtClean="0">
                <a:solidFill>
                  <a:srgbClr val="C00000"/>
                </a:solidFill>
              </a:rPr>
              <a:t>.  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cs-CZ" sz="1800" b="1" i="1" dirty="0" smtClean="0">
              <a:solidFill>
                <a:srgbClr val="C00000"/>
              </a:solidFill>
            </a:endParaRP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sz="1800" dirty="0" smtClean="0">
                <a:solidFill>
                  <a:srgbClr val="0070C0"/>
                </a:solidFill>
              </a:rPr>
              <a:t>Je už Petr ve </a:t>
            </a:r>
            <a:r>
              <a:rPr lang="cs-CZ" sz="1800" dirty="0" err="1" smtClean="0">
                <a:solidFill>
                  <a:srgbClr val="0070C0"/>
                </a:solidFill>
              </a:rPr>
              <a:t>tříde</a:t>
            </a:r>
            <a:r>
              <a:rPr lang="cs-CZ" sz="1800" dirty="0" smtClean="0">
                <a:solidFill>
                  <a:srgbClr val="0070C0"/>
                </a:solidFill>
              </a:rPr>
              <a:t>. – Ne, ještě tam není. </a:t>
            </a: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cs-CZ" sz="1800" b="1" i="1" dirty="0" err="1" smtClean="0">
                <a:solidFill>
                  <a:srgbClr val="C00000"/>
                </a:solidFill>
              </a:rPr>
              <a:t>Is</a:t>
            </a:r>
            <a:r>
              <a:rPr lang="cs-CZ" sz="1800" b="1" i="1" dirty="0" smtClean="0">
                <a:solidFill>
                  <a:srgbClr val="C00000"/>
                </a:solidFill>
              </a:rPr>
              <a:t> Piet al in de klas? 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Nee</a:t>
            </a:r>
            <a:r>
              <a:rPr lang="cs-CZ" sz="1800" b="1" i="1" dirty="0" smtClean="0">
                <a:solidFill>
                  <a:srgbClr val="C00000"/>
                </a:solidFill>
              </a:rPr>
              <a:t>,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hij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is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u="sng" dirty="0" err="1" smtClean="0">
                <a:solidFill>
                  <a:srgbClr val="C00000"/>
                </a:solidFill>
              </a:rPr>
              <a:t>er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nog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niet</a:t>
            </a:r>
            <a:r>
              <a:rPr lang="cs-CZ" sz="1800" b="1" i="1" dirty="0" smtClean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48218" y="1224366"/>
            <a:ext cx="6086763" cy="526879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sz="1800" dirty="0">
                <a:solidFill>
                  <a:srgbClr val="0070C0"/>
                </a:solidFill>
              </a:rPr>
              <a:t>Přijdeš dnes večer? Ano, můžeš s tím počítat. </a:t>
            </a:r>
            <a:r>
              <a:rPr lang="cs-CZ" sz="1800" i="1" dirty="0" smtClean="0"/>
              <a:t>(</a:t>
            </a:r>
            <a:r>
              <a:rPr lang="cs-CZ" sz="1800" i="1" dirty="0" err="1"/>
              <a:t>rekenen</a:t>
            </a:r>
            <a:r>
              <a:rPr lang="cs-CZ" sz="1800" i="1" dirty="0"/>
              <a:t> op)</a:t>
            </a: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cs-CZ" sz="1800" b="1" i="1" dirty="0" err="1">
                <a:solidFill>
                  <a:srgbClr val="C00000"/>
                </a:solidFill>
              </a:rPr>
              <a:t>Zal</a:t>
            </a:r>
            <a:r>
              <a:rPr lang="cs-CZ" sz="1800" b="1" i="1" dirty="0">
                <a:solidFill>
                  <a:srgbClr val="C00000"/>
                </a:solidFill>
              </a:rPr>
              <a:t> je </a:t>
            </a:r>
            <a:r>
              <a:rPr lang="cs-CZ" sz="1800" b="1" i="1" dirty="0" err="1">
                <a:solidFill>
                  <a:srgbClr val="C00000"/>
                </a:solidFill>
              </a:rPr>
              <a:t>vanavond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komen</a:t>
            </a:r>
            <a:r>
              <a:rPr lang="cs-CZ" sz="1800" b="1" i="1" dirty="0">
                <a:solidFill>
                  <a:srgbClr val="C00000"/>
                </a:solidFill>
              </a:rPr>
              <a:t>? – </a:t>
            </a:r>
            <a:r>
              <a:rPr lang="cs-CZ" sz="1800" b="1" i="1" dirty="0" err="1">
                <a:solidFill>
                  <a:srgbClr val="C00000"/>
                </a:solidFill>
              </a:rPr>
              <a:t>Ja</a:t>
            </a:r>
            <a:r>
              <a:rPr lang="cs-CZ" sz="1800" b="1" i="1" dirty="0">
                <a:solidFill>
                  <a:srgbClr val="C00000"/>
                </a:solidFill>
              </a:rPr>
              <a:t>, je </a:t>
            </a:r>
            <a:r>
              <a:rPr lang="cs-CZ" sz="1800" b="1" i="1" dirty="0" err="1">
                <a:solidFill>
                  <a:srgbClr val="C00000"/>
                </a:solidFill>
              </a:rPr>
              <a:t>ken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erop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rekenen</a:t>
            </a:r>
            <a:r>
              <a:rPr lang="cs-CZ" sz="1800" b="1" i="1" dirty="0" smtClean="0">
                <a:solidFill>
                  <a:srgbClr val="C00000"/>
                </a:solidFill>
              </a:rPr>
              <a:t>.</a:t>
            </a: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endParaRPr lang="cs-CZ" sz="1800" b="1" i="1" dirty="0">
              <a:solidFill>
                <a:srgbClr val="C00000"/>
              </a:solidFill>
            </a:endParaRP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sz="1800" dirty="0">
                <a:solidFill>
                  <a:srgbClr val="0070C0"/>
                </a:solidFill>
              </a:rPr>
              <a:t>Nepůjdeme na bazén? – Ne, tam nechci jít.</a:t>
            </a: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cs-CZ" sz="1800" b="1" i="1" dirty="0" err="1" smtClean="0">
                <a:solidFill>
                  <a:srgbClr val="C00000"/>
                </a:solidFill>
              </a:rPr>
              <a:t>Zullen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we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naar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het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zwembad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gaan</a:t>
            </a:r>
            <a:r>
              <a:rPr lang="cs-CZ" sz="1800" b="1" i="1" dirty="0" smtClean="0">
                <a:solidFill>
                  <a:srgbClr val="C00000"/>
                </a:solidFill>
              </a:rPr>
              <a:t>?-  </a:t>
            </a:r>
            <a:r>
              <a:rPr lang="cs-CZ" sz="1800" b="1" i="1" dirty="0" err="1" smtClean="0">
                <a:solidFill>
                  <a:srgbClr val="C00000"/>
                </a:solidFill>
              </a:rPr>
              <a:t>Ik</a:t>
            </a:r>
            <a:r>
              <a:rPr lang="cs-CZ" sz="1800" b="1" i="1" dirty="0" smtClean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wil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er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niet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naartoe</a:t>
            </a:r>
            <a:r>
              <a:rPr lang="cs-CZ" sz="1800" b="1" i="1" dirty="0" smtClean="0">
                <a:solidFill>
                  <a:srgbClr val="C00000"/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cs-CZ" sz="1800" b="1" i="1" dirty="0">
              <a:solidFill>
                <a:srgbClr val="C00000"/>
              </a:solidFill>
            </a:endParaRP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sz="1800" dirty="0">
                <a:solidFill>
                  <a:srgbClr val="0070C0"/>
                </a:solidFill>
              </a:rPr>
              <a:t>Ve třídě nikdo není. </a:t>
            </a: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r>
              <a:rPr lang="cs-CZ" sz="1800" b="1" i="1" dirty="0">
                <a:solidFill>
                  <a:srgbClr val="C00000"/>
                </a:solidFill>
              </a:rPr>
              <a:t>Er </a:t>
            </a:r>
            <a:r>
              <a:rPr lang="cs-CZ" sz="1800" b="1" i="1" dirty="0" err="1">
                <a:solidFill>
                  <a:srgbClr val="C00000"/>
                </a:solidFill>
              </a:rPr>
              <a:t>is</a:t>
            </a:r>
            <a:r>
              <a:rPr lang="cs-CZ" sz="1800" b="1" i="1" dirty="0">
                <a:solidFill>
                  <a:srgbClr val="C00000"/>
                </a:solidFill>
              </a:rPr>
              <a:t> </a:t>
            </a:r>
            <a:r>
              <a:rPr lang="cs-CZ" sz="1800" b="1" i="1" dirty="0" err="1">
                <a:solidFill>
                  <a:srgbClr val="C00000"/>
                </a:solidFill>
              </a:rPr>
              <a:t>niemand</a:t>
            </a:r>
            <a:r>
              <a:rPr lang="cs-CZ" sz="1800" b="1" i="1" dirty="0">
                <a:solidFill>
                  <a:srgbClr val="C00000"/>
                </a:solidFill>
              </a:rPr>
              <a:t> in de klas. </a:t>
            </a:r>
            <a:endParaRPr lang="cs-CZ" sz="1800" b="1" i="1" dirty="0" smtClean="0">
              <a:solidFill>
                <a:srgbClr val="C00000"/>
              </a:solidFill>
            </a:endParaRP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Tx/>
              <a:buChar char="-"/>
            </a:pPr>
            <a:endParaRPr lang="cs-CZ" sz="1800" b="1" i="1" dirty="0">
              <a:solidFill>
                <a:srgbClr val="C00000"/>
              </a:solidFill>
            </a:endParaRP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r>
              <a:rPr lang="cs-CZ" sz="1800" dirty="0">
                <a:solidFill>
                  <a:srgbClr val="0070C0"/>
                </a:solidFill>
              </a:rPr>
              <a:t>Na chodbě sedí 5 studentů.</a:t>
            </a:r>
          </a:p>
          <a:p>
            <a:pPr marL="0" lv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800" b="1" i="1" dirty="0">
                <a:solidFill>
                  <a:srgbClr val="0070C0"/>
                </a:solidFill>
              </a:rPr>
              <a:t>- </a:t>
            </a:r>
            <a:r>
              <a:rPr lang="cs-CZ" sz="1800" b="1" i="1" dirty="0">
                <a:solidFill>
                  <a:srgbClr val="C00000"/>
                </a:solidFill>
              </a:rPr>
              <a:t>Er </a:t>
            </a:r>
            <a:r>
              <a:rPr lang="cs-CZ" sz="1800" b="1" i="1" dirty="0" err="1">
                <a:solidFill>
                  <a:srgbClr val="C00000"/>
                </a:solidFill>
              </a:rPr>
              <a:t>zitten</a:t>
            </a:r>
            <a:r>
              <a:rPr lang="cs-CZ" sz="1800" b="1" i="1" dirty="0">
                <a:solidFill>
                  <a:srgbClr val="C00000"/>
                </a:solidFill>
              </a:rPr>
              <a:t> 5 </a:t>
            </a:r>
            <a:r>
              <a:rPr lang="cs-CZ" sz="1800" b="1" i="1" dirty="0" err="1">
                <a:solidFill>
                  <a:srgbClr val="C00000"/>
                </a:solidFill>
              </a:rPr>
              <a:t>studenten</a:t>
            </a:r>
            <a:r>
              <a:rPr lang="cs-CZ" sz="1800" b="1" i="1" dirty="0">
                <a:solidFill>
                  <a:srgbClr val="C00000"/>
                </a:solidFill>
              </a:rPr>
              <a:t> in de gang. </a:t>
            </a:r>
            <a:endParaRPr lang="cs-CZ" sz="1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545" y="230909"/>
            <a:ext cx="10707255" cy="69272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HUISWERK - NAKIJK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7856" y="923636"/>
            <a:ext cx="11739417" cy="5934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Er-</a:t>
            </a:r>
            <a:r>
              <a:rPr lang="cs-CZ" b="1" dirty="0" err="1" smtClean="0"/>
              <a:t>woord</a:t>
            </a:r>
            <a:r>
              <a:rPr lang="cs-CZ" b="1" dirty="0" smtClean="0"/>
              <a:t>:</a:t>
            </a: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Hoeveel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studenten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zijn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er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jullie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groep</a:t>
            </a:r>
            <a:r>
              <a:rPr lang="cs-CZ" i="1" dirty="0">
                <a:solidFill>
                  <a:srgbClr val="002060"/>
                </a:solidFill>
              </a:rPr>
              <a:t>? Er </a:t>
            </a:r>
            <a:r>
              <a:rPr lang="cs-CZ" i="1" dirty="0" err="1">
                <a:solidFill>
                  <a:srgbClr val="002060"/>
                </a:solidFill>
              </a:rPr>
              <a:t>zijn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tien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onze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groep</a:t>
            </a:r>
            <a:r>
              <a:rPr lang="cs-CZ" i="1" dirty="0">
                <a:solidFill>
                  <a:srgbClr val="002060"/>
                </a:solidFill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cs-CZ" i="1" dirty="0">
                <a:solidFill>
                  <a:srgbClr val="002060"/>
                </a:solidFill>
              </a:rPr>
              <a:t>Er man </a:t>
            </a:r>
            <a:r>
              <a:rPr lang="cs-CZ" i="1" dirty="0" err="1">
                <a:solidFill>
                  <a:srgbClr val="002060"/>
                </a:solidFill>
              </a:rPr>
              <a:t>loopt</a:t>
            </a:r>
            <a:r>
              <a:rPr lang="cs-CZ" i="1" dirty="0">
                <a:solidFill>
                  <a:srgbClr val="002060"/>
                </a:solidFill>
              </a:rPr>
              <a:t> in de </a:t>
            </a:r>
            <a:r>
              <a:rPr lang="cs-CZ" i="1" dirty="0" err="1">
                <a:solidFill>
                  <a:srgbClr val="002060"/>
                </a:solidFill>
              </a:rPr>
              <a:t>tuin</a:t>
            </a:r>
            <a:r>
              <a:rPr lang="cs-CZ" i="1" dirty="0">
                <a:solidFill>
                  <a:srgbClr val="002060"/>
                </a:solidFill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cs-CZ" i="1" dirty="0">
                <a:solidFill>
                  <a:srgbClr val="002060"/>
                </a:solidFill>
              </a:rPr>
              <a:t>Ze </a:t>
            </a:r>
            <a:r>
              <a:rPr lang="cs-CZ" i="1" dirty="0" err="1">
                <a:solidFill>
                  <a:srgbClr val="002060"/>
                </a:solidFill>
              </a:rPr>
              <a:t>hebben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een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grote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koelkast</a:t>
            </a:r>
            <a:r>
              <a:rPr lang="cs-CZ" i="1" dirty="0">
                <a:solidFill>
                  <a:srgbClr val="002060"/>
                </a:solidFill>
              </a:rPr>
              <a:t> en </a:t>
            </a:r>
            <a:r>
              <a:rPr lang="cs-CZ" i="1" dirty="0" err="1">
                <a:solidFill>
                  <a:srgbClr val="002060"/>
                </a:solidFill>
              </a:rPr>
              <a:t>koffiemachine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hun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keuken</a:t>
            </a:r>
            <a:r>
              <a:rPr lang="cs-CZ" i="1" dirty="0">
                <a:solidFill>
                  <a:srgbClr val="002060"/>
                </a:solidFill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cs-CZ" i="1" dirty="0">
                <a:solidFill>
                  <a:srgbClr val="002060"/>
                </a:solidFill>
              </a:rPr>
              <a:t>Er </a:t>
            </a:r>
            <a:r>
              <a:rPr lang="cs-CZ" i="1" dirty="0" err="1">
                <a:solidFill>
                  <a:srgbClr val="002060"/>
                </a:solidFill>
              </a:rPr>
              <a:t>vijf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 smtClean="0">
                <a:solidFill>
                  <a:srgbClr val="002060"/>
                </a:solidFill>
              </a:rPr>
              <a:t>families</a:t>
            </a:r>
            <a:r>
              <a:rPr lang="cs-CZ" i="1" dirty="0" smtClean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wonen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ons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huis</a:t>
            </a:r>
            <a:r>
              <a:rPr lang="cs-CZ" i="1" dirty="0">
                <a:solidFill>
                  <a:srgbClr val="002060"/>
                </a:solidFill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Vandaag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is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wat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wind</a:t>
            </a:r>
            <a:r>
              <a:rPr lang="cs-CZ" i="1" dirty="0">
                <a:solidFill>
                  <a:srgbClr val="002060"/>
                </a:solidFill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Veel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lawaai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is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onze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straat</a:t>
            </a:r>
            <a:r>
              <a:rPr lang="cs-CZ" i="1" dirty="0">
                <a:solidFill>
                  <a:srgbClr val="002060"/>
                </a:solidFill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Heel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veel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sneeuw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ligt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voor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onze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deur</a:t>
            </a:r>
            <a:r>
              <a:rPr lang="cs-CZ" i="1" dirty="0">
                <a:solidFill>
                  <a:srgbClr val="002060"/>
                </a:solidFill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cs-CZ" i="1" dirty="0">
                <a:solidFill>
                  <a:srgbClr val="002060"/>
                </a:solidFill>
              </a:rPr>
              <a:t>In de klas </a:t>
            </a:r>
            <a:r>
              <a:rPr lang="cs-CZ" i="1" dirty="0" err="1">
                <a:solidFill>
                  <a:srgbClr val="002060"/>
                </a:solidFill>
              </a:rPr>
              <a:t>zijn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weinig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jongens</a:t>
            </a:r>
            <a:r>
              <a:rPr lang="cs-CZ" i="1" dirty="0">
                <a:solidFill>
                  <a:srgbClr val="002060"/>
                </a:solidFill>
              </a:rPr>
              <a:t> maar </a:t>
            </a:r>
            <a:r>
              <a:rPr lang="cs-CZ" i="1" dirty="0" err="1">
                <a:solidFill>
                  <a:srgbClr val="002060"/>
                </a:solidFill>
              </a:rPr>
              <a:t>veel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meisjes</a:t>
            </a:r>
            <a:r>
              <a:rPr lang="cs-CZ" i="1" dirty="0">
                <a:solidFill>
                  <a:srgbClr val="002060"/>
                </a:solidFill>
              </a:rPr>
              <a:t>. </a:t>
            </a: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We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hebben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geen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kaartjes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meer</a:t>
            </a:r>
            <a:r>
              <a:rPr lang="cs-CZ" i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" name="Obrázek 3" descr="Wiskundemeisjes » Grapje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308" y="3131913"/>
            <a:ext cx="2685492" cy="32950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82881"/>
            <a:ext cx="10515600" cy="38280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			Kamer – </a:t>
            </a:r>
            <a:r>
              <a:rPr lang="cs-CZ" dirty="0" err="1" smtClean="0"/>
              <a:t>beschrijving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93" y="565688"/>
            <a:ext cx="11205274" cy="6292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9528" y="855792"/>
            <a:ext cx="12127345" cy="2387600"/>
          </a:xfrm>
        </p:spPr>
        <p:txBody>
          <a:bodyPr>
            <a:normAutofit fontScale="90000"/>
          </a:bodyPr>
          <a:lstStyle/>
          <a:p>
            <a:r>
              <a:rPr lang="en-GB" b="1" dirty="0" err="1" smtClean="0">
                <a:solidFill>
                  <a:srgbClr val="C00000"/>
                </a:solidFill>
                <a:latin typeface="Arial Rounded MT Bold" panose="020F0704030504030204" pitchFamily="34" charset="0"/>
              </a:rPr>
              <a:t>Taalverwerving</a:t>
            </a:r>
            <a:r>
              <a:rPr lang="en-GB" b="1" dirty="0" smtClean="0">
                <a:solidFill>
                  <a:srgbClr val="C00000"/>
                </a:solidFill>
                <a:latin typeface="Arial Rounded MT Bold" panose="020F0704030504030204" pitchFamily="34" charset="0"/>
              </a:rPr>
              <a:t> – GRAMMATICA</a:t>
            </a:r>
            <a:r>
              <a:rPr lang="en-GB" dirty="0" smtClean="0">
                <a:latin typeface="Arial Rounded MT Bold" panose="020F0704030504030204" pitchFamily="34" charset="0"/>
              </a:rPr>
              <a:t/>
            </a:r>
            <a:br>
              <a:rPr lang="en-GB" dirty="0" smtClean="0">
                <a:latin typeface="Arial Rounded MT Bold" panose="020F0704030504030204" pitchFamily="34" charset="0"/>
              </a:rPr>
            </a:br>
            <a:r>
              <a:rPr lang="en-GB" dirty="0" smtClean="0">
                <a:latin typeface="Arial Rounded MT Bold" panose="020F0704030504030204" pitchFamily="34" charset="0"/>
              </a:rPr>
              <a:t/>
            </a:r>
            <a:br>
              <a:rPr lang="en-GB" dirty="0" smtClean="0">
                <a:latin typeface="Arial Rounded MT Bold" panose="020F0704030504030204" pitchFamily="34" charset="0"/>
              </a:rPr>
            </a:br>
            <a:r>
              <a:rPr lang="en-GB" b="1" dirty="0" smtClean="0">
                <a:latin typeface="Arial Rounded MT Bold" panose="020F0704030504030204" pitchFamily="34" charset="0"/>
              </a:rPr>
              <a:t>HERHALING</a:t>
            </a:r>
            <a:r>
              <a:rPr lang="en-GB" dirty="0" smtClean="0">
                <a:latin typeface="Arial Rounded MT Bold" panose="020F0704030504030204" pitchFamily="34" charset="0"/>
              </a:rPr>
              <a:t> </a:t>
            </a:r>
            <a:r>
              <a:rPr lang="en-GB" b="1" dirty="0" smtClean="0">
                <a:latin typeface="Arial Rounded MT Bold" panose="020F0704030504030204" pitchFamily="34" charset="0"/>
              </a:rPr>
              <a:t>VAN</a:t>
            </a:r>
            <a:r>
              <a:rPr lang="en-GB" dirty="0" smtClean="0">
                <a:latin typeface="Arial Rounded MT Bold" panose="020F0704030504030204" pitchFamily="34" charset="0"/>
              </a:rPr>
              <a:t> </a:t>
            </a:r>
            <a:r>
              <a:rPr lang="en-GB" b="1" dirty="0" smtClean="0">
                <a:latin typeface="Arial Rounded MT Bold" panose="020F0704030504030204" pitchFamily="34" charset="0"/>
              </a:rPr>
              <a:t>1ste SEM</a:t>
            </a:r>
            <a:r>
              <a:rPr lang="en-GB" dirty="0" smtClean="0">
                <a:latin typeface="Arial Rounded MT Bold" panose="020F0704030504030204" pitchFamily="34" charset="0"/>
              </a:rPr>
              <a:t>.</a:t>
            </a:r>
            <a:endParaRPr lang="en-GB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15623" y="217715"/>
            <a:ext cx="7844246" cy="959799"/>
          </a:xfrm>
        </p:spPr>
        <p:txBody>
          <a:bodyPr/>
          <a:lstStyle/>
          <a:p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Achter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 de 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rug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 en 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onder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 de </a:t>
            </a:r>
            <a:r>
              <a:rPr lang="cs-CZ" b="1" dirty="0" err="1" smtClean="0">
                <a:solidFill>
                  <a:srgbClr val="C00000"/>
                </a:solidFill>
                <a:latin typeface="+mn-lt"/>
              </a:rPr>
              <a:t>knie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… 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Zástupný symbol pro obsah 5" descr="Harvard Trained Pain Doctors | Best Knee Pain Relief In Midtown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196" y="217715"/>
            <a:ext cx="1573403" cy="1049140"/>
          </a:xfrm>
        </p:spPr>
      </p:pic>
      <p:pic>
        <p:nvPicPr>
          <p:cNvPr id="7" name="Obrázek 6" descr="End Aches And Pains | Best Treatment Options Explain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217715"/>
            <a:ext cx="1397126" cy="1107209"/>
          </a:xfrm>
          <a:prstGeom prst="rect">
            <a:avLst/>
          </a:prstGeom>
        </p:spPr>
      </p:pic>
      <p:sp>
        <p:nvSpPr>
          <p:cNvPr id="8" name="Zástupný symbol pro obsah 2"/>
          <p:cNvSpPr txBox="1"/>
          <p:nvPr/>
        </p:nvSpPr>
        <p:spPr>
          <a:xfrm>
            <a:off x="670560" y="1611086"/>
            <a:ext cx="10683240" cy="4955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 err="1" smtClean="0"/>
              <a:t>Werkwoordsvormen</a:t>
            </a:r>
            <a:endParaRPr lang="cs-CZ" sz="3200" dirty="0" smtClean="0"/>
          </a:p>
          <a:p>
            <a:r>
              <a:rPr lang="cs-CZ" sz="3200" dirty="0" err="1" smtClean="0"/>
              <a:t>Modale</a:t>
            </a:r>
            <a:r>
              <a:rPr lang="cs-CZ" sz="3200" dirty="0" smtClean="0"/>
              <a:t> </a:t>
            </a:r>
            <a:r>
              <a:rPr lang="cs-CZ" sz="3200" dirty="0" err="1" smtClean="0"/>
              <a:t>werkwoorden</a:t>
            </a:r>
            <a:endParaRPr lang="cs-CZ" sz="3200" dirty="0" smtClean="0"/>
          </a:p>
          <a:p>
            <a:r>
              <a:rPr lang="cs-CZ" sz="3200" dirty="0" err="1" smtClean="0"/>
              <a:t>Scheidbare</a:t>
            </a:r>
            <a:r>
              <a:rPr lang="cs-CZ" sz="3200" dirty="0" smtClean="0"/>
              <a:t> </a:t>
            </a:r>
            <a:r>
              <a:rPr lang="cs-CZ" sz="3200" dirty="0" err="1" smtClean="0"/>
              <a:t>werkwoorden</a:t>
            </a:r>
            <a:r>
              <a:rPr lang="cs-CZ" sz="3200" dirty="0" smtClean="0"/>
              <a:t> </a:t>
            </a:r>
          </a:p>
          <a:p>
            <a:r>
              <a:rPr lang="cs-CZ" sz="3200" dirty="0" err="1" smtClean="0"/>
              <a:t>Substantieven</a:t>
            </a:r>
            <a:r>
              <a:rPr lang="cs-CZ" sz="3200" dirty="0" smtClean="0"/>
              <a:t> </a:t>
            </a:r>
            <a:r>
              <a:rPr lang="cs-CZ" sz="3200" dirty="0" err="1" smtClean="0"/>
              <a:t>meervoud</a:t>
            </a:r>
            <a:endParaRPr lang="cs-CZ" sz="3200" dirty="0" smtClean="0"/>
          </a:p>
          <a:p>
            <a:r>
              <a:rPr lang="cs-CZ" sz="3200" dirty="0" err="1" smtClean="0"/>
              <a:t>Adjectieven</a:t>
            </a:r>
            <a:r>
              <a:rPr lang="cs-CZ" sz="3200" dirty="0" smtClean="0"/>
              <a:t> (-e </a:t>
            </a:r>
            <a:r>
              <a:rPr lang="cs-CZ" sz="3200" dirty="0" err="1" smtClean="0"/>
              <a:t>vorm</a:t>
            </a:r>
            <a:r>
              <a:rPr lang="cs-CZ" sz="3200" dirty="0" smtClean="0"/>
              <a:t>)  </a:t>
            </a:r>
          </a:p>
          <a:p>
            <a:r>
              <a:rPr lang="cs-CZ" sz="3200" dirty="0" err="1"/>
              <a:t>Voornaamwoorden</a:t>
            </a:r>
            <a:r>
              <a:rPr lang="cs-CZ" sz="3200" dirty="0"/>
              <a:t>  (</a:t>
            </a:r>
            <a:r>
              <a:rPr lang="cs-CZ" sz="3200" dirty="0" err="1"/>
              <a:t>persoonlijke</a:t>
            </a:r>
            <a:r>
              <a:rPr lang="cs-CZ" sz="3200" dirty="0"/>
              <a:t> en </a:t>
            </a:r>
            <a:r>
              <a:rPr lang="cs-CZ" sz="3200" dirty="0" err="1"/>
              <a:t>bezittelijke</a:t>
            </a:r>
            <a:r>
              <a:rPr lang="cs-CZ" sz="3200" dirty="0"/>
              <a:t>)</a:t>
            </a:r>
          </a:p>
          <a:p>
            <a:r>
              <a:rPr lang="cs-CZ" sz="3200" dirty="0" err="1" smtClean="0"/>
              <a:t>Negatie</a:t>
            </a:r>
            <a:r>
              <a:rPr lang="cs-CZ" sz="3200" dirty="0" smtClean="0"/>
              <a:t>  </a:t>
            </a:r>
          </a:p>
          <a:p>
            <a:r>
              <a:rPr lang="cs-CZ" sz="3200" dirty="0" smtClean="0"/>
              <a:t>Er-</a:t>
            </a:r>
            <a:r>
              <a:rPr lang="cs-CZ" sz="3200" dirty="0" err="1" smtClean="0"/>
              <a:t>woord</a:t>
            </a:r>
            <a:r>
              <a:rPr lang="cs-CZ" sz="3200" dirty="0" smtClean="0"/>
              <a:t>   </a:t>
            </a:r>
            <a:endParaRPr lang="cs-CZ" sz="3200" dirty="0"/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</p:txBody>
      </p:sp>
      <p:pic>
        <p:nvPicPr>
          <p:cNvPr id="4" name="Obrázek 3" descr="UP TO DATE: GRAMMAR REVISION FOR BTO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74"/>
          <a:stretch>
            <a:fillRect/>
          </a:stretch>
        </p:blipFill>
        <p:spPr>
          <a:xfrm>
            <a:off x="7273405" y="1913832"/>
            <a:ext cx="3925455" cy="20934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545" y="230909"/>
            <a:ext cx="10707255" cy="69272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HUISWERK - NAKIJK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7856" y="923636"/>
            <a:ext cx="11739417" cy="593436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Mod</a:t>
            </a:r>
            <a:r>
              <a:rPr lang="cs-CZ" b="1" dirty="0" err="1" smtClean="0"/>
              <a:t>ální</a:t>
            </a:r>
            <a:r>
              <a:rPr lang="cs-CZ" b="1" dirty="0" smtClean="0"/>
              <a:t> slovesa a slovesa s odlučitelnou předponou: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Meneer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Pieters</a:t>
            </a:r>
            <a:r>
              <a:rPr lang="cs-CZ" dirty="0" smtClean="0">
                <a:solidFill>
                  <a:srgbClr val="0070C0"/>
                </a:solidFill>
              </a:rPr>
              <a:t>, kun u </a:t>
            </a:r>
            <a:r>
              <a:rPr lang="cs-CZ" dirty="0" err="1" smtClean="0">
                <a:solidFill>
                  <a:srgbClr val="0070C0"/>
                </a:solidFill>
              </a:rPr>
              <a:t>mij</a:t>
            </a:r>
            <a:r>
              <a:rPr lang="cs-CZ" dirty="0" smtClean="0">
                <a:solidFill>
                  <a:srgbClr val="0070C0"/>
                </a:solidFill>
              </a:rPr>
              <a:t> nu </a:t>
            </a:r>
            <a:r>
              <a:rPr lang="cs-CZ" dirty="0" err="1" smtClean="0">
                <a:solidFill>
                  <a:srgbClr val="0070C0"/>
                </a:solidFill>
              </a:rPr>
              <a:t>helpen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of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moet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nog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wachten</a:t>
            </a:r>
            <a:r>
              <a:rPr lang="cs-CZ" dirty="0" smtClean="0">
                <a:solidFill>
                  <a:srgbClr val="0070C0"/>
                </a:solidFill>
              </a:rPr>
              <a:t>?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Jij</a:t>
            </a:r>
            <a:r>
              <a:rPr lang="cs-CZ" dirty="0" smtClean="0">
                <a:solidFill>
                  <a:srgbClr val="0070C0"/>
                </a:solidFill>
              </a:rPr>
              <a:t> kan </a:t>
            </a:r>
            <a:r>
              <a:rPr lang="cs-CZ" dirty="0" err="1" smtClean="0">
                <a:solidFill>
                  <a:srgbClr val="0070C0"/>
                </a:solidFill>
              </a:rPr>
              <a:t>dansen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heel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goed</a:t>
            </a:r>
            <a:r>
              <a:rPr lang="cs-CZ" dirty="0" smtClean="0">
                <a:solidFill>
                  <a:srgbClr val="0070C0"/>
                </a:solidFill>
              </a:rPr>
              <a:t>, </a:t>
            </a:r>
            <a:r>
              <a:rPr lang="cs-CZ" dirty="0" err="1" smtClean="0">
                <a:solidFill>
                  <a:srgbClr val="0070C0"/>
                </a:solidFill>
              </a:rPr>
              <a:t>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wil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ook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beter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dansen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Het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is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weekeind</a:t>
            </a:r>
            <a:r>
              <a:rPr lang="cs-CZ" dirty="0" smtClean="0">
                <a:solidFill>
                  <a:srgbClr val="0070C0"/>
                </a:solidFill>
              </a:rPr>
              <a:t>, je </a:t>
            </a:r>
            <a:r>
              <a:rPr lang="cs-CZ" dirty="0" err="1" smtClean="0">
                <a:solidFill>
                  <a:srgbClr val="0070C0"/>
                </a:solidFill>
              </a:rPr>
              <a:t>hoeft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vroeg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te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opstaan</a:t>
            </a:r>
            <a:r>
              <a:rPr lang="cs-CZ" dirty="0" smtClean="0">
                <a:solidFill>
                  <a:srgbClr val="0070C0"/>
                </a:solidFill>
              </a:rPr>
              <a:t>.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smtClean="0">
                <a:solidFill>
                  <a:srgbClr val="0070C0"/>
                </a:solidFill>
              </a:rPr>
              <a:t>De </a:t>
            </a:r>
            <a:r>
              <a:rPr lang="cs-CZ" dirty="0" err="1" smtClean="0">
                <a:solidFill>
                  <a:srgbClr val="0070C0"/>
                </a:solidFill>
              </a:rPr>
              <a:t>kinderen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mogen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veel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snoepen</a:t>
            </a:r>
            <a:r>
              <a:rPr lang="cs-CZ" dirty="0" smtClean="0">
                <a:solidFill>
                  <a:srgbClr val="0070C0"/>
                </a:solidFill>
              </a:rPr>
              <a:t>, maar </a:t>
            </a:r>
            <a:r>
              <a:rPr lang="cs-CZ" dirty="0" err="1" smtClean="0">
                <a:solidFill>
                  <a:srgbClr val="0070C0"/>
                </a:solidFill>
              </a:rPr>
              <a:t>jij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mogt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wel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  <a:endParaRPr lang="cs-CZ" dirty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smtClean="0">
                <a:solidFill>
                  <a:srgbClr val="0070C0"/>
                </a:solidFill>
              </a:rPr>
              <a:t>Kun u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goed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slapen</a:t>
            </a:r>
            <a:r>
              <a:rPr lang="cs-CZ" dirty="0" smtClean="0">
                <a:solidFill>
                  <a:srgbClr val="0070C0"/>
                </a:solidFill>
              </a:rPr>
              <a:t>? Dan zul u </a:t>
            </a:r>
            <a:r>
              <a:rPr lang="cs-CZ" dirty="0" err="1" smtClean="0">
                <a:solidFill>
                  <a:srgbClr val="0070C0"/>
                </a:solidFill>
              </a:rPr>
              <a:t>een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slaapmiddel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moeten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nemen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smtClean="0">
                <a:solidFill>
                  <a:srgbClr val="0070C0"/>
                </a:solidFill>
              </a:rPr>
              <a:t>Kunt je </a:t>
            </a:r>
            <a:r>
              <a:rPr lang="cs-CZ" dirty="0" err="1" smtClean="0">
                <a:solidFill>
                  <a:srgbClr val="0070C0"/>
                </a:solidFill>
              </a:rPr>
              <a:t>autorijden</a:t>
            </a:r>
            <a:r>
              <a:rPr lang="cs-CZ" dirty="0" smtClean="0">
                <a:solidFill>
                  <a:srgbClr val="0070C0"/>
                </a:solidFill>
              </a:rPr>
              <a:t>? – </a:t>
            </a:r>
            <a:r>
              <a:rPr lang="cs-CZ" dirty="0" err="1" smtClean="0">
                <a:solidFill>
                  <a:srgbClr val="0070C0"/>
                </a:solidFill>
              </a:rPr>
              <a:t>Ja</a:t>
            </a:r>
            <a:r>
              <a:rPr lang="cs-CZ" dirty="0" smtClean="0">
                <a:solidFill>
                  <a:srgbClr val="0070C0"/>
                </a:solidFill>
              </a:rPr>
              <a:t>, maar </a:t>
            </a:r>
            <a:r>
              <a:rPr lang="cs-CZ" dirty="0" err="1" smtClean="0">
                <a:solidFill>
                  <a:srgbClr val="0070C0"/>
                </a:solidFill>
              </a:rPr>
              <a:t>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mag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nog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zonder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mijn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ouders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rijden</a:t>
            </a:r>
            <a:r>
              <a:rPr lang="cs-CZ" dirty="0" smtClean="0">
                <a:solidFill>
                  <a:srgbClr val="0070C0"/>
                </a:solidFill>
              </a:rPr>
              <a:t>. 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Moet</a:t>
            </a:r>
            <a:r>
              <a:rPr lang="cs-CZ" dirty="0" smtClean="0">
                <a:solidFill>
                  <a:srgbClr val="0070C0"/>
                </a:solidFill>
              </a:rPr>
              <a:t> je </a:t>
            </a:r>
            <a:r>
              <a:rPr lang="cs-CZ" dirty="0" err="1" smtClean="0">
                <a:solidFill>
                  <a:srgbClr val="0070C0"/>
                </a:solidFill>
              </a:rPr>
              <a:t>nog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veel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huiswerk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maken</a:t>
            </a:r>
            <a:r>
              <a:rPr lang="cs-CZ" dirty="0" smtClean="0">
                <a:solidFill>
                  <a:srgbClr val="0070C0"/>
                </a:solidFill>
              </a:rPr>
              <a:t>? – </a:t>
            </a:r>
            <a:r>
              <a:rPr lang="cs-CZ" dirty="0" err="1" smtClean="0">
                <a:solidFill>
                  <a:srgbClr val="0070C0"/>
                </a:solidFill>
              </a:rPr>
              <a:t>Nee</a:t>
            </a:r>
            <a:r>
              <a:rPr lang="cs-CZ" dirty="0" smtClean="0">
                <a:solidFill>
                  <a:srgbClr val="0070C0"/>
                </a:solidFill>
              </a:rPr>
              <a:t>, </a:t>
            </a:r>
            <a:r>
              <a:rPr lang="cs-CZ" dirty="0" err="1" smtClean="0">
                <a:solidFill>
                  <a:srgbClr val="0070C0"/>
                </a:solidFill>
              </a:rPr>
              <a:t>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hoef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geen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huiswerk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maken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smtClean="0">
                <a:solidFill>
                  <a:srgbClr val="0070C0"/>
                </a:solidFill>
              </a:rPr>
              <a:t>Je </a:t>
            </a:r>
            <a:r>
              <a:rPr lang="cs-CZ" dirty="0" err="1" smtClean="0">
                <a:solidFill>
                  <a:srgbClr val="0070C0"/>
                </a:solidFill>
              </a:rPr>
              <a:t>moet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komen</a:t>
            </a:r>
            <a:r>
              <a:rPr lang="cs-CZ" dirty="0" smtClean="0">
                <a:solidFill>
                  <a:srgbClr val="0070C0"/>
                </a:solidFill>
              </a:rPr>
              <a:t>, </a:t>
            </a:r>
            <a:r>
              <a:rPr lang="cs-CZ" dirty="0" err="1" smtClean="0">
                <a:solidFill>
                  <a:srgbClr val="0070C0"/>
                </a:solidFill>
              </a:rPr>
              <a:t>het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is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nodig</a:t>
            </a:r>
            <a:r>
              <a:rPr lang="cs-CZ" dirty="0" smtClean="0">
                <a:solidFill>
                  <a:srgbClr val="0070C0"/>
                </a:solidFill>
              </a:rPr>
              <a:t>.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Moet</a:t>
            </a:r>
            <a:r>
              <a:rPr lang="cs-CZ" dirty="0" smtClean="0">
                <a:solidFill>
                  <a:srgbClr val="0070C0"/>
                </a:solidFill>
              </a:rPr>
              <a:t> je </a:t>
            </a:r>
            <a:r>
              <a:rPr lang="cs-CZ" dirty="0" err="1" smtClean="0">
                <a:solidFill>
                  <a:srgbClr val="0070C0"/>
                </a:solidFill>
              </a:rPr>
              <a:t>hier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wachten</a:t>
            </a:r>
            <a:r>
              <a:rPr lang="cs-CZ" dirty="0" smtClean="0">
                <a:solidFill>
                  <a:srgbClr val="0070C0"/>
                </a:solidFill>
              </a:rPr>
              <a:t>? – </a:t>
            </a:r>
            <a:r>
              <a:rPr lang="cs-CZ" dirty="0" err="1" smtClean="0">
                <a:solidFill>
                  <a:srgbClr val="0070C0"/>
                </a:solidFill>
              </a:rPr>
              <a:t>Nee</a:t>
            </a:r>
            <a:r>
              <a:rPr lang="cs-CZ" dirty="0" smtClean="0">
                <a:solidFill>
                  <a:srgbClr val="0070C0"/>
                </a:solidFill>
              </a:rPr>
              <a:t>, dat </a:t>
            </a:r>
            <a:r>
              <a:rPr lang="cs-CZ" dirty="0" err="1" smtClean="0">
                <a:solidFill>
                  <a:srgbClr val="0070C0"/>
                </a:solidFill>
              </a:rPr>
              <a:t>hoef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. </a:t>
            </a:r>
          </a:p>
        </p:txBody>
      </p:sp>
      <p:pic>
        <p:nvPicPr>
          <p:cNvPr id="6" name="Obrázek 4" descr="(3ª parte): Revisión – Ideas para la clas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740" y="448945"/>
            <a:ext cx="2935605" cy="3127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545" y="230909"/>
            <a:ext cx="10707255" cy="69272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HUISWERK - NAKIJK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7856" y="923636"/>
            <a:ext cx="11739417" cy="593436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Mod</a:t>
            </a:r>
            <a:r>
              <a:rPr lang="cs-CZ" b="1" dirty="0" err="1" smtClean="0"/>
              <a:t>ální</a:t>
            </a:r>
            <a:r>
              <a:rPr lang="cs-CZ" b="1" dirty="0" smtClean="0"/>
              <a:t> slovesa: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Meneer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Pieters</a:t>
            </a:r>
            <a:r>
              <a:rPr lang="cs-CZ" dirty="0" smtClean="0">
                <a:solidFill>
                  <a:srgbClr val="0070C0"/>
                </a:solidFill>
              </a:rPr>
              <a:t>, </a:t>
            </a:r>
            <a:r>
              <a:rPr lang="cs-CZ" b="1" dirty="0" err="1" smtClean="0">
                <a:solidFill>
                  <a:srgbClr val="0070C0"/>
                </a:solidFill>
              </a:rPr>
              <a:t>kunt</a:t>
            </a:r>
            <a:r>
              <a:rPr lang="cs-CZ" dirty="0" smtClean="0">
                <a:solidFill>
                  <a:srgbClr val="0070C0"/>
                </a:solidFill>
              </a:rPr>
              <a:t> u </a:t>
            </a:r>
            <a:r>
              <a:rPr lang="cs-CZ" dirty="0" err="1" smtClean="0">
                <a:solidFill>
                  <a:srgbClr val="0070C0"/>
                </a:solidFill>
              </a:rPr>
              <a:t>mij</a:t>
            </a:r>
            <a:r>
              <a:rPr lang="cs-CZ" dirty="0" smtClean="0">
                <a:solidFill>
                  <a:srgbClr val="0070C0"/>
                </a:solidFill>
              </a:rPr>
              <a:t> nu </a:t>
            </a:r>
            <a:r>
              <a:rPr lang="cs-CZ" dirty="0" err="1" smtClean="0">
                <a:solidFill>
                  <a:srgbClr val="0070C0"/>
                </a:solidFill>
              </a:rPr>
              <a:t>helpen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of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moet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nog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wachten</a:t>
            </a:r>
            <a:r>
              <a:rPr lang="cs-CZ" dirty="0" smtClean="0">
                <a:solidFill>
                  <a:srgbClr val="0070C0"/>
                </a:solidFill>
              </a:rPr>
              <a:t>?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Jij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b="1" dirty="0" smtClean="0">
                <a:solidFill>
                  <a:srgbClr val="0070C0"/>
                </a:solidFill>
              </a:rPr>
              <a:t>kan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heel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goed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dansen</a:t>
            </a:r>
            <a:r>
              <a:rPr lang="cs-CZ" dirty="0" smtClean="0">
                <a:solidFill>
                  <a:srgbClr val="0070C0"/>
                </a:solidFill>
              </a:rPr>
              <a:t>, </a:t>
            </a:r>
            <a:r>
              <a:rPr lang="cs-CZ" dirty="0" err="1" smtClean="0">
                <a:solidFill>
                  <a:srgbClr val="0070C0"/>
                </a:solidFill>
              </a:rPr>
              <a:t>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wil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ook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beter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dansen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Het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is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weekeind</a:t>
            </a:r>
            <a:r>
              <a:rPr lang="cs-CZ" dirty="0" smtClean="0">
                <a:solidFill>
                  <a:srgbClr val="0070C0"/>
                </a:solidFill>
              </a:rPr>
              <a:t>, je </a:t>
            </a:r>
            <a:r>
              <a:rPr lang="cs-CZ" dirty="0" err="1" smtClean="0">
                <a:solidFill>
                  <a:srgbClr val="0070C0"/>
                </a:solidFill>
              </a:rPr>
              <a:t>hoeft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vroeg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b="1" dirty="0" smtClean="0">
                <a:solidFill>
                  <a:srgbClr val="0070C0"/>
                </a:solidFill>
              </a:rPr>
              <a:t>op </a:t>
            </a:r>
            <a:r>
              <a:rPr lang="cs-CZ" b="1" dirty="0" err="1" smtClean="0">
                <a:solidFill>
                  <a:srgbClr val="0070C0"/>
                </a:solidFill>
              </a:rPr>
              <a:t>te</a:t>
            </a:r>
            <a:r>
              <a:rPr lang="cs-CZ" b="1" dirty="0" smtClean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staan</a:t>
            </a:r>
            <a:r>
              <a:rPr lang="cs-CZ" b="1" dirty="0" smtClean="0">
                <a:solidFill>
                  <a:srgbClr val="0070C0"/>
                </a:solidFill>
              </a:rPr>
              <a:t>.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smtClean="0">
                <a:solidFill>
                  <a:srgbClr val="0070C0"/>
                </a:solidFill>
              </a:rPr>
              <a:t>De </a:t>
            </a:r>
            <a:r>
              <a:rPr lang="cs-CZ" dirty="0" err="1" smtClean="0">
                <a:solidFill>
                  <a:srgbClr val="0070C0"/>
                </a:solidFill>
              </a:rPr>
              <a:t>kinderen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mogen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veel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snoepen</a:t>
            </a:r>
            <a:r>
              <a:rPr lang="cs-CZ" dirty="0" smtClean="0">
                <a:solidFill>
                  <a:srgbClr val="0070C0"/>
                </a:solidFill>
              </a:rPr>
              <a:t>, maar </a:t>
            </a:r>
            <a:r>
              <a:rPr lang="cs-CZ" dirty="0" err="1" smtClean="0">
                <a:solidFill>
                  <a:srgbClr val="0070C0"/>
                </a:solidFill>
              </a:rPr>
              <a:t>jij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mag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wel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  <a:endParaRPr lang="cs-CZ" dirty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b="1" dirty="0" smtClean="0">
                <a:solidFill>
                  <a:srgbClr val="0070C0"/>
                </a:solidFill>
              </a:rPr>
              <a:t>Kunt</a:t>
            </a:r>
            <a:r>
              <a:rPr lang="cs-CZ" dirty="0" smtClean="0">
                <a:solidFill>
                  <a:srgbClr val="0070C0"/>
                </a:solidFill>
              </a:rPr>
              <a:t> u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goed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slapen</a:t>
            </a:r>
            <a:r>
              <a:rPr lang="cs-CZ" dirty="0" smtClean="0">
                <a:solidFill>
                  <a:srgbClr val="0070C0"/>
                </a:solidFill>
              </a:rPr>
              <a:t>? Dan </a:t>
            </a:r>
            <a:r>
              <a:rPr lang="cs-CZ" b="1" dirty="0" err="1" smtClean="0">
                <a:solidFill>
                  <a:srgbClr val="0070C0"/>
                </a:solidFill>
              </a:rPr>
              <a:t>zult</a:t>
            </a:r>
            <a:r>
              <a:rPr lang="cs-CZ" dirty="0" smtClean="0">
                <a:solidFill>
                  <a:srgbClr val="0070C0"/>
                </a:solidFill>
              </a:rPr>
              <a:t> u </a:t>
            </a:r>
            <a:r>
              <a:rPr lang="cs-CZ" dirty="0" err="1" smtClean="0">
                <a:solidFill>
                  <a:srgbClr val="0070C0"/>
                </a:solidFill>
              </a:rPr>
              <a:t>een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slaapmiddel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moeten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nemen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b="1" dirty="0" smtClean="0">
                <a:solidFill>
                  <a:srgbClr val="0070C0"/>
                </a:solidFill>
              </a:rPr>
              <a:t>Kun</a:t>
            </a:r>
            <a:r>
              <a:rPr lang="cs-CZ" dirty="0" smtClean="0">
                <a:solidFill>
                  <a:srgbClr val="0070C0"/>
                </a:solidFill>
              </a:rPr>
              <a:t> je </a:t>
            </a:r>
            <a:r>
              <a:rPr lang="cs-CZ" dirty="0" err="1" smtClean="0">
                <a:solidFill>
                  <a:srgbClr val="0070C0"/>
                </a:solidFill>
              </a:rPr>
              <a:t>autorijden</a:t>
            </a:r>
            <a:r>
              <a:rPr lang="cs-CZ" dirty="0" smtClean="0">
                <a:solidFill>
                  <a:srgbClr val="0070C0"/>
                </a:solidFill>
              </a:rPr>
              <a:t>? – </a:t>
            </a:r>
            <a:r>
              <a:rPr lang="cs-CZ" dirty="0" err="1" smtClean="0">
                <a:solidFill>
                  <a:srgbClr val="0070C0"/>
                </a:solidFill>
              </a:rPr>
              <a:t>Ja</a:t>
            </a:r>
            <a:r>
              <a:rPr lang="cs-CZ" dirty="0" smtClean="0">
                <a:solidFill>
                  <a:srgbClr val="0070C0"/>
                </a:solidFill>
              </a:rPr>
              <a:t>, maar </a:t>
            </a:r>
            <a:r>
              <a:rPr lang="cs-CZ" dirty="0" err="1" smtClean="0">
                <a:solidFill>
                  <a:srgbClr val="0070C0"/>
                </a:solidFill>
              </a:rPr>
              <a:t>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mag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nog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zonder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mijn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ouders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rijden</a:t>
            </a:r>
            <a:r>
              <a:rPr lang="cs-CZ" dirty="0" smtClean="0">
                <a:solidFill>
                  <a:srgbClr val="0070C0"/>
                </a:solidFill>
              </a:rPr>
              <a:t>. 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Moet</a:t>
            </a:r>
            <a:r>
              <a:rPr lang="cs-CZ" dirty="0" smtClean="0">
                <a:solidFill>
                  <a:srgbClr val="0070C0"/>
                </a:solidFill>
              </a:rPr>
              <a:t> je </a:t>
            </a:r>
            <a:r>
              <a:rPr lang="cs-CZ" dirty="0" err="1" smtClean="0">
                <a:solidFill>
                  <a:srgbClr val="0070C0"/>
                </a:solidFill>
              </a:rPr>
              <a:t>nog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veel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huiswerk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maken</a:t>
            </a:r>
            <a:r>
              <a:rPr lang="cs-CZ" dirty="0" smtClean="0">
                <a:solidFill>
                  <a:srgbClr val="0070C0"/>
                </a:solidFill>
              </a:rPr>
              <a:t>? – </a:t>
            </a:r>
            <a:r>
              <a:rPr lang="cs-CZ" dirty="0" err="1" smtClean="0">
                <a:solidFill>
                  <a:srgbClr val="0070C0"/>
                </a:solidFill>
              </a:rPr>
              <a:t>Nee</a:t>
            </a:r>
            <a:r>
              <a:rPr lang="cs-CZ" dirty="0" smtClean="0">
                <a:solidFill>
                  <a:srgbClr val="0070C0"/>
                </a:solidFill>
              </a:rPr>
              <a:t>, </a:t>
            </a:r>
            <a:r>
              <a:rPr lang="cs-CZ" dirty="0" err="1" smtClean="0">
                <a:solidFill>
                  <a:srgbClr val="0070C0"/>
                </a:solidFill>
              </a:rPr>
              <a:t>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hoef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geen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huiswerk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te</a:t>
            </a:r>
            <a:r>
              <a:rPr lang="cs-CZ" b="1" dirty="0" smtClean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maken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smtClean="0">
                <a:solidFill>
                  <a:srgbClr val="0070C0"/>
                </a:solidFill>
              </a:rPr>
              <a:t>Je </a:t>
            </a:r>
            <a:r>
              <a:rPr lang="cs-CZ" b="1" dirty="0" err="1" smtClean="0">
                <a:solidFill>
                  <a:srgbClr val="0070C0"/>
                </a:solidFill>
              </a:rPr>
              <a:t>hoeft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te</a:t>
            </a:r>
            <a:r>
              <a:rPr lang="cs-CZ" b="1" dirty="0" smtClean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komen</a:t>
            </a:r>
            <a:r>
              <a:rPr lang="cs-CZ" dirty="0" smtClean="0">
                <a:solidFill>
                  <a:srgbClr val="0070C0"/>
                </a:solidFill>
              </a:rPr>
              <a:t>, </a:t>
            </a:r>
            <a:r>
              <a:rPr lang="cs-CZ" dirty="0" err="1" smtClean="0">
                <a:solidFill>
                  <a:srgbClr val="0070C0"/>
                </a:solidFill>
              </a:rPr>
              <a:t>het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is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nodig</a:t>
            </a:r>
            <a:r>
              <a:rPr lang="cs-CZ" dirty="0" smtClean="0">
                <a:solidFill>
                  <a:srgbClr val="0070C0"/>
                </a:solidFill>
              </a:rPr>
              <a:t>.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>
                <a:solidFill>
                  <a:srgbClr val="0070C0"/>
                </a:solidFill>
              </a:rPr>
              <a:t>Moet</a:t>
            </a:r>
            <a:r>
              <a:rPr lang="cs-CZ" dirty="0" smtClean="0">
                <a:solidFill>
                  <a:srgbClr val="0070C0"/>
                </a:solidFill>
              </a:rPr>
              <a:t> je </a:t>
            </a:r>
            <a:r>
              <a:rPr lang="cs-CZ" dirty="0" err="1" smtClean="0">
                <a:solidFill>
                  <a:srgbClr val="0070C0"/>
                </a:solidFill>
              </a:rPr>
              <a:t>hier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wachten</a:t>
            </a:r>
            <a:r>
              <a:rPr lang="cs-CZ" dirty="0" smtClean="0">
                <a:solidFill>
                  <a:srgbClr val="0070C0"/>
                </a:solidFill>
              </a:rPr>
              <a:t>? – </a:t>
            </a:r>
            <a:r>
              <a:rPr lang="cs-CZ" dirty="0" err="1" smtClean="0">
                <a:solidFill>
                  <a:srgbClr val="0070C0"/>
                </a:solidFill>
              </a:rPr>
              <a:t>Nee</a:t>
            </a:r>
            <a:r>
              <a:rPr lang="cs-CZ" dirty="0" smtClean="0">
                <a:solidFill>
                  <a:srgbClr val="0070C0"/>
                </a:solidFill>
              </a:rPr>
              <a:t>, </a:t>
            </a:r>
            <a:r>
              <a:rPr lang="cs-CZ" b="1" dirty="0" smtClean="0">
                <a:solidFill>
                  <a:srgbClr val="0070C0"/>
                </a:solidFill>
              </a:rPr>
              <a:t>dat </a:t>
            </a:r>
            <a:r>
              <a:rPr lang="cs-CZ" b="1" dirty="0" err="1" smtClean="0">
                <a:solidFill>
                  <a:srgbClr val="0070C0"/>
                </a:solidFill>
              </a:rPr>
              <a:t>hoeft</a:t>
            </a:r>
            <a:r>
              <a:rPr lang="cs-CZ" b="1" dirty="0" smtClean="0">
                <a:solidFill>
                  <a:srgbClr val="0070C0"/>
                </a:solidFill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</a:rPr>
              <a:t>niet</a:t>
            </a:r>
            <a:r>
              <a:rPr lang="cs-CZ" dirty="0" smtClean="0">
                <a:solidFill>
                  <a:srgbClr val="0070C0"/>
                </a:solidFill>
              </a:rPr>
              <a:t>. </a:t>
            </a:r>
          </a:p>
        </p:txBody>
      </p:sp>
      <p:pic>
        <p:nvPicPr>
          <p:cNvPr id="6" name="Obrázek 4" descr="(3ª parte): Revisión – Ideas para la clas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585" y="756285"/>
            <a:ext cx="2609215" cy="2779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1">
                <a:lumMod val="40000"/>
                <a:lumOff val="6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200297"/>
            <a:ext cx="10515600" cy="870857"/>
          </a:xfrm>
        </p:spPr>
        <p:txBody>
          <a:bodyPr/>
          <a:lstStyle/>
          <a:p>
            <a:r>
              <a:rPr lang="cs-CZ" dirty="0" smtClean="0"/>
              <a:t>MEERVOUD / PLURAL VAN SUBSTANTIEVEN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839788" y="1419497"/>
            <a:ext cx="5157787" cy="627017"/>
          </a:xfrm>
          <a:solidFill>
            <a:srgbClr val="92D05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 smtClean="0"/>
              <a:t>REGELMATIG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839788" y="2177143"/>
            <a:ext cx="5157787" cy="4293326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cs-CZ" dirty="0" smtClean="0"/>
              <a:t>BUS </a:t>
            </a:r>
          </a:p>
          <a:p>
            <a:r>
              <a:rPr lang="cs-CZ" dirty="0" smtClean="0"/>
              <a:t>PEN</a:t>
            </a:r>
          </a:p>
          <a:p>
            <a:r>
              <a:rPr lang="cs-CZ" dirty="0" smtClean="0"/>
              <a:t>MAN</a:t>
            </a:r>
          </a:p>
          <a:p>
            <a:r>
              <a:rPr lang="cs-CZ" dirty="0" smtClean="0"/>
              <a:t>JAS</a:t>
            </a:r>
          </a:p>
          <a:p>
            <a:r>
              <a:rPr lang="cs-CZ" dirty="0" smtClean="0"/>
              <a:t>HANDVAT</a:t>
            </a:r>
          </a:p>
          <a:p>
            <a:r>
              <a:rPr lang="cs-CZ" dirty="0" smtClean="0"/>
              <a:t>BRAAMBES</a:t>
            </a:r>
          </a:p>
          <a:p>
            <a:r>
              <a:rPr lang="cs-CZ" dirty="0" smtClean="0"/>
              <a:t>BELEG</a:t>
            </a:r>
          </a:p>
          <a:p>
            <a:r>
              <a:rPr lang="cs-CZ" dirty="0" smtClean="0"/>
              <a:t>SAUS</a:t>
            </a:r>
          </a:p>
          <a:p>
            <a:r>
              <a:rPr lang="cs-CZ" dirty="0" smtClean="0"/>
              <a:t>DIEF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6172200" y="1419497"/>
            <a:ext cx="5183188" cy="627017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 smtClean="0"/>
              <a:t>ONREGELMATIG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6172200" y="2177143"/>
            <a:ext cx="5183188" cy="4293326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DAG</a:t>
            </a:r>
          </a:p>
          <a:p>
            <a:r>
              <a:rPr lang="cs-CZ" dirty="0" smtClean="0"/>
              <a:t>DAK</a:t>
            </a:r>
          </a:p>
          <a:p>
            <a:r>
              <a:rPr lang="cs-CZ" dirty="0" smtClean="0"/>
              <a:t>WEG</a:t>
            </a:r>
          </a:p>
          <a:p>
            <a:r>
              <a:rPr lang="cs-CZ" dirty="0" smtClean="0"/>
              <a:t>SPEL</a:t>
            </a:r>
          </a:p>
          <a:p>
            <a:r>
              <a:rPr lang="cs-CZ" dirty="0" smtClean="0"/>
              <a:t>SLOT</a:t>
            </a:r>
          </a:p>
          <a:p>
            <a:r>
              <a:rPr lang="cs-CZ" dirty="0" smtClean="0"/>
              <a:t>GAT</a:t>
            </a:r>
          </a:p>
          <a:p>
            <a:r>
              <a:rPr lang="cs-CZ" dirty="0" smtClean="0"/>
              <a:t>SCHIP (!)</a:t>
            </a:r>
          </a:p>
          <a:p>
            <a:r>
              <a:rPr lang="cs-CZ" dirty="0" smtClean="0"/>
              <a:t>LID (!)</a:t>
            </a:r>
          </a:p>
          <a:p>
            <a:r>
              <a:rPr lang="cs-CZ" dirty="0" smtClean="0"/>
              <a:t>STAD (!)</a:t>
            </a:r>
            <a:endParaRPr lang="cs-CZ" dirty="0"/>
          </a:p>
        </p:txBody>
      </p:sp>
      <p:pic>
        <p:nvPicPr>
          <p:cNvPr id="9" name="Obrázek 8" descr="Pozor Varování Vykřičník · Free vector graphic on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3158" y="1467971"/>
            <a:ext cx="566539" cy="530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575" y="1280628"/>
            <a:ext cx="10515600" cy="469914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C00000"/>
                </a:solidFill>
              </a:rPr>
              <a:t>    </a:t>
            </a:r>
            <a:r>
              <a:rPr lang="cs-CZ" sz="3800" b="1" i="1" dirty="0" smtClean="0">
                <a:solidFill>
                  <a:srgbClr val="C00000"/>
                </a:solidFill>
              </a:rPr>
              <a:t>PAD</a:t>
            </a:r>
            <a:r>
              <a:rPr lang="cs-CZ" sz="3800" dirty="0" smtClean="0">
                <a:solidFill>
                  <a:srgbClr val="C00000"/>
                </a:solidFill>
              </a:rPr>
              <a:t> </a:t>
            </a:r>
            <a:r>
              <a:rPr lang="cs-CZ" sz="3800" dirty="0" smtClean="0"/>
              <a:t>(</a:t>
            </a:r>
            <a:r>
              <a:rPr lang="cs-CZ" sz="3800" dirty="0" err="1" smtClean="0"/>
              <a:t>sg</a:t>
            </a:r>
            <a:r>
              <a:rPr lang="cs-CZ" sz="3800" dirty="0" smtClean="0"/>
              <a:t>) </a:t>
            </a:r>
            <a:r>
              <a:rPr lang="cs-CZ" sz="3800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sz="3800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sz="3800" b="1" i="1" dirty="0" err="1">
                <a:solidFill>
                  <a:srgbClr val="C00000"/>
                </a:solidFill>
              </a:rPr>
              <a:t>padden</a:t>
            </a:r>
            <a:r>
              <a:rPr lang="cs-CZ" sz="3800" i="1" dirty="0">
                <a:solidFill>
                  <a:srgbClr val="C00000"/>
                </a:solidFill>
              </a:rPr>
              <a:t> </a:t>
            </a:r>
            <a:r>
              <a:rPr lang="cs-CZ" sz="3800" i="1" dirty="0" smtClean="0">
                <a:solidFill>
                  <a:srgbClr val="C00000"/>
                </a:solidFill>
              </a:rPr>
              <a:t> / </a:t>
            </a:r>
            <a:r>
              <a:rPr lang="cs-CZ" sz="3800" b="1" i="1" dirty="0" err="1" smtClean="0">
                <a:solidFill>
                  <a:srgbClr val="C00000"/>
                </a:solidFill>
              </a:rPr>
              <a:t>paden</a:t>
            </a:r>
            <a:r>
              <a:rPr lang="cs-CZ" sz="3800" i="1" dirty="0" smtClean="0">
                <a:solidFill>
                  <a:srgbClr val="C00000"/>
                </a:solidFill>
              </a:rPr>
              <a:t> </a:t>
            </a:r>
            <a:r>
              <a:rPr lang="cs-CZ" sz="3800" dirty="0"/>
              <a:t>(</a:t>
            </a:r>
            <a:r>
              <a:rPr lang="cs-CZ" sz="3800" dirty="0" err="1"/>
              <a:t>pl</a:t>
            </a:r>
            <a:r>
              <a:rPr lang="cs-CZ" sz="3800" dirty="0" smtClean="0"/>
              <a:t>)</a:t>
            </a:r>
            <a:endParaRPr lang="en-US" sz="38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	X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		</a:t>
            </a:r>
          </a:p>
          <a:p>
            <a:pPr marL="0" indent="0">
              <a:buNone/>
            </a:pPr>
            <a:r>
              <a:rPr lang="cs-CZ" i="1" dirty="0">
                <a:solidFill>
                  <a:srgbClr val="C00000"/>
                </a:solidFill>
              </a:rPr>
              <a:t>	</a:t>
            </a:r>
            <a:r>
              <a:rPr lang="cs-CZ" i="1" dirty="0" smtClean="0">
                <a:solidFill>
                  <a:srgbClr val="C00000"/>
                </a:solidFill>
              </a:rPr>
              <a:t>					</a:t>
            </a:r>
            <a:endParaRPr lang="cs-CZ" i="1" dirty="0"/>
          </a:p>
        </p:txBody>
      </p:sp>
      <p:sp>
        <p:nvSpPr>
          <p:cNvPr id="5" name="Nadpis 1"/>
          <p:cNvSpPr txBox="1"/>
          <p:nvPr/>
        </p:nvSpPr>
        <p:spPr>
          <a:xfrm>
            <a:off x="533400" y="194551"/>
            <a:ext cx="10633364" cy="9357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17600" b="1" dirty="0" smtClean="0"/>
          </a:p>
          <a:p>
            <a:r>
              <a:rPr lang="cs-CZ" sz="17600" b="1" dirty="0" smtClean="0"/>
              <a:t>      ZICHTBAAR NEDERLANDS: </a:t>
            </a:r>
            <a:r>
              <a:rPr lang="cs-CZ" sz="17600" b="1" dirty="0" err="1"/>
              <a:t>m</a:t>
            </a:r>
            <a:r>
              <a:rPr lang="cs-CZ" sz="17600" b="1" dirty="0" err="1" smtClean="0"/>
              <a:t>ooie</a:t>
            </a:r>
            <a:r>
              <a:rPr lang="cs-CZ" sz="17600" b="1" dirty="0" smtClean="0"/>
              <a:t> </a:t>
            </a:r>
            <a:r>
              <a:rPr lang="cs-CZ" sz="17600" b="1" dirty="0" err="1" smtClean="0"/>
              <a:t>fouten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8" t="21547" r="64934" b="23204"/>
          <a:stretch>
            <a:fillRect/>
          </a:stretch>
        </p:blipFill>
        <p:spPr bwMode="auto">
          <a:xfrm>
            <a:off x="1061893" y="1831975"/>
            <a:ext cx="3020580" cy="48365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9" t="21547" r="39586" b="39775"/>
          <a:stretch>
            <a:fillRect/>
          </a:stretch>
        </p:blipFill>
        <p:spPr bwMode="auto">
          <a:xfrm>
            <a:off x="7373938" y="1180416"/>
            <a:ext cx="2916959" cy="2530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Obrázek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65" t="15282" r="45801" b="57274"/>
          <a:stretch>
            <a:fillRect/>
          </a:stretch>
        </p:blipFill>
        <p:spPr bwMode="auto">
          <a:xfrm>
            <a:off x="7373938" y="4359563"/>
            <a:ext cx="2916960" cy="212584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660" y="365125"/>
            <a:ext cx="10899140" cy="70612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ZIJ (</a:t>
            </a:r>
            <a:r>
              <a:rPr lang="cs-CZ" dirty="0" err="1" smtClean="0">
                <a:solidFill>
                  <a:srgbClr val="C00000"/>
                </a:solidFill>
              </a:rPr>
              <a:t>pl</a:t>
            </a:r>
            <a:r>
              <a:rPr lang="cs-CZ" dirty="0" smtClean="0">
                <a:solidFill>
                  <a:srgbClr val="C00000"/>
                </a:solidFill>
              </a:rPr>
              <a:t>.)  </a:t>
            </a:r>
            <a:r>
              <a:rPr lang="cs-CZ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cs-CZ" dirty="0" smtClean="0">
                <a:solidFill>
                  <a:srgbClr val="C00000"/>
                </a:solidFill>
              </a:rPr>
              <a:t>  HEN/ ZE  </a:t>
            </a:r>
            <a:r>
              <a:rPr lang="cs-CZ" dirty="0" smtClean="0"/>
              <a:t>– odkazování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274618"/>
            <a:ext cx="10439400" cy="2339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err="1" smtClean="0">
                <a:solidFill>
                  <a:srgbClr val="C00000"/>
                </a:solidFill>
              </a:rPr>
              <a:t>Ik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en-US" i="1" dirty="0" err="1" smtClean="0">
                <a:solidFill>
                  <a:srgbClr val="C00000"/>
                </a:solidFill>
              </a:rPr>
              <a:t>hou</a:t>
            </a:r>
            <a:r>
              <a:rPr lang="en-US" i="1" dirty="0" smtClean="0">
                <a:solidFill>
                  <a:srgbClr val="C00000"/>
                </a:solidFill>
              </a:rPr>
              <a:t> van </a:t>
            </a:r>
            <a:r>
              <a:rPr lang="en-US" b="1" i="1" dirty="0" err="1" smtClean="0">
                <a:solidFill>
                  <a:srgbClr val="C00000"/>
                </a:solidFill>
              </a:rPr>
              <a:t>mijn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docenten</a:t>
            </a:r>
            <a:r>
              <a:rPr lang="en-US" i="1" dirty="0" smtClean="0">
                <a:solidFill>
                  <a:srgbClr val="C00000"/>
                </a:solidFill>
              </a:rPr>
              <a:t>, </a:t>
            </a:r>
            <a:r>
              <a:rPr lang="en-US" i="1" dirty="0" err="1" smtClean="0">
                <a:solidFill>
                  <a:srgbClr val="C00000"/>
                </a:solidFill>
              </a:rPr>
              <a:t>hou</a:t>
            </a:r>
            <a:r>
              <a:rPr lang="en-US" i="1" dirty="0" smtClean="0">
                <a:solidFill>
                  <a:srgbClr val="C00000"/>
                </a:solidFill>
              </a:rPr>
              <a:t> je </a:t>
            </a:r>
            <a:r>
              <a:rPr lang="en-US" i="1" dirty="0" err="1" smtClean="0">
                <a:solidFill>
                  <a:srgbClr val="C00000"/>
                </a:solidFill>
              </a:rPr>
              <a:t>ook</a:t>
            </a:r>
            <a:r>
              <a:rPr lang="en-US" i="1" dirty="0" smtClean="0">
                <a:solidFill>
                  <a:srgbClr val="C00000"/>
                </a:solidFill>
              </a:rPr>
              <a:t> van </a:t>
            </a:r>
            <a:r>
              <a:rPr lang="cs-CZ" b="1" i="1" u="sng" dirty="0" smtClean="0">
                <a:solidFill>
                  <a:srgbClr val="C00000"/>
                </a:solidFill>
              </a:rPr>
              <a:t>_______</a:t>
            </a:r>
            <a:r>
              <a:rPr lang="cs-CZ" i="1" dirty="0" smtClean="0">
                <a:solidFill>
                  <a:srgbClr val="C00000"/>
                </a:solidFill>
              </a:rPr>
              <a:t>?</a:t>
            </a:r>
          </a:p>
          <a:p>
            <a:pPr marL="0" indent="0">
              <a:buNone/>
            </a:pPr>
            <a:r>
              <a:rPr lang="cs-CZ" b="1" i="1" dirty="0" err="1" smtClean="0">
                <a:solidFill>
                  <a:srgbClr val="C00000"/>
                </a:solidFill>
              </a:rPr>
              <a:t>Mijn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sleutels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liggen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boven</a:t>
            </a:r>
            <a:r>
              <a:rPr lang="cs-CZ" i="1" dirty="0" smtClean="0">
                <a:solidFill>
                  <a:srgbClr val="C00000"/>
                </a:solidFill>
              </a:rPr>
              <a:t>, kan je </a:t>
            </a:r>
            <a:r>
              <a:rPr lang="cs-CZ" b="1" i="1" u="sng" dirty="0" smtClean="0">
                <a:solidFill>
                  <a:srgbClr val="C00000"/>
                </a:solidFill>
              </a:rPr>
              <a:t>_______ </a:t>
            </a:r>
            <a:r>
              <a:rPr lang="cs-CZ" i="1" dirty="0" smtClean="0">
                <a:solidFill>
                  <a:srgbClr val="C00000"/>
                </a:solidFill>
              </a:rPr>
              <a:t>halen? </a:t>
            </a:r>
          </a:p>
          <a:p>
            <a:pPr marL="0" indent="0">
              <a:buNone/>
            </a:pPr>
            <a:r>
              <a:rPr lang="cs-CZ" i="1" dirty="0" err="1" smtClean="0">
                <a:solidFill>
                  <a:srgbClr val="C00000"/>
                </a:solidFill>
              </a:rPr>
              <a:t>Hij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ziet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zijn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err="1" smtClean="0">
                <a:solidFill>
                  <a:srgbClr val="C00000"/>
                </a:solidFill>
              </a:rPr>
              <a:t>kinderen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niet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vaak</a:t>
            </a:r>
            <a:r>
              <a:rPr lang="cs-CZ" i="1" dirty="0" smtClean="0">
                <a:solidFill>
                  <a:srgbClr val="C00000"/>
                </a:solidFill>
              </a:rPr>
              <a:t> en </a:t>
            </a:r>
            <a:r>
              <a:rPr lang="cs-CZ" i="1" dirty="0" err="1" smtClean="0">
                <a:solidFill>
                  <a:srgbClr val="C00000"/>
                </a:solidFill>
              </a:rPr>
              <a:t>hij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mist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b="1" i="1" u="sng" dirty="0" smtClean="0">
                <a:solidFill>
                  <a:srgbClr val="C00000"/>
                </a:solidFill>
              </a:rPr>
              <a:t>______.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cs-CZ" i="1" dirty="0" err="1" smtClean="0">
                <a:solidFill>
                  <a:srgbClr val="C00000"/>
                </a:solidFill>
              </a:rPr>
              <a:t>Ik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zie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smtClean="0">
                <a:solidFill>
                  <a:srgbClr val="C00000"/>
                </a:solidFill>
              </a:rPr>
              <a:t>de </a:t>
            </a:r>
            <a:r>
              <a:rPr lang="cs-CZ" b="1" i="1" dirty="0" err="1" smtClean="0">
                <a:solidFill>
                  <a:srgbClr val="C00000"/>
                </a:solidFill>
              </a:rPr>
              <a:t>fouten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niet</a:t>
            </a:r>
            <a:r>
              <a:rPr lang="cs-CZ" i="1" dirty="0" smtClean="0">
                <a:solidFill>
                  <a:srgbClr val="C00000"/>
                </a:solidFill>
              </a:rPr>
              <a:t>, </a:t>
            </a:r>
            <a:r>
              <a:rPr lang="cs-CZ" i="1" dirty="0" err="1" smtClean="0">
                <a:solidFill>
                  <a:srgbClr val="C00000"/>
                </a:solidFill>
              </a:rPr>
              <a:t>zie</a:t>
            </a:r>
            <a:r>
              <a:rPr lang="cs-CZ" i="1" dirty="0" smtClean="0">
                <a:solidFill>
                  <a:srgbClr val="C00000"/>
                </a:solidFill>
              </a:rPr>
              <a:t> je </a:t>
            </a:r>
            <a:r>
              <a:rPr lang="cs-CZ" b="1" i="1" u="sng" dirty="0" smtClean="0">
                <a:solidFill>
                  <a:srgbClr val="C00000"/>
                </a:solidFill>
              </a:rPr>
              <a:t>_______</a:t>
            </a:r>
            <a:r>
              <a:rPr lang="cs-CZ" i="1" dirty="0" smtClean="0">
                <a:solidFill>
                  <a:srgbClr val="C00000"/>
                </a:solidFill>
              </a:rPr>
              <a:t>? </a:t>
            </a:r>
          </a:p>
          <a:p>
            <a:pPr marL="0" indent="0">
              <a:buNone/>
            </a:pPr>
            <a:endParaRPr lang="cs-CZ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b="1" i="1" dirty="0">
              <a:solidFill>
                <a:srgbClr val="C00000"/>
              </a:solidFill>
            </a:endParaRPr>
          </a:p>
        </p:txBody>
      </p:sp>
      <p:pic>
        <p:nvPicPr>
          <p:cNvPr id="5" name="Obrázek 4" descr="Pozor Varování Vykřičník · Free vector graphic on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1340" y="1167765"/>
            <a:ext cx="1665605" cy="1558925"/>
          </a:xfrm>
          <a:prstGeom prst="rect">
            <a:avLst/>
          </a:prstGeom>
        </p:spPr>
      </p:pic>
      <p:sp>
        <p:nvSpPr>
          <p:cNvPr id="6" name="Nadpis 1"/>
          <p:cNvSpPr txBox="1"/>
          <p:nvPr/>
        </p:nvSpPr>
        <p:spPr>
          <a:xfrm>
            <a:off x="360045" y="3429000"/>
            <a:ext cx="11098530" cy="7061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>
                <a:solidFill>
                  <a:srgbClr val="0070C0"/>
                </a:solidFill>
              </a:rPr>
              <a:t>Odkazování na neživotné:   </a:t>
            </a:r>
            <a:r>
              <a:rPr lang="cs-CZ" b="1" i="1" dirty="0" err="1" smtClean="0">
                <a:solidFill>
                  <a:srgbClr val="0070C0"/>
                </a:solidFill>
              </a:rPr>
              <a:t>zij</a:t>
            </a:r>
            <a:r>
              <a:rPr lang="cs-CZ" b="1" i="1" dirty="0" smtClean="0">
                <a:solidFill>
                  <a:srgbClr val="0070C0"/>
                </a:solidFill>
              </a:rPr>
              <a:t>/</a:t>
            </a:r>
            <a:r>
              <a:rPr lang="cs-CZ" b="1" i="1" dirty="0" err="1" smtClean="0">
                <a:solidFill>
                  <a:srgbClr val="0070C0"/>
                </a:solidFill>
              </a:rPr>
              <a:t>haar</a:t>
            </a:r>
            <a:r>
              <a:rPr lang="cs-CZ" b="1" i="1" dirty="0" smtClean="0">
                <a:solidFill>
                  <a:srgbClr val="0070C0"/>
                </a:solidFill>
              </a:rPr>
              <a:t> – </a:t>
            </a:r>
            <a:r>
              <a:rPr lang="cs-CZ" b="1" i="1" dirty="0" err="1" smtClean="0">
                <a:solidFill>
                  <a:srgbClr val="0070C0"/>
                </a:solidFill>
              </a:rPr>
              <a:t>hij</a:t>
            </a:r>
            <a:r>
              <a:rPr lang="cs-CZ" b="1" i="1" dirty="0" smtClean="0">
                <a:solidFill>
                  <a:srgbClr val="0070C0"/>
                </a:solidFill>
              </a:rPr>
              <a:t>/hem – </a:t>
            </a:r>
            <a:r>
              <a:rPr lang="cs-CZ" b="1" i="1" dirty="0" err="1" smtClean="0">
                <a:solidFill>
                  <a:srgbClr val="0070C0"/>
                </a:solidFill>
              </a:rPr>
              <a:t>het</a:t>
            </a:r>
          </a:p>
        </p:txBody>
      </p:sp>
      <p:pic>
        <p:nvPicPr>
          <p:cNvPr id="4" name="Obrázek 3" descr="Evaluate | Faculty Developmen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270" y="4290695"/>
            <a:ext cx="1804670" cy="2421255"/>
          </a:xfrm>
          <a:prstGeom prst="rect">
            <a:avLst/>
          </a:prstGeom>
        </p:spPr>
      </p:pic>
      <p:sp>
        <p:nvSpPr>
          <p:cNvPr id="7" name="Zástupný symbol pro obsah 2"/>
          <p:cNvSpPr txBox="1"/>
          <p:nvPr/>
        </p:nvSpPr>
        <p:spPr>
          <a:xfrm>
            <a:off x="1030605" y="4290695"/>
            <a:ext cx="8891270" cy="2421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i="1" dirty="0" err="1" smtClean="0">
                <a:solidFill>
                  <a:srgbClr val="0070C0"/>
                </a:solidFill>
              </a:rPr>
              <a:t>Waar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ligt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mijn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boek</a:t>
            </a:r>
            <a:r>
              <a:rPr lang="cs-CZ" i="1" dirty="0" smtClean="0">
                <a:solidFill>
                  <a:srgbClr val="0070C0"/>
                </a:solidFill>
              </a:rPr>
              <a:t>? </a:t>
            </a:r>
            <a:r>
              <a:rPr lang="cs-CZ" i="1" dirty="0" err="1" smtClean="0">
                <a:solidFill>
                  <a:srgbClr val="0070C0"/>
                </a:solidFill>
              </a:rPr>
              <a:t>Heb</a:t>
            </a:r>
            <a:r>
              <a:rPr lang="cs-CZ" i="1" dirty="0" smtClean="0">
                <a:solidFill>
                  <a:srgbClr val="0070C0"/>
                </a:solidFill>
              </a:rPr>
              <a:t> je </a:t>
            </a:r>
            <a:r>
              <a:rPr lang="cs-CZ" b="1" i="1" u="sng" dirty="0" smtClean="0">
                <a:solidFill>
                  <a:srgbClr val="0070C0"/>
                </a:solidFill>
              </a:rPr>
              <a:t>______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gezien</a:t>
            </a:r>
            <a:r>
              <a:rPr lang="cs-CZ" i="1" dirty="0" smtClean="0">
                <a:solidFill>
                  <a:srgbClr val="0070C0"/>
                </a:solidFill>
              </a:rPr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b="1" i="1" dirty="0" err="1" smtClean="0">
                <a:solidFill>
                  <a:srgbClr val="0070C0"/>
                </a:solidFill>
              </a:rPr>
              <a:t>Mijn</a:t>
            </a:r>
            <a:r>
              <a:rPr lang="cs-CZ" b="1" i="1" dirty="0" smtClean="0">
                <a:solidFill>
                  <a:srgbClr val="0070C0"/>
                </a:solidFill>
              </a:rPr>
              <a:t> </a:t>
            </a:r>
            <a:r>
              <a:rPr lang="cs-CZ" b="1" i="1" dirty="0" err="1" smtClean="0">
                <a:solidFill>
                  <a:srgbClr val="0070C0"/>
                </a:solidFill>
              </a:rPr>
              <a:t>sleutel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ligt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boven</a:t>
            </a:r>
            <a:r>
              <a:rPr lang="cs-CZ" i="1" dirty="0" smtClean="0">
                <a:solidFill>
                  <a:srgbClr val="0070C0"/>
                </a:solidFill>
              </a:rPr>
              <a:t>, kan je </a:t>
            </a:r>
            <a:r>
              <a:rPr lang="cs-CZ" b="1" i="1" u="sng" dirty="0" smtClean="0">
                <a:solidFill>
                  <a:srgbClr val="0070C0"/>
                </a:solidFill>
              </a:rPr>
              <a:t>_______ </a:t>
            </a:r>
            <a:r>
              <a:rPr lang="cs-CZ" i="1" dirty="0" smtClean="0">
                <a:solidFill>
                  <a:srgbClr val="0070C0"/>
                </a:solidFill>
              </a:rPr>
              <a:t>halen?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i="1" dirty="0" err="1" smtClean="0">
                <a:solidFill>
                  <a:srgbClr val="0070C0"/>
                </a:solidFill>
              </a:rPr>
              <a:t>Is</a:t>
            </a:r>
            <a:r>
              <a:rPr lang="cs-CZ" i="1" dirty="0" smtClean="0">
                <a:solidFill>
                  <a:srgbClr val="0070C0"/>
                </a:solidFill>
              </a:rPr>
              <a:t> de </a:t>
            </a:r>
            <a:r>
              <a:rPr lang="cs-CZ" i="1" dirty="0" err="1" smtClean="0">
                <a:solidFill>
                  <a:srgbClr val="0070C0"/>
                </a:solidFill>
              </a:rPr>
              <a:t>stoel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vrij</a:t>
            </a:r>
            <a:r>
              <a:rPr lang="cs-CZ" i="1" dirty="0" smtClean="0">
                <a:solidFill>
                  <a:srgbClr val="0070C0"/>
                </a:solidFill>
              </a:rPr>
              <a:t>? – </a:t>
            </a:r>
            <a:r>
              <a:rPr lang="cs-CZ" i="1" dirty="0" err="1" smtClean="0">
                <a:solidFill>
                  <a:srgbClr val="0070C0"/>
                </a:solidFill>
              </a:rPr>
              <a:t>Nee</a:t>
            </a:r>
            <a:r>
              <a:rPr lang="cs-CZ" i="1" dirty="0" smtClean="0">
                <a:solidFill>
                  <a:srgbClr val="0070C0"/>
                </a:solidFill>
              </a:rPr>
              <a:t>, _____ </a:t>
            </a:r>
            <a:r>
              <a:rPr lang="cs-CZ" i="1" dirty="0" err="1" smtClean="0">
                <a:solidFill>
                  <a:srgbClr val="0070C0"/>
                </a:solidFill>
              </a:rPr>
              <a:t>is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niet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vrij</a:t>
            </a:r>
            <a:r>
              <a:rPr lang="cs-CZ" i="1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nl-NL" i="1" dirty="0">
                <a:solidFill>
                  <a:srgbClr val="0070C0"/>
                </a:solidFill>
              </a:rPr>
              <a:t>De regering moet </a:t>
            </a:r>
            <a:r>
              <a:rPr lang="cs-CZ" i="1" dirty="0" smtClean="0">
                <a:solidFill>
                  <a:srgbClr val="0070C0"/>
                </a:solidFill>
              </a:rPr>
              <a:t>______</a:t>
            </a:r>
            <a:r>
              <a:rPr lang="nl-NL" i="1" dirty="0" smtClean="0">
                <a:solidFill>
                  <a:srgbClr val="0070C0"/>
                </a:solidFill>
              </a:rPr>
              <a:t> </a:t>
            </a:r>
            <a:r>
              <a:rPr lang="nl-NL" i="1" dirty="0">
                <a:solidFill>
                  <a:srgbClr val="0070C0"/>
                </a:solidFill>
              </a:rPr>
              <a:t>maatregelen toelichten</a:t>
            </a:r>
            <a:r>
              <a:rPr lang="nl-NL" i="1" dirty="0" smtClean="0">
                <a:solidFill>
                  <a:srgbClr val="0070C0"/>
                </a:solidFill>
              </a:rPr>
              <a:t>.</a:t>
            </a:r>
            <a:endParaRPr lang="cs-CZ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i="1" dirty="0" err="1" smtClean="0">
                <a:solidFill>
                  <a:srgbClr val="0070C0"/>
                </a:solidFill>
              </a:rPr>
              <a:t>Het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boek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beschrift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taal</a:t>
            </a:r>
            <a:r>
              <a:rPr lang="cs-CZ" i="1" dirty="0" smtClean="0">
                <a:solidFill>
                  <a:srgbClr val="0070C0"/>
                </a:solidFill>
              </a:rPr>
              <a:t> </a:t>
            </a:r>
            <a:r>
              <a:rPr lang="cs-CZ" b="1" i="1" u="sng" dirty="0" smtClean="0">
                <a:solidFill>
                  <a:srgbClr val="0070C0"/>
                </a:solidFill>
              </a:rPr>
              <a:t>_______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i="1" dirty="0" err="1" smtClean="0">
                <a:solidFill>
                  <a:srgbClr val="0070C0"/>
                </a:solidFill>
              </a:rPr>
              <a:t>functies</a:t>
            </a:r>
            <a:r>
              <a:rPr lang="cs-CZ" i="1" dirty="0" smtClean="0">
                <a:solidFill>
                  <a:srgbClr val="0070C0"/>
                </a:solidFill>
              </a:rPr>
              <a:t>.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i="1" dirty="0" smtClean="0">
              <a:solidFill>
                <a:srgbClr val="C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b="1" i="1" dirty="0" smtClean="0">
              <a:solidFill>
                <a:srgbClr val="C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545" y="230909"/>
            <a:ext cx="10707255" cy="692727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+mn-lt"/>
              </a:rPr>
              <a:t>NEGATIE – </a:t>
            </a:r>
            <a:r>
              <a:rPr lang="cs-CZ" b="1" dirty="0" err="1" smtClean="0">
                <a:latin typeface="+mn-lt"/>
              </a:rPr>
              <a:t>vertaling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7856" y="923636"/>
            <a:ext cx="11739417" cy="5934365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>
                <a:sym typeface="Wingdings" panose="05000000000000000000" pitchFamily="2" charset="2"/>
              </a:rPr>
              <a:t>V kávě nechci cukr, ale mléko ano.</a:t>
            </a:r>
          </a:p>
          <a:p>
            <a:pPr marL="514350" indent="-5143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>
                <a:sym typeface="Wingdings" panose="05000000000000000000" pitchFamily="2" charset="2"/>
              </a:rPr>
              <a:t>Nemám rád černý čaj, ale černou kávu ano.</a:t>
            </a:r>
          </a:p>
          <a:p>
            <a:pPr marL="514350" indent="-5143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>
                <a:sym typeface="Wingdings" panose="05000000000000000000" pitchFamily="2" charset="2"/>
              </a:rPr>
              <a:t>Nemám chuť na </a:t>
            </a:r>
            <a:r>
              <a:rPr lang="cs-CZ" b="1" dirty="0" err="1" smtClean="0">
                <a:sym typeface="Wingdings" panose="05000000000000000000" pitchFamily="2" charset="2"/>
              </a:rPr>
              <a:t>kafe</a:t>
            </a:r>
            <a:r>
              <a:rPr lang="cs-CZ" b="1" dirty="0" smtClean="0">
                <a:sym typeface="Wingdings" panose="05000000000000000000" pitchFamily="2" charset="2"/>
              </a:rPr>
              <a:t>, ale na čaj ano.</a:t>
            </a:r>
          </a:p>
          <a:p>
            <a:pPr marL="514350" indent="-5143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>
                <a:sym typeface="Wingdings" panose="05000000000000000000" pitchFamily="2" charset="2"/>
              </a:rPr>
              <a:t>Máte nějaké zvíře? – Ne, nemáme žádné.</a:t>
            </a:r>
          </a:p>
          <a:p>
            <a:pPr marL="514350" indent="-5143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>
                <a:sym typeface="Wingdings" panose="05000000000000000000" pitchFamily="2" charset="2"/>
              </a:rPr>
              <a:t>Nemůžu ho nikde najít.</a:t>
            </a:r>
          </a:p>
          <a:p>
            <a:pPr marL="514350" indent="-5143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>
                <a:sym typeface="Wingdings" panose="05000000000000000000" pitchFamily="2" charset="2"/>
              </a:rPr>
              <a:t>Ještě jsem nikdy nebyla v žádném belgickém městě.</a:t>
            </a:r>
          </a:p>
          <a:p>
            <a:pPr marL="514350" indent="-5143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>
                <a:sym typeface="Wingdings" panose="05000000000000000000" pitchFamily="2" charset="2"/>
              </a:rPr>
              <a:t>Nikdo nepřišel.</a:t>
            </a:r>
          </a:p>
          <a:p>
            <a:pPr marL="514350" indent="-51435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cs-CZ" b="1" dirty="0" smtClean="0">
                <a:sym typeface="Wingdings" panose="05000000000000000000" pitchFamily="2" charset="2"/>
              </a:rPr>
              <a:t>Nechci jet autem.</a:t>
            </a:r>
            <a:r>
              <a:rPr lang="cs-CZ" sz="2400" dirty="0">
                <a:sym typeface="Wingdings" panose="05000000000000000000" pitchFamily="2" charset="2"/>
              </a:rPr>
              <a:t>		</a:t>
            </a:r>
            <a:endParaRPr lang="cs-CZ" sz="2400" b="1" dirty="0">
              <a:sym typeface="Wingdings" panose="05000000000000000000" pitchFamily="2" charset="2"/>
            </a:endParaRPr>
          </a:p>
        </p:txBody>
      </p:sp>
      <p:pic>
        <p:nvPicPr>
          <p:cNvPr id="4" name="Obrázek 3" descr="Wiskundemeisjes » Grapje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650" y="106680"/>
            <a:ext cx="3100705" cy="4377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1098</Words>
  <Application>Microsoft Office PowerPoint</Application>
  <PresentationFormat>Širokoúhlá obrazovka</PresentationFormat>
  <Paragraphs>169</Paragraphs>
  <Slides>14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Arial Rounded MT Bold</vt:lpstr>
      <vt:lpstr>Calibri</vt:lpstr>
      <vt:lpstr>Calibri Light</vt:lpstr>
      <vt:lpstr>Wingdings</vt:lpstr>
      <vt:lpstr>Motiv Office</vt:lpstr>
      <vt:lpstr>Herhaling 1ste semester </vt:lpstr>
      <vt:lpstr>Taalverwerving – GRAMMATICA  HERHALING VAN 1ste SEM.</vt:lpstr>
      <vt:lpstr>Achter de rug en onder de knie… </vt:lpstr>
      <vt:lpstr>HUISWERK - NAKIJK</vt:lpstr>
      <vt:lpstr>HUISWERK - NAKIJK</vt:lpstr>
      <vt:lpstr>MEERVOUD / PLURAL VAN SUBSTANTIEVEN</vt:lpstr>
      <vt:lpstr>Prezentace aplikace PowerPoint</vt:lpstr>
      <vt:lpstr>ZIJ (pl.)     HEN/ ZE  – odkazování</vt:lpstr>
      <vt:lpstr>NEGATIE – vertaling</vt:lpstr>
      <vt:lpstr>NEGATIE – plaats van niet </vt:lpstr>
      <vt:lpstr>NEGATIE – LET OP! </vt:lpstr>
      <vt:lpstr>ER-woord   oefeningen</vt:lpstr>
      <vt:lpstr>HUISWERK - NAKIJK</vt:lpstr>
      <vt:lpstr>   Kamer – beschrijving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Herhaling 1ste semester </dc:title>
  <dc:creator>Rezková, Iva</dc:creator>
  <cp:lastModifiedBy>Rezková, Iva</cp:lastModifiedBy>
  <cp:revision>13</cp:revision>
  <dcterms:created xsi:type="dcterms:W3CDTF">2026-01-28T09:54:00Z</dcterms:created>
  <dcterms:modified xsi:type="dcterms:W3CDTF">2026-02-12T14:32:34Z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E6B9F74E45D942E6A5251B9F7253087F_12</vt:lpwstr>
  </property>
  <property fmtid="{D5CDD505-2E9C-101B-9397-08002B2CF9AE}" pid="3" name="KSOProductBuildVer">
    <vt:lpwstr>1033-12.2.0.22549</vt:lpwstr>
  </property>
</Properties>
</file>