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61" r:id="rId3"/>
    <p:sldId id="257" r:id="rId4"/>
    <p:sldId id="275" r:id="rId5"/>
    <p:sldId id="276" r:id="rId6"/>
    <p:sldId id="277" r:id="rId7"/>
    <p:sldId id="263" r:id="rId8"/>
    <p:sldId id="266" r:id="rId9"/>
    <p:sldId id="327" r:id="rId10"/>
    <p:sldId id="315" r:id="rId11"/>
    <p:sldId id="319" r:id="rId12"/>
    <p:sldId id="326" r:id="rId13"/>
    <p:sldId id="313" r:id="rId14"/>
    <p:sldId id="316" r:id="rId15"/>
    <p:sldId id="318" r:id="rId16"/>
    <p:sldId id="321" r:id="rId17"/>
    <p:sldId id="320" r:id="rId18"/>
    <p:sldId id="314" r:id="rId19"/>
    <p:sldId id="309" r:id="rId20"/>
    <p:sldId id="310" r:id="rId21"/>
    <p:sldId id="317" r:id="rId22"/>
    <p:sldId id="267" r:id="rId23"/>
    <p:sldId id="304" r:id="rId24"/>
    <p:sldId id="299" r:id="rId25"/>
    <p:sldId id="300" r:id="rId26"/>
    <p:sldId id="279" r:id="rId27"/>
    <p:sldId id="271" r:id="rId28"/>
    <p:sldId id="305" r:id="rId29"/>
    <p:sldId id="307" r:id="rId30"/>
    <p:sldId id="303" r:id="rId31"/>
    <p:sldId id="302" r:id="rId32"/>
    <p:sldId id="308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4" autoAdjust="0"/>
    <p:restoredTop sz="94660"/>
  </p:normalViewPr>
  <p:slideViewPr>
    <p:cSldViewPr snapToGrid="0">
      <p:cViewPr varScale="1">
        <p:scale>
          <a:sx n="95" d="100"/>
          <a:sy n="95" d="100"/>
        </p:scale>
        <p:origin x="20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B72D-AA69-4D98-A1A0-28C7452881B8}" type="datetimeFigureOut">
              <a:rPr lang="cs-CZ" smtClean="0"/>
              <a:t>17.11.2022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E45DA-7383-4D0C-8BDF-D3579FBC9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9528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B72D-AA69-4D98-A1A0-28C7452881B8}" type="datetimeFigureOut">
              <a:rPr lang="cs-CZ" smtClean="0"/>
              <a:t>17.11.2022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E45DA-7383-4D0C-8BDF-D3579FBC9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5095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B72D-AA69-4D98-A1A0-28C7452881B8}" type="datetimeFigureOut">
              <a:rPr lang="cs-CZ" smtClean="0"/>
              <a:t>17.11.2022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E45DA-7383-4D0C-8BDF-D3579FBC9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0515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B72D-AA69-4D98-A1A0-28C7452881B8}" type="datetimeFigureOut">
              <a:rPr lang="cs-CZ" smtClean="0"/>
              <a:t>17.11.2022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E45DA-7383-4D0C-8BDF-D3579FBC9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2677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B72D-AA69-4D98-A1A0-28C7452881B8}" type="datetimeFigureOut">
              <a:rPr lang="cs-CZ" smtClean="0"/>
              <a:t>17.11.2022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E45DA-7383-4D0C-8BDF-D3579FBC9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2045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B72D-AA69-4D98-A1A0-28C7452881B8}" type="datetimeFigureOut">
              <a:rPr lang="cs-CZ" smtClean="0"/>
              <a:t>17.11.2022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E45DA-7383-4D0C-8BDF-D3579FBC9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4758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B72D-AA69-4D98-A1A0-28C7452881B8}" type="datetimeFigureOut">
              <a:rPr lang="cs-CZ" smtClean="0"/>
              <a:t>17.11.2022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E45DA-7383-4D0C-8BDF-D3579FBC9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2867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B72D-AA69-4D98-A1A0-28C7452881B8}" type="datetimeFigureOut">
              <a:rPr lang="cs-CZ" smtClean="0"/>
              <a:t>17.11.2022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E45DA-7383-4D0C-8BDF-D3579FBC9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572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B72D-AA69-4D98-A1A0-28C7452881B8}" type="datetimeFigureOut">
              <a:rPr lang="cs-CZ" smtClean="0"/>
              <a:t>17.11.2022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E45DA-7383-4D0C-8BDF-D3579FBC9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8533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B72D-AA69-4D98-A1A0-28C7452881B8}" type="datetimeFigureOut">
              <a:rPr lang="cs-CZ" smtClean="0"/>
              <a:t>17.11.2022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E45DA-7383-4D0C-8BDF-D3579FBC9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810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B72D-AA69-4D98-A1A0-28C7452881B8}" type="datetimeFigureOut">
              <a:rPr lang="cs-CZ" smtClean="0"/>
              <a:t>17.11.2022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E45DA-7383-4D0C-8BDF-D3579FBC9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8826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6B72D-AA69-4D98-A1A0-28C7452881B8}" type="datetimeFigureOut">
              <a:rPr lang="cs-CZ" smtClean="0"/>
              <a:t>17.11.2022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E45DA-7383-4D0C-8BDF-D3579FBC9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1610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1524000" y="560439"/>
            <a:ext cx="9144000" cy="2197509"/>
          </a:xfrm>
        </p:spPr>
        <p:txBody>
          <a:bodyPr>
            <a:normAutofit/>
          </a:bodyPr>
          <a:lstStyle/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Černá gramatika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1161535" y="3534967"/>
            <a:ext cx="9144000" cy="2503368"/>
          </a:xfrm>
        </p:spPr>
        <p:txBody>
          <a:bodyPr>
            <a:noAutofit/>
          </a:bodyPr>
          <a:lstStyle/>
          <a:p>
            <a:pPr algn="l"/>
            <a:r>
              <a:rPr lang="cs-CZ" sz="4000" dirty="0" smtClean="0"/>
              <a:t>Zbyněk Fišer</a:t>
            </a:r>
          </a:p>
          <a:p>
            <a:pPr algn="l"/>
            <a:r>
              <a:rPr lang="cs-CZ" sz="1800" dirty="0" smtClean="0"/>
              <a:t>Ústav české literatury a knihovnictví, Filozofická fakulta Masarykovy univerzity Brno.</a:t>
            </a:r>
          </a:p>
          <a:p>
            <a:pPr algn="l"/>
            <a:r>
              <a:rPr lang="cs-CZ" sz="1800" dirty="0" smtClean="0"/>
              <a:t>Z. Fišer: Překlad jako kreativní proces. Brno: Host, 2009. (Srov. 5.11 Práce s experimentální poezií, k „Černé gramatice“ s. 272 –</a:t>
            </a:r>
            <a:r>
              <a:rPr lang="cs-CZ" sz="1800" dirty="0"/>
              <a:t> </a:t>
            </a:r>
            <a:r>
              <a:rPr lang="cs-CZ" sz="1800" dirty="0" smtClean="0"/>
              <a:t>279.)</a:t>
            </a:r>
          </a:p>
          <a:p>
            <a:pPr algn="l"/>
            <a:r>
              <a:rPr lang="cs-CZ" sz="1800" dirty="0" smtClean="0"/>
              <a:t>Upraveno podle prezentace autora na Dnech kulturní lingvistiky 23. května 2017 na FF UK v Praze (ta kompletně umístěna na: </a:t>
            </a:r>
          </a:p>
          <a:p>
            <a:pPr algn="l"/>
            <a:endParaRPr lang="cs-CZ" sz="1800" dirty="0" smtClean="0"/>
          </a:p>
        </p:txBody>
      </p:sp>
    </p:spTree>
    <p:extLst>
      <p:ext uri="{BB962C8B-B14F-4D97-AF65-F5344CB8AC3E}">
        <p14:creationId xmlns:p14="http://schemas.microsoft.com/office/powerpoint/2010/main" val="7253206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>
          <a:xfrm>
            <a:off x="914400" y="333376"/>
            <a:ext cx="9234488" cy="796925"/>
          </a:xfrm>
        </p:spPr>
        <p:txBody>
          <a:bodyPr>
            <a:normAutofit/>
          </a:bodyPr>
          <a:lstStyle/>
          <a:p>
            <a:pPr algn="l" eaLnBrk="1" hangingPunct="1"/>
            <a:r>
              <a:rPr lang="cs-CZ" altLang="cs-CZ" sz="3200" b="1" dirty="0" smtClean="0"/>
              <a:t>Polský  překlad</a:t>
            </a:r>
            <a:endParaRPr lang="cs-CZ" altLang="cs-CZ" sz="3200" b="1" dirty="0"/>
          </a:p>
        </p:txBody>
      </p:sp>
      <p:sp>
        <p:nvSpPr>
          <p:cNvPr id="5123" name="Zástupný symbol pro obsah 2"/>
          <p:cNvSpPr>
            <a:spLocks noGrp="1"/>
          </p:cNvSpPr>
          <p:nvPr>
            <p:ph idx="1"/>
          </p:nvPr>
        </p:nvSpPr>
        <p:spPr>
          <a:xfrm>
            <a:off x="1981199" y="1000126"/>
            <a:ext cx="9386711" cy="528637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Arial" panose="020B0604020202020204" pitchFamily="34" charset="0"/>
              <a:buNone/>
            </a:pPr>
            <a:endParaRPr lang="cs-CZ" altLang="cs-CZ" sz="3000" i="1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4400" b="1" i="1" dirty="0" err="1" smtClean="0"/>
              <a:t>Czarna</a:t>
            </a:r>
            <a:r>
              <a:rPr lang="cs-CZ" altLang="cs-CZ" sz="4400" b="1" i="1" dirty="0" smtClean="0"/>
              <a:t> </a:t>
            </a:r>
            <a:r>
              <a:rPr lang="cs-CZ" altLang="cs-CZ" sz="4400" b="1" i="1" dirty="0" err="1" smtClean="0"/>
              <a:t>gramatyka</a:t>
            </a:r>
            <a:endParaRPr lang="cs-CZ" altLang="cs-CZ" sz="44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4400" i="1" dirty="0" smtClean="0"/>
              <a:t>	</a:t>
            </a:r>
            <a:r>
              <a:rPr lang="cs-CZ" altLang="cs-CZ" sz="4400" i="1" dirty="0" err="1" smtClean="0"/>
              <a:t>ma</a:t>
            </a:r>
            <a:r>
              <a:rPr lang="cs-CZ" altLang="cs-CZ" sz="4400" i="1" dirty="0" smtClean="0"/>
              <a:t>		</a:t>
            </a:r>
            <a:r>
              <a:rPr lang="cs-CZ" altLang="cs-CZ" sz="4400" i="1" dirty="0" smtClean="0">
                <a:solidFill>
                  <a:srgbClr val="FF0000"/>
                </a:solidFill>
              </a:rPr>
              <a:t>my</a:t>
            </a:r>
            <a:endParaRPr lang="cs-CZ" altLang="cs-CZ" sz="4400" dirty="0" smtClean="0">
              <a:solidFill>
                <a:srgbClr val="FF000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4400" i="1" dirty="0" smtClean="0"/>
              <a:t>	ro		</a:t>
            </a:r>
            <a:r>
              <a:rPr lang="cs-CZ" altLang="cs-CZ" sz="4400" i="1" dirty="0" err="1" smtClean="0">
                <a:solidFill>
                  <a:srgbClr val="FF0000"/>
                </a:solidFill>
              </a:rPr>
              <a:t>wy</a:t>
            </a:r>
            <a:endParaRPr lang="cs-CZ" altLang="cs-CZ" sz="4400" dirty="0" smtClean="0">
              <a:solidFill>
                <a:srgbClr val="FF000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4400" i="1" dirty="0" smtClean="0"/>
              <a:t>	</a:t>
            </a:r>
            <a:r>
              <a:rPr lang="cs-CZ" altLang="cs-CZ" sz="4400" i="1" dirty="0" err="1" smtClean="0"/>
              <a:t>głębi</a:t>
            </a:r>
            <a:r>
              <a:rPr lang="cs-CZ" altLang="cs-CZ" sz="4400" i="1" dirty="0" smtClean="0"/>
              <a:t>	</a:t>
            </a:r>
            <a:r>
              <a:rPr lang="cs-CZ" altLang="cs-CZ" sz="4400" i="1" dirty="0" err="1" smtClean="0">
                <a:solidFill>
                  <a:srgbClr val="FF0000"/>
                </a:solidFill>
              </a:rPr>
              <a:t>one</a:t>
            </a:r>
            <a:r>
              <a:rPr lang="cs-CZ" altLang="cs-CZ" sz="4400" i="1" dirty="0" smtClean="0"/>
              <a:t>		</a:t>
            </a:r>
            <a:r>
              <a:rPr lang="cs-CZ" altLang="cs-CZ" sz="4400" dirty="0"/>
              <a:t>(K. B., 2007)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cs-CZ" altLang="cs-CZ" sz="44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4400" dirty="0"/>
              <a:t>č.:  „máme – rovy – vyhloubené</a:t>
            </a:r>
            <a:r>
              <a:rPr lang="cs-CZ" altLang="cs-CZ" sz="4400" dirty="0" smtClean="0"/>
              <a:t>“</a:t>
            </a:r>
            <a:endParaRPr lang="cs-CZ" altLang="cs-CZ" sz="44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4400" dirty="0" smtClean="0"/>
              <a:t>pol.: </a:t>
            </a:r>
            <a:r>
              <a:rPr lang="cs-CZ" altLang="cs-CZ" sz="4400" i="1" dirty="0">
                <a:solidFill>
                  <a:srgbClr val="FF0000"/>
                </a:solidFill>
              </a:rPr>
              <a:t>my, </a:t>
            </a:r>
            <a:r>
              <a:rPr lang="cs-CZ" altLang="cs-CZ" sz="4400" i="1" dirty="0" err="1">
                <a:solidFill>
                  <a:srgbClr val="FF0000"/>
                </a:solidFill>
              </a:rPr>
              <a:t>wy</a:t>
            </a:r>
            <a:r>
              <a:rPr lang="cs-CZ" altLang="cs-CZ" sz="4400" i="1" dirty="0">
                <a:solidFill>
                  <a:srgbClr val="FF0000"/>
                </a:solidFill>
              </a:rPr>
              <a:t>, </a:t>
            </a:r>
            <a:r>
              <a:rPr lang="cs-CZ" altLang="cs-CZ" sz="4400" i="1" dirty="0" err="1">
                <a:solidFill>
                  <a:srgbClr val="FF0000"/>
                </a:solidFill>
              </a:rPr>
              <a:t>one</a:t>
            </a:r>
            <a:r>
              <a:rPr lang="cs-CZ" altLang="cs-CZ" sz="4400" dirty="0"/>
              <a:t> </a:t>
            </a:r>
            <a:r>
              <a:rPr lang="cs-CZ" altLang="cs-CZ" sz="4400" dirty="0" smtClean="0"/>
              <a:t> osobní </a:t>
            </a:r>
            <a:r>
              <a:rPr lang="cs-CZ" altLang="cs-CZ" sz="4400" dirty="0" err="1" smtClean="0"/>
              <a:t>pronomina</a:t>
            </a:r>
            <a:r>
              <a:rPr lang="cs-CZ" altLang="cs-CZ" sz="4400" dirty="0" smtClean="0"/>
              <a:t>  </a:t>
            </a:r>
            <a:r>
              <a:rPr lang="cs-CZ" altLang="cs-CZ" sz="4400" dirty="0" err="1" smtClean="0"/>
              <a:t>plural</a:t>
            </a:r>
            <a:endParaRPr lang="cs-CZ" altLang="cs-CZ" sz="4400" dirty="0"/>
          </a:p>
          <a:p>
            <a:pPr eaLnBrk="1" hangingPunct="1">
              <a:buFont typeface="Arial" panose="020B0604020202020204" pitchFamily="34" charset="0"/>
              <a:buNone/>
            </a:pPr>
            <a:endParaRPr lang="cs-CZ" altLang="cs-CZ" sz="4400" i="1" dirty="0"/>
          </a:p>
          <a:p>
            <a:pPr algn="r" eaLnBrk="1" hangingPunct="1">
              <a:buFont typeface="Arial" panose="020B0604020202020204" pitchFamily="34" charset="0"/>
              <a:buNone/>
            </a:pPr>
            <a:endParaRPr lang="cs-CZ" altLang="cs-CZ" sz="2000" i="1" dirty="0"/>
          </a:p>
          <a:p>
            <a:pPr eaLnBrk="1" hangingPunct="1">
              <a:buFont typeface="Arial" panose="020B0604020202020204" pitchFamily="34" charset="0"/>
              <a:buNone/>
            </a:pPr>
            <a:endParaRPr lang="cs-CZ" altLang="cs-CZ" sz="3000" i="1" dirty="0"/>
          </a:p>
          <a:p>
            <a:pPr eaLnBrk="1" hangingPunct="1">
              <a:buFont typeface="Arial" panose="020B0604020202020204" pitchFamily="34" charset="0"/>
              <a:buNone/>
            </a:pPr>
            <a:endParaRPr lang="cs-CZ" altLang="cs-CZ" sz="3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177706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Ruský překlad</a:t>
            </a:r>
            <a:endParaRPr lang="cs-CZ" sz="32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" y="1825624"/>
            <a:ext cx="4587240" cy="3887127"/>
          </a:xfrm>
        </p:spPr>
      </p:pic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4815840" y="1825624"/>
            <a:ext cx="713232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4800" b="1" dirty="0" smtClean="0"/>
          </a:p>
          <a:p>
            <a:pPr marL="0" indent="0" algn="ctr">
              <a:buNone/>
            </a:pPr>
            <a:r>
              <a:rPr lang="cs-CZ" sz="4800" b="1" dirty="0" err="1" smtClean="0">
                <a:solidFill>
                  <a:srgbClr val="C00000"/>
                </a:solidFill>
              </a:rPr>
              <a:t>ja</a:t>
            </a:r>
            <a:r>
              <a:rPr lang="cs-CZ" sz="4800" b="1" dirty="0" smtClean="0"/>
              <a:t>        </a:t>
            </a:r>
            <a:r>
              <a:rPr lang="cs-CZ" sz="4800" b="1" dirty="0" smtClean="0">
                <a:solidFill>
                  <a:srgbClr val="C00000"/>
                </a:solidFill>
              </a:rPr>
              <a:t>my</a:t>
            </a:r>
          </a:p>
          <a:p>
            <a:pPr marL="0" indent="0" algn="ctr">
              <a:buNone/>
            </a:pPr>
            <a:r>
              <a:rPr lang="cs-CZ" sz="4800" b="1" dirty="0">
                <a:solidFill>
                  <a:srgbClr val="C00000"/>
                </a:solidFill>
              </a:rPr>
              <a:t>t</a:t>
            </a:r>
            <a:r>
              <a:rPr lang="cs-CZ" sz="4800" b="1" dirty="0" smtClean="0">
                <a:solidFill>
                  <a:srgbClr val="C00000"/>
                </a:solidFill>
              </a:rPr>
              <a:t>y</a:t>
            </a:r>
            <a:r>
              <a:rPr lang="cs-CZ" sz="4800" b="1" dirty="0" smtClean="0"/>
              <a:t>       </a:t>
            </a:r>
            <a:r>
              <a:rPr lang="cs-CZ" sz="4800" b="1" dirty="0" err="1" smtClean="0"/>
              <a:t>sjači</a:t>
            </a:r>
            <a:endParaRPr lang="cs-CZ" sz="4800" b="1" dirty="0" smtClean="0"/>
          </a:p>
          <a:p>
            <a:pPr marL="0" indent="0" algn="ctr">
              <a:buNone/>
            </a:pPr>
            <a:r>
              <a:rPr lang="cs-CZ" sz="4800" b="1" dirty="0"/>
              <a:t>c</a:t>
            </a:r>
            <a:r>
              <a:rPr lang="cs-CZ" sz="4800" b="1" dirty="0" smtClean="0"/>
              <a:t>hor    </a:t>
            </a:r>
            <a:r>
              <a:rPr lang="cs-CZ" sz="4800" b="1" dirty="0" smtClean="0">
                <a:solidFill>
                  <a:srgbClr val="C00000"/>
                </a:solidFill>
              </a:rPr>
              <a:t>ony</a:t>
            </a:r>
          </a:p>
          <a:p>
            <a:pPr marL="0" indent="0">
              <a:buNone/>
            </a:pPr>
            <a:endParaRPr lang="cs-CZ" sz="4800" b="1" dirty="0"/>
          </a:p>
          <a:p>
            <a:pPr marL="0" indent="0">
              <a:buNone/>
            </a:pPr>
            <a:r>
              <a:rPr lang="cs-CZ" sz="4000" b="1" dirty="0"/>
              <a:t>č</a:t>
            </a:r>
            <a:r>
              <a:rPr lang="cs-CZ" sz="4000" b="1" dirty="0" smtClean="0"/>
              <a:t>.: „jámy – tisíce – pochovaní“ </a:t>
            </a:r>
            <a:endParaRPr lang="cs-CZ" sz="4000" b="1" dirty="0"/>
          </a:p>
        </p:txBody>
      </p:sp>
    </p:spTree>
    <p:extLst>
      <p:ext uri="{BB962C8B-B14F-4D97-AF65-F5344CB8AC3E}">
        <p14:creationId xmlns:p14="http://schemas.microsoft.com/office/powerpoint/2010/main" val="3281000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1186"/>
          </a:xfrm>
        </p:spPr>
        <p:txBody>
          <a:bodyPr>
            <a:normAutofit/>
          </a:bodyPr>
          <a:lstStyle/>
          <a:p>
            <a:r>
              <a:rPr lang="cs-CZ" altLang="cs-CZ" sz="3200" b="1" dirty="0" smtClean="0"/>
              <a:t>Německý  </a:t>
            </a:r>
            <a:r>
              <a:rPr lang="cs-CZ" altLang="cs-CZ" sz="3200" b="1" dirty="0"/>
              <a:t>překlad</a:t>
            </a:r>
            <a:endParaRPr lang="cs-CZ" sz="32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838200" y="1422400"/>
            <a:ext cx="10515600" cy="50461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4800" dirty="0" err="1"/>
              <a:t>schwarze</a:t>
            </a:r>
            <a:r>
              <a:rPr lang="cs-CZ" sz="4800" dirty="0"/>
              <a:t> </a:t>
            </a:r>
            <a:r>
              <a:rPr lang="cs-CZ" sz="4800" dirty="0" err="1"/>
              <a:t>grammatik</a:t>
            </a:r>
            <a:endParaRPr lang="cs-CZ" sz="4800" dirty="0"/>
          </a:p>
          <a:p>
            <a:pPr marL="0" indent="0">
              <a:buNone/>
            </a:pPr>
            <a:endParaRPr lang="cs-CZ" sz="4800" dirty="0"/>
          </a:p>
          <a:p>
            <a:pPr marL="0" indent="0">
              <a:buNone/>
            </a:pPr>
            <a:r>
              <a:rPr lang="cs-CZ" sz="4800" b="1" dirty="0" err="1"/>
              <a:t>s</a:t>
            </a:r>
            <a:r>
              <a:rPr lang="cs-CZ" sz="4800" b="1" dirty="0" err="1" smtClean="0"/>
              <a:t>terbl</a:t>
            </a:r>
            <a:r>
              <a:rPr lang="cs-CZ" sz="4800" b="1" dirty="0" smtClean="0"/>
              <a:t> </a:t>
            </a:r>
            <a:r>
              <a:rPr lang="cs-CZ" sz="4800" b="1" dirty="0" err="1" smtClean="0">
                <a:solidFill>
                  <a:srgbClr val="FF0000"/>
                </a:solidFill>
              </a:rPr>
              <a:t>ich</a:t>
            </a:r>
            <a:r>
              <a:rPr lang="cs-CZ" sz="4800" b="1" dirty="0" smtClean="0">
                <a:solidFill>
                  <a:srgbClr val="FF0000"/>
                </a:solidFill>
              </a:rPr>
              <a:t>   </a:t>
            </a:r>
            <a:r>
              <a:rPr lang="cs-CZ" sz="4800" b="1" dirty="0" err="1" smtClean="0">
                <a:solidFill>
                  <a:srgbClr val="FF0000"/>
                </a:solidFill>
              </a:rPr>
              <a:t>wir</a:t>
            </a:r>
            <a:r>
              <a:rPr lang="cs-CZ" sz="4800" b="1" dirty="0" smtClean="0"/>
              <a:t> </a:t>
            </a:r>
            <a:r>
              <a:rPr lang="cs-CZ" sz="4800" b="1" dirty="0" err="1" smtClean="0"/>
              <a:t>klich</a:t>
            </a:r>
            <a:endParaRPr lang="cs-CZ" sz="4800" dirty="0"/>
          </a:p>
          <a:p>
            <a:pPr marL="0" indent="0">
              <a:buNone/>
            </a:pPr>
            <a:r>
              <a:rPr lang="cs-CZ" sz="4800" b="1" dirty="0"/>
              <a:t>p</a:t>
            </a:r>
            <a:r>
              <a:rPr lang="cs-CZ" sz="4800" b="1" dirty="0" smtClean="0"/>
              <a:t>er      </a:t>
            </a:r>
            <a:r>
              <a:rPr lang="cs-CZ" sz="4800" b="1" dirty="0" err="1" smtClean="0">
                <a:solidFill>
                  <a:srgbClr val="FF0000"/>
                </a:solidFill>
              </a:rPr>
              <a:t>du</a:t>
            </a:r>
            <a:r>
              <a:rPr lang="cs-CZ" sz="4800" b="1" dirty="0" smtClean="0">
                <a:solidFill>
                  <a:srgbClr val="FF0000"/>
                </a:solidFill>
              </a:rPr>
              <a:t>    </a:t>
            </a:r>
            <a:r>
              <a:rPr lang="cs-CZ" sz="4800" b="1" dirty="0" err="1" smtClean="0">
                <a:solidFill>
                  <a:srgbClr val="FF0000"/>
                </a:solidFill>
              </a:rPr>
              <a:t>ihr</a:t>
            </a:r>
            <a:r>
              <a:rPr lang="cs-CZ" sz="4800" b="1" dirty="0" smtClean="0"/>
              <a:t> </a:t>
            </a:r>
            <a:r>
              <a:rPr lang="cs-CZ" sz="4800" b="1" dirty="0" err="1" smtClean="0"/>
              <a:t>tum</a:t>
            </a:r>
            <a:endParaRPr lang="cs-CZ" sz="4800" dirty="0"/>
          </a:p>
          <a:p>
            <a:pPr marL="0" indent="0">
              <a:buNone/>
            </a:pPr>
            <a:r>
              <a:rPr lang="cs-CZ" sz="4800" b="1" dirty="0" err="1" smtClean="0"/>
              <a:t>kzl</a:t>
            </a:r>
            <a:r>
              <a:rPr lang="cs-CZ" sz="4800" b="1" dirty="0" smtClean="0"/>
              <a:t>        </a:t>
            </a:r>
            <a:r>
              <a:rPr lang="cs-CZ" sz="4800" b="1" dirty="0" err="1" smtClean="0">
                <a:solidFill>
                  <a:srgbClr val="FF0000"/>
                </a:solidFill>
              </a:rPr>
              <a:t>er</a:t>
            </a:r>
            <a:r>
              <a:rPr lang="cs-CZ" sz="4800" b="1" dirty="0" smtClean="0">
                <a:solidFill>
                  <a:srgbClr val="FF0000"/>
                </a:solidFill>
              </a:rPr>
              <a:t>    </a:t>
            </a:r>
            <a:r>
              <a:rPr lang="cs-CZ" sz="4800" b="1" dirty="0" err="1" smtClean="0">
                <a:solidFill>
                  <a:srgbClr val="FF0000"/>
                </a:solidFill>
              </a:rPr>
              <a:t>sie</a:t>
            </a:r>
            <a:r>
              <a:rPr lang="cs-CZ" sz="4800" b="1" dirty="0" smtClean="0"/>
              <a:t> </a:t>
            </a:r>
            <a:r>
              <a:rPr lang="cs-CZ" sz="4800" b="1" dirty="0" err="1" smtClean="0"/>
              <a:t>cher</a:t>
            </a:r>
            <a:endParaRPr lang="cs-CZ" sz="4800" dirty="0"/>
          </a:p>
          <a:p>
            <a:pPr marL="0" indent="0">
              <a:buNone/>
            </a:pPr>
            <a:r>
              <a:rPr lang="cs-CZ" sz="3200" dirty="0" smtClean="0"/>
              <a:t>		č. přibližně: „smrtelný skutečný / tebou ,omyl´ / 					koncentráčník ,zdechající´“</a:t>
            </a:r>
          </a:p>
        </p:txBody>
      </p:sp>
    </p:spTree>
    <p:extLst>
      <p:ext uri="{BB962C8B-B14F-4D97-AF65-F5344CB8AC3E}">
        <p14:creationId xmlns:p14="http://schemas.microsoft.com/office/powerpoint/2010/main" val="3506084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>
          <a:xfrm>
            <a:off x="1196622" y="260351"/>
            <a:ext cx="9096728" cy="796925"/>
          </a:xfrm>
        </p:spPr>
        <p:txBody>
          <a:bodyPr>
            <a:normAutofit/>
          </a:bodyPr>
          <a:lstStyle/>
          <a:p>
            <a:r>
              <a:rPr lang="cs-CZ" altLang="cs-CZ" sz="3200" b="1" dirty="0"/>
              <a:t>Srbský </a:t>
            </a:r>
            <a:r>
              <a:rPr lang="cs-CZ" altLang="cs-CZ" sz="3200" b="1" dirty="0" smtClean="0"/>
              <a:t>překlad I.</a:t>
            </a:r>
            <a:endParaRPr lang="cs-CZ" altLang="cs-CZ" sz="3200" b="1" dirty="0"/>
          </a:p>
        </p:txBody>
      </p:sp>
      <p:sp>
        <p:nvSpPr>
          <p:cNvPr id="8195" name="Zástupný symbol pro obsah 2"/>
          <p:cNvSpPr>
            <a:spLocks noGrp="1"/>
          </p:cNvSpPr>
          <p:nvPr>
            <p:ph idx="1"/>
          </p:nvPr>
        </p:nvSpPr>
        <p:spPr>
          <a:xfrm>
            <a:off x="1981200" y="1000125"/>
            <a:ext cx="8229600" cy="57150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cs-CZ" altLang="cs-CZ" sz="3000" i="1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4000" b="1" i="1" dirty="0" err="1" smtClean="0"/>
              <a:t>Crna</a:t>
            </a:r>
            <a:r>
              <a:rPr lang="cs-CZ" altLang="cs-CZ" sz="4000" b="1" i="1" dirty="0" smtClean="0"/>
              <a:t> gramatika</a:t>
            </a:r>
            <a:endParaRPr lang="cs-CZ" altLang="cs-CZ" sz="4000" dirty="0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cs-CZ" altLang="cs-CZ" sz="4000" i="1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4000" b="1" i="1" dirty="0" smtClean="0"/>
              <a:t>	</a:t>
            </a:r>
            <a:r>
              <a:rPr lang="cs-CZ" altLang="cs-CZ" sz="4000" b="1" i="1" dirty="0" err="1" smtClean="0"/>
              <a:t>vag</a:t>
            </a:r>
            <a:r>
              <a:rPr lang="cs-CZ" altLang="cs-CZ" sz="4000" b="1" i="1" dirty="0" smtClean="0"/>
              <a:t>	</a:t>
            </a:r>
            <a:r>
              <a:rPr lang="cs-CZ" altLang="cs-CZ" sz="4000" b="1" i="1" dirty="0" smtClean="0">
                <a:solidFill>
                  <a:srgbClr val="0070C0"/>
                </a:solidFill>
              </a:rPr>
              <a:t>oni</a:t>
            </a:r>
            <a:endParaRPr lang="cs-CZ" altLang="cs-CZ" sz="4000" b="1" dirty="0" smtClean="0">
              <a:solidFill>
                <a:srgbClr val="0070C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4000" b="1" i="1" dirty="0" smtClean="0"/>
              <a:t>	</a:t>
            </a:r>
            <a:r>
              <a:rPr lang="cs-CZ" altLang="cs-CZ" sz="4000" b="1" i="1" dirty="0" err="1" smtClean="0"/>
              <a:t>zv</a:t>
            </a:r>
            <a:r>
              <a:rPr lang="cs-CZ" altLang="cs-CZ" sz="4000" b="1" i="1" dirty="0" smtClean="0"/>
              <a:t>		</a:t>
            </a:r>
            <a:r>
              <a:rPr lang="cs-CZ" altLang="cs-CZ" sz="4000" b="1" i="1" dirty="0" err="1" smtClean="0">
                <a:solidFill>
                  <a:srgbClr val="0070C0"/>
                </a:solidFill>
              </a:rPr>
              <a:t>one</a:t>
            </a:r>
            <a:endParaRPr lang="cs-CZ" altLang="cs-CZ" sz="4000" b="1" dirty="0" smtClean="0">
              <a:solidFill>
                <a:srgbClr val="0070C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4000" b="1" i="1" dirty="0" smtClean="0"/>
              <a:t>	kol		</a:t>
            </a:r>
            <a:r>
              <a:rPr lang="cs-CZ" altLang="cs-CZ" sz="4000" b="1" i="1" dirty="0" smtClean="0">
                <a:solidFill>
                  <a:srgbClr val="0070C0"/>
                </a:solidFill>
              </a:rPr>
              <a:t>ona</a:t>
            </a:r>
            <a:r>
              <a:rPr lang="cs-CZ" altLang="cs-CZ" sz="4000" b="1" i="1" dirty="0" smtClean="0"/>
              <a:t> 	</a:t>
            </a:r>
            <a:r>
              <a:rPr lang="cs-CZ" altLang="cs-CZ" sz="4000" i="1" dirty="0" smtClean="0"/>
              <a:t>	</a:t>
            </a:r>
            <a:r>
              <a:rPr lang="cs-CZ" altLang="cs-CZ" sz="4000" dirty="0" smtClean="0"/>
              <a:t>(S. K., 2009)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cs-CZ" altLang="cs-CZ" sz="4000" dirty="0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cs-CZ" altLang="cs-CZ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3600" dirty="0" smtClean="0"/>
              <a:t>Česky:  </a:t>
            </a:r>
            <a:r>
              <a:rPr lang="cs-CZ" altLang="cs-CZ" sz="3600" dirty="0"/>
              <a:t>„vagóny – zvoní – kolona</a:t>
            </a:r>
            <a:r>
              <a:rPr lang="cs-CZ" altLang="cs-CZ" sz="3600" dirty="0" smtClean="0"/>
              <a:t>“</a:t>
            </a:r>
            <a:endParaRPr lang="cs-CZ" altLang="cs-CZ" sz="3600" dirty="0"/>
          </a:p>
          <a:p>
            <a:pPr eaLnBrk="1" hangingPunct="1">
              <a:buFont typeface="Arial" panose="020B0604020202020204" pitchFamily="34" charset="0"/>
              <a:buNone/>
            </a:pPr>
            <a:endParaRPr lang="cs-CZ" altLang="cs-CZ" sz="3600" i="1" dirty="0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cs-CZ" altLang="cs-CZ" sz="3000" i="1" dirty="0"/>
          </a:p>
          <a:p>
            <a:pPr eaLnBrk="1" hangingPunct="1">
              <a:buFont typeface="Arial" panose="020B0604020202020204" pitchFamily="34" charset="0"/>
              <a:buNone/>
            </a:pPr>
            <a:endParaRPr lang="cs-CZ" altLang="cs-CZ" sz="3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1784434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Anglický překlad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sz="4400" b="1" i="1" dirty="0" smtClean="0"/>
              <a:t>	</a:t>
            </a:r>
            <a:r>
              <a:rPr lang="cs-CZ" sz="4400" b="1" i="1" dirty="0" err="1" smtClean="0"/>
              <a:t>Dark</a:t>
            </a:r>
            <a:r>
              <a:rPr lang="cs-CZ" sz="4400" b="1" i="1" dirty="0"/>
              <a:t>	</a:t>
            </a:r>
            <a:r>
              <a:rPr lang="cs-CZ" sz="4400" b="1" i="1" dirty="0" err="1" smtClean="0"/>
              <a:t>Grammar</a:t>
            </a:r>
            <a:endParaRPr lang="cs-CZ" sz="4400" dirty="0"/>
          </a:p>
          <a:p>
            <a:pPr marL="0" indent="0" algn="ctr">
              <a:buNone/>
            </a:pPr>
            <a:endParaRPr lang="cs-CZ" sz="4400" i="1" dirty="0" smtClean="0"/>
          </a:p>
          <a:p>
            <a:pPr marL="0" indent="0" algn="ctr">
              <a:buNone/>
            </a:pPr>
            <a:r>
              <a:rPr lang="cs-CZ" sz="4400" i="1" dirty="0" smtClean="0"/>
              <a:t>a</a:t>
            </a:r>
            <a:r>
              <a:rPr lang="cs-CZ" sz="4400" i="1" dirty="0"/>
              <a:t>		</a:t>
            </a:r>
            <a:r>
              <a:rPr lang="cs-CZ" sz="4400" i="1" dirty="0" err="1"/>
              <a:t>bout</a:t>
            </a:r>
            <a:endParaRPr lang="cs-CZ" sz="4400" dirty="0"/>
          </a:p>
          <a:p>
            <a:pPr marL="0" indent="0" algn="ctr">
              <a:buNone/>
            </a:pPr>
            <a:r>
              <a:rPr lang="cs-CZ" sz="4400" i="1" dirty="0" smtClean="0"/>
              <a:t> a</a:t>
            </a:r>
            <a:r>
              <a:rPr lang="cs-CZ" sz="4400" i="1" dirty="0"/>
              <a:t>		</a:t>
            </a:r>
            <a:r>
              <a:rPr lang="cs-CZ" sz="4400" i="1" dirty="0" err="1"/>
              <a:t>board</a:t>
            </a:r>
            <a:endParaRPr lang="cs-CZ" sz="4400" dirty="0"/>
          </a:p>
          <a:p>
            <a:pPr marL="0" indent="0" algn="ctr">
              <a:buNone/>
            </a:pPr>
            <a:r>
              <a:rPr lang="cs-CZ" sz="4400" i="1" dirty="0"/>
              <a:t>a	</a:t>
            </a:r>
            <a:r>
              <a:rPr lang="cs-CZ" sz="4400" i="1" dirty="0" smtClean="0"/>
              <a:t>	</a:t>
            </a:r>
            <a:r>
              <a:rPr lang="cs-CZ" sz="4400" i="1" dirty="0" err="1" smtClean="0"/>
              <a:t>cross</a:t>
            </a:r>
            <a:r>
              <a:rPr lang="cs-CZ" sz="4400" dirty="0" smtClean="0"/>
              <a:t> </a:t>
            </a:r>
          </a:p>
          <a:p>
            <a:pPr marL="0" indent="0" algn="r">
              <a:buNone/>
            </a:pPr>
            <a:r>
              <a:rPr lang="cs-CZ" sz="4400" dirty="0"/>
              <a:t>	</a:t>
            </a:r>
            <a:r>
              <a:rPr lang="cs-CZ" sz="4400" dirty="0" smtClean="0"/>
              <a:t>(</a:t>
            </a:r>
            <a:r>
              <a:rPr lang="cs-CZ" sz="4400" dirty="0" err="1"/>
              <a:t>Jason</a:t>
            </a:r>
            <a:r>
              <a:rPr lang="cs-CZ" sz="4400" dirty="0"/>
              <a:t> M.),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0213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Francouzský překlad I.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4000" b="1" dirty="0" err="1" smtClean="0"/>
              <a:t>Grammaire</a:t>
            </a:r>
            <a:r>
              <a:rPr lang="cs-CZ" sz="4000" b="1" dirty="0" smtClean="0"/>
              <a:t> </a:t>
            </a:r>
            <a:r>
              <a:rPr lang="cs-CZ" sz="4000" b="1" dirty="0" err="1" smtClean="0"/>
              <a:t>noire</a:t>
            </a:r>
            <a:endParaRPr lang="cs-CZ" sz="4000" dirty="0" smtClean="0"/>
          </a:p>
          <a:p>
            <a:endParaRPr lang="cs-CZ" sz="4000" b="1" dirty="0"/>
          </a:p>
          <a:p>
            <a:pPr marL="0" indent="0">
              <a:buNone/>
            </a:pPr>
            <a:r>
              <a:rPr lang="cs-CZ" sz="4000" b="1" dirty="0" smtClean="0"/>
              <a:t>je        </a:t>
            </a:r>
            <a:r>
              <a:rPr lang="cs-CZ" sz="4000" b="1" dirty="0" err="1" smtClean="0"/>
              <a:t>nous</a:t>
            </a:r>
            <a:endParaRPr lang="cs-CZ" sz="4000" b="1" dirty="0" smtClean="0"/>
          </a:p>
          <a:p>
            <a:pPr marL="0" indent="0">
              <a:buNone/>
            </a:pPr>
            <a:r>
              <a:rPr lang="cs-CZ" sz="4000" b="1" dirty="0"/>
              <a:t>t</a:t>
            </a:r>
            <a:r>
              <a:rPr lang="cs-CZ" sz="4000" b="1" dirty="0" smtClean="0"/>
              <a:t>u        </a:t>
            </a:r>
            <a:r>
              <a:rPr lang="cs-CZ" sz="4000" b="1" dirty="0" err="1" smtClean="0"/>
              <a:t>meurs</a:t>
            </a:r>
            <a:endParaRPr lang="cs-CZ" sz="4000" b="1" dirty="0" smtClean="0"/>
          </a:p>
          <a:p>
            <a:pPr marL="0" indent="0">
              <a:buNone/>
            </a:pPr>
            <a:r>
              <a:rPr lang="cs-CZ" sz="4000" b="1" dirty="0" err="1"/>
              <a:t>t</a:t>
            </a:r>
            <a:r>
              <a:rPr lang="cs-CZ" sz="4000" b="1" dirty="0" err="1" smtClean="0"/>
              <a:t>omb</a:t>
            </a:r>
            <a:r>
              <a:rPr lang="cs-CZ" sz="4000" b="1" dirty="0" smtClean="0"/>
              <a:t>  </a:t>
            </a:r>
            <a:r>
              <a:rPr lang="cs-CZ" sz="4000" b="1" dirty="0" err="1" smtClean="0"/>
              <a:t>elles</a:t>
            </a:r>
            <a:endParaRPr lang="cs-CZ" sz="4000" b="1" dirty="0" smtClean="0"/>
          </a:p>
          <a:p>
            <a:endParaRPr lang="cs-CZ" sz="4000" b="1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658556" cy="43513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č</a:t>
            </a:r>
            <a:r>
              <a:rPr lang="cs-CZ" dirty="0" smtClean="0"/>
              <a:t>esky: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já 	my 	        // (kolena = </a:t>
            </a:r>
            <a:r>
              <a:rPr lang="cs-CZ" dirty="0" err="1" smtClean="0"/>
              <a:t>genoux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/>
              <a:t>t</a:t>
            </a:r>
            <a:r>
              <a:rPr lang="cs-CZ" dirty="0" smtClean="0"/>
              <a:t>y 	umíráš       /     nádory</a:t>
            </a:r>
          </a:p>
          <a:p>
            <a:pPr marL="0" indent="0">
              <a:buNone/>
            </a:pPr>
            <a:r>
              <a:rPr lang="cs-CZ" dirty="0" smtClean="0"/>
              <a:t>mohyly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 smtClean="0">
                <a:solidFill>
                  <a:srgbClr val="C00000"/>
                </a:solidFill>
              </a:rPr>
              <a:t>je, </a:t>
            </a:r>
            <a:r>
              <a:rPr lang="cs-CZ" b="1" dirty="0" err="1" smtClean="0">
                <a:solidFill>
                  <a:srgbClr val="C00000"/>
                </a:solidFill>
              </a:rPr>
              <a:t>nous</a:t>
            </a:r>
            <a:r>
              <a:rPr lang="cs-CZ" b="1" dirty="0" smtClean="0">
                <a:solidFill>
                  <a:srgbClr val="C00000"/>
                </a:solidFill>
              </a:rPr>
              <a:t>, tu, </a:t>
            </a:r>
            <a:r>
              <a:rPr lang="cs-CZ" b="1" dirty="0" err="1" smtClean="0">
                <a:solidFill>
                  <a:srgbClr val="C00000"/>
                </a:solidFill>
              </a:rPr>
              <a:t>elles</a:t>
            </a:r>
            <a:r>
              <a:rPr lang="cs-CZ" b="1" dirty="0" smtClean="0"/>
              <a:t> – osobní zájmena</a:t>
            </a:r>
            <a:endParaRPr lang="cs-CZ" b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8159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Francouzský překlad </a:t>
            </a:r>
            <a:r>
              <a:rPr lang="cs-CZ" sz="3200" dirty="0" smtClean="0"/>
              <a:t>II.</a:t>
            </a:r>
            <a:endParaRPr lang="cs-CZ" sz="32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4400" b="1" dirty="0" err="1"/>
              <a:t>Grammaire</a:t>
            </a:r>
            <a:r>
              <a:rPr lang="cs-CZ" sz="4400" b="1" dirty="0"/>
              <a:t> </a:t>
            </a:r>
            <a:r>
              <a:rPr lang="cs-CZ" sz="4400" b="1" dirty="0" err="1"/>
              <a:t>noire</a:t>
            </a:r>
            <a:endParaRPr lang="cs-CZ" sz="4400" dirty="0"/>
          </a:p>
          <a:p>
            <a:endParaRPr lang="cs-CZ" sz="4400" b="1" dirty="0"/>
          </a:p>
          <a:p>
            <a:pPr marL="0" indent="0">
              <a:buNone/>
            </a:pPr>
            <a:r>
              <a:rPr lang="cs-CZ" sz="4400" b="1" dirty="0" smtClean="0"/>
              <a:t>je        </a:t>
            </a:r>
            <a:r>
              <a:rPr lang="cs-CZ" sz="4400" b="1" dirty="0" err="1" smtClean="0"/>
              <a:t>ts</a:t>
            </a:r>
            <a:endParaRPr lang="cs-CZ" sz="4400" b="1" dirty="0"/>
          </a:p>
          <a:p>
            <a:pPr marL="0" indent="0">
              <a:buNone/>
            </a:pPr>
            <a:r>
              <a:rPr lang="cs-CZ" sz="4400" b="1" dirty="0"/>
              <a:t>t</a:t>
            </a:r>
            <a:r>
              <a:rPr lang="cs-CZ" sz="4400" b="1" dirty="0" smtClean="0"/>
              <a:t>u       </a:t>
            </a:r>
            <a:r>
              <a:rPr lang="cs-CZ" sz="4400" b="1" dirty="0" err="1" smtClean="0"/>
              <a:t>eries</a:t>
            </a:r>
            <a:endParaRPr lang="cs-CZ" sz="4400" b="1" dirty="0"/>
          </a:p>
          <a:p>
            <a:pPr marL="0" indent="0">
              <a:buNone/>
            </a:pPr>
            <a:r>
              <a:rPr lang="cs-CZ" sz="4400" b="1" dirty="0" err="1"/>
              <a:t>p</a:t>
            </a:r>
            <a:r>
              <a:rPr lang="cs-CZ" sz="4400" b="1" dirty="0" err="1" smtClean="0"/>
              <a:t>luri</a:t>
            </a:r>
            <a:r>
              <a:rPr lang="cs-CZ" sz="4400" b="1" dirty="0" smtClean="0"/>
              <a:t>   </a:t>
            </a:r>
            <a:r>
              <a:rPr lang="cs-CZ" sz="4400" b="1" dirty="0" err="1"/>
              <a:t>elles</a:t>
            </a:r>
            <a:endParaRPr lang="cs-CZ" sz="4400" b="1" dirty="0"/>
          </a:p>
          <a:p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česky: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jety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m</a:t>
            </a:r>
            <a:r>
              <a:rPr lang="cs-CZ" dirty="0" smtClean="0"/>
              <a:t>asakry, vraždění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plurály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>
                <a:solidFill>
                  <a:srgbClr val="C00000"/>
                </a:solidFill>
              </a:rPr>
              <a:t>je</a:t>
            </a:r>
            <a:r>
              <a:rPr lang="cs-CZ" b="1" dirty="0" smtClean="0">
                <a:solidFill>
                  <a:srgbClr val="C00000"/>
                </a:solidFill>
              </a:rPr>
              <a:t>, </a:t>
            </a:r>
            <a:r>
              <a:rPr lang="cs-CZ" b="1" dirty="0">
                <a:solidFill>
                  <a:srgbClr val="C00000"/>
                </a:solidFill>
              </a:rPr>
              <a:t>tu, </a:t>
            </a:r>
            <a:r>
              <a:rPr lang="cs-CZ" b="1" dirty="0" err="1">
                <a:solidFill>
                  <a:srgbClr val="C00000"/>
                </a:solidFill>
              </a:rPr>
              <a:t>elles</a:t>
            </a:r>
            <a:r>
              <a:rPr lang="cs-CZ" b="1" dirty="0"/>
              <a:t> – osobní zájmena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53342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Francouzský překlad </a:t>
            </a:r>
            <a:r>
              <a:rPr lang="cs-CZ" sz="3200" dirty="0" smtClean="0"/>
              <a:t>III.</a:t>
            </a:r>
            <a:endParaRPr lang="cs-CZ" sz="32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4400" b="1" dirty="0" err="1"/>
              <a:t>Grammaire</a:t>
            </a:r>
            <a:r>
              <a:rPr lang="cs-CZ" sz="4400" b="1" dirty="0"/>
              <a:t> </a:t>
            </a:r>
            <a:r>
              <a:rPr lang="cs-CZ" sz="4400" b="1" dirty="0" err="1"/>
              <a:t>noire</a:t>
            </a:r>
            <a:endParaRPr lang="cs-CZ" sz="4400" dirty="0"/>
          </a:p>
          <a:p>
            <a:endParaRPr lang="cs-CZ" sz="4400" b="1" dirty="0"/>
          </a:p>
          <a:p>
            <a:pPr marL="0" indent="0">
              <a:buNone/>
            </a:pPr>
            <a:r>
              <a:rPr lang="cs-CZ" sz="4400" b="1" dirty="0" smtClean="0"/>
              <a:t>je     unes</a:t>
            </a:r>
            <a:endParaRPr lang="cs-CZ" sz="4400" b="1" dirty="0"/>
          </a:p>
          <a:p>
            <a:pPr marL="0" indent="0">
              <a:buNone/>
            </a:pPr>
            <a:r>
              <a:rPr lang="cs-CZ" sz="4400" b="1" dirty="0"/>
              <a:t>t</a:t>
            </a:r>
            <a:r>
              <a:rPr lang="cs-CZ" sz="4400" b="1" dirty="0" smtClean="0"/>
              <a:t>u    </a:t>
            </a:r>
            <a:r>
              <a:rPr lang="cs-CZ" sz="4400" b="1" dirty="0" err="1" smtClean="0"/>
              <a:t>rbans</a:t>
            </a:r>
            <a:endParaRPr lang="cs-CZ" sz="4400" b="1" dirty="0"/>
          </a:p>
          <a:p>
            <a:pPr marL="0" indent="0">
              <a:buNone/>
            </a:pPr>
            <a:r>
              <a:rPr lang="cs-CZ" sz="4400" b="1" dirty="0"/>
              <a:t>p</a:t>
            </a:r>
            <a:r>
              <a:rPr lang="cs-CZ" sz="4400" b="1" dirty="0" smtClean="0"/>
              <a:t>ér  </a:t>
            </a:r>
            <a:r>
              <a:rPr lang="cs-CZ" sz="4400" b="1" dirty="0" err="1" smtClean="0"/>
              <a:t>ils</a:t>
            </a:r>
            <a:r>
              <a:rPr lang="cs-CZ" sz="4400" b="1" dirty="0" smtClean="0"/>
              <a:t> </a:t>
            </a:r>
            <a:endParaRPr lang="cs-CZ" sz="4400" b="1" dirty="0"/>
          </a:p>
          <a:p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česky: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m</a:t>
            </a:r>
            <a:r>
              <a:rPr lang="cs-CZ" dirty="0" smtClean="0"/>
              <a:t>ladí lidé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turbany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n</a:t>
            </a:r>
            <a:r>
              <a:rPr lang="cs-CZ" dirty="0" smtClean="0"/>
              <a:t>ebezpečí, rizika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>
                <a:solidFill>
                  <a:srgbClr val="C00000"/>
                </a:solidFill>
              </a:rPr>
              <a:t>j</a:t>
            </a:r>
            <a:r>
              <a:rPr lang="cs-CZ" b="1" dirty="0" smtClean="0">
                <a:solidFill>
                  <a:srgbClr val="C00000"/>
                </a:solidFill>
              </a:rPr>
              <a:t>e, </a:t>
            </a:r>
            <a:r>
              <a:rPr lang="cs-CZ" b="1" dirty="0">
                <a:solidFill>
                  <a:srgbClr val="C00000"/>
                </a:solidFill>
              </a:rPr>
              <a:t>tu, </a:t>
            </a:r>
            <a:r>
              <a:rPr lang="cs-CZ" b="1" dirty="0" err="1" smtClean="0">
                <a:solidFill>
                  <a:srgbClr val="C00000"/>
                </a:solidFill>
              </a:rPr>
              <a:t>ils</a:t>
            </a:r>
            <a:r>
              <a:rPr lang="cs-CZ" b="1" dirty="0" smtClean="0"/>
              <a:t> </a:t>
            </a:r>
            <a:r>
              <a:rPr lang="cs-CZ" b="1" dirty="0"/>
              <a:t>– osobní zájmena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99084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>
          <a:xfrm>
            <a:off x="756356" y="274639"/>
            <a:ext cx="9454444" cy="796925"/>
          </a:xfrm>
        </p:spPr>
        <p:txBody>
          <a:bodyPr>
            <a:normAutofit/>
          </a:bodyPr>
          <a:lstStyle/>
          <a:p>
            <a:pPr algn="l" eaLnBrk="1" hangingPunct="1"/>
            <a:r>
              <a:rPr lang="cs-CZ" altLang="cs-CZ" sz="2800" b="1" dirty="0" smtClean="0"/>
              <a:t>Srbský překlad II.</a:t>
            </a:r>
            <a:endParaRPr lang="cs-CZ" altLang="cs-CZ" sz="2800" b="1" dirty="0"/>
          </a:p>
        </p:txBody>
      </p:sp>
      <p:sp>
        <p:nvSpPr>
          <p:cNvPr id="7171" name="Zástupný symbol pro obsah 2"/>
          <p:cNvSpPr>
            <a:spLocks noGrp="1"/>
          </p:cNvSpPr>
          <p:nvPr>
            <p:ph idx="1"/>
          </p:nvPr>
        </p:nvSpPr>
        <p:spPr>
          <a:xfrm>
            <a:off x="1569156" y="835378"/>
            <a:ext cx="8477955" cy="5294489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panose="020B0604020202020204" pitchFamily="34" charset="0"/>
              <a:buNone/>
            </a:pPr>
            <a:endParaRPr lang="cs-CZ" altLang="cs-CZ" b="1" i="1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4000" b="1" i="1" dirty="0" err="1" smtClean="0"/>
              <a:t>Crna</a:t>
            </a:r>
            <a:r>
              <a:rPr lang="cs-CZ" altLang="cs-CZ" sz="4000" b="1" i="1" dirty="0" smtClean="0"/>
              <a:t> gramatika</a:t>
            </a:r>
            <a:endParaRPr lang="cs-CZ" altLang="cs-CZ" sz="40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4000" i="1" dirty="0" smtClean="0"/>
              <a:t>	</a:t>
            </a:r>
            <a:r>
              <a:rPr lang="cs-CZ" altLang="cs-CZ" sz="4000" i="1" dirty="0" err="1" smtClean="0">
                <a:solidFill>
                  <a:srgbClr val="FF0000"/>
                </a:solidFill>
              </a:rPr>
              <a:t>sam</a:t>
            </a:r>
            <a:r>
              <a:rPr lang="cs-CZ" altLang="cs-CZ" sz="4000" i="1" dirty="0" smtClean="0"/>
              <a:t>	</a:t>
            </a:r>
            <a:r>
              <a:rPr lang="cs-CZ" altLang="cs-CZ" sz="4000" i="1" dirty="0" err="1" smtClean="0"/>
              <a:t>rt</a:t>
            </a:r>
            <a:endParaRPr lang="cs-CZ" altLang="cs-CZ" sz="40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4000" i="1" dirty="0" smtClean="0"/>
              <a:t>	</a:t>
            </a:r>
            <a:r>
              <a:rPr lang="cs-CZ" altLang="cs-CZ" sz="4000" i="1" dirty="0" smtClean="0">
                <a:solidFill>
                  <a:srgbClr val="FF0000"/>
                </a:solidFill>
              </a:rPr>
              <a:t>si</a:t>
            </a:r>
            <a:r>
              <a:rPr lang="cs-CZ" altLang="cs-CZ" sz="4000" i="1" dirty="0" smtClean="0"/>
              <a:t>		</a:t>
            </a:r>
            <a:r>
              <a:rPr lang="cs-CZ" altLang="cs-CZ" sz="4000" i="1" dirty="0" err="1" smtClean="0">
                <a:solidFill>
                  <a:srgbClr val="FF0000"/>
                </a:solidFill>
              </a:rPr>
              <a:t>ste</a:t>
            </a:r>
            <a:endParaRPr lang="cs-CZ" altLang="cs-CZ" sz="4000" dirty="0" smtClean="0">
              <a:solidFill>
                <a:srgbClr val="FF000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4000" i="1" dirty="0" smtClean="0"/>
              <a:t>	</a:t>
            </a:r>
            <a:r>
              <a:rPr lang="cs-CZ" altLang="cs-CZ" sz="4000" i="1" dirty="0" smtClean="0">
                <a:solidFill>
                  <a:srgbClr val="FF0000"/>
                </a:solidFill>
              </a:rPr>
              <a:t>je</a:t>
            </a:r>
            <a:r>
              <a:rPr lang="cs-CZ" altLang="cs-CZ" sz="4000" i="1" dirty="0" smtClean="0"/>
              <a:t>		za</a:t>
            </a:r>
            <a:r>
              <a:rPr lang="cs-CZ" altLang="cs-CZ" sz="4000" dirty="0" smtClean="0"/>
              <a:t> 		(A. H., D. S., 2009)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cs-CZ" altLang="cs-CZ" i="1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dirty="0" err="1"/>
              <a:t>samrt</a:t>
            </a:r>
            <a:r>
              <a:rPr lang="cs-CZ" altLang="cs-CZ" dirty="0"/>
              <a:t>  = č. „umírání, hodinka smrti</a:t>
            </a:r>
            <a:r>
              <a:rPr lang="cs-CZ" altLang="cs-CZ" dirty="0" smtClean="0"/>
              <a:t>“</a:t>
            </a:r>
            <a:endParaRPr lang="cs-CZ" altLang="cs-CZ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i="1" dirty="0" err="1"/>
              <a:t>rt</a:t>
            </a:r>
            <a:r>
              <a:rPr lang="cs-CZ" altLang="cs-CZ" dirty="0"/>
              <a:t>  = č. „mys; vrchol</a:t>
            </a:r>
            <a:r>
              <a:rPr lang="cs-CZ" altLang="cs-CZ" dirty="0" smtClean="0"/>
              <a:t>“</a:t>
            </a:r>
            <a:endParaRPr lang="cs-CZ" altLang="cs-CZ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i="1" dirty="0" err="1"/>
              <a:t>jeza</a:t>
            </a:r>
            <a:r>
              <a:rPr lang="cs-CZ" altLang="cs-CZ" dirty="0"/>
              <a:t> = č. „mrazení, hrůza z něčeho</a:t>
            </a:r>
            <a:r>
              <a:rPr lang="cs-CZ" altLang="cs-CZ" dirty="0" smtClean="0"/>
              <a:t>“ </a:t>
            </a:r>
            <a:endParaRPr lang="cs-CZ" altLang="cs-CZ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i="1" dirty="0" err="1">
                <a:solidFill>
                  <a:srgbClr val="FF0000"/>
                </a:solidFill>
              </a:rPr>
              <a:t>sam</a:t>
            </a:r>
            <a:r>
              <a:rPr lang="cs-CZ" altLang="cs-CZ" i="1" dirty="0">
                <a:solidFill>
                  <a:srgbClr val="FF0000"/>
                </a:solidFill>
              </a:rPr>
              <a:t>, si, je, </a:t>
            </a:r>
            <a:r>
              <a:rPr lang="cs-CZ" altLang="cs-CZ" i="1" dirty="0" err="1">
                <a:solidFill>
                  <a:srgbClr val="FF0000"/>
                </a:solidFill>
              </a:rPr>
              <a:t>ste</a:t>
            </a:r>
            <a:r>
              <a:rPr lang="cs-CZ" altLang="cs-CZ" i="1" dirty="0">
                <a:solidFill>
                  <a:srgbClr val="FF0000"/>
                </a:solidFill>
              </a:rPr>
              <a:t> </a:t>
            </a:r>
            <a:r>
              <a:rPr lang="cs-CZ" altLang="cs-CZ" dirty="0"/>
              <a:t>= </a:t>
            </a:r>
            <a:r>
              <a:rPr lang="cs-CZ" altLang="cs-CZ" dirty="0" smtClean="0"/>
              <a:t>deklinace slovesa „být“</a:t>
            </a:r>
            <a:endParaRPr lang="cs-CZ" altLang="cs-CZ" sz="3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cs-CZ" altLang="cs-CZ" sz="3000" i="1" dirty="0"/>
          </a:p>
          <a:p>
            <a:pPr eaLnBrk="1" hangingPunct="1">
              <a:buFont typeface="Arial" panose="020B0604020202020204" pitchFamily="34" charset="0"/>
              <a:buNone/>
            </a:pPr>
            <a:endParaRPr lang="cs-CZ" altLang="cs-CZ" sz="3000" i="1" dirty="0"/>
          </a:p>
          <a:p>
            <a:pPr eaLnBrk="1" hangingPunct="1">
              <a:buFont typeface="Arial" panose="020B0604020202020204" pitchFamily="34" charset="0"/>
              <a:buNone/>
            </a:pPr>
            <a:endParaRPr lang="cs-CZ" altLang="cs-CZ" sz="3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10879807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1"/>
          </p:cNvSpPr>
          <p:nvPr>
            <p:ph type="title"/>
          </p:nvPr>
        </p:nvSpPr>
        <p:spPr>
          <a:xfrm>
            <a:off x="925689" y="274638"/>
            <a:ext cx="9285111" cy="850900"/>
          </a:xfrm>
        </p:spPr>
        <p:txBody>
          <a:bodyPr/>
          <a:lstStyle/>
          <a:p>
            <a:r>
              <a:rPr lang="cs-CZ" sz="2400" dirty="0"/>
              <a:t>Německý překlad </a:t>
            </a:r>
            <a:r>
              <a:rPr lang="cs-CZ" sz="2400" dirty="0" smtClean="0"/>
              <a:t>I.</a:t>
            </a:r>
            <a:endParaRPr lang="cs-CZ" altLang="cs-CZ" sz="2400" dirty="0"/>
          </a:p>
        </p:txBody>
      </p:sp>
      <p:sp>
        <p:nvSpPr>
          <p:cNvPr id="13315" name="Zástupný symbol pro obsah 2"/>
          <p:cNvSpPr>
            <a:spLocks noGrp="1"/>
          </p:cNvSpPr>
          <p:nvPr>
            <p:ph idx="1"/>
          </p:nvPr>
        </p:nvSpPr>
        <p:spPr>
          <a:xfrm>
            <a:off x="1981200" y="1125539"/>
            <a:ext cx="8229600" cy="5399087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dirty="0" smtClean="0"/>
              <a:t>	</a:t>
            </a:r>
            <a:r>
              <a:rPr lang="cs-CZ" altLang="cs-CZ" sz="4000" b="1" i="1" dirty="0" smtClean="0"/>
              <a:t>Schwarze </a:t>
            </a:r>
            <a:r>
              <a:rPr lang="cs-CZ" altLang="cs-CZ" sz="4000" b="1" i="1" dirty="0" err="1" smtClean="0"/>
              <a:t>Grammatik</a:t>
            </a:r>
            <a:endParaRPr lang="cs-CZ" altLang="cs-CZ" sz="4000" b="1" i="1" dirty="0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cs-CZ" altLang="cs-CZ" sz="40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4000" dirty="0" smtClean="0"/>
              <a:t>		</a:t>
            </a:r>
            <a:r>
              <a:rPr lang="cs-CZ" altLang="cs-CZ" sz="4000" dirty="0" err="1" smtClean="0"/>
              <a:t>sterbl</a:t>
            </a:r>
            <a:r>
              <a:rPr lang="cs-CZ" altLang="cs-CZ" sz="4000" dirty="0" smtClean="0"/>
              <a:t>  </a:t>
            </a:r>
            <a:r>
              <a:rPr lang="cs-CZ" altLang="cs-CZ" sz="4000" b="1" dirty="0" err="1" smtClean="0">
                <a:solidFill>
                  <a:srgbClr val="FF0000"/>
                </a:solidFill>
              </a:rPr>
              <a:t>ich</a:t>
            </a:r>
            <a:endParaRPr lang="cs-CZ" altLang="cs-CZ" sz="4000" dirty="0" smtClean="0">
              <a:solidFill>
                <a:srgbClr val="FF000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4000" b="1" dirty="0" smtClean="0"/>
              <a:t>        			</a:t>
            </a:r>
            <a:r>
              <a:rPr lang="cs-CZ" altLang="cs-CZ" sz="4000" b="1" dirty="0" err="1" smtClean="0">
                <a:solidFill>
                  <a:srgbClr val="FF0000"/>
                </a:solidFill>
              </a:rPr>
              <a:t>wir</a:t>
            </a:r>
            <a:r>
              <a:rPr lang="cs-CZ" altLang="cs-CZ" sz="4000" b="1" dirty="0" smtClean="0">
                <a:solidFill>
                  <a:srgbClr val="FF0000"/>
                </a:solidFill>
              </a:rPr>
              <a:t> </a:t>
            </a:r>
            <a:r>
              <a:rPr lang="cs-CZ" altLang="cs-CZ" sz="4000" dirty="0" err="1" smtClean="0"/>
              <a:t>klich</a:t>
            </a:r>
            <a:endParaRPr lang="cs-CZ" altLang="cs-CZ" sz="40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4000" b="1" dirty="0" smtClean="0"/>
              <a:t>			 </a:t>
            </a:r>
            <a:r>
              <a:rPr lang="cs-CZ" altLang="cs-CZ" sz="4000" b="1" dirty="0" err="1" smtClean="0">
                <a:solidFill>
                  <a:srgbClr val="FF0000"/>
                </a:solidFill>
              </a:rPr>
              <a:t>du</a:t>
            </a:r>
            <a:r>
              <a:rPr lang="cs-CZ" altLang="cs-CZ" sz="4000" dirty="0" smtClean="0"/>
              <a:t>		</a:t>
            </a:r>
            <a:r>
              <a:rPr lang="cs-CZ" altLang="cs-CZ" sz="4000" dirty="0" err="1" smtClean="0"/>
              <a:t>auch</a:t>
            </a:r>
            <a:endParaRPr lang="cs-CZ" altLang="cs-CZ" sz="40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4000" dirty="0" smtClean="0"/>
              <a:t>		       s               </a:t>
            </a:r>
            <a:r>
              <a:rPr lang="cs-CZ" altLang="cs-CZ" sz="4000" b="1" dirty="0" err="1" smtClean="0">
                <a:solidFill>
                  <a:srgbClr val="FF0000"/>
                </a:solidFill>
              </a:rPr>
              <a:t>euch</a:t>
            </a:r>
            <a:r>
              <a:rPr lang="cs-CZ" altLang="cs-CZ" sz="4000" dirty="0" smtClean="0"/>
              <a:t> en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4000" dirty="0" smtClean="0"/>
              <a:t>	       </a:t>
            </a:r>
            <a:r>
              <a:rPr lang="cs-CZ" altLang="cs-CZ" sz="4000" dirty="0" err="1" smtClean="0"/>
              <a:t>löch</a:t>
            </a:r>
            <a:r>
              <a:rPr lang="cs-CZ" altLang="cs-CZ" sz="4000" dirty="0" smtClean="0"/>
              <a:t>  </a:t>
            </a:r>
            <a:r>
              <a:rPr lang="cs-CZ" altLang="cs-CZ" sz="4000" b="1" dirty="0" err="1" smtClean="0">
                <a:solidFill>
                  <a:srgbClr val="FF0000"/>
                </a:solidFill>
              </a:rPr>
              <a:t>er</a:t>
            </a:r>
            <a:r>
              <a:rPr lang="cs-CZ" altLang="cs-CZ" sz="4000" b="1" dirty="0" smtClean="0"/>
              <a:t>    </a:t>
            </a:r>
            <a:r>
              <a:rPr lang="cs-CZ" altLang="cs-CZ" sz="4000" b="1" dirty="0"/>
              <a:t>	</a:t>
            </a:r>
            <a:r>
              <a:rPr lang="cs-CZ" altLang="cs-CZ" sz="4000" b="1" dirty="0" smtClean="0"/>
              <a:t> </a:t>
            </a:r>
            <a:r>
              <a:rPr lang="cs-CZ" altLang="cs-CZ" sz="4000" b="1" dirty="0" err="1" smtClean="0">
                <a:solidFill>
                  <a:srgbClr val="FF0000"/>
                </a:solidFill>
              </a:rPr>
              <a:t>sie</a:t>
            </a:r>
            <a:r>
              <a:rPr lang="cs-CZ" altLang="cs-CZ" sz="4000" b="1" dirty="0" smtClean="0">
                <a:solidFill>
                  <a:srgbClr val="FF0000"/>
                </a:solidFill>
              </a:rPr>
              <a:t> </a:t>
            </a:r>
            <a:r>
              <a:rPr lang="cs-CZ" altLang="cs-CZ" sz="4000" dirty="0" smtClean="0"/>
              <a:t>	</a:t>
            </a:r>
            <a:r>
              <a:rPr lang="cs-CZ" altLang="cs-CZ" sz="4000" dirty="0" err="1" smtClean="0"/>
              <a:t>chen</a:t>
            </a:r>
            <a:endParaRPr lang="cs-CZ" altLang="cs-CZ" sz="4000" dirty="0" smtClean="0"/>
          </a:p>
          <a:p>
            <a:pPr eaLnBrk="1" hangingPunct="1"/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1582996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Bibliografický údaj.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sz="4800" dirty="0" smtClean="0"/>
          </a:p>
          <a:p>
            <a:pPr marL="0" indent="0">
              <a:buNone/>
            </a:pPr>
            <a:r>
              <a:rPr lang="cs-CZ" sz="4800" dirty="0" smtClean="0"/>
              <a:t>Nebeský</a:t>
            </a:r>
            <a:r>
              <a:rPr lang="cs-CZ" sz="4800" dirty="0"/>
              <a:t>, Ladislav. Černá gramatika</a:t>
            </a:r>
            <a:r>
              <a:rPr lang="cs-CZ" sz="4800" dirty="0" smtClean="0"/>
              <a:t>. In </a:t>
            </a:r>
            <a:r>
              <a:rPr lang="cs-CZ" altLang="cs-CZ" sz="4800" dirty="0"/>
              <a:t>Hiršal, J.; Grögerová, B. (</a:t>
            </a:r>
            <a:r>
              <a:rPr lang="cs-CZ" altLang="cs-CZ" sz="4800" dirty="0" err="1"/>
              <a:t>eds</a:t>
            </a:r>
            <a:r>
              <a:rPr lang="cs-CZ" altLang="cs-CZ" sz="4800" dirty="0"/>
              <a:t>.). </a:t>
            </a:r>
            <a:r>
              <a:rPr lang="cs-CZ" sz="4800" i="1" dirty="0" smtClean="0"/>
              <a:t>Vrh kostek:  česká experimentální poezie</a:t>
            </a:r>
            <a:r>
              <a:rPr lang="cs-CZ" sz="4800" dirty="0" smtClean="0"/>
              <a:t>. </a:t>
            </a:r>
          </a:p>
          <a:p>
            <a:pPr marL="0" indent="0">
              <a:buNone/>
            </a:pPr>
            <a:r>
              <a:rPr lang="cs-CZ" sz="4800" dirty="0" smtClean="0"/>
              <a:t>Praha: </a:t>
            </a:r>
            <a:r>
              <a:rPr lang="cs-CZ" sz="4800" dirty="0" err="1" smtClean="0"/>
              <a:t>Torst</a:t>
            </a:r>
            <a:r>
              <a:rPr lang="cs-CZ" sz="4800" dirty="0" smtClean="0"/>
              <a:t>, 1993.</a:t>
            </a:r>
          </a:p>
          <a:p>
            <a:pPr marL="0" indent="0">
              <a:buNone/>
            </a:pPr>
            <a:r>
              <a:rPr lang="cs-CZ" altLang="cs-CZ" sz="4800" dirty="0"/>
              <a:t>ISBN 80-85639-13-0, s. 86.</a:t>
            </a:r>
          </a:p>
          <a:p>
            <a:pPr marL="0" indent="0">
              <a:buNone/>
            </a:pPr>
            <a:endParaRPr lang="cs-CZ" sz="4800" dirty="0"/>
          </a:p>
        </p:txBody>
      </p:sp>
    </p:spTree>
    <p:extLst>
      <p:ext uri="{BB962C8B-B14F-4D97-AF65-F5344CB8AC3E}">
        <p14:creationId xmlns:p14="http://schemas.microsoft.com/office/powerpoint/2010/main" val="132294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6964"/>
          </a:xfrm>
        </p:spPr>
        <p:txBody>
          <a:bodyPr>
            <a:normAutofit/>
          </a:bodyPr>
          <a:lstStyle/>
          <a:p>
            <a:pPr algn="l" eaLnBrk="1" hangingPunct="1"/>
            <a:r>
              <a:rPr lang="cs-CZ" altLang="cs-CZ" sz="3200" b="1" dirty="0" smtClean="0"/>
              <a:t>Italský překlad</a:t>
            </a:r>
            <a:r>
              <a:rPr lang="cs-CZ" altLang="cs-CZ" sz="3200" dirty="0" smtClean="0"/>
              <a:t> </a:t>
            </a:r>
            <a:endParaRPr lang="cs-CZ" altLang="cs-CZ" sz="3200" dirty="0"/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>
          <a:xfrm>
            <a:off x="1981200" y="1140178"/>
            <a:ext cx="8229600" cy="5217760"/>
          </a:xfrm>
        </p:spPr>
        <p:txBody>
          <a:bodyPr>
            <a:norm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endParaRPr lang="cs-CZ" altLang="cs-CZ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i="1" dirty="0" smtClean="0"/>
              <a:t>		</a:t>
            </a:r>
            <a:r>
              <a:rPr lang="cs-CZ" altLang="cs-CZ" sz="4000" b="1" i="1" dirty="0" err="1" smtClean="0"/>
              <a:t>bu</a:t>
            </a:r>
            <a:r>
              <a:rPr lang="cs-CZ" altLang="cs-CZ" sz="4000" b="1" i="1" dirty="0" smtClean="0"/>
              <a:t>    </a:t>
            </a:r>
            <a:r>
              <a:rPr lang="cs-CZ" altLang="cs-CZ" sz="4000" b="1" i="1" dirty="0" err="1" smtClean="0"/>
              <a:t>io</a:t>
            </a:r>
            <a:endParaRPr lang="cs-CZ" altLang="cs-CZ" sz="4000" b="1" i="1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4000" b="1" i="1" dirty="0" smtClean="0"/>
              <a:t>		</a:t>
            </a:r>
            <a:r>
              <a:rPr lang="cs-CZ" altLang="cs-CZ" sz="4000" b="1" i="1" dirty="0" smtClean="0">
                <a:solidFill>
                  <a:srgbClr val="FF0000"/>
                </a:solidFill>
              </a:rPr>
              <a:t>ti</a:t>
            </a:r>
            <a:r>
              <a:rPr lang="cs-CZ" altLang="cs-CZ" sz="4000" b="1" i="1" dirty="0"/>
              <a:t> </a:t>
            </a:r>
            <a:r>
              <a:rPr lang="cs-CZ" altLang="cs-CZ" sz="4000" b="1" i="1" dirty="0" smtClean="0"/>
              <a:t>    </a:t>
            </a:r>
            <a:r>
              <a:rPr lang="cs-CZ" altLang="cs-CZ" sz="4000" b="1" i="1" dirty="0" err="1" smtClean="0"/>
              <a:t>fo</a:t>
            </a:r>
            <a:endParaRPr lang="cs-CZ" altLang="cs-CZ" sz="4000" b="1" i="1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4000" b="1" i="1" dirty="0" smtClean="0"/>
              <a:t>		mor	</a:t>
            </a:r>
            <a:r>
              <a:rPr lang="cs-CZ" altLang="cs-CZ" sz="4000" b="1" i="1" dirty="0" err="1" smtClean="0">
                <a:solidFill>
                  <a:srgbClr val="FF0000"/>
                </a:solidFill>
              </a:rPr>
              <a:t>te</a:t>
            </a:r>
            <a:r>
              <a:rPr lang="cs-CZ" altLang="cs-CZ" sz="4000" i="1" dirty="0" smtClean="0"/>
              <a:t>		</a:t>
            </a:r>
            <a:r>
              <a:rPr lang="cs-CZ" altLang="cs-CZ" sz="4000" dirty="0" smtClean="0"/>
              <a:t>(S. </a:t>
            </a:r>
            <a:r>
              <a:rPr lang="cs-CZ" altLang="cs-CZ" sz="4000" dirty="0" err="1" smtClean="0"/>
              <a:t>Corduas</a:t>
            </a:r>
            <a:r>
              <a:rPr lang="cs-CZ" altLang="cs-CZ" sz="4000" dirty="0" smtClean="0"/>
              <a:t>, 2001)</a:t>
            </a:r>
            <a:endParaRPr lang="cs-CZ" altLang="cs-CZ" sz="4000" i="1" dirty="0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cs-CZ" altLang="cs-CZ" sz="4000" dirty="0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cs-CZ" altLang="cs-CZ" sz="40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4000" dirty="0"/>
              <a:t>č.: „tma, tyfus, smrt</a:t>
            </a:r>
            <a:r>
              <a:rPr lang="cs-CZ" altLang="cs-CZ" sz="4000" dirty="0" smtClean="0"/>
              <a:t>“</a:t>
            </a:r>
            <a:endParaRPr lang="cs-CZ" altLang="cs-CZ" sz="40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4000" dirty="0"/>
              <a:t>resp. č.: „způsobím ti tmu, smrt</a:t>
            </a:r>
            <a:r>
              <a:rPr lang="cs-CZ" altLang="cs-CZ" sz="4000" dirty="0" smtClean="0"/>
              <a:t>!“</a:t>
            </a:r>
            <a:endParaRPr lang="cs-CZ" altLang="cs-CZ" sz="4000" dirty="0"/>
          </a:p>
        </p:txBody>
      </p:sp>
    </p:spTree>
    <p:extLst>
      <p:ext uri="{BB962C8B-B14F-4D97-AF65-F5344CB8AC3E}">
        <p14:creationId xmlns:p14="http://schemas.microsoft.com/office/powerpoint/2010/main" val="4762085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Německý překlad II.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400" b="1" i="1" dirty="0" err="1" smtClean="0"/>
              <a:t>Schwarzgrammatik</a:t>
            </a:r>
            <a:r>
              <a:rPr lang="cs-CZ" sz="4400" dirty="0" smtClean="0"/>
              <a:t> </a:t>
            </a:r>
            <a:endParaRPr lang="cs-CZ" sz="4400" dirty="0"/>
          </a:p>
          <a:p>
            <a:pPr marL="0" indent="0" algn="ctr">
              <a:buNone/>
            </a:pPr>
            <a:endParaRPr lang="cs-CZ" sz="4400" i="1" dirty="0" smtClean="0"/>
          </a:p>
          <a:p>
            <a:pPr marL="0" indent="0" algn="ctr">
              <a:buNone/>
            </a:pPr>
            <a:r>
              <a:rPr lang="cs-CZ" sz="4400" i="1" dirty="0" smtClean="0"/>
              <a:t>WAR-</a:t>
            </a:r>
            <a:r>
              <a:rPr lang="cs-CZ" sz="4400" b="1" i="1" dirty="0" smtClean="0">
                <a:solidFill>
                  <a:srgbClr val="FF0000"/>
                </a:solidFill>
              </a:rPr>
              <a:t>UM</a:t>
            </a:r>
            <a:endParaRPr lang="cs-CZ" sz="44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cs-CZ" sz="4400" i="1" dirty="0"/>
              <a:t>TU-MOR</a:t>
            </a:r>
            <a:endParaRPr lang="cs-CZ" sz="4400" dirty="0"/>
          </a:p>
          <a:p>
            <a:pPr marL="0" indent="0" algn="ctr">
              <a:buNone/>
            </a:pPr>
            <a:r>
              <a:rPr lang="cs-CZ" sz="4400" b="1" i="1" dirty="0" smtClean="0">
                <a:solidFill>
                  <a:srgbClr val="FF0000"/>
                </a:solidFill>
              </a:rPr>
              <a:t>VOR</a:t>
            </a:r>
            <a:r>
              <a:rPr lang="cs-CZ" sz="4400" i="1" dirty="0" smtClean="0"/>
              <a:t>-</a:t>
            </a:r>
            <a:r>
              <a:rPr lang="cs-CZ" sz="4400" b="1" i="1" dirty="0" smtClean="0">
                <a:solidFill>
                  <a:srgbClr val="FF0000"/>
                </a:solidFill>
              </a:rPr>
              <a:t>BEI</a:t>
            </a:r>
          </a:p>
          <a:p>
            <a:pPr marL="0" indent="0">
              <a:buNone/>
            </a:pPr>
            <a:r>
              <a:rPr lang="cs-CZ" sz="4400" dirty="0" smtClean="0"/>
              <a:t>česky: „proč – tumor – pryč“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18208053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4133" y="365125"/>
            <a:ext cx="11176000" cy="1181453"/>
          </a:xfrm>
        </p:spPr>
        <p:txBody>
          <a:bodyPr>
            <a:normAutofit/>
          </a:bodyPr>
          <a:lstStyle/>
          <a:p>
            <a:r>
              <a:rPr lang="cs-CZ" dirty="0"/>
              <a:t>Cílové gramatické </a:t>
            </a:r>
            <a:r>
              <a:rPr lang="cs-CZ" dirty="0" smtClean="0"/>
              <a:t>kategorie použité v překladech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4133" y="1825624"/>
            <a:ext cx="11604977" cy="4857397"/>
          </a:xfrm>
        </p:spPr>
        <p:txBody>
          <a:bodyPr>
            <a:normAutofit/>
          </a:bodyPr>
          <a:lstStyle/>
          <a:p>
            <a:r>
              <a:rPr lang="cs-CZ" sz="4800" dirty="0"/>
              <a:t>stejná či jiná osobní </a:t>
            </a:r>
            <a:r>
              <a:rPr lang="cs-CZ" sz="4800" dirty="0" smtClean="0"/>
              <a:t>zájmena – PJ, RJ, CHJ, NJ</a:t>
            </a:r>
          </a:p>
          <a:p>
            <a:r>
              <a:rPr lang="cs-CZ" sz="4800" dirty="0" smtClean="0"/>
              <a:t>systém </a:t>
            </a:r>
            <a:r>
              <a:rPr lang="cs-CZ" sz="4800" dirty="0"/>
              <a:t>neurčitých členů a </a:t>
            </a:r>
            <a:r>
              <a:rPr lang="cs-CZ" sz="4800" dirty="0" smtClean="0"/>
              <a:t>adverbializace - AJ</a:t>
            </a:r>
          </a:p>
          <a:p>
            <a:r>
              <a:rPr lang="cs-CZ" sz="4800" dirty="0"/>
              <a:t>systém fonetický a </a:t>
            </a:r>
            <a:r>
              <a:rPr lang="cs-CZ" sz="4800" dirty="0" smtClean="0"/>
              <a:t>pravopisný – FJ </a:t>
            </a:r>
            <a:endParaRPr lang="cs-CZ" sz="4800" dirty="0"/>
          </a:p>
          <a:p>
            <a:r>
              <a:rPr lang="cs-CZ" sz="4800" dirty="0" smtClean="0"/>
              <a:t>systém </a:t>
            </a:r>
            <a:r>
              <a:rPr lang="cs-CZ" sz="4800" dirty="0"/>
              <a:t>imitující časování </a:t>
            </a:r>
            <a:r>
              <a:rPr lang="cs-CZ" sz="4800" dirty="0" smtClean="0"/>
              <a:t>sloves – CHJ, NJ</a:t>
            </a:r>
          </a:p>
          <a:p>
            <a:r>
              <a:rPr lang="cs-CZ" sz="4800" dirty="0"/>
              <a:t>systém přivlastňovacích </a:t>
            </a:r>
            <a:r>
              <a:rPr lang="cs-CZ" sz="4800" dirty="0" smtClean="0"/>
              <a:t>zájmen – BJ, IJ</a:t>
            </a:r>
          </a:p>
          <a:p>
            <a:r>
              <a:rPr lang="cs-CZ" sz="4800" dirty="0" smtClean="0"/>
              <a:t>systém předložek - NJ</a:t>
            </a:r>
            <a:endParaRPr lang="cs-CZ" sz="4800" dirty="0"/>
          </a:p>
          <a:p>
            <a:endParaRPr lang="cs-CZ" sz="48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222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Ladislav Nebeský:   </a:t>
            </a:r>
            <a:r>
              <a:rPr lang="cs-CZ" b="1" i="1" smtClean="0"/>
              <a:t>sníh</a:t>
            </a:r>
            <a:endParaRPr lang="cs-CZ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dirty="0" smtClean="0"/>
              <a:t>Nebeský, Ladislav. Sníh. In </a:t>
            </a:r>
            <a:r>
              <a:rPr lang="cs-CZ" sz="3600" i="1" dirty="0" smtClean="0"/>
              <a:t>Vrh kostek. Česká experimentální poezie</a:t>
            </a:r>
            <a:r>
              <a:rPr lang="cs-CZ" sz="3600" dirty="0" smtClean="0"/>
              <a:t>. Praha: </a:t>
            </a:r>
            <a:r>
              <a:rPr lang="cs-CZ" sz="3600" dirty="0" err="1" smtClean="0"/>
              <a:t>Torst</a:t>
            </a:r>
            <a:r>
              <a:rPr lang="cs-CZ" sz="3600" dirty="0" smtClean="0"/>
              <a:t>, 1993, s. 90.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7306105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800"/>
              <a:t> </a:t>
            </a:r>
          </a:p>
        </p:txBody>
      </p:sp>
      <p:sp>
        <p:nvSpPr>
          <p:cNvPr id="32771" name="Zástupný symbol pro obsah 2"/>
          <p:cNvSpPr>
            <a:spLocks noGrp="1"/>
          </p:cNvSpPr>
          <p:nvPr>
            <p:ph sz="half" idx="1"/>
          </p:nvPr>
        </p:nvSpPr>
        <p:spPr>
          <a:xfrm>
            <a:off x="309716" y="365124"/>
            <a:ext cx="5869858" cy="625690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altLang="cs-CZ" sz="3900" b="1" dirty="0"/>
              <a:t>a </a:t>
            </a:r>
            <a:r>
              <a:rPr lang="cs-CZ" altLang="cs-CZ" sz="3900" b="1" dirty="0" smtClean="0"/>
              <a:t>  čteme </a:t>
            </a:r>
            <a:r>
              <a:rPr lang="cs-CZ" altLang="cs-CZ" sz="3900" b="1" dirty="0"/>
              <a:t>jako andělíčky</a:t>
            </a:r>
          </a:p>
          <a:p>
            <a:pPr marL="0" indent="0">
              <a:buNone/>
            </a:pPr>
            <a:r>
              <a:rPr lang="cs-CZ" altLang="cs-CZ" sz="3900" b="1" dirty="0"/>
              <a:t>b</a:t>
            </a:r>
            <a:r>
              <a:rPr lang="cs-CZ" altLang="cs-CZ" sz="3900" b="1" dirty="0" smtClean="0"/>
              <a:t>   </a:t>
            </a:r>
            <a:r>
              <a:rPr lang="cs-CZ" altLang="cs-CZ" sz="3900" b="1" dirty="0"/>
              <a:t>čteme jako bělost</a:t>
            </a:r>
          </a:p>
          <a:p>
            <a:pPr marL="0" indent="0">
              <a:buNone/>
            </a:pPr>
            <a:r>
              <a:rPr lang="cs-CZ" altLang="cs-CZ" sz="3900" b="1" dirty="0"/>
              <a:t>c </a:t>
            </a:r>
            <a:r>
              <a:rPr lang="cs-CZ" altLang="cs-CZ" sz="3900" b="1" dirty="0" smtClean="0"/>
              <a:t>   čteme </a:t>
            </a:r>
            <a:r>
              <a:rPr lang="cs-CZ" altLang="cs-CZ" sz="3900" b="1" dirty="0"/>
              <a:t>jako hlavu</a:t>
            </a:r>
          </a:p>
          <a:p>
            <a:pPr marL="0" indent="0">
              <a:buNone/>
            </a:pPr>
            <a:r>
              <a:rPr lang="cs-CZ" altLang="cs-CZ" sz="3900" b="1" dirty="0"/>
              <a:t>d</a:t>
            </a:r>
            <a:r>
              <a:rPr lang="cs-CZ" altLang="cs-CZ" sz="3900" b="1" dirty="0" smtClean="0"/>
              <a:t>   čteme </a:t>
            </a:r>
            <a:r>
              <a:rPr lang="cs-CZ" altLang="cs-CZ" sz="3900" b="1" dirty="0"/>
              <a:t>jako mou</a:t>
            </a:r>
          </a:p>
          <a:p>
            <a:pPr marL="0" indent="0">
              <a:buNone/>
            </a:pPr>
            <a:r>
              <a:rPr lang="cs-CZ" altLang="cs-CZ" sz="3900" b="1" dirty="0"/>
              <a:t>e </a:t>
            </a:r>
            <a:r>
              <a:rPr lang="cs-CZ" altLang="cs-CZ" sz="3900" b="1" dirty="0" smtClean="0"/>
              <a:t>  čteme </a:t>
            </a:r>
            <a:r>
              <a:rPr lang="cs-CZ" altLang="cs-CZ" sz="3900" b="1" dirty="0"/>
              <a:t>jako na</a:t>
            </a:r>
          </a:p>
          <a:p>
            <a:pPr marL="0" indent="0">
              <a:buNone/>
            </a:pPr>
            <a:r>
              <a:rPr lang="cs-CZ" altLang="cs-CZ" sz="3900" b="1" dirty="0"/>
              <a:t>f </a:t>
            </a:r>
            <a:r>
              <a:rPr lang="cs-CZ" altLang="cs-CZ" sz="3900" b="1" dirty="0" smtClean="0"/>
              <a:t>   čteme </a:t>
            </a:r>
            <a:r>
              <a:rPr lang="cs-CZ" altLang="cs-CZ" sz="3900" b="1" dirty="0"/>
              <a:t>jako otevřená</a:t>
            </a:r>
          </a:p>
          <a:p>
            <a:pPr marL="0" indent="0">
              <a:buNone/>
            </a:pPr>
            <a:r>
              <a:rPr lang="cs-CZ" altLang="cs-CZ" sz="3900" b="1" dirty="0"/>
              <a:t>g </a:t>
            </a:r>
            <a:r>
              <a:rPr lang="cs-CZ" altLang="cs-CZ" sz="3900" b="1" dirty="0" smtClean="0"/>
              <a:t>  čteme </a:t>
            </a:r>
            <a:r>
              <a:rPr lang="cs-CZ" altLang="cs-CZ" sz="3900" b="1" dirty="0"/>
              <a:t>jako padá</a:t>
            </a:r>
          </a:p>
          <a:p>
            <a:pPr marL="0" indent="0">
              <a:buNone/>
            </a:pPr>
            <a:r>
              <a:rPr lang="cs-CZ" altLang="cs-CZ" sz="3900" b="1" dirty="0"/>
              <a:t>h </a:t>
            </a:r>
            <a:r>
              <a:rPr lang="cs-CZ" altLang="cs-CZ" sz="3900" b="1" dirty="0" smtClean="0"/>
              <a:t>  čteme </a:t>
            </a:r>
            <a:r>
              <a:rPr lang="cs-CZ" altLang="cs-CZ" sz="3900" b="1" dirty="0"/>
              <a:t>jako polykám</a:t>
            </a:r>
          </a:p>
          <a:p>
            <a:pPr marL="0" indent="0">
              <a:buNone/>
            </a:pPr>
            <a:r>
              <a:rPr lang="cs-CZ" altLang="cs-CZ" sz="3900" b="1" dirty="0"/>
              <a:t>i </a:t>
            </a:r>
            <a:r>
              <a:rPr lang="cs-CZ" altLang="cs-CZ" sz="3900" b="1" dirty="0" smtClean="0"/>
              <a:t>   čteme </a:t>
            </a:r>
            <a:r>
              <a:rPr lang="cs-CZ" altLang="cs-CZ" sz="3900" b="1" dirty="0"/>
              <a:t>jako ráje</a:t>
            </a:r>
          </a:p>
          <a:p>
            <a:pPr marL="0" indent="0">
              <a:buNone/>
            </a:pPr>
            <a:r>
              <a:rPr lang="cs-CZ" altLang="cs-CZ" sz="3900" b="1" dirty="0"/>
              <a:t>j </a:t>
            </a:r>
            <a:r>
              <a:rPr lang="cs-CZ" altLang="cs-CZ" sz="3900" b="1" dirty="0" smtClean="0"/>
              <a:t>   čteme </a:t>
            </a:r>
            <a:r>
              <a:rPr lang="cs-CZ" altLang="cs-CZ" sz="3900" b="1" dirty="0"/>
              <a:t>jako stojím</a:t>
            </a:r>
          </a:p>
          <a:p>
            <a:pPr marL="0" indent="0">
              <a:buNone/>
            </a:pPr>
            <a:r>
              <a:rPr lang="cs-CZ" altLang="cs-CZ" sz="3900" b="1" dirty="0"/>
              <a:t>k </a:t>
            </a:r>
            <a:r>
              <a:rPr lang="cs-CZ" altLang="cs-CZ" sz="3900" b="1" dirty="0" smtClean="0"/>
              <a:t>  čteme </a:t>
            </a:r>
            <a:r>
              <a:rPr lang="cs-CZ" altLang="cs-CZ" sz="3900" b="1" dirty="0"/>
              <a:t>jako ústa</a:t>
            </a:r>
          </a:p>
          <a:p>
            <a:pPr marL="0" indent="0">
              <a:buNone/>
            </a:pPr>
            <a:r>
              <a:rPr lang="cs-CZ" altLang="cs-CZ" sz="3900" b="1" dirty="0"/>
              <a:t>l </a:t>
            </a:r>
            <a:r>
              <a:rPr lang="cs-CZ" altLang="cs-CZ" sz="3900" b="1" dirty="0" smtClean="0"/>
              <a:t>   čteme </a:t>
            </a:r>
            <a:r>
              <a:rPr lang="cs-CZ" altLang="cs-CZ" sz="3900" b="1" dirty="0"/>
              <a:t>jako ztraceného</a:t>
            </a:r>
          </a:p>
          <a:p>
            <a:pPr marL="0" indent="0">
              <a:buNone/>
            </a:pPr>
            <a:r>
              <a:rPr lang="cs-CZ" altLang="cs-CZ" sz="1600" b="1" dirty="0"/>
              <a:t> 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2"/>
          </p:nvPr>
        </p:nvSpPr>
        <p:spPr>
          <a:xfrm>
            <a:off x="8642556" y="1825625"/>
            <a:ext cx="3215148" cy="479640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altLang="cs-CZ" sz="4300" b="1" dirty="0"/>
              <a:t>b</a:t>
            </a:r>
          </a:p>
          <a:p>
            <a:pPr marL="0" indent="0">
              <a:buNone/>
            </a:pPr>
            <a:r>
              <a:rPr lang="cs-CZ" altLang="cs-CZ" sz="4300" b="1" dirty="0"/>
              <a:t>l i</a:t>
            </a:r>
          </a:p>
          <a:p>
            <a:pPr marL="0" indent="0">
              <a:buNone/>
            </a:pPr>
            <a:r>
              <a:rPr lang="cs-CZ" altLang="cs-CZ" sz="4300" b="1" dirty="0"/>
              <a:t>g e d c</a:t>
            </a:r>
          </a:p>
          <a:p>
            <a:pPr marL="0" indent="0">
              <a:buNone/>
            </a:pPr>
            <a:r>
              <a:rPr lang="cs-CZ" altLang="cs-CZ" sz="4300" b="1" dirty="0"/>
              <a:t> </a:t>
            </a:r>
          </a:p>
          <a:p>
            <a:pPr marL="0" indent="0">
              <a:buNone/>
            </a:pPr>
            <a:r>
              <a:rPr lang="cs-CZ" altLang="cs-CZ" sz="4300" b="1" dirty="0"/>
              <a:t>j </a:t>
            </a:r>
          </a:p>
          <a:p>
            <a:pPr marL="0" indent="0">
              <a:buNone/>
            </a:pPr>
            <a:r>
              <a:rPr lang="cs-CZ" altLang="cs-CZ" sz="4300" b="1" dirty="0"/>
              <a:t>k f</a:t>
            </a:r>
          </a:p>
          <a:p>
            <a:pPr marL="0" indent="0">
              <a:buNone/>
            </a:pPr>
            <a:r>
              <a:rPr lang="cs-CZ" altLang="cs-CZ" sz="4300" b="1" dirty="0"/>
              <a:t>h a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970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Nadpis 1"/>
          <p:cNvSpPr>
            <a:spLocks noGrp="1"/>
          </p:cNvSpPr>
          <p:nvPr>
            <p:ph type="title"/>
          </p:nvPr>
        </p:nvSpPr>
        <p:spPr>
          <a:xfrm>
            <a:off x="528320" y="188914"/>
            <a:ext cx="9693593" cy="1213166"/>
          </a:xfrm>
        </p:spPr>
        <p:txBody>
          <a:bodyPr>
            <a:normAutofit/>
          </a:bodyPr>
          <a:lstStyle/>
          <a:p>
            <a:r>
              <a:rPr lang="cs-CZ" altLang="cs-CZ" sz="4000" dirty="0" smtClean="0"/>
              <a:t>Rekonstruovaný obsah:</a:t>
            </a:r>
            <a:endParaRPr lang="cs-CZ" altLang="cs-CZ" sz="4000" b="1" dirty="0"/>
          </a:p>
        </p:txBody>
      </p:sp>
      <p:sp>
        <p:nvSpPr>
          <p:cNvPr id="33795" name="Zástupný symbol pro obsah 2"/>
          <p:cNvSpPr>
            <a:spLocks noGrp="1"/>
          </p:cNvSpPr>
          <p:nvPr>
            <p:ph idx="1"/>
          </p:nvPr>
        </p:nvSpPr>
        <p:spPr>
          <a:xfrm>
            <a:off x="1981200" y="1564640"/>
            <a:ext cx="8229600" cy="5140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altLang="cs-CZ" sz="4400" b="1" dirty="0"/>
              <a:t>bělost </a:t>
            </a:r>
          </a:p>
          <a:p>
            <a:pPr marL="0" indent="0">
              <a:buNone/>
            </a:pPr>
            <a:r>
              <a:rPr lang="cs-CZ" altLang="cs-CZ" sz="4400" b="1" dirty="0"/>
              <a:t>ztraceného ráje </a:t>
            </a:r>
          </a:p>
          <a:p>
            <a:pPr marL="0" indent="0">
              <a:buNone/>
            </a:pPr>
            <a:r>
              <a:rPr lang="cs-CZ" altLang="cs-CZ" sz="4400" b="1" dirty="0"/>
              <a:t>padá na mou hlavu</a:t>
            </a:r>
          </a:p>
          <a:p>
            <a:pPr marL="0" indent="0">
              <a:buNone/>
            </a:pPr>
            <a:endParaRPr lang="cs-CZ" altLang="cs-CZ" sz="4400" b="1" dirty="0"/>
          </a:p>
          <a:p>
            <a:pPr marL="0" indent="0">
              <a:buNone/>
            </a:pPr>
            <a:r>
              <a:rPr lang="cs-CZ" altLang="cs-CZ" sz="4400" b="1" dirty="0"/>
              <a:t> stojím</a:t>
            </a:r>
          </a:p>
          <a:p>
            <a:pPr marL="0" indent="0">
              <a:buNone/>
            </a:pPr>
            <a:r>
              <a:rPr lang="cs-CZ" altLang="cs-CZ" sz="4400" b="1" dirty="0"/>
              <a:t> ústa otevřená</a:t>
            </a:r>
          </a:p>
          <a:p>
            <a:pPr marL="0" indent="0">
              <a:buNone/>
            </a:pPr>
            <a:r>
              <a:rPr lang="cs-CZ" altLang="cs-CZ" sz="4400" b="1" dirty="0"/>
              <a:t> polykám andělíčky</a:t>
            </a:r>
          </a:p>
        </p:txBody>
      </p:sp>
    </p:spTree>
    <p:extLst>
      <p:ext uri="{BB962C8B-B14F-4D97-AF65-F5344CB8AC3E}">
        <p14:creationId xmlns:p14="http://schemas.microsoft.com/office/powerpoint/2010/main" val="8560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„bílá“ 	- 	výběrový </a:t>
            </a:r>
            <a:r>
              <a:rPr lang="cs-CZ" dirty="0"/>
              <a:t>výskyt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825625"/>
            <a:ext cx="11181735" cy="4351338"/>
          </a:xfrm>
        </p:spPr>
        <p:txBody>
          <a:bodyPr/>
          <a:lstStyle/>
          <a:p>
            <a:r>
              <a:rPr lang="cs-CZ" sz="3600" b="1" dirty="0"/>
              <a:t>b</a:t>
            </a:r>
            <a:r>
              <a:rPr lang="cs-CZ" sz="3600" b="1" dirty="0" smtClean="0"/>
              <a:t>ílá – barva</a:t>
            </a:r>
          </a:p>
          <a:p>
            <a:r>
              <a:rPr lang="cs-CZ" sz="3600" b="1" dirty="0"/>
              <a:t>b</a:t>
            </a:r>
            <a:r>
              <a:rPr lang="cs-CZ" sz="3600" b="1" dirty="0" smtClean="0"/>
              <a:t>ílý – bledý, světlý (pleť, tvář)</a:t>
            </a:r>
          </a:p>
          <a:p>
            <a:pPr marL="0" indent="0">
              <a:buNone/>
            </a:pPr>
            <a:r>
              <a:rPr lang="cs-CZ" sz="3600" b="1" dirty="0"/>
              <a:t>	 –</a:t>
            </a:r>
            <a:r>
              <a:rPr lang="cs-CZ" sz="3600" b="1" dirty="0" smtClean="0"/>
              <a:t> bledý, pobledlý = nezdravý, nemocný</a:t>
            </a:r>
          </a:p>
          <a:p>
            <a:r>
              <a:rPr lang="cs-CZ" sz="3600" b="1" dirty="0"/>
              <a:t>b</a:t>
            </a:r>
            <a:r>
              <a:rPr lang="cs-CZ" sz="3600" b="1" dirty="0" smtClean="0"/>
              <a:t>ílý – čistý, nevinný, nezkažený (člověk)</a:t>
            </a:r>
          </a:p>
          <a:p>
            <a:r>
              <a:rPr lang="cs-CZ" sz="3600" b="1" dirty="0"/>
              <a:t>b</a:t>
            </a:r>
            <a:r>
              <a:rPr lang="cs-CZ" sz="3600" b="1" dirty="0" smtClean="0"/>
              <a:t>ílé víno  (vs. červené víno /srbsky </a:t>
            </a:r>
            <a:r>
              <a:rPr lang="cs-CZ" sz="3600" b="1" dirty="0"/>
              <a:t>= </a:t>
            </a:r>
            <a:r>
              <a:rPr lang="cs-CZ" sz="3600" b="1" dirty="0" err="1" smtClean="0"/>
              <a:t>crno</a:t>
            </a:r>
            <a:r>
              <a:rPr lang="cs-CZ" sz="3600" b="1" dirty="0" smtClean="0"/>
              <a:t> vino „černé“)</a:t>
            </a:r>
          </a:p>
          <a:p>
            <a:r>
              <a:rPr lang="cs-CZ" sz="3600" b="1" dirty="0" smtClean="0"/>
              <a:t>„bílé límečky“ (úřednictvo)</a:t>
            </a:r>
          </a:p>
          <a:p>
            <a:r>
              <a:rPr lang="cs-CZ" sz="3600" b="1" dirty="0" smtClean="0"/>
              <a:t>„bílá místa“ – neznámá místa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776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Cílové entity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7200" dirty="0"/>
              <a:t>sníh, </a:t>
            </a:r>
            <a:r>
              <a:rPr lang="cs-CZ" sz="7200" dirty="0" smtClean="0"/>
              <a:t>křídla</a:t>
            </a:r>
            <a:r>
              <a:rPr lang="cs-CZ" sz="7200" dirty="0"/>
              <a:t>, peří</a:t>
            </a:r>
            <a:r>
              <a:rPr lang="cs-CZ" sz="7200" dirty="0" smtClean="0"/>
              <a:t>, chmýří, </a:t>
            </a:r>
            <a:r>
              <a:rPr lang="cs-CZ" sz="7200" dirty="0"/>
              <a:t>mlha, </a:t>
            </a:r>
            <a:r>
              <a:rPr lang="cs-CZ" sz="7200" dirty="0" smtClean="0"/>
              <a:t>nebe, andělé</a:t>
            </a:r>
            <a:endParaRPr lang="cs-CZ" sz="7200" dirty="0"/>
          </a:p>
        </p:txBody>
      </p:sp>
    </p:spTree>
    <p:extLst>
      <p:ext uri="{BB962C8B-B14F-4D97-AF65-F5344CB8AC3E}">
        <p14:creationId xmlns:p14="http://schemas.microsoft.com/office/powerpoint/2010/main" val="48988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9998"/>
          </a:xfrm>
        </p:spPr>
        <p:txBody>
          <a:bodyPr/>
          <a:lstStyle/>
          <a:p>
            <a:r>
              <a:rPr lang="cs-CZ" dirty="0" smtClean="0"/>
              <a:t>Polský překlad 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84555" y="1165124"/>
            <a:ext cx="10407445" cy="55306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600" i="1" dirty="0" smtClean="0"/>
              <a:t>			</a:t>
            </a:r>
            <a:r>
              <a:rPr lang="cs-CZ" sz="3600" i="1" dirty="0" err="1" smtClean="0"/>
              <a:t>śnieg</a:t>
            </a:r>
            <a:endParaRPr lang="cs-CZ" sz="3600" i="1" dirty="0" smtClean="0"/>
          </a:p>
          <a:p>
            <a:pPr marL="0" indent="0">
              <a:buNone/>
            </a:pPr>
            <a:r>
              <a:rPr lang="cs-CZ" sz="3600" b="1" dirty="0" err="1" smtClean="0"/>
              <a:t>biel</a:t>
            </a:r>
            <a:endParaRPr lang="cs-CZ" sz="3600" b="1" dirty="0" smtClean="0"/>
          </a:p>
          <a:p>
            <a:pPr marL="0" indent="0">
              <a:buNone/>
            </a:pPr>
            <a:r>
              <a:rPr lang="cs-CZ" sz="3600" b="1" dirty="0" err="1"/>
              <a:t>u</a:t>
            </a:r>
            <a:r>
              <a:rPr lang="cs-CZ" sz="3600" b="1" dirty="0" err="1" smtClean="0"/>
              <a:t>traconego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raju</a:t>
            </a:r>
            <a:endParaRPr lang="cs-CZ" sz="3600" b="1" dirty="0" smtClean="0"/>
          </a:p>
          <a:p>
            <a:pPr marL="0" indent="0">
              <a:buNone/>
            </a:pPr>
            <a:r>
              <a:rPr lang="cs-CZ" sz="3600" b="1" dirty="0" err="1"/>
              <a:t>p</a:t>
            </a:r>
            <a:r>
              <a:rPr lang="cs-CZ" sz="3600" b="1" dirty="0" err="1" smtClean="0"/>
              <a:t>ada</a:t>
            </a:r>
            <a:r>
              <a:rPr lang="cs-CZ" sz="3600" b="1" dirty="0" smtClean="0"/>
              <a:t> na </a:t>
            </a:r>
            <a:r>
              <a:rPr lang="cs-CZ" sz="3600" b="1" dirty="0" err="1" smtClean="0"/>
              <a:t>moją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głowę</a:t>
            </a:r>
            <a:endParaRPr lang="cs-CZ" sz="3600" b="1" dirty="0" smtClean="0"/>
          </a:p>
          <a:p>
            <a:pPr marL="0" indent="0">
              <a:buNone/>
            </a:pPr>
            <a:endParaRPr lang="cs-CZ" sz="3600" b="1" dirty="0"/>
          </a:p>
          <a:p>
            <a:pPr marL="0" indent="0">
              <a:buNone/>
            </a:pPr>
            <a:r>
              <a:rPr lang="cs-CZ" sz="3600" b="1" dirty="0" err="1"/>
              <a:t>s</a:t>
            </a:r>
            <a:r>
              <a:rPr lang="cs-CZ" sz="3600" b="1" dirty="0" err="1" smtClean="0"/>
              <a:t>toję</a:t>
            </a:r>
            <a:endParaRPr lang="cs-CZ" sz="3600" b="1" dirty="0" smtClean="0"/>
          </a:p>
          <a:p>
            <a:pPr marL="0" indent="0">
              <a:buNone/>
            </a:pPr>
            <a:r>
              <a:rPr lang="cs-CZ" sz="3600" b="1" dirty="0"/>
              <a:t>p</a:t>
            </a:r>
            <a:r>
              <a:rPr lang="cs-CZ" sz="3600" b="1" dirty="0" smtClean="0"/>
              <a:t>uch </a:t>
            </a:r>
            <a:r>
              <a:rPr lang="cs-CZ" sz="3600" b="1" dirty="0" err="1" smtClean="0"/>
              <a:t>anielski</a:t>
            </a:r>
            <a:endParaRPr lang="cs-CZ" sz="3600" b="1" dirty="0" smtClean="0"/>
          </a:p>
          <a:p>
            <a:pPr marL="0" indent="0">
              <a:buNone/>
            </a:pPr>
            <a:r>
              <a:rPr lang="cs-CZ" sz="3600" b="1" dirty="0" err="1" smtClean="0"/>
              <a:t>roztapiam</a:t>
            </a:r>
            <a:r>
              <a:rPr lang="cs-CZ" sz="3600" b="1" dirty="0" smtClean="0"/>
              <a:t> na </a:t>
            </a:r>
            <a:r>
              <a:rPr lang="cs-CZ" sz="3600" b="1" dirty="0" err="1" smtClean="0"/>
              <a:t>języku</a:t>
            </a:r>
            <a:endParaRPr lang="cs-CZ" sz="3600" b="1" dirty="0" smtClean="0"/>
          </a:p>
          <a:p>
            <a:pPr marL="0" indent="0">
              <a:buNone/>
            </a:pPr>
            <a:r>
              <a:rPr lang="cs-CZ" sz="3600" dirty="0" smtClean="0"/>
              <a:t>         = č.: „chmýří, prachové peří rozpouštím na jazyku“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6787750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5995"/>
          </a:xfrm>
        </p:spPr>
        <p:txBody>
          <a:bodyPr/>
          <a:lstStyle/>
          <a:p>
            <a:r>
              <a:rPr lang="cs-CZ" dirty="0" smtClean="0"/>
              <a:t>Polský překlad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75840" y="1341120"/>
            <a:ext cx="9537618" cy="5344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i="1" dirty="0" smtClean="0"/>
              <a:t>			</a:t>
            </a:r>
            <a:r>
              <a:rPr lang="cs-CZ" sz="3600" i="1" dirty="0" err="1" smtClean="0"/>
              <a:t>śnieg</a:t>
            </a:r>
            <a:endParaRPr lang="cs-CZ" sz="3600" i="1" dirty="0" smtClean="0"/>
          </a:p>
          <a:p>
            <a:pPr marL="0" indent="0">
              <a:buNone/>
            </a:pPr>
            <a:r>
              <a:rPr lang="cs-CZ" sz="4000" b="1" dirty="0" err="1" smtClean="0"/>
              <a:t>biel</a:t>
            </a:r>
            <a:endParaRPr lang="cs-CZ" sz="4000" b="1" dirty="0" smtClean="0"/>
          </a:p>
          <a:p>
            <a:pPr marL="0" indent="0">
              <a:buNone/>
            </a:pPr>
            <a:r>
              <a:rPr lang="cs-CZ" sz="4000" b="1" dirty="0" err="1"/>
              <a:t>u</a:t>
            </a:r>
            <a:r>
              <a:rPr lang="cs-CZ" sz="4000" b="1" dirty="0" err="1" smtClean="0"/>
              <a:t>traconego</a:t>
            </a:r>
            <a:r>
              <a:rPr lang="cs-CZ" sz="4000" b="1" dirty="0" smtClean="0"/>
              <a:t> </a:t>
            </a:r>
            <a:r>
              <a:rPr lang="cs-CZ" sz="4000" b="1" dirty="0" err="1" smtClean="0"/>
              <a:t>raju</a:t>
            </a:r>
            <a:endParaRPr lang="cs-CZ" sz="4000" b="1" dirty="0" smtClean="0"/>
          </a:p>
          <a:p>
            <a:pPr marL="0" indent="0">
              <a:buNone/>
            </a:pPr>
            <a:r>
              <a:rPr lang="cs-CZ" sz="4000" b="1" dirty="0" err="1"/>
              <a:t>p</a:t>
            </a:r>
            <a:r>
              <a:rPr lang="cs-CZ" sz="4000" b="1" dirty="0" err="1" smtClean="0"/>
              <a:t>ada</a:t>
            </a:r>
            <a:r>
              <a:rPr lang="cs-CZ" sz="4000" b="1" dirty="0" smtClean="0"/>
              <a:t> na </a:t>
            </a:r>
            <a:r>
              <a:rPr lang="cs-CZ" sz="4000" b="1" dirty="0" err="1" smtClean="0"/>
              <a:t>moją</a:t>
            </a:r>
            <a:r>
              <a:rPr lang="cs-CZ" sz="4000" b="1" dirty="0" smtClean="0"/>
              <a:t> </a:t>
            </a:r>
            <a:r>
              <a:rPr lang="cs-CZ" sz="4000" b="1" dirty="0" err="1" smtClean="0"/>
              <a:t>głowę</a:t>
            </a:r>
            <a:endParaRPr lang="cs-CZ" sz="4000" b="1" dirty="0" smtClean="0"/>
          </a:p>
          <a:p>
            <a:pPr marL="0" indent="0">
              <a:buNone/>
            </a:pPr>
            <a:endParaRPr lang="cs-CZ" sz="4000" b="1" dirty="0"/>
          </a:p>
          <a:p>
            <a:pPr marL="0" indent="0">
              <a:buNone/>
            </a:pPr>
            <a:r>
              <a:rPr lang="cs-CZ" sz="4000" b="1" dirty="0" err="1"/>
              <a:t>s</a:t>
            </a:r>
            <a:r>
              <a:rPr lang="cs-CZ" sz="4000" b="1" dirty="0" err="1" smtClean="0"/>
              <a:t>toję</a:t>
            </a:r>
            <a:endParaRPr lang="cs-CZ" sz="4000" b="1" dirty="0" smtClean="0"/>
          </a:p>
          <a:p>
            <a:pPr marL="0" indent="0">
              <a:buNone/>
            </a:pPr>
            <a:r>
              <a:rPr lang="cs-CZ" sz="4000" b="1" dirty="0" err="1" smtClean="0"/>
              <a:t>usta</a:t>
            </a:r>
            <a:r>
              <a:rPr lang="cs-CZ" sz="4000" b="1" dirty="0" smtClean="0"/>
              <a:t> </a:t>
            </a:r>
            <a:r>
              <a:rPr lang="cs-CZ" sz="4000" b="1" dirty="0" err="1" smtClean="0"/>
              <a:t>otwarte</a:t>
            </a:r>
            <a:endParaRPr lang="cs-CZ" sz="4000" b="1" dirty="0" smtClean="0"/>
          </a:p>
          <a:p>
            <a:pPr marL="0" indent="0">
              <a:buNone/>
            </a:pPr>
            <a:r>
              <a:rPr lang="cs-CZ" sz="4000" b="1" dirty="0" err="1" smtClean="0">
                <a:solidFill>
                  <a:srgbClr val="FF0000"/>
                </a:solidFill>
              </a:rPr>
              <a:t>tonę</a:t>
            </a:r>
            <a:r>
              <a:rPr lang="cs-CZ" sz="4000" b="1" dirty="0" smtClean="0">
                <a:solidFill>
                  <a:srgbClr val="FF0000"/>
                </a:solidFill>
              </a:rPr>
              <a:t> w </a:t>
            </a:r>
            <a:r>
              <a:rPr lang="cs-CZ" sz="4000" b="1" dirty="0" err="1" smtClean="0">
                <a:solidFill>
                  <a:srgbClr val="FF0000"/>
                </a:solidFill>
              </a:rPr>
              <a:t>śniegu</a:t>
            </a:r>
            <a:r>
              <a:rPr lang="cs-CZ" sz="4000" b="1" dirty="0" smtClean="0">
                <a:solidFill>
                  <a:srgbClr val="FF0000"/>
                </a:solidFill>
              </a:rPr>
              <a:t> </a:t>
            </a:r>
            <a:r>
              <a:rPr lang="cs-CZ" sz="4000" b="1" dirty="0" smtClean="0"/>
              <a:t>	    </a:t>
            </a:r>
            <a:r>
              <a:rPr lang="cs-CZ" sz="4000" dirty="0" smtClean="0"/>
              <a:t>= č. „topím se ve sněhu“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105918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008993"/>
            <a:ext cx="10515600" cy="1245476"/>
          </a:xfrm>
        </p:spPr>
        <p:txBody>
          <a:bodyPr>
            <a:normAutofit fontScale="90000"/>
          </a:bodyPr>
          <a:lstStyle/>
          <a:p>
            <a:pPr algn="ctr"/>
            <a:r>
              <a:rPr lang="cs-CZ" sz="8000" b="1" dirty="0"/>
              <a:t>Černá gramatika</a:t>
            </a:r>
            <a:br>
              <a:rPr lang="cs-CZ" sz="8000" b="1" dirty="0"/>
            </a:br>
            <a:endParaRPr lang="cs-CZ" sz="8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758965"/>
            <a:ext cx="10515600" cy="341799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8000" b="1" dirty="0"/>
              <a:t>j</a:t>
            </a:r>
            <a:r>
              <a:rPr lang="cs-CZ" sz="8000" b="1" dirty="0" smtClean="0"/>
              <a:t>á   my</a:t>
            </a:r>
          </a:p>
          <a:p>
            <a:pPr marL="0" indent="0" algn="ctr">
              <a:buNone/>
            </a:pPr>
            <a:r>
              <a:rPr lang="cs-CZ" sz="8000" b="1" dirty="0"/>
              <a:t>t</a:t>
            </a:r>
            <a:r>
              <a:rPr lang="cs-CZ" sz="8000" b="1" dirty="0" smtClean="0"/>
              <a:t>y   </a:t>
            </a:r>
            <a:r>
              <a:rPr lang="cs-CZ" sz="8000" b="1" dirty="0" err="1" smtClean="0"/>
              <a:t>fus</a:t>
            </a:r>
            <a:endParaRPr lang="cs-CZ" sz="8000" b="1" dirty="0" smtClean="0"/>
          </a:p>
          <a:p>
            <a:pPr marL="0" indent="0" algn="ctr">
              <a:buNone/>
            </a:pPr>
            <a:r>
              <a:rPr lang="cs-CZ" sz="8000" b="1" dirty="0" err="1"/>
              <a:t>s</a:t>
            </a:r>
            <a:r>
              <a:rPr lang="cs-CZ" sz="8000" b="1" dirty="0" err="1" smtClean="0"/>
              <a:t>k</a:t>
            </a:r>
            <a:r>
              <a:rPr lang="cs-CZ" sz="8000" b="1" dirty="0" smtClean="0"/>
              <a:t>   ony</a:t>
            </a:r>
            <a:endParaRPr lang="cs-CZ" sz="8000" b="1" dirty="0"/>
          </a:p>
        </p:txBody>
      </p:sp>
    </p:spTree>
    <p:extLst>
      <p:ext uri="{BB962C8B-B14F-4D97-AF65-F5344CB8AC3E}">
        <p14:creationId xmlns:p14="http://schemas.microsoft.com/office/powerpoint/2010/main" val="236864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Nadpis 1"/>
          <p:cNvSpPr>
            <a:spLocks noGrp="1"/>
          </p:cNvSpPr>
          <p:nvPr>
            <p:ph type="title"/>
          </p:nvPr>
        </p:nvSpPr>
        <p:spPr>
          <a:xfrm>
            <a:off x="447040" y="404813"/>
            <a:ext cx="9917748" cy="631508"/>
          </a:xfrm>
        </p:spPr>
        <p:txBody>
          <a:bodyPr>
            <a:noAutofit/>
          </a:bodyPr>
          <a:lstStyle/>
          <a:p>
            <a:r>
              <a:rPr lang="cs-CZ" altLang="cs-CZ" sz="3200" dirty="0" smtClean="0"/>
              <a:t>Anglický překlad</a:t>
            </a:r>
            <a:endParaRPr lang="cs-CZ" altLang="cs-CZ" sz="3200" dirty="0"/>
          </a:p>
        </p:txBody>
      </p:sp>
      <p:sp>
        <p:nvSpPr>
          <p:cNvPr id="56323" name="Zástupný symbol pro obsah 2"/>
          <p:cNvSpPr>
            <a:spLocks noGrp="1"/>
          </p:cNvSpPr>
          <p:nvPr>
            <p:ph idx="1"/>
          </p:nvPr>
        </p:nvSpPr>
        <p:spPr>
          <a:xfrm>
            <a:off x="1032387" y="894080"/>
            <a:ext cx="10722078" cy="575056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altLang="cs-CZ" sz="4000" b="1" dirty="0" smtClean="0"/>
              <a:t>			</a:t>
            </a:r>
            <a:r>
              <a:rPr lang="cs-CZ" altLang="cs-CZ" sz="3600" b="1" i="1" dirty="0" err="1" smtClean="0"/>
              <a:t>snow</a:t>
            </a:r>
            <a:endParaRPr lang="cs-CZ" altLang="cs-CZ" sz="3600" b="1" i="1" dirty="0" smtClean="0"/>
          </a:p>
          <a:p>
            <a:pPr marL="0" indent="0">
              <a:buNone/>
            </a:pPr>
            <a:endParaRPr lang="cs-CZ" altLang="cs-CZ" sz="4000" b="1" i="1" dirty="0" smtClean="0"/>
          </a:p>
          <a:p>
            <a:pPr marL="0" indent="0">
              <a:buNone/>
            </a:pPr>
            <a:r>
              <a:rPr lang="cs-CZ" altLang="cs-CZ" sz="4000" b="1" dirty="0" err="1" smtClean="0"/>
              <a:t>whiteness</a:t>
            </a:r>
            <a:endParaRPr lang="cs-CZ" altLang="cs-CZ" sz="4000" b="1" dirty="0"/>
          </a:p>
          <a:p>
            <a:pPr marL="0" indent="0">
              <a:buNone/>
            </a:pPr>
            <a:r>
              <a:rPr lang="cs-CZ" altLang="cs-CZ" sz="4000" b="1" dirty="0" err="1"/>
              <a:t>of</a:t>
            </a:r>
            <a:r>
              <a:rPr lang="cs-CZ" altLang="cs-CZ" sz="4000" b="1" dirty="0"/>
              <a:t> </a:t>
            </a:r>
            <a:r>
              <a:rPr lang="cs-CZ" altLang="cs-CZ" sz="4000" b="1" dirty="0" err="1"/>
              <a:t>the</a:t>
            </a:r>
            <a:r>
              <a:rPr lang="cs-CZ" altLang="cs-CZ" sz="4000" b="1" dirty="0"/>
              <a:t> </a:t>
            </a:r>
            <a:r>
              <a:rPr lang="cs-CZ" altLang="cs-CZ" sz="4000" b="1" dirty="0" err="1"/>
              <a:t>paradise</a:t>
            </a:r>
            <a:r>
              <a:rPr lang="cs-CZ" altLang="cs-CZ" sz="4000" b="1" dirty="0"/>
              <a:t> </a:t>
            </a:r>
            <a:r>
              <a:rPr lang="cs-CZ" altLang="cs-CZ" sz="4000" b="1" dirty="0" err="1"/>
              <a:t>lost</a:t>
            </a:r>
            <a:endParaRPr lang="cs-CZ" altLang="cs-CZ" sz="4000" b="1" dirty="0"/>
          </a:p>
          <a:p>
            <a:pPr marL="0" indent="0">
              <a:buNone/>
            </a:pPr>
            <a:r>
              <a:rPr lang="cs-CZ" altLang="cs-CZ" sz="4000" b="1" dirty="0" err="1"/>
              <a:t>falls</a:t>
            </a:r>
            <a:r>
              <a:rPr lang="cs-CZ" altLang="cs-CZ" sz="4000" b="1" dirty="0"/>
              <a:t> on my </a:t>
            </a:r>
            <a:r>
              <a:rPr lang="cs-CZ" altLang="cs-CZ" sz="4000" b="1" dirty="0" err="1"/>
              <a:t>head</a:t>
            </a:r>
            <a:endParaRPr lang="cs-CZ" altLang="cs-CZ" sz="4000" b="1" dirty="0"/>
          </a:p>
          <a:p>
            <a:pPr marL="0" indent="0">
              <a:buNone/>
            </a:pPr>
            <a:r>
              <a:rPr lang="cs-CZ" altLang="cs-CZ" sz="4000" b="1" dirty="0"/>
              <a:t> </a:t>
            </a:r>
          </a:p>
          <a:p>
            <a:pPr marL="0" indent="0">
              <a:buNone/>
            </a:pPr>
            <a:r>
              <a:rPr lang="cs-CZ" altLang="cs-CZ" sz="4000" b="1" dirty="0"/>
              <a:t>I </a:t>
            </a:r>
            <a:r>
              <a:rPr lang="cs-CZ" altLang="cs-CZ" sz="4000" b="1" dirty="0" err="1"/>
              <a:t>stand</a:t>
            </a:r>
            <a:endParaRPr lang="cs-CZ" altLang="cs-CZ" sz="4000" b="1" dirty="0"/>
          </a:p>
          <a:p>
            <a:pPr marL="0" indent="0">
              <a:buNone/>
            </a:pPr>
            <a:r>
              <a:rPr lang="cs-CZ" altLang="cs-CZ" sz="4000" b="1" dirty="0" err="1"/>
              <a:t>mouth</a:t>
            </a:r>
            <a:r>
              <a:rPr lang="cs-CZ" altLang="cs-CZ" sz="4000" b="1" dirty="0"/>
              <a:t> open</a:t>
            </a:r>
          </a:p>
          <a:p>
            <a:pPr marL="0" indent="0">
              <a:buNone/>
            </a:pPr>
            <a:r>
              <a:rPr lang="cs-CZ" altLang="cs-CZ" sz="4000" b="1" dirty="0" err="1">
                <a:solidFill>
                  <a:srgbClr val="FF0000"/>
                </a:solidFill>
              </a:rPr>
              <a:t>lungs</a:t>
            </a:r>
            <a:r>
              <a:rPr lang="cs-CZ" altLang="cs-CZ" sz="4000" b="1" dirty="0">
                <a:solidFill>
                  <a:srgbClr val="FF0000"/>
                </a:solidFill>
              </a:rPr>
              <a:t> </a:t>
            </a:r>
            <a:r>
              <a:rPr lang="cs-CZ" altLang="cs-CZ" sz="4000" b="1" dirty="0" err="1">
                <a:solidFill>
                  <a:srgbClr val="FF0000"/>
                </a:solidFill>
              </a:rPr>
              <a:t>filling</a:t>
            </a:r>
            <a:r>
              <a:rPr lang="cs-CZ" altLang="cs-CZ" sz="4000" b="1" dirty="0">
                <a:solidFill>
                  <a:srgbClr val="FF0000"/>
                </a:solidFill>
              </a:rPr>
              <a:t> </a:t>
            </a:r>
            <a:r>
              <a:rPr lang="cs-CZ" altLang="cs-CZ" sz="4000" b="1" dirty="0" err="1">
                <a:solidFill>
                  <a:srgbClr val="FF0000"/>
                </a:solidFill>
              </a:rPr>
              <a:t>with</a:t>
            </a:r>
            <a:r>
              <a:rPr lang="cs-CZ" altLang="cs-CZ" sz="4000" b="1" dirty="0">
                <a:solidFill>
                  <a:srgbClr val="FF0000"/>
                </a:solidFill>
              </a:rPr>
              <a:t> </a:t>
            </a:r>
            <a:r>
              <a:rPr lang="cs-CZ" altLang="cs-CZ" sz="4000" b="1" dirty="0" err="1" smtClean="0">
                <a:solidFill>
                  <a:srgbClr val="FF0000"/>
                </a:solidFill>
              </a:rPr>
              <a:t>feathers</a:t>
            </a:r>
            <a:endParaRPr lang="cs-CZ" altLang="cs-CZ" sz="4000" b="1" dirty="0" smtClean="0">
              <a:solidFill>
                <a:srgbClr val="FF0000"/>
              </a:solidFill>
            </a:endParaRPr>
          </a:p>
          <a:p>
            <a:pPr marL="3657600" lvl="8" indent="0">
              <a:buNone/>
            </a:pPr>
            <a:r>
              <a:rPr lang="cs-CZ" altLang="cs-CZ" sz="3500" dirty="0" smtClean="0"/>
              <a:t>		= č.: „plíce naplněné peřím“</a:t>
            </a:r>
            <a:endParaRPr lang="cs-CZ" altLang="cs-CZ" sz="3500" dirty="0"/>
          </a:p>
        </p:txBody>
      </p:sp>
    </p:spTree>
    <p:extLst>
      <p:ext uri="{BB962C8B-B14F-4D97-AF65-F5344CB8AC3E}">
        <p14:creationId xmlns:p14="http://schemas.microsoft.com/office/powerpoint/2010/main" val="391539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Nadpis 1"/>
          <p:cNvSpPr>
            <a:spLocks noGrp="1"/>
          </p:cNvSpPr>
          <p:nvPr>
            <p:ph type="title"/>
          </p:nvPr>
        </p:nvSpPr>
        <p:spPr>
          <a:xfrm>
            <a:off x="838200" y="203201"/>
            <a:ext cx="3835400" cy="1076960"/>
          </a:xfrm>
        </p:spPr>
        <p:txBody>
          <a:bodyPr>
            <a:normAutofit/>
          </a:bodyPr>
          <a:lstStyle/>
          <a:p>
            <a:r>
              <a:rPr lang="cs-CZ" altLang="cs-CZ" sz="2800" dirty="0" smtClean="0"/>
              <a:t>Srbský překlad </a:t>
            </a:r>
            <a:endParaRPr lang="cs-CZ" altLang="cs-CZ" sz="2800" dirty="0"/>
          </a:p>
        </p:txBody>
      </p:sp>
      <p:sp>
        <p:nvSpPr>
          <p:cNvPr id="58371" name="Zástupný symbol pro obsah 2"/>
          <p:cNvSpPr>
            <a:spLocks noGrp="1"/>
          </p:cNvSpPr>
          <p:nvPr>
            <p:ph idx="1"/>
          </p:nvPr>
        </p:nvSpPr>
        <p:spPr>
          <a:xfrm>
            <a:off x="1519084" y="894080"/>
            <a:ext cx="10220632" cy="58016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CS" altLang="cs-CZ" b="1" i="1" dirty="0" smtClean="0"/>
              <a:t>			</a:t>
            </a:r>
            <a:r>
              <a:rPr lang="sr-Latn-CS" altLang="cs-CZ" sz="3200" b="1" i="1" dirty="0" smtClean="0"/>
              <a:t>sneg</a:t>
            </a:r>
          </a:p>
          <a:p>
            <a:pPr marL="0" indent="0">
              <a:buNone/>
            </a:pPr>
            <a:r>
              <a:rPr lang="sr-Latn-CS" altLang="cs-CZ" sz="4000" b="1" dirty="0" smtClean="0"/>
              <a:t>belina</a:t>
            </a:r>
            <a:endParaRPr lang="cs-CZ" altLang="cs-CZ" sz="4000" b="1" dirty="0"/>
          </a:p>
          <a:p>
            <a:pPr marL="0" indent="0">
              <a:buNone/>
            </a:pPr>
            <a:r>
              <a:rPr lang="sr-Latn-CS" altLang="cs-CZ" sz="4000" b="1" dirty="0"/>
              <a:t>izgubljenog raja</a:t>
            </a:r>
            <a:endParaRPr lang="cs-CZ" altLang="cs-CZ" sz="4000" b="1" dirty="0"/>
          </a:p>
          <a:p>
            <a:pPr marL="0" indent="0">
              <a:buNone/>
            </a:pPr>
            <a:r>
              <a:rPr lang="sr-Latn-CS" altLang="cs-CZ" sz="4000" b="1" dirty="0"/>
              <a:t>pada na moju glavu</a:t>
            </a:r>
            <a:endParaRPr lang="cs-CZ" altLang="cs-CZ" sz="4000" b="1" dirty="0"/>
          </a:p>
          <a:p>
            <a:pPr marL="0" indent="0">
              <a:buNone/>
            </a:pPr>
            <a:r>
              <a:rPr lang="sr-Latn-CS" altLang="cs-CZ" sz="4000" b="1" dirty="0"/>
              <a:t> </a:t>
            </a:r>
            <a:endParaRPr lang="cs-CZ" altLang="cs-CZ" sz="4000" b="1" dirty="0"/>
          </a:p>
          <a:p>
            <a:pPr marL="0" indent="0">
              <a:buNone/>
            </a:pPr>
            <a:r>
              <a:rPr lang="sr-Latn-CS" altLang="cs-CZ" sz="4000" b="1" dirty="0"/>
              <a:t>stojim</a:t>
            </a:r>
            <a:endParaRPr lang="cs-CZ" altLang="cs-CZ" sz="4000" b="1" dirty="0"/>
          </a:p>
          <a:p>
            <a:pPr marL="0" indent="0">
              <a:buNone/>
            </a:pPr>
            <a:r>
              <a:rPr lang="sr-Latn-CS" altLang="cs-CZ" sz="4000" b="1" dirty="0"/>
              <a:t>otvorenih usta</a:t>
            </a:r>
            <a:endParaRPr lang="cs-CZ" altLang="cs-CZ" sz="4000" b="1" dirty="0"/>
          </a:p>
          <a:p>
            <a:pPr marL="0" indent="0">
              <a:buNone/>
            </a:pPr>
            <a:r>
              <a:rPr lang="sr-Latn-CS" altLang="cs-CZ" sz="4000" b="1" dirty="0">
                <a:solidFill>
                  <a:srgbClr val="FF0000"/>
                </a:solidFill>
              </a:rPr>
              <a:t>davim se </a:t>
            </a:r>
            <a:r>
              <a:rPr lang="sr-Latn-CS" altLang="cs-CZ" sz="4000" b="1" dirty="0" smtClean="0">
                <a:solidFill>
                  <a:srgbClr val="FF0000"/>
                </a:solidFill>
              </a:rPr>
              <a:t>anđelčićima</a:t>
            </a:r>
          </a:p>
          <a:p>
            <a:pPr marL="0" indent="0">
              <a:buNone/>
            </a:pPr>
            <a:r>
              <a:rPr lang="sr-Latn-CS" altLang="cs-CZ" sz="4000" b="1" dirty="0">
                <a:solidFill>
                  <a:srgbClr val="FF0000"/>
                </a:solidFill>
              </a:rPr>
              <a:t>	</a:t>
            </a:r>
            <a:r>
              <a:rPr lang="sr-Latn-CS" altLang="cs-CZ" sz="4000" b="1" dirty="0" smtClean="0">
                <a:solidFill>
                  <a:srgbClr val="FF0000"/>
                </a:solidFill>
              </a:rPr>
              <a:t>			</a:t>
            </a:r>
            <a:r>
              <a:rPr lang="sr-Latn-CS" altLang="cs-CZ" sz="4000" dirty="0" smtClean="0"/>
              <a:t>= </a:t>
            </a:r>
            <a:r>
              <a:rPr lang="sr-Latn-CS" altLang="cs-CZ" sz="3600" dirty="0" smtClean="0"/>
              <a:t>č.: „zalykám se andělíčky“</a:t>
            </a:r>
            <a:r>
              <a:rPr lang="sr-Latn-CS" altLang="cs-CZ" sz="3600" dirty="0" smtClean="0">
                <a:solidFill>
                  <a:srgbClr val="FF0000"/>
                </a:solidFill>
              </a:rPr>
              <a:t> </a:t>
            </a:r>
            <a:endParaRPr lang="cs-CZ" altLang="cs-CZ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38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5995"/>
          </a:xfrm>
        </p:spPr>
        <p:txBody>
          <a:bodyPr/>
          <a:lstStyle/>
          <a:p>
            <a:r>
              <a:rPr lang="cs-CZ" dirty="0" smtClean="0"/>
              <a:t>Polský překlad III.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71040" y="1341120"/>
            <a:ext cx="9382760" cy="53441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3600" i="1" dirty="0" smtClean="0"/>
              <a:t>			</a:t>
            </a:r>
            <a:r>
              <a:rPr lang="cs-CZ" sz="3600" i="1" dirty="0" err="1" smtClean="0"/>
              <a:t>śnieg</a:t>
            </a:r>
            <a:endParaRPr lang="cs-CZ" sz="3600" i="1" dirty="0" smtClean="0"/>
          </a:p>
          <a:p>
            <a:pPr marL="0" indent="0">
              <a:buNone/>
            </a:pPr>
            <a:r>
              <a:rPr lang="cs-CZ" sz="4000" b="1" dirty="0" err="1" smtClean="0"/>
              <a:t>biel</a:t>
            </a:r>
            <a:endParaRPr lang="cs-CZ" sz="4000" b="1" dirty="0" smtClean="0"/>
          </a:p>
          <a:p>
            <a:pPr marL="0" indent="0">
              <a:buNone/>
            </a:pPr>
            <a:r>
              <a:rPr lang="cs-CZ" sz="4000" b="1" dirty="0" err="1"/>
              <a:t>u</a:t>
            </a:r>
            <a:r>
              <a:rPr lang="cs-CZ" sz="4000" b="1" dirty="0" err="1" smtClean="0"/>
              <a:t>traconego</a:t>
            </a:r>
            <a:r>
              <a:rPr lang="cs-CZ" sz="4000" b="1" dirty="0" smtClean="0"/>
              <a:t> </a:t>
            </a:r>
            <a:r>
              <a:rPr lang="cs-CZ" sz="4000" b="1" dirty="0" err="1" smtClean="0"/>
              <a:t>raju</a:t>
            </a:r>
            <a:endParaRPr lang="cs-CZ" sz="4000" b="1" dirty="0" smtClean="0"/>
          </a:p>
          <a:p>
            <a:pPr marL="0" indent="0">
              <a:buNone/>
            </a:pPr>
            <a:r>
              <a:rPr lang="cs-CZ" sz="4000" b="1" dirty="0" err="1"/>
              <a:t>p</a:t>
            </a:r>
            <a:r>
              <a:rPr lang="cs-CZ" sz="4000" b="1" dirty="0" err="1" smtClean="0"/>
              <a:t>ada</a:t>
            </a:r>
            <a:r>
              <a:rPr lang="cs-CZ" sz="4000" b="1" dirty="0" smtClean="0"/>
              <a:t> na </a:t>
            </a:r>
            <a:r>
              <a:rPr lang="cs-CZ" sz="4000" b="1" dirty="0" err="1" smtClean="0"/>
              <a:t>moją</a:t>
            </a:r>
            <a:r>
              <a:rPr lang="cs-CZ" sz="4000" b="1" dirty="0" smtClean="0"/>
              <a:t> </a:t>
            </a:r>
            <a:r>
              <a:rPr lang="cs-CZ" sz="4000" b="1" dirty="0" err="1" smtClean="0"/>
              <a:t>głowę</a:t>
            </a:r>
            <a:endParaRPr lang="cs-CZ" sz="4000" b="1" dirty="0" smtClean="0"/>
          </a:p>
          <a:p>
            <a:pPr marL="0" indent="0">
              <a:buNone/>
            </a:pPr>
            <a:endParaRPr lang="cs-CZ" sz="4000" b="1" dirty="0"/>
          </a:p>
          <a:p>
            <a:pPr marL="0" indent="0">
              <a:buNone/>
            </a:pPr>
            <a:r>
              <a:rPr lang="cs-CZ" sz="4000" b="1" dirty="0" err="1"/>
              <a:t>s</a:t>
            </a:r>
            <a:r>
              <a:rPr lang="cs-CZ" sz="4000" b="1" dirty="0" err="1" smtClean="0"/>
              <a:t>toję</a:t>
            </a:r>
            <a:endParaRPr lang="cs-CZ" sz="4000" b="1" dirty="0" smtClean="0"/>
          </a:p>
          <a:p>
            <a:pPr marL="0" indent="0">
              <a:buNone/>
            </a:pPr>
            <a:r>
              <a:rPr lang="cs-CZ" sz="4000" b="1" dirty="0" err="1" smtClean="0"/>
              <a:t>usta</a:t>
            </a:r>
            <a:r>
              <a:rPr lang="cs-CZ" sz="4000" b="1" dirty="0" smtClean="0"/>
              <a:t> </a:t>
            </a:r>
            <a:r>
              <a:rPr lang="cs-CZ" sz="4000" b="1" dirty="0" err="1" smtClean="0"/>
              <a:t>otwarte</a:t>
            </a:r>
            <a:endParaRPr lang="cs-CZ" sz="4000" b="1" dirty="0" smtClean="0"/>
          </a:p>
          <a:p>
            <a:pPr marL="0" indent="0">
              <a:buNone/>
            </a:pPr>
            <a:r>
              <a:rPr lang="cs-CZ" sz="4000" b="1" dirty="0" err="1" smtClean="0">
                <a:solidFill>
                  <a:srgbClr val="FF0000"/>
                </a:solidFill>
              </a:rPr>
              <a:t>nasiąkam</a:t>
            </a:r>
            <a:r>
              <a:rPr lang="cs-CZ" sz="4000" b="1" dirty="0" smtClean="0">
                <a:solidFill>
                  <a:srgbClr val="FF0000"/>
                </a:solidFill>
              </a:rPr>
              <a:t> </a:t>
            </a:r>
            <a:r>
              <a:rPr lang="cs-CZ" sz="4000" b="1" dirty="0" err="1" smtClean="0">
                <a:solidFill>
                  <a:srgbClr val="FF0000"/>
                </a:solidFill>
              </a:rPr>
              <a:t>niebem</a:t>
            </a:r>
            <a:r>
              <a:rPr lang="cs-CZ" sz="4000" b="1" dirty="0" smtClean="0">
                <a:solidFill>
                  <a:srgbClr val="FF0000"/>
                </a:solidFill>
              </a:rPr>
              <a:t> </a:t>
            </a:r>
            <a:r>
              <a:rPr lang="cs-CZ" sz="4000" b="1" dirty="0" smtClean="0"/>
              <a:t>	</a:t>
            </a:r>
          </a:p>
          <a:p>
            <a:pPr marL="0" indent="0">
              <a:buNone/>
            </a:pPr>
            <a:r>
              <a:rPr lang="cs-CZ" sz="4000" b="1" dirty="0"/>
              <a:t>	</a:t>
            </a:r>
            <a:r>
              <a:rPr lang="cs-CZ" sz="4000" b="1" dirty="0" smtClean="0"/>
              <a:t>				</a:t>
            </a:r>
            <a:r>
              <a:rPr lang="cs-CZ" sz="4000" dirty="0" smtClean="0"/>
              <a:t>    = č. „nasakuji nebem“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520651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182413"/>
            <a:ext cx="10515600" cy="1072055"/>
          </a:xfrm>
        </p:spPr>
        <p:txBody>
          <a:bodyPr>
            <a:normAutofit fontScale="90000"/>
          </a:bodyPr>
          <a:lstStyle/>
          <a:p>
            <a:pPr algn="ctr"/>
            <a:r>
              <a:rPr lang="cs-CZ" sz="8000" b="1" dirty="0"/>
              <a:t>Osobní zájmena v češtině</a:t>
            </a:r>
            <a:br>
              <a:rPr lang="cs-CZ" sz="8000" b="1" dirty="0"/>
            </a:br>
            <a:endParaRPr lang="cs-CZ" sz="8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7654" y="2995448"/>
            <a:ext cx="11855669" cy="318151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8000" b="1" dirty="0"/>
              <a:t>j</a:t>
            </a:r>
            <a:r>
              <a:rPr lang="cs-CZ" sz="8000" b="1" dirty="0" smtClean="0"/>
              <a:t>á   my</a:t>
            </a:r>
          </a:p>
          <a:p>
            <a:pPr marL="0" indent="0" algn="ctr">
              <a:buNone/>
            </a:pPr>
            <a:r>
              <a:rPr lang="cs-CZ" sz="8000" b="1" dirty="0" smtClean="0"/>
              <a:t>ty    vy</a:t>
            </a:r>
          </a:p>
          <a:p>
            <a:pPr marL="0" indent="0" algn="ctr">
              <a:buNone/>
            </a:pPr>
            <a:r>
              <a:rPr lang="cs-CZ" sz="8000" b="1" dirty="0"/>
              <a:t>o</a:t>
            </a:r>
            <a:r>
              <a:rPr lang="cs-CZ" sz="8000" b="1" dirty="0" smtClean="0"/>
              <a:t>n, ona, ono   oni, ony, ona</a:t>
            </a:r>
            <a:endParaRPr lang="cs-CZ" sz="8000" b="1" dirty="0"/>
          </a:p>
        </p:txBody>
      </p:sp>
    </p:spTree>
    <p:extLst>
      <p:ext uri="{BB962C8B-B14F-4D97-AF65-F5344CB8AC3E}">
        <p14:creationId xmlns:p14="http://schemas.microsoft.com/office/powerpoint/2010/main" val="177231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008993"/>
            <a:ext cx="10515600" cy="1245476"/>
          </a:xfrm>
        </p:spPr>
        <p:txBody>
          <a:bodyPr>
            <a:normAutofit fontScale="90000"/>
          </a:bodyPr>
          <a:lstStyle/>
          <a:p>
            <a:pPr algn="ctr"/>
            <a:r>
              <a:rPr lang="cs-CZ" sz="8000" b="1" dirty="0"/>
              <a:t>Černá gramatika</a:t>
            </a:r>
            <a:br>
              <a:rPr lang="cs-CZ" sz="8000" b="1" dirty="0"/>
            </a:br>
            <a:endParaRPr lang="cs-CZ" sz="8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758965"/>
            <a:ext cx="10515600" cy="341799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8000" b="1" dirty="0"/>
              <a:t>j</a:t>
            </a:r>
            <a:r>
              <a:rPr lang="cs-CZ" sz="8000" b="1" dirty="0" smtClean="0"/>
              <a:t>á   my</a:t>
            </a:r>
          </a:p>
          <a:p>
            <a:pPr marL="0" indent="0" algn="ctr">
              <a:buNone/>
            </a:pPr>
            <a:r>
              <a:rPr lang="cs-CZ" sz="8000" b="1" dirty="0"/>
              <a:t>t</a:t>
            </a:r>
            <a:r>
              <a:rPr lang="cs-CZ" sz="8000" b="1" dirty="0" smtClean="0"/>
              <a:t>y   </a:t>
            </a:r>
            <a:r>
              <a:rPr lang="cs-CZ" sz="8000" b="1" dirty="0" err="1" smtClean="0"/>
              <a:t>fus</a:t>
            </a:r>
            <a:endParaRPr lang="cs-CZ" sz="8000" b="1" dirty="0" smtClean="0"/>
          </a:p>
          <a:p>
            <a:pPr marL="0" indent="0" algn="ctr">
              <a:buNone/>
            </a:pPr>
            <a:r>
              <a:rPr lang="cs-CZ" sz="8000" b="1" dirty="0" err="1"/>
              <a:t>s</a:t>
            </a:r>
            <a:r>
              <a:rPr lang="cs-CZ" sz="8000" b="1" dirty="0" err="1" smtClean="0"/>
              <a:t>k</a:t>
            </a:r>
            <a:r>
              <a:rPr lang="cs-CZ" sz="8000" b="1" dirty="0" smtClean="0"/>
              <a:t>   ony</a:t>
            </a:r>
            <a:endParaRPr lang="cs-CZ" sz="8000" b="1" dirty="0"/>
          </a:p>
        </p:txBody>
      </p:sp>
    </p:spTree>
    <p:extLst>
      <p:ext uri="{BB962C8B-B14F-4D97-AF65-F5344CB8AC3E}">
        <p14:creationId xmlns:p14="http://schemas.microsoft.com/office/powerpoint/2010/main" val="209457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008993"/>
            <a:ext cx="10515600" cy="1245476"/>
          </a:xfrm>
        </p:spPr>
        <p:txBody>
          <a:bodyPr>
            <a:normAutofit fontScale="90000"/>
          </a:bodyPr>
          <a:lstStyle/>
          <a:p>
            <a:pPr algn="ctr"/>
            <a:r>
              <a:rPr lang="cs-CZ" sz="8000" b="1" dirty="0"/>
              <a:t/>
            </a:r>
            <a:br>
              <a:rPr lang="cs-CZ" sz="8000" b="1" dirty="0"/>
            </a:br>
            <a:endParaRPr lang="cs-CZ" sz="8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758965"/>
            <a:ext cx="10515600" cy="341799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8000" b="1" dirty="0" smtClean="0"/>
              <a:t>jámy</a:t>
            </a:r>
          </a:p>
          <a:p>
            <a:pPr marL="0" indent="0" algn="ctr">
              <a:buNone/>
            </a:pPr>
            <a:r>
              <a:rPr lang="cs-CZ" sz="8000" b="1" dirty="0" smtClean="0"/>
              <a:t>tyfus</a:t>
            </a:r>
          </a:p>
          <a:p>
            <a:pPr marL="0" indent="0" algn="ctr">
              <a:buNone/>
            </a:pPr>
            <a:r>
              <a:rPr lang="cs-CZ" sz="8000" b="1" dirty="0" smtClean="0"/>
              <a:t>skony</a:t>
            </a:r>
            <a:endParaRPr lang="cs-CZ" sz="8000" b="1" dirty="0"/>
          </a:p>
        </p:txBody>
      </p:sp>
    </p:spTree>
    <p:extLst>
      <p:ext uri="{BB962C8B-B14F-4D97-AF65-F5344CB8AC3E}">
        <p14:creationId xmlns:p14="http://schemas.microsoft.com/office/powerpoint/2010/main" val="262176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„černá“ 	- 	výběrový </a:t>
            </a:r>
            <a:r>
              <a:rPr lang="cs-CZ" dirty="0"/>
              <a:t>výskyt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Černý mrak, černý les, Černá Hora, černá chodba</a:t>
            </a:r>
          </a:p>
          <a:p>
            <a:r>
              <a:rPr lang="cs-CZ" b="1" dirty="0" smtClean="0"/>
              <a:t>Černé oči, černé ruce, černá barva</a:t>
            </a:r>
          </a:p>
          <a:p>
            <a:r>
              <a:rPr lang="cs-CZ" b="1" dirty="0" smtClean="0"/>
              <a:t>Černá ovce</a:t>
            </a:r>
          </a:p>
          <a:p>
            <a:r>
              <a:rPr lang="cs-CZ" b="1" dirty="0" smtClean="0"/>
              <a:t>Černý den, černý pátek, černé myšlenky, černá budoucnost</a:t>
            </a:r>
          </a:p>
          <a:p>
            <a:r>
              <a:rPr lang="cs-CZ" b="1" dirty="0" smtClean="0"/>
              <a:t>Černé peníze, jet načerno, pracovat načerno</a:t>
            </a:r>
          </a:p>
          <a:p>
            <a:r>
              <a:rPr lang="cs-CZ" b="1" dirty="0" smtClean="0"/>
              <a:t>Černá vlajka, černá ruka</a:t>
            </a:r>
          </a:p>
          <a:p>
            <a:r>
              <a:rPr lang="cs-CZ" b="1" dirty="0" smtClean="0"/>
              <a:t>Černá kočka, černá magie, ………..atd.</a:t>
            </a:r>
          </a:p>
          <a:p>
            <a:r>
              <a:rPr lang="cs-CZ" b="1" dirty="0" smtClean="0"/>
              <a:t>„malé černé“ </a:t>
            </a:r>
            <a:r>
              <a:rPr lang="cs-CZ" b="1" dirty="0"/>
              <a:t>(šaty)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60356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Příznaky cílového poselství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851787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4800" dirty="0" smtClean="0"/>
              <a:t>temné, </a:t>
            </a:r>
          </a:p>
          <a:p>
            <a:pPr marL="0" indent="0">
              <a:buNone/>
            </a:pPr>
            <a:r>
              <a:rPr lang="cs-CZ" sz="4800" dirty="0" smtClean="0"/>
              <a:t>tragické, </a:t>
            </a:r>
          </a:p>
          <a:p>
            <a:pPr marL="0" indent="0">
              <a:buNone/>
            </a:pPr>
            <a:r>
              <a:rPr lang="cs-CZ" sz="4800" dirty="0" smtClean="0"/>
              <a:t>destruktivní</a:t>
            </a:r>
            <a:r>
              <a:rPr lang="cs-CZ" sz="4800" dirty="0"/>
              <a:t>, </a:t>
            </a:r>
            <a:endParaRPr lang="cs-CZ" sz="4800" dirty="0" smtClean="0"/>
          </a:p>
          <a:p>
            <a:pPr marL="0" indent="0">
              <a:buNone/>
            </a:pPr>
            <a:r>
              <a:rPr lang="cs-CZ" sz="4800" dirty="0" smtClean="0"/>
              <a:t>škodlivé, </a:t>
            </a:r>
          </a:p>
          <a:p>
            <a:pPr marL="0" indent="0">
              <a:buNone/>
            </a:pPr>
            <a:r>
              <a:rPr lang="cs-CZ" sz="4800" dirty="0"/>
              <a:t>p</a:t>
            </a:r>
            <a:r>
              <a:rPr lang="cs-CZ" sz="4800" dirty="0" smtClean="0"/>
              <a:t>esimistické,</a:t>
            </a:r>
          </a:p>
          <a:p>
            <a:pPr marL="0" indent="0">
              <a:buNone/>
            </a:pPr>
            <a:r>
              <a:rPr lang="cs-CZ" sz="4800" dirty="0"/>
              <a:t>p</a:t>
            </a:r>
            <a:r>
              <a:rPr lang="cs-CZ" sz="4800" dirty="0" smtClean="0"/>
              <a:t>ochmurné,</a:t>
            </a:r>
          </a:p>
          <a:p>
            <a:pPr marL="0" indent="0">
              <a:buNone/>
            </a:pPr>
            <a:endParaRPr lang="cs-CZ" sz="48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896465" y="1825625"/>
            <a:ext cx="687274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4000" b="1" dirty="0" smtClean="0">
                <a:solidFill>
                  <a:srgbClr val="FF0000"/>
                </a:solidFill>
              </a:rPr>
              <a:t>+  varovné</a:t>
            </a:r>
          </a:p>
          <a:p>
            <a:pPr marL="0" indent="0">
              <a:buNone/>
            </a:pPr>
            <a:endParaRPr lang="cs-CZ" sz="4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4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4000" b="1" dirty="0" smtClean="0">
                <a:solidFill>
                  <a:srgbClr val="FF0000"/>
                </a:solidFill>
              </a:rPr>
              <a:t>+  jazykově hravé,     experimentální</a:t>
            </a:r>
            <a:endParaRPr lang="cs-CZ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37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7584" y="645212"/>
            <a:ext cx="10515600" cy="255930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Překlady básně do jiných jazyků?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(Překladatelé a studenti </a:t>
            </a:r>
            <a:r>
              <a:rPr lang="cs-CZ" dirty="0" err="1" smtClean="0"/>
              <a:t>translatologie</a:t>
            </a:r>
            <a:r>
              <a:rPr lang="cs-CZ" dirty="0" smtClean="0"/>
              <a:t> ze seminářů doc. Zbyňka Fišera))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2776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602</TotalTime>
  <Words>559</Words>
  <Application>Microsoft Office PowerPoint</Application>
  <PresentationFormat>Širokoúhlá obrazovka</PresentationFormat>
  <Paragraphs>268</Paragraphs>
  <Slides>32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Times New Roman</vt:lpstr>
      <vt:lpstr>Office Theme</vt:lpstr>
      <vt:lpstr>Černá gramatika</vt:lpstr>
      <vt:lpstr>Bibliografický údaj.</vt:lpstr>
      <vt:lpstr>Černá gramatika </vt:lpstr>
      <vt:lpstr>Osobní zájmena v češtině </vt:lpstr>
      <vt:lpstr>Černá gramatika </vt:lpstr>
      <vt:lpstr> </vt:lpstr>
      <vt:lpstr>„černá“  -  výběrový výskyt  </vt:lpstr>
      <vt:lpstr>Příznaky cílového poselství</vt:lpstr>
      <vt:lpstr>Překlady básně do jiných jazyků?  (Překladatelé a studenti translatologie ze seminářů doc. Zbyňka Fišera))</vt:lpstr>
      <vt:lpstr>Polský  překlad</vt:lpstr>
      <vt:lpstr>Ruský překlad</vt:lpstr>
      <vt:lpstr>Německý  překlad</vt:lpstr>
      <vt:lpstr>Srbský překlad I.</vt:lpstr>
      <vt:lpstr>Anglický překlad</vt:lpstr>
      <vt:lpstr>Francouzský překlad I.</vt:lpstr>
      <vt:lpstr>Francouzský překlad II.</vt:lpstr>
      <vt:lpstr>Francouzský překlad III.</vt:lpstr>
      <vt:lpstr>Srbský překlad II.</vt:lpstr>
      <vt:lpstr>Německý překlad I.</vt:lpstr>
      <vt:lpstr>Italský překlad </vt:lpstr>
      <vt:lpstr>Německý překlad II.</vt:lpstr>
      <vt:lpstr>Cílové gramatické kategorie použité v překladech</vt:lpstr>
      <vt:lpstr>Ladislav Nebeský:   sníh</vt:lpstr>
      <vt:lpstr> </vt:lpstr>
      <vt:lpstr>Rekonstruovaný obsah:</vt:lpstr>
      <vt:lpstr>„bílá“  -  výběrový výskyt  </vt:lpstr>
      <vt:lpstr>Cílové entity</vt:lpstr>
      <vt:lpstr>Polský překlad I.</vt:lpstr>
      <vt:lpstr>Polský překlad II.</vt:lpstr>
      <vt:lpstr>Anglický překlad</vt:lpstr>
      <vt:lpstr>Srbský překlad </vt:lpstr>
      <vt:lpstr>Polský překlad III.</vt:lpstr>
    </vt:vector>
  </TitlesOfParts>
  <Company>FFMU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fiser</dc:creator>
  <cp:lastModifiedBy>Irena Vaňková</cp:lastModifiedBy>
  <cp:revision>68</cp:revision>
  <dcterms:created xsi:type="dcterms:W3CDTF">2017-03-09T22:04:32Z</dcterms:created>
  <dcterms:modified xsi:type="dcterms:W3CDTF">2022-11-17T00:40:06Z</dcterms:modified>
</cp:coreProperties>
</file>