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89" r:id="rId4"/>
    <p:sldId id="291" r:id="rId5"/>
    <p:sldId id="290" r:id="rId6"/>
    <p:sldId id="293" r:id="rId7"/>
    <p:sldId id="294" r:id="rId8"/>
    <p:sldId id="263" r:id="rId9"/>
    <p:sldId id="292" r:id="rId10"/>
    <p:sldId id="295" r:id="rId11"/>
    <p:sldId id="257" r:id="rId12"/>
    <p:sldId id="286" r:id="rId13"/>
    <p:sldId id="287" r:id="rId14"/>
    <p:sldId id="261" r:id="rId15"/>
    <p:sldId id="262" r:id="rId16"/>
    <p:sldId id="28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6C032-B5F7-4313-B85A-C171633F3310}" type="datetimeFigureOut">
              <a:rPr lang="fr-FR" smtClean="0"/>
              <a:t>14/03/2024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2D867-2CE0-477F-A7DC-F3FEAF1B97B9}" type="slidenum">
              <a:rPr lang="fr-FR" smtClean="0"/>
              <a:t>‹N°›</a:t>
            </a:fld>
            <a:endParaRPr lang="fr-FR"/>
          </a:p>
        </p:txBody>
      </p:sp>
    </p:spTree>
    <p:extLst>
      <p:ext uri="{BB962C8B-B14F-4D97-AF65-F5344CB8AC3E}">
        <p14:creationId xmlns:p14="http://schemas.microsoft.com/office/powerpoint/2010/main" val="371829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Tahoma" panose="020B0604030504040204" pitchFamily="34" charset="0"/>
                <a:ea typeface="Tahoma" panose="020B0604030504040204" pitchFamily="34" charset="0"/>
                <a:cs typeface="Tahoma" panose="020B0604030504040204" pitchFamily="34" charset="0"/>
              </a:rPr>
              <a:t>Utilisez les points généraux pour donner des informations qui ne sont pas connues de tous ou dont le public a besoin pour comprendre le contexte de l’argumentaire.</a:t>
            </a:r>
          </a:p>
          <a:p>
            <a:pPr rtl="0"/>
            <a:r>
              <a:rPr lang="fr-FR">
                <a:latin typeface="Tahoma" panose="020B0604030504040204" pitchFamily="34" charset="0"/>
                <a:ea typeface="Tahoma" panose="020B0604030504040204" pitchFamily="34" charset="0"/>
                <a:cs typeface="Tahoma" panose="020B0604030504040204" pitchFamily="34" charset="0"/>
              </a:rPr>
              <a:t>- Ne vous contentez pas de lire les points principaux sur la diapositive. Développez plutôt ces points pendant le discours.</a:t>
            </a:r>
          </a:p>
        </p:txBody>
      </p:sp>
      <p:sp>
        <p:nvSpPr>
          <p:cNvPr id="4" name="Espace réservé du numéro de diapositive 3"/>
          <p:cNvSpPr>
            <a:spLocks noGrp="1"/>
          </p:cNvSpPr>
          <p:nvPr>
            <p:ph type="sldNum" sz="quarter" idx="10"/>
          </p:nvPr>
        </p:nvSpPr>
        <p:spPr/>
        <p:txBody>
          <a:bodyPr rtlCol="0"/>
          <a:lstStyle/>
          <a:p>
            <a:pPr rtl="0"/>
            <a:fld id="{E6AEB063-7F11-4E3B-BA52-07405B1C2D95}" type="slidenum">
              <a:rPr lang="fr-FR" smtClean="0"/>
              <a:t>2</a:t>
            </a:fld>
            <a:endParaRPr lang="fr-FR"/>
          </a:p>
        </p:txBody>
      </p:sp>
    </p:spTree>
    <p:extLst>
      <p:ext uri="{BB962C8B-B14F-4D97-AF65-F5344CB8AC3E}">
        <p14:creationId xmlns:p14="http://schemas.microsoft.com/office/powerpoint/2010/main" val="275240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3133E-412B-4A6D-BC46-A715E94C80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A691BDC-F342-424F-A9B5-A7153885F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B006C21-208E-47C4-8453-60FAE9ECC4EA}"/>
              </a:ext>
            </a:extLst>
          </p:cNvPr>
          <p:cNvSpPr>
            <a:spLocks noGrp="1"/>
          </p:cNvSpPr>
          <p:nvPr>
            <p:ph type="dt" sz="half" idx="10"/>
          </p:nvPr>
        </p:nvSpPr>
        <p:spPr/>
        <p:txBody>
          <a:bodyPr/>
          <a:lstStyle/>
          <a:p>
            <a:fld id="{FEE45B01-D93F-4200-8D8D-749E1D5BC013}" type="datetime1">
              <a:rPr lang="fr-FR" smtClean="0"/>
              <a:t>14/03/2024</a:t>
            </a:fld>
            <a:endParaRPr lang="fr-FR"/>
          </a:p>
        </p:txBody>
      </p:sp>
      <p:sp>
        <p:nvSpPr>
          <p:cNvPr id="5" name="Espace réservé du pied de page 4">
            <a:extLst>
              <a:ext uri="{FF2B5EF4-FFF2-40B4-BE49-F238E27FC236}">
                <a16:creationId xmlns:a16="http://schemas.microsoft.com/office/drawing/2014/main" id="{39C723F7-F8F9-443D-A91F-3B8E6485F874}"/>
              </a:ext>
            </a:extLst>
          </p:cNvPr>
          <p:cNvSpPr>
            <a:spLocks noGrp="1"/>
          </p:cNvSpPr>
          <p:nvPr>
            <p:ph type="ftr" sz="quarter" idx="11"/>
          </p:nvPr>
        </p:nvSpPr>
        <p:spPr/>
        <p:txBody>
          <a:bodyPr/>
          <a:lstStyle/>
          <a:p>
            <a:r>
              <a:rPr lang="fr-FR"/>
              <a:t>Michèle Baussant, CNRS, CEFRES/ISP/ICM, 2021</a:t>
            </a:r>
          </a:p>
        </p:txBody>
      </p:sp>
      <p:sp>
        <p:nvSpPr>
          <p:cNvPr id="6" name="Espace réservé du numéro de diapositive 5">
            <a:extLst>
              <a:ext uri="{FF2B5EF4-FFF2-40B4-BE49-F238E27FC236}">
                <a16:creationId xmlns:a16="http://schemas.microsoft.com/office/drawing/2014/main" id="{34927273-7229-43F1-96A6-54ACEEBDF5A3}"/>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162914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4612D4-C40D-413A-83BB-D2340D3441C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B45079-C74F-452B-BA81-7F279CD2E1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58E8FE-1AA4-45AD-B4B5-B7B7CE64AE40}"/>
              </a:ext>
            </a:extLst>
          </p:cNvPr>
          <p:cNvSpPr>
            <a:spLocks noGrp="1"/>
          </p:cNvSpPr>
          <p:nvPr>
            <p:ph type="dt" sz="half" idx="10"/>
          </p:nvPr>
        </p:nvSpPr>
        <p:spPr/>
        <p:txBody>
          <a:bodyPr/>
          <a:lstStyle/>
          <a:p>
            <a:fld id="{5E0FC55C-CAF5-4375-B706-10CB15D2BB9A}" type="datetime1">
              <a:rPr lang="fr-FR" smtClean="0"/>
              <a:t>14/03/2024</a:t>
            </a:fld>
            <a:endParaRPr lang="fr-FR"/>
          </a:p>
        </p:txBody>
      </p:sp>
      <p:sp>
        <p:nvSpPr>
          <p:cNvPr id="5" name="Espace réservé du pied de page 4">
            <a:extLst>
              <a:ext uri="{FF2B5EF4-FFF2-40B4-BE49-F238E27FC236}">
                <a16:creationId xmlns:a16="http://schemas.microsoft.com/office/drawing/2014/main" id="{F1DF6142-4543-4AD9-A773-60D932F4D34A}"/>
              </a:ext>
            </a:extLst>
          </p:cNvPr>
          <p:cNvSpPr>
            <a:spLocks noGrp="1"/>
          </p:cNvSpPr>
          <p:nvPr>
            <p:ph type="ftr" sz="quarter" idx="11"/>
          </p:nvPr>
        </p:nvSpPr>
        <p:spPr/>
        <p:txBody>
          <a:bodyPr/>
          <a:lstStyle/>
          <a:p>
            <a:r>
              <a:rPr lang="fr-FR"/>
              <a:t>Michèle Baussant, CNRS, CEFRES/ISP/ICM, 2021</a:t>
            </a:r>
          </a:p>
        </p:txBody>
      </p:sp>
      <p:sp>
        <p:nvSpPr>
          <p:cNvPr id="6" name="Espace réservé du numéro de diapositive 5">
            <a:extLst>
              <a:ext uri="{FF2B5EF4-FFF2-40B4-BE49-F238E27FC236}">
                <a16:creationId xmlns:a16="http://schemas.microsoft.com/office/drawing/2014/main" id="{BE52F1EC-DE4E-4EFD-8E3F-88BFECCCAD17}"/>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338906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A5758A3-C0DB-4285-B6E8-2161D851504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43E8A37-B0FE-46C6-9BF7-44A798A13B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469EE-5A97-43D7-8ABF-390297A63000}"/>
              </a:ext>
            </a:extLst>
          </p:cNvPr>
          <p:cNvSpPr>
            <a:spLocks noGrp="1"/>
          </p:cNvSpPr>
          <p:nvPr>
            <p:ph type="dt" sz="half" idx="10"/>
          </p:nvPr>
        </p:nvSpPr>
        <p:spPr/>
        <p:txBody>
          <a:bodyPr/>
          <a:lstStyle/>
          <a:p>
            <a:fld id="{6B833A79-584F-4D80-BCAE-A95F9D1DF153}" type="datetime1">
              <a:rPr lang="fr-FR" smtClean="0"/>
              <a:t>14/03/2024</a:t>
            </a:fld>
            <a:endParaRPr lang="fr-FR"/>
          </a:p>
        </p:txBody>
      </p:sp>
      <p:sp>
        <p:nvSpPr>
          <p:cNvPr id="5" name="Espace réservé du pied de page 4">
            <a:extLst>
              <a:ext uri="{FF2B5EF4-FFF2-40B4-BE49-F238E27FC236}">
                <a16:creationId xmlns:a16="http://schemas.microsoft.com/office/drawing/2014/main" id="{E900036D-8382-44FF-973D-784D79455AD7}"/>
              </a:ext>
            </a:extLst>
          </p:cNvPr>
          <p:cNvSpPr>
            <a:spLocks noGrp="1"/>
          </p:cNvSpPr>
          <p:nvPr>
            <p:ph type="ftr" sz="quarter" idx="11"/>
          </p:nvPr>
        </p:nvSpPr>
        <p:spPr/>
        <p:txBody>
          <a:bodyPr/>
          <a:lstStyle/>
          <a:p>
            <a:r>
              <a:rPr lang="fr-FR"/>
              <a:t>Michèle Baussant, CNRS, CEFRES/ISP/ICM, 2021</a:t>
            </a:r>
          </a:p>
        </p:txBody>
      </p:sp>
      <p:sp>
        <p:nvSpPr>
          <p:cNvPr id="6" name="Espace réservé du numéro de diapositive 5">
            <a:extLst>
              <a:ext uri="{FF2B5EF4-FFF2-40B4-BE49-F238E27FC236}">
                <a16:creationId xmlns:a16="http://schemas.microsoft.com/office/drawing/2014/main" id="{C75CDEBF-8FF2-4FF0-8D03-71526DFDDD64}"/>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49278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EF8DD-EEBC-4D9D-A6DE-85A4F1C93D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9525FB-DAA4-426D-BF95-1D6A29679FA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037270-A19F-4C46-B56A-F6530C17C299}"/>
              </a:ext>
            </a:extLst>
          </p:cNvPr>
          <p:cNvSpPr>
            <a:spLocks noGrp="1"/>
          </p:cNvSpPr>
          <p:nvPr>
            <p:ph type="dt" sz="half" idx="10"/>
          </p:nvPr>
        </p:nvSpPr>
        <p:spPr/>
        <p:txBody>
          <a:bodyPr/>
          <a:lstStyle/>
          <a:p>
            <a:fld id="{A65A3F31-12E1-42FF-8ECC-805AB607A7E9}" type="datetime1">
              <a:rPr lang="fr-FR" smtClean="0"/>
              <a:t>14/03/2024</a:t>
            </a:fld>
            <a:endParaRPr lang="fr-FR"/>
          </a:p>
        </p:txBody>
      </p:sp>
      <p:sp>
        <p:nvSpPr>
          <p:cNvPr id="5" name="Espace réservé du pied de page 4">
            <a:extLst>
              <a:ext uri="{FF2B5EF4-FFF2-40B4-BE49-F238E27FC236}">
                <a16:creationId xmlns:a16="http://schemas.microsoft.com/office/drawing/2014/main" id="{90A093B0-D3C2-43F4-9469-05BA62552514}"/>
              </a:ext>
            </a:extLst>
          </p:cNvPr>
          <p:cNvSpPr>
            <a:spLocks noGrp="1"/>
          </p:cNvSpPr>
          <p:nvPr>
            <p:ph type="ftr" sz="quarter" idx="11"/>
          </p:nvPr>
        </p:nvSpPr>
        <p:spPr/>
        <p:txBody>
          <a:bodyPr/>
          <a:lstStyle/>
          <a:p>
            <a:r>
              <a:rPr lang="fr-FR"/>
              <a:t>Michèle Baussant, CNRS, CEFRES/ISP/ICM, 2021</a:t>
            </a:r>
          </a:p>
        </p:txBody>
      </p:sp>
      <p:sp>
        <p:nvSpPr>
          <p:cNvPr id="6" name="Espace réservé du numéro de diapositive 5">
            <a:extLst>
              <a:ext uri="{FF2B5EF4-FFF2-40B4-BE49-F238E27FC236}">
                <a16:creationId xmlns:a16="http://schemas.microsoft.com/office/drawing/2014/main" id="{B00306B6-4681-4F71-AA98-58F27F915F11}"/>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152315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B833D-C623-4251-BE69-2101769E14D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61AB2B-B636-45C8-9DEA-6BF02DAFA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57745B1-786C-4196-B286-13B7E11B6D66}"/>
              </a:ext>
            </a:extLst>
          </p:cNvPr>
          <p:cNvSpPr>
            <a:spLocks noGrp="1"/>
          </p:cNvSpPr>
          <p:nvPr>
            <p:ph type="dt" sz="half" idx="10"/>
          </p:nvPr>
        </p:nvSpPr>
        <p:spPr/>
        <p:txBody>
          <a:bodyPr/>
          <a:lstStyle/>
          <a:p>
            <a:fld id="{DEF85AD5-9666-495F-B06F-04FF7DDC7005}" type="datetime1">
              <a:rPr lang="fr-FR" smtClean="0"/>
              <a:t>14/03/2024</a:t>
            </a:fld>
            <a:endParaRPr lang="fr-FR"/>
          </a:p>
        </p:txBody>
      </p:sp>
      <p:sp>
        <p:nvSpPr>
          <p:cNvPr id="5" name="Espace réservé du pied de page 4">
            <a:extLst>
              <a:ext uri="{FF2B5EF4-FFF2-40B4-BE49-F238E27FC236}">
                <a16:creationId xmlns:a16="http://schemas.microsoft.com/office/drawing/2014/main" id="{FEC94130-22E6-4DD3-8986-16F965FF42A7}"/>
              </a:ext>
            </a:extLst>
          </p:cNvPr>
          <p:cNvSpPr>
            <a:spLocks noGrp="1"/>
          </p:cNvSpPr>
          <p:nvPr>
            <p:ph type="ftr" sz="quarter" idx="11"/>
          </p:nvPr>
        </p:nvSpPr>
        <p:spPr/>
        <p:txBody>
          <a:bodyPr/>
          <a:lstStyle/>
          <a:p>
            <a:r>
              <a:rPr lang="fr-FR"/>
              <a:t>Michèle Baussant, CNRS, CEFRES/ISP/ICM, 2021</a:t>
            </a:r>
          </a:p>
        </p:txBody>
      </p:sp>
      <p:sp>
        <p:nvSpPr>
          <p:cNvPr id="6" name="Espace réservé du numéro de diapositive 5">
            <a:extLst>
              <a:ext uri="{FF2B5EF4-FFF2-40B4-BE49-F238E27FC236}">
                <a16:creationId xmlns:a16="http://schemas.microsoft.com/office/drawing/2014/main" id="{83ED3015-3BD2-493D-B913-CF4ABECD8E6B}"/>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129129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1C84D-86E9-461D-BE31-CA18CC8334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C4EB00-261B-4B2A-8870-1709237B83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638A52-EFF5-44D9-9DB7-548C143593C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30F7E40-50BE-478E-9B56-C73D5FBAC3A9}"/>
              </a:ext>
            </a:extLst>
          </p:cNvPr>
          <p:cNvSpPr>
            <a:spLocks noGrp="1"/>
          </p:cNvSpPr>
          <p:nvPr>
            <p:ph type="dt" sz="half" idx="10"/>
          </p:nvPr>
        </p:nvSpPr>
        <p:spPr/>
        <p:txBody>
          <a:bodyPr/>
          <a:lstStyle/>
          <a:p>
            <a:fld id="{831071C6-0C69-4359-8AA6-AB802D8F42E8}" type="datetime1">
              <a:rPr lang="fr-FR" smtClean="0"/>
              <a:t>14/03/2024</a:t>
            </a:fld>
            <a:endParaRPr lang="fr-FR"/>
          </a:p>
        </p:txBody>
      </p:sp>
      <p:sp>
        <p:nvSpPr>
          <p:cNvPr id="6" name="Espace réservé du pied de page 5">
            <a:extLst>
              <a:ext uri="{FF2B5EF4-FFF2-40B4-BE49-F238E27FC236}">
                <a16:creationId xmlns:a16="http://schemas.microsoft.com/office/drawing/2014/main" id="{A3E22837-6211-4766-BAB4-D90AC064142C}"/>
              </a:ext>
            </a:extLst>
          </p:cNvPr>
          <p:cNvSpPr>
            <a:spLocks noGrp="1"/>
          </p:cNvSpPr>
          <p:nvPr>
            <p:ph type="ftr" sz="quarter" idx="11"/>
          </p:nvPr>
        </p:nvSpPr>
        <p:spPr/>
        <p:txBody>
          <a:bodyPr/>
          <a:lstStyle/>
          <a:p>
            <a:r>
              <a:rPr lang="fr-FR"/>
              <a:t>Michèle Baussant, CNRS, CEFRES/ISP/ICM, 2021</a:t>
            </a:r>
          </a:p>
        </p:txBody>
      </p:sp>
      <p:sp>
        <p:nvSpPr>
          <p:cNvPr id="7" name="Espace réservé du numéro de diapositive 6">
            <a:extLst>
              <a:ext uri="{FF2B5EF4-FFF2-40B4-BE49-F238E27FC236}">
                <a16:creationId xmlns:a16="http://schemas.microsoft.com/office/drawing/2014/main" id="{B415C32C-4B4A-4416-849A-439B53BB4926}"/>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136526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19FA7-4B31-4B90-9053-998E7275C9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1300757-8255-4B2E-8BF2-BB08B9FB7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43A007-7A83-45BE-861A-8EA161C10BF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D6C549-8486-4E63-A271-14D57D65F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18CFB3B-210B-462D-B200-7D0A91798C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8658F7A-1745-47C0-9348-D9A4104C3067}"/>
              </a:ext>
            </a:extLst>
          </p:cNvPr>
          <p:cNvSpPr>
            <a:spLocks noGrp="1"/>
          </p:cNvSpPr>
          <p:nvPr>
            <p:ph type="dt" sz="half" idx="10"/>
          </p:nvPr>
        </p:nvSpPr>
        <p:spPr/>
        <p:txBody>
          <a:bodyPr/>
          <a:lstStyle/>
          <a:p>
            <a:fld id="{07C665F6-E1ED-493D-A680-CCF43870B06C}" type="datetime1">
              <a:rPr lang="fr-FR" smtClean="0"/>
              <a:t>14/03/2024</a:t>
            </a:fld>
            <a:endParaRPr lang="fr-FR"/>
          </a:p>
        </p:txBody>
      </p:sp>
      <p:sp>
        <p:nvSpPr>
          <p:cNvPr id="8" name="Espace réservé du pied de page 7">
            <a:extLst>
              <a:ext uri="{FF2B5EF4-FFF2-40B4-BE49-F238E27FC236}">
                <a16:creationId xmlns:a16="http://schemas.microsoft.com/office/drawing/2014/main" id="{05576A44-2062-4B4A-858D-B259200304F7}"/>
              </a:ext>
            </a:extLst>
          </p:cNvPr>
          <p:cNvSpPr>
            <a:spLocks noGrp="1"/>
          </p:cNvSpPr>
          <p:nvPr>
            <p:ph type="ftr" sz="quarter" idx="11"/>
          </p:nvPr>
        </p:nvSpPr>
        <p:spPr/>
        <p:txBody>
          <a:bodyPr/>
          <a:lstStyle/>
          <a:p>
            <a:r>
              <a:rPr lang="fr-FR"/>
              <a:t>Michèle Baussant, CNRS, CEFRES/ISP/ICM, 2021</a:t>
            </a:r>
          </a:p>
        </p:txBody>
      </p:sp>
      <p:sp>
        <p:nvSpPr>
          <p:cNvPr id="9" name="Espace réservé du numéro de diapositive 8">
            <a:extLst>
              <a:ext uri="{FF2B5EF4-FFF2-40B4-BE49-F238E27FC236}">
                <a16:creationId xmlns:a16="http://schemas.microsoft.com/office/drawing/2014/main" id="{7CF89514-C8FF-48C3-9004-E1739B36F1B8}"/>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355354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02AB6-5D30-422C-B841-B8E3EAAE027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D14665E-8D95-4BFB-8F1E-3DA9836818D1}"/>
              </a:ext>
            </a:extLst>
          </p:cNvPr>
          <p:cNvSpPr>
            <a:spLocks noGrp="1"/>
          </p:cNvSpPr>
          <p:nvPr>
            <p:ph type="dt" sz="half" idx="10"/>
          </p:nvPr>
        </p:nvSpPr>
        <p:spPr/>
        <p:txBody>
          <a:bodyPr/>
          <a:lstStyle/>
          <a:p>
            <a:fld id="{F9E2ACEA-2BC9-46CD-A594-08889024DD37}" type="datetime1">
              <a:rPr lang="fr-FR" smtClean="0"/>
              <a:t>14/03/2024</a:t>
            </a:fld>
            <a:endParaRPr lang="fr-FR"/>
          </a:p>
        </p:txBody>
      </p:sp>
      <p:sp>
        <p:nvSpPr>
          <p:cNvPr id="4" name="Espace réservé du pied de page 3">
            <a:extLst>
              <a:ext uri="{FF2B5EF4-FFF2-40B4-BE49-F238E27FC236}">
                <a16:creationId xmlns:a16="http://schemas.microsoft.com/office/drawing/2014/main" id="{2B4FCFD7-3B26-471D-B9A5-9ABD70DB4DA8}"/>
              </a:ext>
            </a:extLst>
          </p:cNvPr>
          <p:cNvSpPr>
            <a:spLocks noGrp="1"/>
          </p:cNvSpPr>
          <p:nvPr>
            <p:ph type="ftr" sz="quarter" idx="11"/>
          </p:nvPr>
        </p:nvSpPr>
        <p:spPr/>
        <p:txBody>
          <a:bodyPr/>
          <a:lstStyle/>
          <a:p>
            <a:r>
              <a:rPr lang="fr-FR"/>
              <a:t>Michèle Baussant, CNRS, CEFRES/ISP/ICM, 2021</a:t>
            </a:r>
          </a:p>
        </p:txBody>
      </p:sp>
      <p:sp>
        <p:nvSpPr>
          <p:cNvPr id="5" name="Espace réservé du numéro de diapositive 4">
            <a:extLst>
              <a:ext uri="{FF2B5EF4-FFF2-40B4-BE49-F238E27FC236}">
                <a16:creationId xmlns:a16="http://schemas.microsoft.com/office/drawing/2014/main" id="{8A4AD9BE-10C7-4EC0-BE4E-BA54BF37863B}"/>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54992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1B726C-63BD-465D-83CE-33281BF57D89}"/>
              </a:ext>
            </a:extLst>
          </p:cNvPr>
          <p:cNvSpPr>
            <a:spLocks noGrp="1"/>
          </p:cNvSpPr>
          <p:nvPr>
            <p:ph type="dt" sz="half" idx="10"/>
          </p:nvPr>
        </p:nvSpPr>
        <p:spPr/>
        <p:txBody>
          <a:bodyPr/>
          <a:lstStyle/>
          <a:p>
            <a:fld id="{50B216E4-D7FB-4FF7-A956-8BCB81BF65FE}" type="datetime1">
              <a:rPr lang="fr-FR" smtClean="0"/>
              <a:t>14/03/2024</a:t>
            </a:fld>
            <a:endParaRPr lang="fr-FR"/>
          </a:p>
        </p:txBody>
      </p:sp>
      <p:sp>
        <p:nvSpPr>
          <p:cNvPr id="3" name="Espace réservé du pied de page 2">
            <a:extLst>
              <a:ext uri="{FF2B5EF4-FFF2-40B4-BE49-F238E27FC236}">
                <a16:creationId xmlns:a16="http://schemas.microsoft.com/office/drawing/2014/main" id="{C5AAE946-19AD-4B12-9338-4AA64817E142}"/>
              </a:ext>
            </a:extLst>
          </p:cNvPr>
          <p:cNvSpPr>
            <a:spLocks noGrp="1"/>
          </p:cNvSpPr>
          <p:nvPr>
            <p:ph type="ftr" sz="quarter" idx="11"/>
          </p:nvPr>
        </p:nvSpPr>
        <p:spPr/>
        <p:txBody>
          <a:bodyPr/>
          <a:lstStyle/>
          <a:p>
            <a:r>
              <a:rPr lang="fr-FR"/>
              <a:t>Michèle Baussant, CNRS, CEFRES/ISP/ICM, 2021</a:t>
            </a:r>
          </a:p>
        </p:txBody>
      </p:sp>
      <p:sp>
        <p:nvSpPr>
          <p:cNvPr id="4" name="Espace réservé du numéro de diapositive 3">
            <a:extLst>
              <a:ext uri="{FF2B5EF4-FFF2-40B4-BE49-F238E27FC236}">
                <a16:creationId xmlns:a16="http://schemas.microsoft.com/office/drawing/2014/main" id="{9DE66339-9446-4ACA-9EC6-4E358ED31376}"/>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212729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29279-A154-44B0-89B9-9ED54CB1B1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232154-A58E-4ECD-9BCC-E01FF5CA9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16FC8B-DB52-45B0-8C5A-1B1E5D8CB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7C1775-7198-4651-93C7-F5191AD3381B}"/>
              </a:ext>
            </a:extLst>
          </p:cNvPr>
          <p:cNvSpPr>
            <a:spLocks noGrp="1"/>
          </p:cNvSpPr>
          <p:nvPr>
            <p:ph type="dt" sz="half" idx="10"/>
          </p:nvPr>
        </p:nvSpPr>
        <p:spPr/>
        <p:txBody>
          <a:bodyPr/>
          <a:lstStyle/>
          <a:p>
            <a:fld id="{D10D6613-3611-4892-BD6B-526F086D3B19}" type="datetime1">
              <a:rPr lang="fr-FR" smtClean="0"/>
              <a:t>14/03/2024</a:t>
            </a:fld>
            <a:endParaRPr lang="fr-FR"/>
          </a:p>
        </p:txBody>
      </p:sp>
      <p:sp>
        <p:nvSpPr>
          <p:cNvPr id="6" name="Espace réservé du pied de page 5">
            <a:extLst>
              <a:ext uri="{FF2B5EF4-FFF2-40B4-BE49-F238E27FC236}">
                <a16:creationId xmlns:a16="http://schemas.microsoft.com/office/drawing/2014/main" id="{EE0210DA-C6C9-49C5-991B-F00367CFB859}"/>
              </a:ext>
            </a:extLst>
          </p:cNvPr>
          <p:cNvSpPr>
            <a:spLocks noGrp="1"/>
          </p:cNvSpPr>
          <p:nvPr>
            <p:ph type="ftr" sz="quarter" idx="11"/>
          </p:nvPr>
        </p:nvSpPr>
        <p:spPr/>
        <p:txBody>
          <a:bodyPr/>
          <a:lstStyle/>
          <a:p>
            <a:r>
              <a:rPr lang="fr-FR"/>
              <a:t>Michèle Baussant, CNRS, CEFRES/ISP/ICM, 2021</a:t>
            </a:r>
          </a:p>
        </p:txBody>
      </p:sp>
      <p:sp>
        <p:nvSpPr>
          <p:cNvPr id="7" name="Espace réservé du numéro de diapositive 6">
            <a:extLst>
              <a:ext uri="{FF2B5EF4-FFF2-40B4-BE49-F238E27FC236}">
                <a16:creationId xmlns:a16="http://schemas.microsoft.com/office/drawing/2014/main" id="{ED1B7323-DA41-4EAE-91A5-D09277AB6691}"/>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234065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E59DA-FA3D-4164-BC41-97DEF5F255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2D09EA-0D54-4FF7-BC28-68B548E3D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A93D615-0E4C-4EC8-B68A-85F94D626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258BED-658F-4088-81A5-A5411A6C7CC5}"/>
              </a:ext>
            </a:extLst>
          </p:cNvPr>
          <p:cNvSpPr>
            <a:spLocks noGrp="1"/>
          </p:cNvSpPr>
          <p:nvPr>
            <p:ph type="dt" sz="half" idx="10"/>
          </p:nvPr>
        </p:nvSpPr>
        <p:spPr/>
        <p:txBody>
          <a:bodyPr/>
          <a:lstStyle/>
          <a:p>
            <a:fld id="{C9C72D08-90E2-4C0C-A6CE-BB6427EB2DAD}" type="datetime1">
              <a:rPr lang="fr-FR" smtClean="0"/>
              <a:t>14/03/2024</a:t>
            </a:fld>
            <a:endParaRPr lang="fr-FR"/>
          </a:p>
        </p:txBody>
      </p:sp>
      <p:sp>
        <p:nvSpPr>
          <p:cNvPr id="6" name="Espace réservé du pied de page 5">
            <a:extLst>
              <a:ext uri="{FF2B5EF4-FFF2-40B4-BE49-F238E27FC236}">
                <a16:creationId xmlns:a16="http://schemas.microsoft.com/office/drawing/2014/main" id="{72034BB0-1F73-42A4-BB85-36828D1CF4FC}"/>
              </a:ext>
            </a:extLst>
          </p:cNvPr>
          <p:cNvSpPr>
            <a:spLocks noGrp="1"/>
          </p:cNvSpPr>
          <p:nvPr>
            <p:ph type="ftr" sz="quarter" idx="11"/>
          </p:nvPr>
        </p:nvSpPr>
        <p:spPr/>
        <p:txBody>
          <a:bodyPr/>
          <a:lstStyle/>
          <a:p>
            <a:r>
              <a:rPr lang="fr-FR"/>
              <a:t>Michèle Baussant, CNRS, CEFRES/ISP/ICM, 2021</a:t>
            </a:r>
          </a:p>
        </p:txBody>
      </p:sp>
      <p:sp>
        <p:nvSpPr>
          <p:cNvPr id="7" name="Espace réservé du numéro de diapositive 6">
            <a:extLst>
              <a:ext uri="{FF2B5EF4-FFF2-40B4-BE49-F238E27FC236}">
                <a16:creationId xmlns:a16="http://schemas.microsoft.com/office/drawing/2014/main" id="{288ACAFA-5A6E-4899-BE99-D0AFAF8B1E59}"/>
              </a:ext>
            </a:extLst>
          </p:cNvPr>
          <p:cNvSpPr>
            <a:spLocks noGrp="1"/>
          </p:cNvSpPr>
          <p:nvPr>
            <p:ph type="sldNum" sz="quarter" idx="12"/>
          </p:nvPr>
        </p:nvSpPr>
        <p:spPr/>
        <p:txBody>
          <a:bodyPr/>
          <a:lstStyle/>
          <a:p>
            <a:fld id="{5CD49BFD-8FB4-4699-9ECA-BEB951B34EC3}" type="slidenum">
              <a:rPr lang="fr-FR" smtClean="0"/>
              <a:t>‹N°›</a:t>
            </a:fld>
            <a:endParaRPr lang="fr-FR"/>
          </a:p>
        </p:txBody>
      </p:sp>
    </p:spTree>
    <p:extLst>
      <p:ext uri="{BB962C8B-B14F-4D97-AF65-F5344CB8AC3E}">
        <p14:creationId xmlns:p14="http://schemas.microsoft.com/office/powerpoint/2010/main" val="384149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bright="70000" contrast="-70000"/>
            <a:extLst>
              <a:ext uri="{BEBA8EAE-BF5A-486C-A8C5-ECC9F3942E4B}">
                <a14:imgProps xmlns:a14="http://schemas.microsoft.com/office/drawing/2010/main">
                  <a14:imgLayer r:embed="rId14">
                    <a14:imgEffect>
                      <a14:artisticCrisscrossEtching/>
                    </a14:imgEffect>
                    <a14:imgEffect>
                      <a14:sharpenSoften amoun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196DC4-5042-45DF-BAD8-F87F3AC9F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BB5F1AD-E534-417E-8130-9B11EDA70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0917BD-6A4D-4133-9333-9112AAB64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D760F-2BF1-45BD-B812-19C357601B4F}" type="datetime1">
              <a:rPr lang="fr-FR" smtClean="0"/>
              <a:t>14/03/2024</a:t>
            </a:fld>
            <a:endParaRPr lang="fr-FR"/>
          </a:p>
        </p:txBody>
      </p:sp>
      <p:sp>
        <p:nvSpPr>
          <p:cNvPr id="5" name="Espace réservé du pied de page 4">
            <a:extLst>
              <a:ext uri="{FF2B5EF4-FFF2-40B4-BE49-F238E27FC236}">
                <a16:creationId xmlns:a16="http://schemas.microsoft.com/office/drawing/2014/main" id="{A03AF5C2-25F6-43A4-8BC5-802EC51DC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Michèle Baussant, CNRS, CEFRES/ISP/ICM, 2021</a:t>
            </a:r>
          </a:p>
        </p:txBody>
      </p:sp>
      <p:sp>
        <p:nvSpPr>
          <p:cNvPr id="6" name="Espace réservé du numéro de diapositive 5">
            <a:extLst>
              <a:ext uri="{FF2B5EF4-FFF2-40B4-BE49-F238E27FC236}">
                <a16:creationId xmlns:a16="http://schemas.microsoft.com/office/drawing/2014/main" id="{D3A5A25A-2AA2-4E4C-B663-F2D65DB2E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49BFD-8FB4-4699-9ECA-BEB951B34EC3}" type="slidenum">
              <a:rPr lang="fr-FR" smtClean="0"/>
              <a:t>‹N°›</a:t>
            </a:fld>
            <a:endParaRPr lang="fr-FR"/>
          </a:p>
        </p:txBody>
      </p:sp>
    </p:spTree>
    <p:extLst>
      <p:ext uri="{BB962C8B-B14F-4D97-AF65-F5344CB8AC3E}">
        <p14:creationId xmlns:p14="http://schemas.microsoft.com/office/powerpoint/2010/main" val="399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4FA90-11E5-4E5F-B54B-070C78F9DC07}"/>
              </a:ext>
            </a:extLst>
          </p:cNvPr>
          <p:cNvSpPr>
            <a:spLocks noGrp="1"/>
          </p:cNvSpPr>
          <p:nvPr>
            <p:ph type="ctrTitle"/>
          </p:nvPr>
        </p:nvSpPr>
        <p:spPr>
          <a:xfrm>
            <a:off x="1896862" y="314272"/>
            <a:ext cx="8602462" cy="319597"/>
          </a:xfrm>
        </p:spPr>
        <p:txBody>
          <a:bodyPr>
            <a:noAutofit/>
          </a:bodyPr>
          <a:lstStyle/>
          <a:p>
            <a:r>
              <a:rPr lang="fr-FR" sz="1600" b="1" dirty="0">
                <a:effectLst/>
                <a:latin typeface="Times New Roman" panose="02020603050405020304" pitchFamily="18" charset="0"/>
                <a:ea typeface="Times New Roman" panose="02020603050405020304" pitchFamily="18" charset="0"/>
              </a:rPr>
              <a:t>Mémoires déplacées et déplacements des mémoires</a:t>
            </a:r>
            <a:endParaRPr lang="fr-FR" sz="1600" b="1" dirty="0"/>
          </a:p>
        </p:txBody>
      </p:sp>
      <p:pic>
        <p:nvPicPr>
          <p:cNvPr id="5" name="Image 4">
            <a:extLst>
              <a:ext uri="{FF2B5EF4-FFF2-40B4-BE49-F238E27FC236}">
                <a16:creationId xmlns:a16="http://schemas.microsoft.com/office/drawing/2014/main" id="{5218B7F9-495A-4402-A83F-EE3D81202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2" y="2310285"/>
            <a:ext cx="8602462" cy="5242266"/>
          </a:xfrm>
          <a:prstGeom prst="rect">
            <a:avLst/>
          </a:prstGeom>
        </p:spPr>
      </p:pic>
      <p:sp>
        <p:nvSpPr>
          <p:cNvPr id="6" name="ZoneTexte 5">
            <a:extLst>
              <a:ext uri="{FF2B5EF4-FFF2-40B4-BE49-F238E27FC236}">
                <a16:creationId xmlns:a16="http://schemas.microsoft.com/office/drawing/2014/main" id="{43111ACE-FF5A-46E5-B433-5DCC771ECE57}"/>
              </a:ext>
            </a:extLst>
          </p:cNvPr>
          <p:cNvSpPr txBox="1"/>
          <p:nvPr/>
        </p:nvSpPr>
        <p:spPr>
          <a:xfrm>
            <a:off x="5548544" y="6344862"/>
            <a:ext cx="4003827" cy="369332"/>
          </a:xfrm>
          <a:prstGeom prst="rect">
            <a:avLst/>
          </a:prstGeom>
          <a:noFill/>
        </p:spPr>
        <p:txBody>
          <a:bodyPr wrap="square" rtlCol="0">
            <a:spAutoFit/>
          </a:bodyPr>
          <a:lstStyle/>
          <a:p>
            <a:r>
              <a:rPr lang="ar-EG" sz="1800" dirty="0">
                <a:solidFill>
                  <a:srgbClr val="0E101A"/>
                </a:solidFill>
                <a:effectLst/>
                <a:ea typeface="Times New Roman" panose="02020603050405020304" pitchFamily="18" charset="0"/>
                <a:cs typeface="Times New Roman" panose="02020603050405020304" pitchFamily="18" charset="0"/>
              </a:rPr>
              <a:t>بيتنا ما أحلاه</a:t>
            </a:r>
            <a:r>
              <a:rPr lang="fr-FR" sz="1800" dirty="0">
                <a:solidFill>
                  <a:srgbClr val="0E101A"/>
                </a:solidFill>
                <a:effectLst/>
                <a:ea typeface="Times New Roman" panose="02020603050405020304" pitchFamily="18" charset="0"/>
                <a:cs typeface="Times New Roman" panose="02020603050405020304" pitchFamily="18" charset="0"/>
              </a:rPr>
              <a:t> </a:t>
            </a:r>
            <a:endParaRPr lang="fr-FR" sz="1200" dirty="0"/>
          </a:p>
        </p:txBody>
      </p:sp>
      <p:sp>
        <p:nvSpPr>
          <p:cNvPr id="7" name="ZoneTexte 6">
            <a:extLst>
              <a:ext uri="{FF2B5EF4-FFF2-40B4-BE49-F238E27FC236}">
                <a16:creationId xmlns:a16="http://schemas.microsoft.com/office/drawing/2014/main" id="{C70DF108-3179-4A4A-895E-54A34E653AE0}"/>
              </a:ext>
            </a:extLst>
          </p:cNvPr>
          <p:cNvSpPr txBox="1"/>
          <p:nvPr/>
        </p:nvSpPr>
        <p:spPr>
          <a:xfrm>
            <a:off x="9126245" y="6409678"/>
            <a:ext cx="1562470" cy="215444"/>
          </a:xfrm>
          <a:prstGeom prst="rect">
            <a:avLst/>
          </a:prstGeom>
          <a:noFill/>
        </p:spPr>
        <p:txBody>
          <a:bodyPr wrap="square" rtlCol="0">
            <a:spAutoFit/>
          </a:bodyPr>
          <a:lstStyle/>
          <a:p>
            <a:r>
              <a:rPr lang="fr-FR" sz="800" dirty="0"/>
              <a:t>Moustafa </a:t>
            </a:r>
            <a:r>
              <a:rPr lang="fr-FR" sz="800" dirty="0" err="1"/>
              <a:t>Jano</a:t>
            </a:r>
            <a:r>
              <a:rPr lang="fr-FR" sz="800" dirty="0"/>
              <a:t>, 2017 @</a:t>
            </a:r>
          </a:p>
        </p:txBody>
      </p:sp>
    </p:spTree>
    <p:extLst>
      <p:ext uri="{BB962C8B-B14F-4D97-AF65-F5344CB8AC3E}">
        <p14:creationId xmlns:p14="http://schemas.microsoft.com/office/powerpoint/2010/main" val="183560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34F900F-A08B-0F7A-2662-740CCE4A79AB}"/>
              </a:ext>
            </a:extLst>
          </p:cNvPr>
          <p:cNvSpPr>
            <a:spLocks noGrp="1"/>
          </p:cNvSpPr>
          <p:nvPr>
            <p:ph type="ftr" sz="quarter" idx="11"/>
          </p:nvPr>
        </p:nvSpPr>
        <p:spPr/>
        <p:txBody>
          <a:bodyPr/>
          <a:lstStyle/>
          <a:p>
            <a:r>
              <a:rPr lang="fr-FR"/>
              <a:t>Michèle Baussant, CNRS, CEFRES/ISP/ICM, 2021</a:t>
            </a:r>
          </a:p>
        </p:txBody>
      </p:sp>
      <p:sp>
        <p:nvSpPr>
          <p:cNvPr id="4" name="ZoneTexte 3">
            <a:extLst>
              <a:ext uri="{FF2B5EF4-FFF2-40B4-BE49-F238E27FC236}">
                <a16:creationId xmlns:a16="http://schemas.microsoft.com/office/drawing/2014/main" id="{12A3A61C-8042-8ADD-4197-0C906BAFD2F8}"/>
              </a:ext>
            </a:extLst>
          </p:cNvPr>
          <p:cNvSpPr txBox="1"/>
          <p:nvPr/>
        </p:nvSpPr>
        <p:spPr>
          <a:xfrm>
            <a:off x="549366" y="2120945"/>
            <a:ext cx="10830560" cy="3416320"/>
          </a:xfrm>
          <a:prstGeom prst="rect">
            <a:avLst/>
          </a:prstGeom>
          <a:noFill/>
        </p:spPr>
        <p:txBody>
          <a:bodyPr wrap="square">
            <a:spAutoFit/>
          </a:bodyPr>
          <a:lstStyle/>
          <a:p>
            <a:r>
              <a:rPr lang="fr-FR" dirty="0"/>
              <a:t>EXIL/Déplacement</a:t>
            </a:r>
          </a:p>
          <a:p>
            <a:endParaRPr lang="fr-FR" dirty="0"/>
          </a:p>
          <a:p>
            <a:r>
              <a:rPr lang="fr-FR" dirty="0"/>
              <a:t>Le mot latin </a:t>
            </a:r>
            <a:r>
              <a:rPr lang="fr-FR" dirty="0" err="1"/>
              <a:t>exilium</a:t>
            </a:r>
            <a:r>
              <a:rPr lang="fr-FR" dirty="0"/>
              <a:t> passe en ancien français sous des formes attestant de sa longue histoire : </a:t>
            </a:r>
            <a:r>
              <a:rPr lang="fr-FR" dirty="0" err="1"/>
              <a:t>eissil</a:t>
            </a:r>
            <a:r>
              <a:rPr lang="fr-FR" dirty="0"/>
              <a:t>, </a:t>
            </a:r>
            <a:r>
              <a:rPr lang="fr-FR" dirty="0" err="1"/>
              <a:t>essil</a:t>
            </a:r>
            <a:r>
              <a:rPr lang="fr-FR" dirty="0"/>
              <a:t>, </a:t>
            </a:r>
            <a:r>
              <a:rPr lang="fr-FR" dirty="0" err="1"/>
              <a:t>issil</a:t>
            </a:r>
            <a:r>
              <a:rPr lang="fr-FR" dirty="0"/>
              <a:t>. Il désigne :un dommage intolérable, une réduction à la misère et un bouleversement : partir, quitter en </a:t>
            </a:r>
            <a:r>
              <a:rPr lang="fr-FR" dirty="0" err="1"/>
              <a:t>esseil</a:t>
            </a:r>
            <a:r>
              <a:rPr lang="fr-FR" dirty="0"/>
              <a:t>, c'est quitter sa place, se mêler aux bandes de vagabonds privés de tout ; Une faiblesse d'appartenance qui conduit à une exclusion de l'espace social et à une sanction spatiale. Il devient le sort commun de ceux qui sont frappés par une mesure de bannissement. </a:t>
            </a:r>
          </a:p>
          <a:p>
            <a:endParaRPr lang="fr-FR" dirty="0"/>
          </a:p>
          <a:p>
            <a:r>
              <a:rPr lang="fr-FR" dirty="0"/>
              <a:t>Aujourd'hui, elle tend à être appliquée par les chercheurs à toutes les expériences migratoires, une manière de lutter contre la distinction ambiguë et morale établie dès les années 1950 entre les réfugiés politiques - en tant que statut juridique - et les migrants économiques. </a:t>
            </a:r>
          </a:p>
          <a:p>
            <a:endParaRPr lang="fr-FR" dirty="0"/>
          </a:p>
        </p:txBody>
      </p:sp>
    </p:spTree>
    <p:extLst>
      <p:ext uri="{BB962C8B-B14F-4D97-AF65-F5344CB8AC3E}">
        <p14:creationId xmlns:p14="http://schemas.microsoft.com/office/powerpoint/2010/main" val="364239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B8A7679-0973-475A-BC01-C1621CF2F7F9}"/>
              </a:ext>
            </a:extLst>
          </p:cNvPr>
          <p:cNvSpPr txBox="1"/>
          <p:nvPr/>
        </p:nvSpPr>
        <p:spPr>
          <a:xfrm>
            <a:off x="447998" y="430188"/>
            <a:ext cx="11296003" cy="6108724"/>
          </a:xfrm>
          <a:prstGeom prst="rect">
            <a:avLst/>
          </a:prstGeom>
          <a:noFill/>
        </p:spPr>
        <p:txBody>
          <a:bodyPr wrap="square">
            <a:spAutoFit/>
          </a:bodyPr>
          <a:lstStyle/>
          <a:p>
            <a:r>
              <a:rPr lang="en-GB" sz="2000" dirty="0" err="1">
                <a:solidFill>
                  <a:srgbClr val="0E101A"/>
                </a:solidFill>
                <a:ea typeface="Times New Roman" panose="02020603050405020304" pitchFamily="18" charset="0"/>
              </a:rPr>
              <a:t>L’articulation</a:t>
            </a:r>
            <a:r>
              <a:rPr lang="en-GB" sz="2000" dirty="0">
                <a:solidFill>
                  <a:srgbClr val="0E101A"/>
                </a:solidFill>
                <a:ea typeface="Times New Roman" panose="02020603050405020304" pitchFamily="18" charset="0"/>
              </a:rPr>
              <a:t> entre </a:t>
            </a:r>
            <a:r>
              <a:rPr lang="en-GB" sz="2000" dirty="0" err="1">
                <a:solidFill>
                  <a:srgbClr val="0E101A"/>
                </a:solidFill>
                <a:ea typeface="Times New Roman" panose="02020603050405020304" pitchFamily="18" charset="0"/>
              </a:rPr>
              <a:t>mémoire</a:t>
            </a:r>
            <a:r>
              <a:rPr lang="en-GB" sz="2000" dirty="0">
                <a:solidFill>
                  <a:srgbClr val="0E101A"/>
                </a:solidFill>
                <a:ea typeface="Times New Roman" panose="02020603050405020304" pitchFamily="18" charset="0"/>
              </a:rPr>
              <a:t> et </a:t>
            </a:r>
            <a:r>
              <a:rPr lang="en-GB" sz="2000" dirty="0" err="1">
                <a:solidFill>
                  <a:srgbClr val="0E101A"/>
                </a:solidFill>
                <a:ea typeface="Times New Roman" panose="02020603050405020304" pitchFamily="18" charset="0"/>
              </a:rPr>
              <a:t>déplacement</a:t>
            </a:r>
            <a:r>
              <a:rPr lang="en-GB" sz="2000" dirty="0">
                <a:solidFill>
                  <a:srgbClr val="0E101A"/>
                </a:solidFill>
                <a:ea typeface="Times New Roman" panose="02020603050405020304" pitchFamily="18" charset="0"/>
              </a:rPr>
              <a:t> pose </a:t>
            </a:r>
            <a:r>
              <a:rPr lang="en-GB" sz="2000" dirty="0" err="1">
                <a:solidFill>
                  <a:srgbClr val="0E101A"/>
                </a:solidFill>
                <a:ea typeface="Times New Roman" panose="02020603050405020304" pitchFamily="18" charset="0"/>
              </a:rPr>
              <a:t>plusieurs</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défis</a:t>
            </a:r>
            <a:r>
              <a:rPr lang="en-GB" sz="2000" dirty="0">
                <a:solidFill>
                  <a:srgbClr val="0E101A"/>
                </a:solidFill>
                <a:ea typeface="Times New Roman" panose="02020603050405020304" pitchFamily="18" charset="0"/>
              </a:rPr>
              <a:t>:</a:t>
            </a:r>
          </a:p>
          <a:p>
            <a:endParaRPr lang="en-GB" sz="2000" dirty="0">
              <a:solidFill>
                <a:srgbClr val="0E101A"/>
              </a:solidFill>
              <a:ea typeface="Times New Roman" panose="02020603050405020304" pitchFamily="18" charset="0"/>
            </a:endParaRPr>
          </a:p>
          <a:p>
            <a:r>
              <a:rPr lang="en-GB" sz="2000" dirty="0">
                <a:solidFill>
                  <a:srgbClr val="0E101A"/>
                </a:solidFill>
                <a:ea typeface="Times New Roman" panose="02020603050405020304" pitchFamily="18" charset="0"/>
              </a:rPr>
              <a:t>Le premier </a:t>
            </a:r>
            <a:r>
              <a:rPr lang="en-GB" sz="2000" dirty="0" err="1">
                <a:solidFill>
                  <a:srgbClr val="0E101A"/>
                </a:solidFill>
                <a:ea typeface="Times New Roman" panose="02020603050405020304" pitchFamily="18" charset="0"/>
              </a:rPr>
              <a:t>peut</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être</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conçu</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comme</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spécifique</a:t>
            </a:r>
            <a:r>
              <a:rPr lang="en-GB" sz="2000" dirty="0">
                <a:solidFill>
                  <a:srgbClr val="0E101A"/>
                </a:solidFill>
                <a:ea typeface="Times New Roman" panose="02020603050405020304" pitchFamily="18" charset="0"/>
              </a:rPr>
              <a:t> à la question de </a:t>
            </a:r>
            <a:r>
              <a:rPr lang="en-GB" sz="2000" dirty="0" err="1">
                <a:solidFill>
                  <a:srgbClr val="0E101A"/>
                </a:solidFill>
                <a:ea typeface="Times New Roman" panose="02020603050405020304" pitchFamily="18" charset="0"/>
              </a:rPr>
              <a:t>l’exil</a:t>
            </a:r>
            <a:r>
              <a:rPr lang="en-GB" sz="2000" dirty="0">
                <a:solidFill>
                  <a:srgbClr val="0E101A"/>
                </a:solidFill>
                <a:ea typeface="Times New Roman" panose="02020603050405020304" pitchFamily="18" charset="0"/>
              </a:rPr>
              <a:t>, a fortiori </a:t>
            </a:r>
            <a:r>
              <a:rPr lang="en-GB" sz="2000" dirty="0" err="1">
                <a:solidFill>
                  <a:srgbClr val="0E101A"/>
                </a:solidFill>
                <a:ea typeface="Times New Roman" panose="02020603050405020304" pitchFamily="18" charset="0"/>
              </a:rPr>
              <a:t>quand</a:t>
            </a:r>
            <a:r>
              <a:rPr lang="en-GB" sz="2000" dirty="0">
                <a:solidFill>
                  <a:srgbClr val="0E101A"/>
                </a:solidFill>
                <a:ea typeface="Times New Roman" panose="02020603050405020304" pitchFamily="18" charset="0"/>
              </a:rPr>
              <a:t> il </a:t>
            </a:r>
            <a:r>
              <a:rPr lang="en-GB" sz="2000" dirty="0" err="1">
                <a:solidFill>
                  <a:srgbClr val="0E101A"/>
                </a:solidFill>
                <a:ea typeface="Times New Roman" panose="02020603050405020304" pitchFamily="18" charset="0"/>
              </a:rPr>
              <a:t>est</a:t>
            </a:r>
            <a:r>
              <a:rPr lang="en-GB" sz="2000" dirty="0">
                <a:solidFill>
                  <a:srgbClr val="0E101A"/>
                </a:solidFill>
                <a:ea typeface="Times New Roman" panose="02020603050405020304" pitchFamily="18" charset="0"/>
              </a:rPr>
              <a:t> massif et constraint. Il a pour </a:t>
            </a:r>
            <a:r>
              <a:rPr lang="en-GB" sz="2000" dirty="0" err="1">
                <a:solidFill>
                  <a:srgbClr val="0E101A"/>
                </a:solidFill>
                <a:ea typeface="Times New Roman" panose="02020603050405020304" pitchFamily="18" charset="0"/>
              </a:rPr>
              <a:t>effet</a:t>
            </a:r>
            <a:r>
              <a:rPr lang="en-GB" sz="2000" dirty="0">
                <a:solidFill>
                  <a:srgbClr val="0E101A"/>
                </a:solidFill>
                <a:ea typeface="Times New Roman" panose="02020603050405020304" pitchFamily="18" charset="0"/>
              </a:rPr>
              <a:t> la dissolution </a:t>
            </a:r>
            <a:r>
              <a:rPr lang="en-GB" sz="2000" dirty="0" err="1">
                <a:solidFill>
                  <a:srgbClr val="0E101A"/>
                </a:solidFill>
                <a:ea typeface="Times New Roman" panose="02020603050405020304" pitchFamily="18" charset="0"/>
              </a:rPr>
              <a:t>en</a:t>
            </a:r>
            <a:r>
              <a:rPr lang="en-GB" sz="2000" dirty="0">
                <a:solidFill>
                  <a:srgbClr val="0E101A"/>
                </a:solidFill>
                <a:ea typeface="Times New Roman" panose="02020603050405020304" pitchFamily="18" charset="0"/>
              </a:rPr>
              <a:t> tout </a:t>
            </a:r>
            <a:r>
              <a:rPr lang="en-GB" sz="2000" dirty="0" err="1">
                <a:solidFill>
                  <a:srgbClr val="0E101A"/>
                </a:solidFill>
                <a:ea typeface="Times New Roman" panose="02020603050405020304" pitchFamily="18" charset="0"/>
              </a:rPr>
              <a:t>ou</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partie</a:t>
            </a:r>
            <a:r>
              <a:rPr lang="en-GB" sz="2000" dirty="0">
                <a:solidFill>
                  <a:srgbClr val="0E101A"/>
                </a:solidFill>
                <a:ea typeface="Times New Roman" panose="02020603050405020304" pitchFamily="18" charset="0"/>
              </a:rPr>
              <a:t> des cadres </a:t>
            </a:r>
            <a:r>
              <a:rPr lang="en-GB" sz="2000" dirty="0" err="1">
                <a:solidFill>
                  <a:srgbClr val="0E101A"/>
                </a:solidFill>
                <a:ea typeface="Times New Roman" panose="02020603050405020304" pitchFamily="18" charset="0"/>
              </a:rPr>
              <a:t>sociaux</a:t>
            </a:r>
            <a:r>
              <a:rPr lang="en-GB" sz="2000" dirty="0">
                <a:solidFill>
                  <a:srgbClr val="0E101A"/>
                </a:solidFill>
                <a:ea typeface="Times New Roman" panose="02020603050405020304" pitchFamily="18" charset="0"/>
              </a:rPr>
              <a:t> de la </a:t>
            </a:r>
            <a:r>
              <a:rPr lang="en-GB" sz="2000" dirty="0" err="1">
                <a:solidFill>
                  <a:srgbClr val="0E101A"/>
                </a:solidFill>
                <a:ea typeface="Times New Roman" panose="02020603050405020304" pitchFamily="18" charset="0"/>
              </a:rPr>
              <a:t>mémoire</a:t>
            </a:r>
            <a:r>
              <a:rPr lang="en-GB" sz="2000" dirty="0">
                <a:solidFill>
                  <a:srgbClr val="0E101A"/>
                </a:solidFill>
                <a:ea typeface="Times New Roman" panose="02020603050405020304" pitchFamily="18" charset="0"/>
              </a:rPr>
              <a:t> et de </a:t>
            </a:r>
            <a:r>
              <a:rPr lang="en-GB" sz="2000" dirty="0" err="1">
                <a:solidFill>
                  <a:srgbClr val="0E101A"/>
                </a:solidFill>
                <a:ea typeface="Times New Roman" panose="02020603050405020304" pitchFamily="18" charset="0"/>
              </a:rPr>
              <a:t>l’experience</a:t>
            </a:r>
            <a:r>
              <a:rPr lang="en-GB" sz="2000" dirty="0">
                <a:solidFill>
                  <a:srgbClr val="0E101A"/>
                </a:solidFill>
                <a:ea typeface="Times New Roman" panose="02020603050405020304" pitchFamily="18" charset="0"/>
              </a:rPr>
              <a:t>, pour </a:t>
            </a:r>
            <a:r>
              <a:rPr lang="en-GB" sz="2000" dirty="0" err="1">
                <a:solidFill>
                  <a:srgbClr val="0E101A"/>
                </a:solidFill>
                <a:ea typeface="Times New Roman" panose="02020603050405020304" pitchFamily="18" charset="0"/>
              </a:rPr>
              <a:t>reprendre</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M.Halbwachs</a:t>
            </a:r>
            <a:r>
              <a:rPr lang="en-GB" sz="2000" dirty="0">
                <a:solidFill>
                  <a:srgbClr val="0E101A"/>
                </a:solidFill>
                <a:ea typeface="Times New Roman" panose="02020603050405020304" pitchFamily="18" charset="0"/>
              </a:rPr>
              <a:t>, qui </a:t>
            </a:r>
            <a:r>
              <a:rPr lang="en-GB" sz="2000" dirty="0" err="1">
                <a:solidFill>
                  <a:srgbClr val="0E101A"/>
                </a:solidFill>
                <a:ea typeface="Times New Roman" panose="02020603050405020304" pitchFamily="18" charset="0"/>
              </a:rPr>
              <a:t>sont</a:t>
            </a:r>
            <a:r>
              <a:rPr lang="en-GB" sz="2000" dirty="0">
                <a:solidFill>
                  <a:srgbClr val="0E101A"/>
                </a:solidFill>
                <a:ea typeface="Times New Roman" panose="02020603050405020304" pitchFamily="18" charset="0"/>
              </a:rPr>
              <a:t> la base des milieux vivant de la </a:t>
            </a:r>
            <a:r>
              <a:rPr lang="en-GB" sz="2000" dirty="0" err="1">
                <a:solidFill>
                  <a:srgbClr val="0E101A"/>
                </a:solidFill>
                <a:ea typeface="Times New Roman" panose="02020603050405020304" pitchFamily="18" charset="0"/>
              </a:rPr>
              <a:t>mémoire</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En</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outre</a:t>
            </a:r>
            <a:r>
              <a:rPr lang="en-GB" sz="2000" dirty="0">
                <a:solidFill>
                  <a:srgbClr val="0E101A"/>
                </a:solidFill>
                <a:ea typeface="Times New Roman" panose="02020603050405020304" pitchFamily="18" charset="0"/>
              </a:rPr>
              <a:t>, la</a:t>
            </a:r>
            <a:r>
              <a:rPr lang="en-GB" sz="2000" dirty="0">
                <a:solidFill>
                  <a:srgbClr val="FF0000"/>
                </a:solidFill>
                <a:ea typeface="Times New Roman" panose="02020603050405020304" pitchFamily="18" charset="0"/>
              </a:rPr>
              <a:t> dispersion entre </a:t>
            </a:r>
            <a:r>
              <a:rPr lang="en-GB" sz="2000" dirty="0" err="1">
                <a:solidFill>
                  <a:srgbClr val="FF0000"/>
                </a:solidFill>
                <a:ea typeface="Times New Roman" panose="02020603050405020304" pitchFamily="18" charset="0"/>
              </a:rPr>
              <a:t>plusieurs</a:t>
            </a:r>
            <a:r>
              <a:rPr lang="en-GB" sz="2000" dirty="0">
                <a:solidFill>
                  <a:srgbClr val="FF0000"/>
                </a:solidFill>
                <a:ea typeface="Times New Roman" panose="02020603050405020304" pitchFamily="18" charset="0"/>
              </a:rPr>
              <a:t> </a:t>
            </a:r>
            <a:r>
              <a:rPr lang="en-GB" sz="2000" dirty="0" err="1">
                <a:solidFill>
                  <a:srgbClr val="FF0000"/>
                </a:solidFill>
                <a:ea typeface="Times New Roman" panose="02020603050405020304" pitchFamily="18" charset="0"/>
              </a:rPr>
              <a:t>lieux</a:t>
            </a:r>
            <a:r>
              <a:rPr lang="en-GB" sz="2000" dirty="0">
                <a:solidFill>
                  <a:srgbClr val="FF0000"/>
                </a:solidFill>
                <a:ea typeface="Times New Roman" panose="02020603050405020304" pitchFamily="18" charset="0"/>
              </a:rPr>
              <a:t> </a:t>
            </a:r>
            <a:r>
              <a:rPr lang="en-GB" sz="2000" dirty="0">
                <a:ea typeface="Times New Roman" panose="02020603050405020304" pitchFamily="18" charset="0"/>
              </a:rPr>
              <a:t>coupe </a:t>
            </a:r>
            <a:r>
              <a:rPr lang="en-GB" sz="2000" dirty="0" err="1">
                <a:ea typeface="Times New Roman" panose="02020603050405020304" pitchFamily="18" charset="0"/>
              </a:rPr>
              <a:t>ou</a:t>
            </a:r>
            <a:r>
              <a:rPr lang="en-GB" sz="2000" dirty="0">
                <a:ea typeface="Times New Roman" panose="02020603050405020304" pitchFamily="18" charset="0"/>
              </a:rPr>
              <a:t> </a:t>
            </a:r>
            <a:r>
              <a:rPr lang="en-GB" sz="2000" dirty="0" err="1">
                <a:ea typeface="Times New Roman" panose="02020603050405020304" pitchFamily="18" charset="0"/>
              </a:rPr>
              <a:t>dilue</a:t>
            </a:r>
            <a:r>
              <a:rPr lang="en-GB" sz="2000" dirty="0">
                <a:ea typeface="Times New Roman" panose="02020603050405020304" pitchFamily="18" charset="0"/>
              </a:rPr>
              <a:t> les faits de communication qui </a:t>
            </a:r>
            <a:r>
              <a:rPr lang="en-GB" sz="2000" dirty="0" err="1">
                <a:ea typeface="Times New Roman" panose="02020603050405020304" pitchFamily="18" charset="0"/>
              </a:rPr>
              <a:t>sont</a:t>
            </a:r>
            <a:r>
              <a:rPr lang="en-GB" sz="2000" dirty="0">
                <a:ea typeface="Times New Roman" panose="02020603050405020304" pitchFamily="18" charset="0"/>
              </a:rPr>
              <a:t> à la base </a:t>
            </a:r>
            <a:r>
              <a:rPr lang="en-GB" sz="2000" dirty="0" err="1">
                <a:ea typeface="Times New Roman" panose="02020603050405020304" pitchFamily="18" charset="0"/>
              </a:rPr>
              <a:t>même</a:t>
            </a:r>
            <a:r>
              <a:rPr lang="en-GB" sz="2000" dirty="0">
                <a:ea typeface="Times New Roman" panose="02020603050405020304" pitchFamily="18" charset="0"/>
              </a:rPr>
              <a:t> de la </a:t>
            </a:r>
            <a:r>
              <a:rPr lang="en-GB" sz="2000" dirty="0" err="1">
                <a:ea typeface="Times New Roman" panose="02020603050405020304" pitchFamily="18" charset="0"/>
              </a:rPr>
              <a:t>mémoire</a:t>
            </a:r>
            <a:r>
              <a:rPr lang="en-GB" sz="2000" dirty="0">
                <a:ea typeface="Times New Roman" panose="02020603050405020304" pitchFamily="18" charset="0"/>
              </a:rPr>
              <a:t>.</a:t>
            </a:r>
            <a:endParaRPr lang="en-GB" sz="2000" dirty="0">
              <a:solidFill>
                <a:srgbClr val="0E101A"/>
              </a:solidFill>
              <a:ea typeface="Times New Roman" panose="02020603050405020304" pitchFamily="18" charset="0"/>
            </a:endParaRPr>
          </a:p>
          <a:p>
            <a:r>
              <a:rPr lang="en-GB" sz="2000" dirty="0">
                <a:solidFill>
                  <a:srgbClr val="0E101A"/>
                </a:solidFill>
                <a:ea typeface="Times New Roman" panose="02020603050405020304" pitchFamily="18" charset="0"/>
              </a:rPr>
              <a:t>Les </a:t>
            </a:r>
            <a:r>
              <a:rPr lang="en-GB" sz="2000" dirty="0" err="1">
                <a:solidFill>
                  <a:srgbClr val="0E101A"/>
                </a:solidFill>
                <a:ea typeface="Times New Roman" panose="02020603050405020304" pitchFamily="18" charset="0"/>
              </a:rPr>
              <a:t>autres</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défis</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renvoient</a:t>
            </a:r>
            <a:r>
              <a:rPr lang="en-GB" sz="2000" dirty="0">
                <a:solidFill>
                  <a:srgbClr val="0E101A"/>
                </a:solidFill>
                <a:ea typeface="Times New Roman" panose="02020603050405020304" pitchFamily="18" charset="0"/>
              </a:rPr>
              <a:t> plus </a:t>
            </a:r>
            <a:r>
              <a:rPr lang="en-GB" sz="2000" dirty="0" err="1">
                <a:solidFill>
                  <a:srgbClr val="0E101A"/>
                </a:solidFill>
                <a:ea typeface="Times New Roman" panose="02020603050405020304" pitchFamily="18" charset="0"/>
              </a:rPr>
              <a:t>généralement</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toute</a:t>
            </a:r>
            <a:r>
              <a:rPr lang="en-GB" sz="2000" dirty="0">
                <a:solidFill>
                  <a:srgbClr val="0E101A"/>
                </a:solidFill>
                <a:ea typeface="Times New Roman" panose="02020603050405020304" pitchFamily="18" charset="0"/>
              </a:rPr>
              <a:t> tentative </a:t>
            </a:r>
            <a:r>
              <a:rPr lang="en-GB" sz="2000" dirty="0" err="1">
                <a:solidFill>
                  <a:srgbClr val="0E101A"/>
                </a:solidFill>
                <a:ea typeface="Times New Roman" panose="02020603050405020304" pitchFamily="18" charset="0"/>
              </a:rPr>
              <a:t>d’apprehension</a:t>
            </a:r>
            <a:r>
              <a:rPr lang="en-GB" sz="2000" dirty="0">
                <a:solidFill>
                  <a:srgbClr val="0E101A"/>
                </a:solidFill>
                <a:ea typeface="Times New Roman" panose="02020603050405020304" pitchFamily="18" charset="0"/>
              </a:rPr>
              <a:t> et de comprehension des </a:t>
            </a:r>
            <a:r>
              <a:rPr lang="en-GB" sz="2000" dirty="0" err="1">
                <a:solidFill>
                  <a:srgbClr val="0E101A"/>
                </a:solidFill>
                <a:ea typeface="Times New Roman" panose="02020603050405020304" pitchFamily="18" charset="0"/>
              </a:rPr>
              <a:t>phénomènes</a:t>
            </a:r>
            <a:r>
              <a:rPr lang="en-GB" sz="2000" dirty="0">
                <a:solidFill>
                  <a:srgbClr val="0E101A"/>
                </a:solidFill>
                <a:ea typeface="Times New Roman" panose="02020603050405020304" pitchFamily="18" charset="0"/>
              </a:rPr>
              <a:t> </a:t>
            </a:r>
            <a:r>
              <a:rPr lang="en-GB" sz="2000" dirty="0" err="1">
                <a:solidFill>
                  <a:srgbClr val="0E101A"/>
                </a:solidFill>
                <a:ea typeface="Times New Roman" panose="02020603050405020304" pitchFamily="18" charset="0"/>
              </a:rPr>
              <a:t>mémoriels</a:t>
            </a:r>
            <a:r>
              <a:rPr lang="en-GB" sz="2000" dirty="0">
                <a:solidFill>
                  <a:srgbClr val="0E101A"/>
                </a:solidFill>
                <a:ea typeface="Times New Roman" panose="02020603050405020304" pitchFamily="18" charset="0"/>
              </a:rPr>
              <a:t> dans le present: </a:t>
            </a:r>
            <a:endParaRPr lang="en-GB" dirty="0">
              <a:solidFill>
                <a:srgbClr val="0E101A"/>
              </a:solidFill>
              <a:ea typeface="Times New Roman" panose="02020603050405020304" pitchFamily="18" charset="0"/>
            </a:endParaRPr>
          </a:p>
          <a:p>
            <a:pPr marL="285750" indent="-285750">
              <a:lnSpc>
                <a:spcPct val="200000"/>
              </a:lnSpc>
              <a:buFont typeface="Arial" panose="020B0604020202020204" pitchFamily="34" charset="0"/>
              <a:buChar char="•"/>
            </a:pPr>
            <a:r>
              <a:rPr lang="en-GB" sz="1800" dirty="0">
                <a:solidFill>
                  <a:srgbClr val="0E101A"/>
                </a:solidFill>
                <a:effectLst/>
                <a:ea typeface="Times New Roman" panose="02020603050405020304" pitchFamily="18" charset="0"/>
              </a:rPr>
              <a:t>La </a:t>
            </a:r>
            <a:r>
              <a:rPr lang="en-GB" sz="1800" dirty="0" err="1">
                <a:solidFill>
                  <a:srgbClr val="0E101A"/>
                </a:solidFill>
                <a:effectLst/>
                <a:ea typeface="Times New Roman" panose="02020603050405020304" pitchFamily="18" charset="0"/>
              </a:rPr>
              <a:t>pluralité</a:t>
            </a:r>
            <a:r>
              <a:rPr lang="en-GB" sz="1800" dirty="0">
                <a:solidFill>
                  <a:srgbClr val="0E101A"/>
                </a:solidFill>
                <a:effectLst/>
                <a:ea typeface="Times New Roman" panose="02020603050405020304" pitchFamily="18" charset="0"/>
              </a:rPr>
              <a:t> des </a:t>
            </a:r>
            <a:r>
              <a:rPr lang="en-GB" sz="1800" dirty="0" err="1">
                <a:solidFill>
                  <a:srgbClr val="0E101A"/>
                </a:solidFill>
                <a:effectLst/>
                <a:ea typeface="Times New Roman" panose="02020603050405020304" pitchFamily="18" charset="0"/>
              </a:rPr>
              <a:t>formes</a:t>
            </a:r>
            <a:r>
              <a:rPr lang="en-GB" sz="1800" dirty="0">
                <a:solidFill>
                  <a:srgbClr val="0E101A"/>
                </a:solidFill>
                <a:effectLst/>
                <a:ea typeface="Times New Roman" panose="02020603050405020304" pitchFamily="18" charset="0"/>
              </a:rPr>
              <a:t> de </a:t>
            </a:r>
            <a:r>
              <a:rPr lang="en-GB" sz="1800" dirty="0" err="1">
                <a:solidFill>
                  <a:srgbClr val="0E101A"/>
                </a:solidFill>
                <a:effectLst/>
                <a:ea typeface="Times New Roman" panose="02020603050405020304" pitchFamily="18" charset="0"/>
              </a:rPr>
              <a:t>mémoire</a:t>
            </a:r>
            <a:r>
              <a:rPr lang="en-GB" sz="1800" dirty="0">
                <a:solidFill>
                  <a:srgbClr val="0E101A"/>
                </a:solidFill>
                <a:effectLst/>
                <a:ea typeface="Times New Roman" panose="02020603050405020304" pitchFamily="18" charset="0"/>
              </a:rPr>
              <a:t> </a:t>
            </a:r>
          </a:p>
          <a:p>
            <a:pPr marL="285750" indent="-285750">
              <a:lnSpc>
                <a:spcPct val="200000"/>
              </a:lnSpc>
              <a:buFont typeface="Arial" panose="020B0604020202020204" pitchFamily="34" charset="0"/>
              <a:buChar char="•"/>
            </a:pPr>
            <a:r>
              <a:rPr lang="en-GB" sz="1800" dirty="0" err="1">
                <a:solidFill>
                  <a:srgbClr val="0E101A"/>
                </a:solidFill>
                <a:effectLst/>
                <a:ea typeface="Times New Roman" panose="02020603050405020304" pitchFamily="18" charset="0"/>
              </a:rPr>
              <a:t>L’hétérogénéité</a:t>
            </a:r>
            <a:r>
              <a:rPr lang="en-GB" sz="1800" dirty="0">
                <a:solidFill>
                  <a:srgbClr val="0E101A"/>
                </a:solidFill>
                <a:effectLst/>
                <a:ea typeface="Times New Roman" panose="02020603050405020304" pitchFamily="18" charset="0"/>
              </a:rPr>
              <a:t> des </a:t>
            </a:r>
            <a:r>
              <a:rPr lang="en-GB" sz="1800" dirty="0" err="1">
                <a:solidFill>
                  <a:srgbClr val="0E101A"/>
                </a:solidFill>
                <a:effectLst/>
                <a:ea typeface="Times New Roman" panose="02020603050405020304" pitchFamily="18" charset="0"/>
              </a:rPr>
              <a:t>déplacements</a:t>
            </a:r>
            <a:r>
              <a:rPr lang="en-GB" sz="1800" dirty="0">
                <a:solidFill>
                  <a:srgbClr val="0E101A"/>
                </a:solidFill>
                <a:effectLst/>
                <a:ea typeface="Times New Roman" panose="02020603050405020304" pitchFamily="18" charset="0"/>
              </a:rPr>
              <a:t> </a:t>
            </a:r>
            <a:r>
              <a:rPr lang="en-GB" sz="1800" dirty="0" err="1">
                <a:solidFill>
                  <a:srgbClr val="0E101A"/>
                </a:solidFill>
                <a:effectLst/>
                <a:ea typeface="Times New Roman" panose="02020603050405020304" pitchFamily="18" charset="0"/>
              </a:rPr>
              <a:t>dont</a:t>
            </a:r>
            <a:r>
              <a:rPr lang="en-GB" sz="1800" dirty="0">
                <a:solidFill>
                  <a:srgbClr val="0E101A"/>
                </a:solidFill>
                <a:effectLst/>
                <a:ea typeface="Times New Roman" panose="02020603050405020304" pitchFamily="18" charset="0"/>
              </a:rPr>
              <a:t> la </a:t>
            </a:r>
            <a:r>
              <a:rPr lang="en-GB" sz="1800" dirty="0" err="1">
                <a:solidFill>
                  <a:srgbClr val="0E101A"/>
                </a:solidFill>
                <a:effectLst/>
                <a:ea typeface="Times New Roman" panose="02020603050405020304" pitchFamily="18" charset="0"/>
              </a:rPr>
              <a:t>mémoire</a:t>
            </a:r>
            <a:r>
              <a:rPr lang="en-GB" sz="1800" dirty="0">
                <a:solidFill>
                  <a:srgbClr val="0E101A"/>
                </a:solidFill>
                <a:effectLst/>
                <a:ea typeface="Times New Roman" panose="02020603050405020304" pitchFamily="18" charset="0"/>
              </a:rPr>
              <a:t> doit </a:t>
            </a:r>
            <a:r>
              <a:rPr lang="en-GB" sz="1800" dirty="0" err="1">
                <a:solidFill>
                  <a:srgbClr val="0E101A"/>
                </a:solidFill>
                <a:effectLst/>
                <a:ea typeface="Times New Roman" panose="02020603050405020304" pitchFamily="18" charset="0"/>
              </a:rPr>
              <a:t>être</a:t>
            </a:r>
            <a:r>
              <a:rPr lang="en-GB" sz="1800" dirty="0">
                <a:solidFill>
                  <a:srgbClr val="0E101A"/>
                </a:solidFill>
                <a:effectLst/>
                <a:ea typeface="Times New Roman" panose="02020603050405020304" pitchFamily="18" charset="0"/>
              </a:rPr>
              <a:t> </a:t>
            </a:r>
            <a:r>
              <a:rPr lang="en-GB" sz="1800" dirty="0" err="1">
                <a:solidFill>
                  <a:srgbClr val="0E101A"/>
                </a:solidFill>
                <a:effectLst/>
                <a:ea typeface="Times New Roman" panose="02020603050405020304" pitchFamily="18" charset="0"/>
              </a:rPr>
              <a:t>documenté</a:t>
            </a:r>
            <a:r>
              <a:rPr lang="en-GB" dirty="0" err="1">
                <a:solidFill>
                  <a:srgbClr val="0E101A"/>
                </a:solidFill>
                <a:ea typeface="Times New Roman" panose="02020603050405020304" pitchFamily="18" charset="0"/>
              </a:rPr>
              <a:t>e</a:t>
            </a:r>
            <a:r>
              <a:rPr lang="en-GB" dirty="0">
                <a:solidFill>
                  <a:srgbClr val="0E101A"/>
                </a:solidFill>
                <a:ea typeface="Times New Roman" panose="02020603050405020304" pitchFamily="18" charset="0"/>
              </a:rPr>
              <a:t> et des </a:t>
            </a:r>
            <a:r>
              <a:rPr lang="en-GB" dirty="0" err="1">
                <a:solidFill>
                  <a:srgbClr val="0E101A"/>
                </a:solidFill>
                <a:ea typeface="Times New Roman" panose="02020603050405020304" pitchFamily="18" charset="0"/>
              </a:rPr>
              <a:t>acteurs</a:t>
            </a:r>
            <a:r>
              <a:rPr lang="en-GB" dirty="0">
                <a:solidFill>
                  <a:srgbClr val="0E101A"/>
                </a:solidFill>
                <a:ea typeface="Times New Roman" panose="02020603050405020304" pitchFamily="18" charset="0"/>
              </a:rPr>
              <a:t> </a:t>
            </a:r>
            <a:r>
              <a:rPr lang="en-GB" dirty="0" err="1">
                <a:solidFill>
                  <a:srgbClr val="0E101A"/>
                </a:solidFill>
                <a:ea typeface="Times New Roman" panose="02020603050405020304" pitchFamily="18" charset="0"/>
              </a:rPr>
              <a:t>impliqués</a:t>
            </a:r>
            <a:r>
              <a:rPr lang="en-GB" b="1" dirty="0">
                <a:solidFill>
                  <a:schemeClr val="accent1"/>
                </a:solidFill>
                <a:ea typeface="Times New Roman" panose="02020603050405020304" pitchFamily="18" charset="0"/>
              </a:rPr>
              <a:t> (y </a:t>
            </a:r>
            <a:r>
              <a:rPr lang="en-GB" b="1" dirty="0" err="1">
                <a:solidFill>
                  <a:schemeClr val="accent1"/>
                </a:solidFill>
                <a:ea typeface="Times New Roman" panose="02020603050405020304" pitchFamily="18" charset="0"/>
              </a:rPr>
              <a:t>compris</a:t>
            </a:r>
            <a:r>
              <a:rPr lang="en-GB" b="1" dirty="0">
                <a:solidFill>
                  <a:schemeClr val="accent1"/>
                </a:solidFill>
                <a:ea typeface="Times New Roman" panose="02020603050405020304" pitchFamily="18" charset="0"/>
              </a:rPr>
              <a:t> </a:t>
            </a:r>
            <a:r>
              <a:rPr lang="en-GB" b="1" dirty="0" err="1">
                <a:solidFill>
                  <a:schemeClr val="accent1"/>
                </a:solidFill>
                <a:ea typeface="Times New Roman" panose="02020603050405020304" pitchFamily="18" charset="0"/>
              </a:rPr>
              <a:t>en</a:t>
            </a:r>
            <a:r>
              <a:rPr lang="en-GB" b="1" dirty="0">
                <a:solidFill>
                  <a:schemeClr val="accent1"/>
                </a:solidFill>
                <a:ea typeface="Times New Roman" panose="02020603050405020304" pitchFamily="18" charset="0"/>
              </a:rPr>
              <a:t> </a:t>
            </a:r>
            <a:r>
              <a:rPr lang="en-GB" b="1" dirty="0" err="1">
                <a:solidFill>
                  <a:schemeClr val="accent1"/>
                </a:solidFill>
                <a:ea typeface="Times New Roman" panose="02020603050405020304" pitchFamily="18" charset="0"/>
              </a:rPr>
              <a:t>termes</a:t>
            </a:r>
            <a:r>
              <a:rPr lang="en-GB" b="1" dirty="0">
                <a:solidFill>
                  <a:schemeClr val="accent1"/>
                </a:solidFill>
                <a:ea typeface="Times New Roman" panose="02020603050405020304" pitchFamily="18" charset="0"/>
              </a:rPr>
              <a:t> de genre, </a:t>
            </a:r>
            <a:r>
              <a:rPr lang="en-GB" b="1" dirty="0" err="1">
                <a:solidFill>
                  <a:schemeClr val="accent1"/>
                </a:solidFill>
                <a:ea typeface="Times New Roman" panose="02020603050405020304" pitchFamily="18" charset="0"/>
              </a:rPr>
              <a:t>d’âge</a:t>
            </a:r>
            <a:r>
              <a:rPr lang="en-GB" b="1" dirty="0">
                <a:solidFill>
                  <a:schemeClr val="accent1"/>
                </a:solidFill>
                <a:ea typeface="Times New Roman" panose="02020603050405020304" pitchFamily="18" charset="0"/>
              </a:rPr>
              <a:t>, position </a:t>
            </a:r>
            <a:r>
              <a:rPr lang="en-GB" b="1" dirty="0" err="1">
                <a:solidFill>
                  <a:schemeClr val="accent1"/>
                </a:solidFill>
                <a:ea typeface="Times New Roman" panose="02020603050405020304" pitchFamily="18" charset="0"/>
              </a:rPr>
              <a:t>sociale</a:t>
            </a:r>
            <a:r>
              <a:rPr lang="en-GB" b="1" dirty="0">
                <a:solidFill>
                  <a:schemeClr val="accent1"/>
                </a:solidFill>
                <a:ea typeface="Times New Roman" panose="02020603050405020304" pitchFamily="18" charset="0"/>
              </a:rPr>
              <a:t> etc)</a:t>
            </a:r>
          </a:p>
          <a:p>
            <a:pPr marL="285750" indent="-285750">
              <a:lnSpc>
                <a:spcPct val="200000"/>
              </a:lnSpc>
              <a:buFont typeface="Arial" panose="020B0604020202020204" pitchFamily="34" charset="0"/>
              <a:buChar char="•"/>
            </a:pPr>
            <a:r>
              <a:rPr lang="fr-FR" sz="1800" dirty="0">
                <a:solidFill>
                  <a:srgbClr val="0E101A"/>
                </a:solidFill>
                <a:effectLst/>
                <a:ea typeface="Times New Roman" panose="02020603050405020304" pitchFamily="18" charset="0"/>
              </a:rPr>
              <a:t>l'hétérogénéité et la fragmentation des époques et des espaces à partir desquels ils évoquent leur départ aujourd'hui </a:t>
            </a:r>
            <a:endParaRPr lang="en-GB" sz="1800" dirty="0">
              <a:solidFill>
                <a:srgbClr val="0E101A"/>
              </a:solidFill>
              <a:effectLst/>
              <a:ea typeface="Times New Roman" panose="02020603050405020304" pitchFamily="18" charset="0"/>
            </a:endParaRPr>
          </a:p>
          <a:p>
            <a:pPr marL="285750" indent="-285750">
              <a:lnSpc>
                <a:spcPct val="200000"/>
              </a:lnSpc>
              <a:buFont typeface="Arial" panose="020B0604020202020204" pitchFamily="34" charset="0"/>
              <a:buChar char="•"/>
            </a:pPr>
            <a:r>
              <a:rPr lang="en-GB" sz="1800" dirty="0">
                <a:solidFill>
                  <a:srgbClr val="0E101A"/>
                </a:solidFill>
                <a:effectLst/>
                <a:ea typeface="Times New Roman" panose="02020603050405020304" pitchFamily="18" charset="0"/>
              </a:rPr>
              <a:t>Les </a:t>
            </a:r>
            <a:r>
              <a:rPr lang="en-GB" sz="1800" dirty="0" err="1">
                <a:solidFill>
                  <a:srgbClr val="0E101A"/>
                </a:solidFill>
                <a:effectLst/>
                <a:ea typeface="Times New Roman" panose="02020603050405020304" pitchFamily="18" charset="0"/>
              </a:rPr>
              <a:t>différents</a:t>
            </a:r>
            <a:r>
              <a:rPr lang="en-GB" sz="1800" dirty="0">
                <a:solidFill>
                  <a:srgbClr val="0E101A"/>
                </a:solidFill>
                <a:effectLst/>
                <a:ea typeface="Times New Roman" panose="02020603050405020304" pitchFamily="18" charset="0"/>
              </a:rPr>
              <a:t> </a:t>
            </a:r>
            <a:r>
              <a:rPr lang="en-GB" sz="1800" dirty="0" err="1">
                <a:solidFill>
                  <a:srgbClr val="0E101A"/>
                </a:solidFill>
                <a:effectLst/>
                <a:ea typeface="Times New Roman" panose="02020603050405020304" pitchFamily="18" charset="0"/>
              </a:rPr>
              <a:t>sens</a:t>
            </a:r>
            <a:r>
              <a:rPr lang="en-GB" sz="1800" dirty="0">
                <a:solidFill>
                  <a:srgbClr val="0E101A"/>
                </a:solidFill>
                <a:effectLst/>
                <a:ea typeface="Times New Roman" panose="02020603050405020304" pitchFamily="18" charset="0"/>
              </a:rPr>
              <a:t> et connotations </a:t>
            </a:r>
            <a:r>
              <a:rPr lang="en-GB" sz="1800" dirty="0" err="1">
                <a:solidFill>
                  <a:srgbClr val="0E101A"/>
                </a:solidFill>
                <a:effectLst/>
                <a:ea typeface="Times New Roman" panose="02020603050405020304" pitchFamily="18" charset="0"/>
              </a:rPr>
              <a:t>donnés</a:t>
            </a:r>
            <a:r>
              <a:rPr lang="en-GB" sz="1800" dirty="0">
                <a:solidFill>
                  <a:srgbClr val="0E101A"/>
                </a:solidFill>
                <a:effectLst/>
                <a:ea typeface="Times New Roman" panose="02020603050405020304" pitchFamily="18" charset="0"/>
              </a:rPr>
              <a:t> par les </a:t>
            </a:r>
            <a:r>
              <a:rPr lang="en-GB" sz="1800" dirty="0" err="1">
                <a:solidFill>
                  <a:srgbClr val="0E101A"/>
                </a:solidFill>
                <a:effectLst/>
                <a:ea typeface="Times New Roman" panose="02020603050405020304" pitchFamily="18" charset="0"/>
              </a:rPr>
              <a:t>acteurs</a:t>
            </a:r>
            <a:r>
              <a:rPr lang="en-GB" sz="1800" dirty="0">
                <a:solidFill>
                  <a:srgbClr val="0E101A"/>
                </a:solidFill>
                <a:effectLst/>
                <a:ea typeface="Times New Roman" panose="02020603050405020304" pitchFamily="18" charset="0"/>
              </a:rPr>
              <a:t> aux </a:t>
            </a:r>
            <a:r>
              <a:rPr lang="en-GB" sz="1800" dirty="0" err="1">
                <a:solidFill>
                  <a:srgbClr val="0E101A"/>
                </a:solidFill>
                <a:effectLst/>
                <a:ea typeface="Times New Roman" panose="02020603050405020304" pitchFamily="18" charset="0"/>
              </a:rPr>
              <a:t>termes</a:t>
            </a:r>
            <a:r>
              <a:rPr lang="en-GB" sz="1800" dirty="0">
                <a:solidFill>
                  <a:srgbClr val="0E101A"/>
                </a:solidFill>
                <a:effectLst/>
                <a:ea typeface="Times New Roman" panose="02020603050405020304" pitchFamily="18" charset="0"/>
              </a:rPr>
              <a:t> de </a:t>
            </a:r>
            <a:r>
              <a:rPr lang="en-GB" sz="1800" dirty="0" err="1">
                <a:solidFill>
                  <a:srgbClr val="0E101A"/>
                </a:solidFill>
                <a:effectLst/>
                <a:ea typeface="Times New Roman" panose="02020603050405020304" pitchFamily="18" charset="0"/>
              </a:rPr>
              <a:t>mémoire</a:t>
            </a:r>
            <a:r>
              <a:rPr lang="en-GB" sz="1800" dirty="0">
                <a:solidFill>
                  <a:srgbClr val="0E101A"/>
                </a:solidFill>
                <a:effectLst/>
                <a:ea typeface="Times New Roman" panose="02020603050405020304" pitchFamily="18" charset="0"/>
              </a:rPr>
              <a:t> et de </a:t>
            </a:r>
            <a:r>
              <a:rPr lang="en-GB" sz="1800" dirty="0" err="1">
                <a:solidFill>
                  <a:srgbClr val="0E101A"/>
                </a:solidFill>
                <a:effectLst/>
                <a:ea typeface="Times New Roman" panose="02020603050405020304" pitchFamily="18" charset="0"/>
              </a:rPr>
              <a:t>déplacement</a:t>
            </a:r>
            <a:endParaRPr lang="fr-FR" dirty="0"/>
          </a:p>
        </p:txBody>
      </p:sp>
      <p:sp>
        <p:nvSpPr>
          <p:cNvPr id="4" name="Espace réservé du pied de page 3">
            <a:extLst>
              <a:ext uri="{FF2B5EF4-FFF2-40B4-BE49-F238E27FC236}">
                <a16:creationId xmlns:a16="http://schemas.microsoft.com/office/drawing/2014/main" id="{64C75341-8F9A-4ECA-B3C8-069D7B1ED0EC}"/>
              </a:ext>
            </a:extLst>
          </p:cNvPr>
          <p:cNvSpPr>
            <a:spLocks noGrp="1"/>
          </p:cNvSpPr>
          <p:nvPr>
            <p:ph type="ftr" sz="quarter" idx="11"/>
          </p:nvPr>
        </p:nvSpPr>
        <p:spPr/>
        <p:txBody>
          <a:bodyPr/>
          <a:lstStyle/>
          <a:p>
            <a:r>
              <a:rPr lang="fr-FR"/>
              <a:t>Michèle Baussant, CNRS, CEFRES/ISP/ICM, 2021</a:t>
            </a:r>
          </a:p>
        </p:txBody>
      </p:sp>
    </p:spTree>
    <p:extLst>
      <p:ext uri="{BB962C8B-B14F-4D97-AF65-F5344CB8AC3E}">
        <p14:creationId xmlns:p14="http://schemas.microsoft.com/office/powerpoint/2010/main" val="108662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D1821B8-B0B0-2D9B-4F00-995962FEF464}"/>
              </a:ext>
            </a:extLst>
          </p:cNvPr>
          <p:cNvSpPr>
            <a:spLocks noGrp="1"/>
          </p:cNvSpPr>
          <p:nvPr>
            <p:ph type="ftr" sz="quarter" idx="11"/>
          </p:nvPr>
        </p:nvSpPr>
        <p:spPr/>
        <p:txBody>
          <a:bodyPr/>
          <a:lstStyle/>
          <a:p>
            <a:r>
              <a:rPr lang="fr-FR"/>
              <a:t>Michèle Baussant, CNRS, CEFRES/ISP/ICM, 2021</a:t>
            </a:r>
          </a:p>
        </p:txBody>
      </p:sp>
      <p:sp>
        <p:nvSpPr>
          <p:cNvPr id="4" name="ZoneTexte 3">
            <a:extLst>
              <a:ext uri="{FF2B5EF4-FFF2-40B4-BE49-F238E27FC236}">
                <a16:creationId xmlns:a16="http://schemas.microsoft.com/office/drawing/2014/main" id="{873F05B1-AFB1-BF69-924E-A4EEE7AB986F}"/>
              </a:ext>
            </a:extLst>
          </p:cNvPr>
          <p:cNvSpPr txBox="1"/>
          <p:nvPr/>
        </p:nvSpPr>
        <p:spPr>
          <a:xfrm>
            <a:off x="791851" y="447040"/>
            <a:ext cx="9785023" cy="4801314"/>
          </a:xfrm>
          <a:prstGeom prst="rect">
            <a:avLst/>
          </a:prstGeom>
          <a:noFill/>
        </p:spPr>
        <p:txBody>
          <a:bodyPr wrap="square">
            <a:spAutoFit/>
          </a:bodyPr>
          <a:lstStyle/>
          <a:p>
            <a:r>
              <a:rPr lang="fr-FR" dirty="0"/>
              <a:t>Hétérogénéité en termes de positionnement et de réflexivité par rapport à l'acte de raconter.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Des récits parfois dépeints par les individus comme un " tas de vieilleries " inutile ou indicible (histoire de déclassement social, de perte de statut, de privation et d'isolement social...). </a:t>
            </a:r>
          </a:p>
          <a:p>
            <a:pPr marL="285750" indent="-285750">
              <a:buFont typeface="Arial" panose="020B0604020202020204" pitchFamily="34" charset="0"/>
              <a:buChar char="•"/>
            </a:pPr>
            <a:r>
              <a:rPr lang="fr-FR" dirty="0"/>
              <a:t>Un récit de l'impossible : une vie interrompue, une incapacité à comprendre pourquoi ils ont dû partir...Dans certains cas, un espace narratif caractérisé par un sentiment de désemparement</a:t>
            </a:r>
          </a:p>
          <a:p>
            <a:pPr marL="285750" indent="-285750">
              <a:buFont typeface="Arial" panose="020B0604020202020204" pitchFamily="34" charset="0"/>
              <a:buChar char="•"/>
            </a:pPr>
            <a:r>
              <a:rPr lang="fr-FR" dirty="0"/>
              <a:t>Le sentiment que pour être " écoutables ", ils doivent faire entrer leurs récits dans un format normatif.</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Une expérience également construite a posteriori comme une trajectoire de ce qui façonne une continuité ou un " toujours déjà là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Comme le souligne André </a:t>
            </a:r>
            <a:r>
              <a:rPr lang="fr-FR" dirty="0" err="1"/>
              <a:t>Aciman</a:t>
            </a:r>
            <a:r>
              <a:rPr lang="fr-FR" dirty="0"/>
              <a:t>, " </a:t>
            </a:r>
            <a:r>
              <a:rPr lang="fr-FR" i="1" dirty="0"/>
              <a:t>ce qui rend l'exil pernicieux n'est pas vraiment le fait d'être dans l'état de celui qui est ailleurs, (...) mais de ne jamais pouvoir éradiquer cette absence. Vous regardez votre vie et vous trouvez votre exil annoncé partout, depuis des événements qui se sont concrétisés aussi loin que le Congrès de Vienne en 1815 jusqu'au fait même que, pour une raison fortuite, vos parents ont décidé que vous étudieriez l'anglais dans votre enfance."  </a:t>
            </a:r>
            <a:r>
              <a:rPr lang="en-US" i="1" dirty="0"/>
              <a:t>  </a:t>
            </a:r>
          </a:p>
        </p:txBody>
      </p:sp>
    </p:spTree>
    <p:extLst>
      <p:ext uri="{BB962C8B-B14F-4D97-AF65-F5344CB8AC3E}">
        <p14:creationId xmlns:p14="http://schemas.microsoft.com/office/powerpoint/2010/main" val="279580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2207FB3-132C-5EC8-9AFF-BDDB60B19297}"/>
              </a:ext>
            </a:extLst>
          </p:cNvPr>
          <p:cNvSpPr>
            <a:spLocks noGrp="1"/>
          </p:cNvSpPr>
          <p:nvPr>
            <p:ph type="ftr" sz="quarter" idx="11"/>
          </p:nvPr>
        </p:nvSpPr>
        <p:spPr/>
        <p:txBody>
          <a:bodyPr/>
          <a:lstStyle/>
          <a:p>
            <a:r>
              <a:rPr lang="fr-FR"/>
              <a:t>Michèle Baussant, CNRS, CEFRES/ISP/ICM, 2021</a:t>
            </a:r>
          </a:p>
        </p:txBody>
      </p:sp>
      <p:sp>
        <p:nvSpPr>
          <p:cNvPr id="4" name="ZoneTexte 3">
            <a:extLst>
              <a:ext uri="{FF2B5EF4-FFF2-40B4-BE49-F238E27FC236}">
                <a16:creationId xmlns:a16="http://schemas.microsoft.com/office/drawing/2014/main" id="{B61E3D95-D0C8-046F-ACB6-5A7AEB183369}"/>
              </a:ext>
            </a:extLst>
          </p:cNvPr>
          <p:cNvSpPr txBox="1"/>
          <p:nvPr/>
        </p:nvSpPr>
        <p:spPr>
          <a:xfrm>
            <a:off x="507477" y="879386"/>
            <a:ext cx="10887958" cy="4339650"/>
          </a:xfrm>
          <a:prstGeom prst="rect">
            <a:avLst/>
          </a:prstGeom>
          <a:noFill/>
        </p:spPr>
        <p:txBody>
          <a:bodyPr wrap="square" rtlCol="0">
            <a:spAutoFit/>
          </a:bodyPr>
          <a:lstStyle/>
          <a:p>
            <a:r>
              <a:rPr lang="fr-FR" dirty="0"/>
              <a:t>Comprendre ces phénomènes mémoriels, y compris au niveau le plus restreint et a priori intime de la mémoire individuelle et de la transmission familiale nécessite de comprendre:</a:t>
            </a:r>
          </a:p>
          <a:p>
            <a:pPr marL="342900" indent="-342900">
              <a:buAutoNum type="arabicPeriod"/>
            </a:pPr>
            <a:r>
              <a:rPr lang="fr-FR" dirty="0"/>
              <a:t>Qui produit ces mémoires et à quel niveau (acteurs ordinaires, institutions, communautés intermédiaires…)</a:t>
            </a:r>
          </a:p>
          <a:p>
            <a:pPr marL="342900" indent="-342900">
              <a:buAutoNum type="arabicPeriod"/>
            </a:pPr>
            <a:r>
              <a:rPr lang="fr-FR" dirty="0"/>
              <a:t>Quand – en prêtant attention aux différents moments historiques qui font réémerger ou passent sous silence – de manière manifeste ou cachée- des acteurs et leurs mémoires</a:t>
            </a:r>
          </a:p>
          <a:p>
            <a:pPr marL="342900" indent="-342900">
              <a:buFontTx/>
              <a:buAutoNum type="arabicPeriod"/>
            </a:pPr>
            <a:r>
              <a:rPr lang="fr-FR" dirty="0"/>
              <a:t>Quoi? Les représentations qui circulent dans les espaces publics, se multiplient, se</a:t>
            </a:r>
            <a:r>
              <a:rPr lang="fr-FR" sz="1800" dirty="0"/>
              <a:t> déterritorialisent et reterritorialisent: cela peut être des </a:t>
            </a:r>
            <a:r>
              <a:rPr lang="fr-FR" b="1" dirty="0">
                <a:latin typeface="Arial" panose="020B0604020202020204" pitchFamily="34" charset="0"/>
                <a:cs typeface="Arial" panose="020B0604020202020204" pitchFamily="34" charset="0"/>
              </a:rPr>
              <a:t> modèles et des références historiques, des figures</a:t>
            </a:r>
          </a:p>
          <a:p>
            <a:pPr marL="342900" indent="-342900">
              <a:buFontTx/>
              <a:buAutoNum type="arabicPeriod"/>
            </a:pPr>
            <a:r>
              <a:rPr lang="fr-FR" b="1" dirty="0">
                <a:latin typeface="Arial" panose="020B0604020202020204" pitchFamily="34" charset="0"/>
                <a:cs typeface="Arial" panose="020B0604020202020204" pitchFamily="34" charset="0"/>
              </a:rPr>
              <a:t>Le comment (recours aux témoignages et récits de vie, </a:t>
            </a:r>
            <a:r>
              <a:rPr lang="fr-F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usage du discours sur </a:t>
            </a:r>
            <a:r>
              <a:rPr lang="fr-FR"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les droits internationaux de manière assez étroite</a:t>
            </a:r>
            <a:r>
              <a:rPr lang="fr-F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s’alignan</a:t>
            </a:r>
            <a:r>
              <a:rPr lang="fr-FR"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t sur l’idée du</a:t>
            </a:r>
            <a:r>
              <a:rPr lang="fr-F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droit à la documentation, à la mémoire, à la recherche de la vérité, émergence du discours sur traumatisme, usage des médias sociaux et leurs effets…)</a:t>
            </a:r>
          </a:p>
          <a:p>
            <a:pPr marL="342900" indent="-342900">
              <a:buFontTx/>
              <a:buAutoNum type="arabicPeriod"/>
            </a:pPr>
            <a:r>
              <a:rPr lang="fr-FR" b="1" dirty="0">
                <a:latin typeface="Arial" panose="020B0604020202020204" pitchFamily="34" charset="0"/>
                <a:cs typeface="Arial" panose="020B0604020202020204" pitchFamily="34" charset="0"/>
              </a:rPr>
              <a:t>Et enfin le pourquoi, avec des enjeux qui peuvent converger et diverger selon les acteurs et ont plusieurs niveaux </a:t>
            </a:r>
            <a:r>
              <a:rPr lang="fr-FR"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fr-FR" sz="1800" b="1" dirty="0">
                <a:solidFill>
                  <a:srgbClr val="FF0000"/>
                </a:solidFill>
                <a:latin typeface="Arial" panose="020B0604020202020204" pitchFamily="34" charset="0"/>
                <a:ea typeface="Times New Roman" panose="02020603050405020304" pitchFamily="18" charset="0"/>
                <a:cs typeface="Arial" panose="020B0604020202020204" pitchFamily="34" charset="0"/>
              </a:rPr>
              <a:t>financiers, Enjeux politiques,  symboliques, de transmission, </a:t>
            </a:r>
            <a:r>
              <a:rPr lang="fr-FR" sz="1800" b="1" spc="-10" dirty="0">
                <a:solidFill>
                  <a:srgbClr val="FF0000"/>
                </a:solidFill>
                <a:latin typeface="Arial" panose="020B0604020202020204" pitchFamily="34" charset="0"/>
                <a:ea typeface="Times New Roman" panose="02020603050405020304" pitchFamily="18" charset="0"/>
                <a:cs typeface="Arial" panose="020B0604020202020204" pitchFamily="34" charset="0"/>
              </a:rPr>
              <a:t>religieux</a:t>
            </a:r>
            <a:r>
              <a:rPr lang="fr-FR" b="1" spc="-1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fr-FR" dirty="0"/>
          </a:p>
          <a:p>
            <a:endParaRPr lang="fr-FR" dirty="0"/>
          </a:p>
        </p:txBody>
      </p:sp>
    </p:spTree>
    <p:extLst>
      <p:ext uri="{BB962C8B-B14F-4D97-AF65-F5344CB8AC3E}">
        <p14:creationId xmlns:p14="http://schemas.microsoft.com/office/powerpoint/2010/main" val="222720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3C9D4-1BF1-4D06-8727-A96656DB3F24}"/>
              </a:ext>
            </a:extLst>
          </p:cNvPr>
          <p:cNvSpPr>
            <a:spLocks noGrp="1"/>
          </p:cNvSpPr>
          <p:nvPr>
            <p:ph type="title"/>
          </p:nvPr>
        </p:nvSpPr>
        <p:spPr/>
        <p:txBody>
          <a:bodyPr>
            <a:normAutofit/>
          </a:bodyPr>
          <a:lstStyle/>
          <a:p>
            <a:pPr marL="0" indent="0" algn="just">
              <a:lnSpc>
                <a:spcPct val="200000"/>
              </a:lnSpc>
              <a:spcAft>
                <a:spcPts val="800"/>
              </a:spcAft>
              <a:buNone/>
            </a:pPr>
            <a:r>
              <a:rPr lang="fr-FR" sz="2800" b="1" u="sng" dirty="0">
                <a:solidFill>
                  <a:schemeClr val="accent1"/>
                </a:solidFill>
                <a:ea typeface="Times New Roman" panose="02020603050405020304" pitchFamily="18" charset="0"/>
                <a:cs typeface="Arial" panose="020B0604020202020204" pitchFamily="34" charset="0"/>
              </a:rPr>
              <a:t>Un passé considéré comme un sujet « inconfortable »</a:t>
            </a:r>
            <a:endParaRPr lang="fr-FR" sz="2800" b="1" u="sng" dirty="0">
              <a:solidFill>
                <a:schemeClr val="accent1"/>
              </a:solidFill>
              <a:effectLst/>
              <a:ea typeface="Times New Roman" panose="02020603050405020304" pitchFamily="18" charset="0"/>
              <a:cs typeface="Arial" panose="020B0604020202020204" pitchFamily="34" charset="0"/>
            </a:endParaRPr>
          </a:p>
        </p:txBody>
      </p:sp>
      <p:sp>
        <p:nvSpPr>
          <p:cNvPr id="4" name="ZoneTexte 3">
            <a:extLst>
              <a:ext uri="{FF2B5EF4-FFF2-40B4-BE49-F238E27FC236}">
                <a16:creationId xmlns:a16="http://schemas.microsoft.com/office/drawing/2014/main" id="{F18365C4-9EAD-42D6-BA06-037C8DEFA8F4}"/>
              </a:ext>
            </a:extLst>
          </p:cNvPr>
          <p:cNvSpPr txBox="1"/>
          <p:nvPr/>
        </p:nvSpPr>
        <p:spPr>
          <a:xfrm>
            <a:off x="1065320" y="2125418"/>
            <a:ext cx="9960746" cy="2925096"/>
          </a:xfrm>
          <a:prstGeom prst="rect">
            <a:avLst/>
          </a:prstGeom>
          <a:noFill/>
        </p:spPr>
        <p:txBody>
          <a:bodyPr wrap="square">
            <a:spAutoFit/>
          </a:bodyPr>
          <a:lstStyle/>
          <a:p>
            <a:pPr algn="just">
              <a:lnSpc>
                <a:spcPct val="200000"/>
              </a:lnSpc>
              <a:spcAft>
                <a:spcPts val="800"/>
              </a:spcAft>
            </a:pPr>
            <a:r>
              <a:rPr lang="fr-FR" sz="1400" dirty="0">
                <a:effectLst/>
                <a:ea typeface="Calibri" panose="020F0502020204030204" pitchFamily="34" charset="0"/>
                <a:cs typeface="Arial" panose="020B0604020202020204" pitchFamily="34" charset="0"/>
              </a:rPr>
              <a:t>1. ces populations ont souvent été considérées en termes de "privilège ethnique" ou de "migration </a:t>
            </a:r>
            <a:r>
              <a:rPr lang="fr-FR" sz="1400" dirty="0" err="1">
                <a:effectLst/>
                <a:ea typeface="Calibri" panose="020F0502020204030204" pitchFamily="34" charset="0"/>
                <a:cs typeface="Arial" panose="020B0604020202020204" pitchFamily="34" charset="0"/>
              </a:rPr>
              <a:t>co</a:t>
            </a:r>
            <a:r>
              <a:rPr lang="fr-FR" sz="1400" dirty="0">
                <a:effectLst/>
                <a:ea typeface="Calibri" panose="020F0502020204030204" pitchFamily="34" charset="0"/>
                <a:cs typeface="Arial" panose="020B0604020202020204" pitchFamily="34" charset="0"/>
              </a:rPr>
              <a:t>-ethnique". </a:t>
            </a:r>
          </a:p>
          <a:p>
            <a:pPr algn="just">
              <a:lnSpc>
                <a:spcPct val="200000"/>
              </a:lnSpc>
              <a:spcAft>
                <a:spcPts val="800"/>
              </a:spcAft>
            </a:pPr>
            <a:r>
              <a:rPr lang="fr-FR" sz="1400" dirty="0">
                <a:effectLst/>
                <a:ea typeface="Calibri" panose="020F0502020204030204" pitchFamily="34" charset="0"/>
                <a:cs typeface="Arial" panose="020B0604020202020204" pitchFamily="34" charset="0"/>
              </a:rPr>
              <a:t>2. les formes actuelles de mémoire sont toujours explorées à travers le prisme du national, et à partir d'espaces et d'histoires aujourd'hui divisés, et dès lors selon des représentations binaires qui ne permettent pas toujours de restituer la complexité des relations (ou des non relations), des modes d’ancrages, des formes d’implication…</a:t>
            </a:r>
          </a:p>
          <a:p>
            <a:pPr algn="just">
              <a:lnSpc>
                <a:spcPct val="200000"/>
              </a:lnSpc>
              <a:spcAft>
                <a:spcPts val="800"/>
              </a:spcAft>
            </a:pPr>
            <a:r>
              <a:rPr lang="fr-FR" sz="1400" dirty="0">
                <a:ea typeface="Calibri" panose="020F0502020204030204" pitchFamily="34" charset="0"/>
                <a:cs typeface="Arial" panose="020B0604020202020204" pitchFamily="34" charset="0"/>
              </a:rPr>
              <a:t>3.</a:t>
            </a:r>
            <a:r>
              <a:rPr lang="fr-FR" sz="1400" dirty="0">
                <a:effectLst/>
                <a:ea typeface="Calibri" panose="020F0502020204030204" pitchFamily="34" charset="0"/>
                <a:cs typeface="Arial" panose="020B0604020202020204" pitchFamily="34" charset="0"/>
              </a:rPr>
              <a:t>Ces déplacements renvoient également à des contextes historiques de mobilité/immobilité sur le long terme.</a:t>
            </a:r>
          </a:p>
          <a:p>
            <a:pPr algn="just">
              <a:lnSpc>
                <a:spcPct val="200000"/>
              </a:lnSpc>
              <a:spcAft>
                <a:spcPts val="800"/>
              </a:spcAft>
            </a:pPr>
            <a:r>
              <a:rPr lang="fr-FR" sz="1400" dirty="0">
                <a:effectLst/>
                <a:ea typeface="Calibri" panose="020F0502020204030204" pitchFamily="34" charset="0"/>
                <a:cs typeface="Arial" panose="020B0604020202020204" pitchFamily="34" charset="0"/>
              </a:rPr>
              <a:t>4. Chaque héritage suppose un héritier. Qui sont les héritiers de ces passés et espaces, dans quel passé dans quel présent ?</a:t>
            </a:r>
          </a:p>
        </p:txBody>
      </p:sp>
      <p:sp>
        <p:nvSpPr>
          <p:cNvPr id="5" name="Espace réservé du pied de page 4">
            <a:extLst>
              <a:ext uri="{FF2B5EF4-FFF2-40B4-BE49-F238E27FC236}">
                <a16:creationId xmlns:a16="http://schemas.microsoft.com/office/drawing/2014/main" id="{F6446146-6283-47AA-BE77-E266D6DBBB77}"/>
              </a:ext>
            </a:extLst>
          </p:cNvPr>
          <p:cNvSpPr>
            <a:spLocks noGrp="1"/>
          </p:cNvSpPr>
          <p:nvPr>
            <p:ph type="ftr" sz="quarter" idx="11"/>
          </p:nvPr>
        </p:nvSpPr>
        <p:spPr/>
        <p:txBody>
          <a:bodyPr/>
          <a:lstStyle/>
          <a:p>
            <a:r>
              <a:rPr lang="fr-FR" dirty="0"/>
              <a:t>Michèle Baussant, CNRS, CEFRES/ISP/ICM, 2024</a:t>
            </a:r>
          </a:p>
        </p:txBody>
      </p:sp>
    </p:spTree>
    <p:extLst>
      <p:ext uri="{BB962C8B-B14F-4D97-AF65-F5344CB8AC3E}">
        <p14:creationId xmlns:p14="http://schemas.microsoft.com/office/powerpoint/2010/main" val="145741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C5A91-EEA0-4E69-8CF3-14E0BA91793A}"/>
              </a:ext>
            </a:extLst>
          </p:cNvPr>
          <p:cNvSpPr>
            <a:spLocks noGrp="1"/>
          </p:cNvSpPr>
          <p:nvPr>
            <p:ph type="title"/>
          </p:nvPr>
        </p:nvSpPr>
        <p:spPr>
          <a:xfrm>
            <a:off x="838200" y="1"/>
            <a:ext cx="10515600" cy="1191778"/>
          </a:xfrm>
        </p:spPr>
        <p:txBody>
          <a:bodyPr>
            <a:normAutofit/>
          </a:bodyPr>
          <a:lstStyle/>
          <a:p>
            <a:pPr algn="ctr"/>
            <a:r>
              <a:rPr lang="fr-FR" sz="2800" b="1" dirty="0"/>
              <a:t>L’appréhension et la compréhension des phénomènes mémoriels des déplacements massifs de population </a:t>
            </a:r>
          </a:p>
        </p:txBody>
      </p:sp>
      <p:sp>
        <p:nvSpPr>
          <p:cNvPr id="4" name="ZoneTexte 3">
            <a:extLst>
              <a:ext uri="{FF2B5EF4-FFF2-40B4-BE49-F238E27FC236}">
                <a16:creationId xmlns:a16="http://schemas.microsoft.com/office/drawing/2014/main" id="{1C7FF91A-48FE-470E-989F-D9C04D9994A6}"/>
              </a:ext>
            </a:extLst>
          </p:cNvPr>
          <p:cNvSpPr txBox="1"/>
          <p:nvPr/>
        </p:nvSpPr>
        <p:spPr>
          <a:xfrm>
            <a:off x="278167" y="1019286"/>
            <a:ext cx="11913833" cy="4546053"/>
          </a:xfrm>
          <a:prstGeom prst="rect">
            <a:avLst/>
          </a:prstGeom>
          <a:noFill/>
        </p:spPr>
        <p:txBody>
          <a:bodyPr wrap="square">
            <a:spAutoFit/>
          </a:bodyPr>
          <a:lstStyle/>
          <a:p>
            <a:pPr algn="just">
              <a:lnSpc>
                <a:spcPct val="200000"/>
              </a:lnSpc>
              <a:spcAft>
                <a:spcPts val="800"/>
              </a:spcAft>
            </a:pPr>
            <a:r>
              <a:rPr lang="en-GB" sz="1800" dirty="0">
                <a:solidFill>
                  <a:srgbClr val="0E101A"/>
                </a:solidFill>
                <a:effectLst/>
                <a:ea typeface="Times New Roman" panose="02020603050405020304" pitchFamily="18" charset="0"/>
                <a:cs typeface="Arial" panose="020B0604020202020204" pitchFamily="34" charset="0"/>
              </a:rPr>
              <a:t>Nous engage à:</a:t>
            </a:r>
          </a:p>
          <a:p>
            <a:pPr marL="285750" indent="-285750" algn="just">
              <a:spcAft>
                <a:spcPts val="800"/>
              </a:spcAft>
              <a:buFont typeface="Arial" panose="020B0604020202020204" pitchFamily="34" charset="0"/>
              <a:buChar char="•"/>
            </a:pPr>
            <a:r>
              <a:rPr lang="en-GB" sz="1400" dirty="0">
                <a:solidFill>
                  <a:srgbClr val="0E101A"/>
                </a:solidFill>
                <a:effectLst/>
                <a:ea typeface="Times New Roman" panose="02020603050405020304" pitchFamily="18" charset="0"/>
                <a:cs typeface="Arial" panose="020B0604020202020204" pitchFamily="34" charset="0"/>
              </a:rPr>
              <a:t> </a:t>
            </a:r>
            <a:r>
              <a:rPr lang="fr-FR" sz="1400" dirty="0">
                <a:solidFill>
                  <a:srgbClr val="0E101A"/>
                </a:solidFill>
                <a:effectLst/>
                <a:ea typeface="Times New Roman" panose="02020603050405020304" pitchFamily="18" charset="0"/>
                <a:cs typeface="Arial" panose="020B0604020202020204" pitchFamily="34" charset="0"/>
              </a:rPr>
              <a:t>ne pas réévaluer ou réécrire ces histoires qui </a:t>
            </a:r>
            <a:r>
              <a:rPr lang="fr-FR" sz="1400" dirty="0"/>
              <a:t>nous parlent davantage du présent dans des contextes connectés et locaux que de ce qui s'est passé </a:t>
            </a:r>
          </a:p>
          <a:p>
            <a:pPr marL="285750" indent="-285750" algn="just">
              <a:spcAft>
                <a:spcPts val="800"/>
              </a:spcAft>
              <a:buFont typeface="Arial" panose="020B0604020202020204" pitchFamily="34" charset="0"/>
              <a:buChar char="•"/>
            </a:pPr>
            <a:r>
              <a:rPr lang="fr-FR" sz="1400" dirty="0">
                <a:solidFill>
                  <a:srgbClr val="0E101A"/>
                </a:solidFill>
                <a:ea typeface="Times New Roman" panose="02020603050405020304" pitchFamily="18" charset="0"/>
                <a:cs typeface="Arial" panose="020B0604020202020204" pitchFamily="34" charset="0"/>
              </a:rPr>
              <a:t>Prêter attention au</a:t>
            </a:r>
            <a:r>
              <a:rPr lang="fr-FR" sz="1400" dirty="0">
                <a:solidFill>
                  <a:srgbClr val="0E101A"/>
                </a:solidFill>
                <a:effectLst/>
                <a:ea typeface="Times New Roman" panose="02020603050405020304" pitchFamily="18" charset="0"/>
                <a:cs typeface="Arial" panose="020B0604020202020204" pitchFamily="34" charset="0"/>
              </a:rPr>
              <a:t> fait les questions abordées ici sont généralement promptes à susciter un jugement moral, soit en termes de blâme, de vice politique, soit dans des visions enchantées ou dans la fameuse zone grise destinée à empêcher une moralisation de l'objet, mais en s'appuyant sur une discussion ancrée dans des catégories morales</a:t>
            </a:r>
          </a:p>
          <a:p>
            <a:endParaRPr lang="fr-FR" sz="1400" dirty="0"/>
          </a:p>
          <a:p>
            <a:pPr marL="285750" indent="-285750">
              <a:buFont typeface="Arial" panose="020B0604020202020204" pitchFamily="34" charset="0"/>
              <a:buChar char="•"/>
            </a:pPr>
            <a:r>
              <a:rPr lang="fr-FR" sz="1400" dirty="0"/>
              <a:t>Mettre au jour des récits asymétriques sur plusieurs niveaux. (notamment </a:t>
            </a:r>
            <a:r>
              <a:rPr lang="en-GB" sz="1400" b="1" dirty="0" err="1">
                <a:solidFill>
                  <a:srgbClr val="0E101A"/>
                </a:solidFill>
                <a:effectLst/>
                <a:latin typeface="+mn-lt"/>
                <a:ea typeface="Times New Roman" panose="02020603050405020304" pitchFamily="18" charset="0"/>
              </a:rPr>
              <a:t>l’absence</a:t>
            </a:r>
            <a:r>
              <a:rPr lang="en-GB" sz="1400" b="1" dirty="0">
                <a:solidFill>
                  <a:srgbClr val="0E101A"/>
                </a:solidFill>
                <a:effectLst/>
                <a:latin typeface="+mn-lt"/>
                <a:ea typeface="Times New Roman" panose="02020603050405020304" pitchFamily="18" charset="0"/>
              </a:rPr>
              <a:t> </a:t>
            </a:r>
            <a:r>
              <a:rPr lang="en-GB" sz="1400" b="1" dirty="0" err="1">
                <a:solidFill>
                  <a:srgbClr val="0E101A"/>
                </a:solidFill>
                <a:effectLst/>
                <a:latin typeface="+mn-lt"/>
                <a:ea typeface="Times New Roman" panose="02020603050405020304" pitchFamily="18" charset="0"/>
              </a:rPr>
              <a:t>d’articulation</a:t>
            </a:r>
            <a:r>
              <a:rPr lang="en-GB" sz="1400" b="1" dirty="0">
                <a:solidFill>
                  <a:srgbClr val="0E101A"/>
                </a:solidFill>
                <a:effectLst/>
                <a:latin typeface="+mn-lt"/>
                <a:ea typeface="Times New Roman" panose="02020603050405020304" pitchFamily="18" charset="0"/>
              </a:rPr>
              <a:t> dans les travaux entre les </a:t>
            </a:r>
            <a:r>
              <a:rPr lang="en-GB" sz="1400" b="1" dirty="0" err="1">
                <a:solidFill>
                  <a:srgbClr val="0E101A"/>
                </a:solidFill>
                <a:effectLst/>
                <a:latin typeface="+mn-lt"/>
                <a:ea typeface="Times New Roman" panose="02020603050405020304" pitchFamily="18" charset="0"/>
              </a:rPr>
              <a:t>acteurs</a:t>
            </a:r>
            <a:r>
              <a:rPr lang="en-GB" sz="1400" b="1" dirty="0">
                <a:solidFill>
                  <a:srgbClr val="0E101A"/>
                </a:solidFill>
                <a:effectLst/>
                <a:latin typeface="+mn-lt"/>
                <a:ea typeface="Times New Roman" panose="02020603050405020304" pitchFamily="18" charset="0"/>
              </a:rPr>
              <a:t> </a:t>
            </a:r>
            <a:r>
              <a:rPr lang="en-GB" sz="1400" b="1" dirty="0" err="1">
                <a:solidFill>
                  <a:srgbClr val="0E101A"/>
                </a:solidFill>
                <a:effectLst/>
                <a:latin typeface="+mn-lt"/>
                <a:ea typeface="Times New Roman" panose="02020603050405020304" pitchFamily="18" charset="0"/>
              </a:rPr>
              <a:t>aujourd’hui</a:t>
            </a:r>
            <a:r>
              <a:rPr lang="en-GB" sz="1400" b="1" dirty="0">
                <a:solidFill>
                  <a:srgbClr val="0E101A"/>
                </a:solidFill>
                <a:effectLst/>
                <a:latin typeface="+mn-lt"/>
                <a:ea typeface="Times New Roman" panose="02020603050405020304" pitchFamily="18" charset="0"/>
              </a:rPr>
              <a:t> </a:t>
            </a:r>
            <a:r>
              <a:rPr lang="en-GB" sz="1400" b="1" dirty="0" err="1">
                <a:solidFill>
                  <a:srgbClr val="0E101A"/>
                </a:solidFill>
                <a:effectLst/>
                <a:latin typeface="+mn-lt"/>
                <a:ea typeface="Times New Roman" panose="02020603050405020304" pitchFamily="18" charset="0"/>
              </a:rPr>
              <a:t>dispersés</a:t>
            </a:r>
            <a:r>
              <a:rPr lang="en-GB" sz="1400" b="1" dirty="0">
                <a:solidFill>
                  <a:srgbClr val="0E101A"/>
                </a:solidFill>
                <a:effectLst/>
                <a:latin typeface="+mn-lt"/>
                <a:ea typeface="Times New Roman" panose="02020603050405020304" pitchFamily="18" charset="0"/>
              </a:rPr>
              <a:t> et les </a:t>
            </a:r>
            <a:r>
              <a:rPr lang="en-GB" sz="1400" b="1" dirty="0" err="1">
                <a:solidFill>
                  <a:srgbClr val="0E101A"/>
                </a:solidFill>
                <a:effectLst/>
                <a:latin typeface="+mn-lt"/>
                <a:ea typeface="Times New Roman" panose="02020603050405020304" pitchFamily="18" charset="0"/>
              </a:rPr>
              <a:t>espaces</a:t>
            </a:r>
            <a:r>
              <a:rPr lang="en-GB" sz="1400" b="1" dirty="0">
                <a:solidFill>
                  <a:srgbClr val="0E101A"/>
                </a:solidFill>
                <a:effectLst/>
                <a:latin typeface="+mn-lt"/>
                <a:ea typeface="Times New Roman" panose="02020603050405020304" pitchFamily="18" charset="0"/>
              </a:rPr>
              <a:t> </a:t>
            </a:r>
            <a:r>
              <a:rPr lang="en-GB" sz="1400" b="1" dirty="0" err="1">
                <a:solidFill>
                  <a:srgbClr val="0E101A"/>
                </a:solidFill>
                <a:effectLst/>
                <a:latin typeface="+mn-lt"/>
                <a:ea typeface="Times New Roman" panose="02020603050405020304" pitchFamily="18" charset="0"/>
              </a:rPr>
              <a:t>qu’ils</a:t>
            </a:r>
            <a:r>
              <a:rPr lang="en-GB" sz="1400" b="1" dirty="0">
                <a:solidFill>
                  <a:srgbClr val="0E101A"/>
                </a:solidFill>
                <a:effectLst/>
                <a:latin typeface="+mn-lt"/>
                <a:ea typeface="Times New Roman" panose="02020603050405020304" pitchFamily="18" charset="0"/>
              </a:rPr>
              <a:t> </a:t>
            </a:r>
            <a:r>
              <a:rPr lang="en-GB" sz="1400" b="1" dirty="0" err="1">
                <a:solidFill>
                  <a:srgbClr val="0E101A"/>
                </a:solidFill>
                <a:effectLst/>
                <a:latin typeface="+mn-lt"/>
                <a:ea typeface="Times New Roman" panose="02020603050405020304" pitchFamily="18" charset="0"/>
              </a:rPr>
              <a:t>ont</a:t>
            </a:r>
            <a:r>
              <a:rPr lang="en-GB" sz="1400" b="1" dirty="0">
                <a:solidFill>
                  <a:srgbClr val="0E101A"/>
                </a:solidFill>
                <a:effectLst/>
                <a:latin typeface="+mn-lt"/>
                <a:ea typeface="Times New Roman" panose="02020603050405020304" pitchFamily="18" charset="0"/>
              </a:rPr>
              <a:t> </a:t>
            </a:r>
            <a:r>
              <a:rPr lang="en-GB" sz="1400" b="1" dirty="0" err="1">
                <a:solidFill>
                  <a:srgbClr val="0E101A"/>
                </a:solidFill>
                <a:effectLst/>
                <a:latin typeface="+mn-lt"/>
                <a:ea typeface="Times New Roman" panose="02020603050405020304" pitchFamily="18" charset="0"/>
              </a:rPr>
              <a:t>façonné</a:t>
            </a:r>
            <a:r>
              <a:rPr lang="en-GB" sz="1400" b="1" dirty="0">
                <a:solidFill>
                  <a:srgbClr val="0E101A"/>
                </a:solidFill>
                <a:effectLst/>
                <a:latin typeface="+mn-lt"/>
                <a:ea typeface="Times New Roman" panose="02020603050405020304" pitchFamily="18" charset="0"/>
              </a:rPr>
              <a:t>)</a:t>
            </a:r>
            <a:endParaRPr lang="fr-FR" sz="1400" dirty="0"/>
          </a:p>
          <a:p>
            <a:r>
              <a:rPr lang="fr-FR" sz="1400" dirty="0"/>
              <a:t> </a:t>
            </a:r>
          </a:p>
          <a:p>
            <a:pPr marL="285750" indent="-285750" algn="just">
              <a:spcAft>
                <a:spcPts val="800"/>
              </a:spcAft>
              <a:buFont typeface="Arial" panose="020B0604020202020204" pitchFamily="34" charset="0"/>
              <a:buChar char="•"/>
            </a:pPr>
            <a:r>
              <a:rPr lang="fr-FR" sz="1400" dirty="0">
                <a:solidFill>
                  <a:srgbClr val="0E101A"/>
                </a:solidFill>
                <a:effectLst/>
                <a:ea typeface="Times New Roman" panose="02020603050405020304" pitchFamily="18" charset="0"/>
                <a:cs typeface="Arial" panose="020B0604020202020204" pitchFamily="34" charset="0"/>
              </a:rPr>
              <a:t> et dans cette perspective, prêter attention aux constructions sociales croisées et parallèles de la présence et de l'absence - réelle ou imaginaire - d'individus, de groupes, d'histoires, de patrimoines dans un cadre national actuel. Ils remettent en question les identifications binaires et la manière dont les nationalismes ont façonné, y compris dans la recherche en science sociale, les notions de « home » et de « homeland » qui ne coïncident pas ou pas entièrement avec les représentations et les pratiques des différents acteurs. </a:t>
            </a:r>
          </a:p>
          <a:p>
            <a:endParaRPr lang="fr-FR" sz="1400" dirty="0"/>
          </a:p>
          <a:p>
            <a:pPr marL="285750" indent="-285750" algn="just">
              <a:spcAft>
                <a:spcPts val="800"/>
              </a:spcAft>
              <a:buFont typeface="Arial" panose="020B0604020202020204" pitchFamily="34" charset="0"/>
              <a:buChar char="•"/>
            </a:pPr>
            <a:endParaRPr lang="fr-FR" sz="1400" dirty="0">
              <a:solidFill>
                <a:srgbClr val="0E101A"/>
              </a:solidFill>
              <a:effectLst/>
              <a:ea typeface="Times New Roman" panose="02020603050405020304" pitchFamily="18" charset="0"/>
              <a:cs typeface="Arial" panose="020B0604020202020204" pitchFamily="34" charset="0"/>
            </a:endParaRPr>
          </a:p>
          <a:p>
            <a:pPr algn="just">
              <a:lnSpc>
                <a:spcPct val="200000"/>
              </a:lnSpc>
              <a:spcAft>
                <a:spcPts val="800"/>
              </a:spcAft>
            </a:pPr>
            <a:r>
              <a:rPr lang="fr-FR" sz="14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5" name="Espace réservé du pied de page 4">
            <a:extLst>
              <a:ext uri="{FF2B5EF4-FFF2-40B4-BE49-F238E27FC236}">
                <a16:creationId xmlns:a16="http://schemas.microsoft.com/office/drawing/2014/main" id="{2E2A7C1D-1688-4BE7-9464-6BA3245242CF}"/>
              </a:ext>
            </a:extLst>
          </p:cNvPr>
          <p:cNvSpPr>
            <a:spLocks noGrp="1"/>
          </p:cNvSpPr>
          <p:nvPr>
            <p:ph type="ftr" sz="quarter" idx="11"/>
          </p:nvPr>
        </p:nvSpPr>
        <p:spPr/>
        <p:txBody>
          <a:bodyPr/>
          <a:lstStyle/>
          <a:p>
            <a:r>
              <a:rPr lang="fr-FR"/>
              <a:t>Michèle Baussant, CNRS, CEFRES/ISP/ICM, 2021</a:t>
            </a:r>
          </a:p>
        </p:txBody>
      </p:sp>
    </p:spTree>
    <p:extLst>
      <p:ext uri="{BB962C8B-B14F-4D97-AF65-F5344CB8AC3E}">
        <p14:creationId xmlns:p14="http://schemas.microsoft.com/office/powerpoint/2010/main" val="239018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887F85B-8BE2-BEF5-3876-888D5A4B0D98}"/>
              </a:ext>
            </a:extLst>
          </p:cNvPr>
          <p:cNvSpPr>
            <a:spLocks noGrp="1"/>
          </p:cNvSpPr>
          <p:nvPr>
            <p:ph type="ftr" sz="quarter" idx="11"/>
          </p:nvPr>
        </p:nvSpPr>
        <p:spPr/>
        <p:txBody>
          <a:bodyPr/>
          <a:lstStyle/>
          <a:p>
            <a:r>
              <a:rPr lang="fr-FR"/>
              <a:t>Michèle Baussant, CNRS, CEFRES/ISP/ICM, 2021</a:t>
            </a:r>
          </a:p>
        </p:txBody>
      </p:sp>
      <p:sp>
        <p:nvSpPr>
          <p:cNvPr id="5" name="ZoneTexte 4">
            <a:extLst>
              <a:ext uri="{FF2B5EF4-FFF2-40B4-BE49-F238E27FC236}">
                <a16:creationId xmlns:a16="http://schemas.microsoft.com/office/drawing/2014/main" id="{E71AEBB1-8271-01B9-A674-E89308CBE417}"/>
              </a:ext>
            </a:extLst>
          </p:cNvPr>
          <p:cNvSpPr txBox="1"/>
          <p:nvPr/>
        </p:nvSpPr>
        <p:spPr>
          <a:xfrm>
            <a:off x="522514" y="751344"/>
            <a:ext cx="10689772" cy="3416320"/>
          </a:xfrm>
          <a:prstGeom prst="rect">
            <a:avLst/>
          </a:prstGeom>
          <a:noFill/>
        </p:spPr>
        <p:txBody>
          <a:bodyPr wrap="square">
            <a:spAutoFit/>
          </a:bodyPr>
          <a:lstStyle/>
          <a:p>
            <a:r>
              <a:rPr lang="fr-FR" sz="1800" dirty="0"/>
              <a:t>Contrairement à ce que dénoncent de nombreux travaux, ces expériences sont plus proches des faits et des récits des historiens. Mais en général, comme le récit des historiens, ces expériences restent peu audibles et intelligibles en dehors du cercle des personnes concernées. Elles restent relativement inefficaces pour atteindre et mobiliser un public plus large. Elles suscitent également des réactions contradictoires : empathie, indifférence ou réactions antagonistes.</a:t>
            </a:r>
          </a:p>
          <a:p>
            <a:endParaRPr lang="fr-FR" sz="1800" dirty="0"/>
          </a:p>
          <a:p>
            <a:r>
              <a:rPr lang="fr-FR" sz="1800" dirty="0"/>
              <a:t>L'enjeu ici n'est pas de faire émerger les voix individuelles qui peuvent être la source de l'Histoire mais de comprendre les formes de contrôle qui existent sur ces voix, les représentations, les interprétations et la diffusion. Ces formes de contrôle ne risquent pas seulement de taire ou de déformer en fonction des enjeux du présent, le pourquoi, le comment, le quand et le qui dans une histoire difficile. Elles risquent également d'effacer une seconde fois leurs expériences – quelles qu’elles soient - et leurs histoires en éliminant, omettant et réécrivant ces voix. </a:t>
            </a:r>
          </a:p>
        </p:txBody>
      </p:sp>
    </p:spTree>
    <p:extLst>
      <p:ext uri="{BB962C8B-B14F-4D97-AF65-F5344CB8AC3E}">
        <p14:creationId xmlns:p14="http://schemas.microsoft.com/office/powerpoint/2010/main" val="315531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BEBA8EAE-BF5A-486C-A8C5-ECC9F3942E4B}">
                <a14:imgProps xmlns:a14="http://schemas.microsoft.com/office/drawing/2010/main">
                  <a14:imgLayer r:embed="rId4">
                    <a14:imgEffect>
                      <a14:artisticCrisscrossEtching/>
                    </a14:imgEffect>
                    <a14:imgEffect>
                      <a14:sharpenSoften amoun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6B58F-1CF7-41B5-BF70-710D7AC7941C}"/>
              </a:ext>
            </a:extLst>
          </p:cNvPr>
          <p:cNvSpPr>
            <a:spLocks noGrp="1"/>
          </p:cNvSpPr>
          <p:nvPr>
            <p:ph type="title"/>
          </p:nvPr>
        </p:nvSpPr>
        <p:spPr>
          <a:xfrm>
            <a:off x="810000" y="810530"/>
            <a:ext cx="3282606" cy="1036124"/>
          </a:xfrm>
        </p:spPr>
        <p:txBody>
          <a:bodyPr rtlCol="0"/>
          <a:lstStyle/>
          <a:p>
            <a:r>
              <a:rPr lang="fr-FR" sz="2800" b="1" dirty="0"/>
              <a:t>Mémoire collective</a:t>
            </a:r>
            <a:endParaRPr lang="fr-FR" dirty="0"/>
          </a:p>
        </p:txBody>
      </p:sp>
      <p:sp>
        <p:nvSpPr>
          <p:cNvPr id="4" name="Espace réservé du contenu 3">
            <a:extLst>
              <a:ext uri="{FF2B5EF4-FFF2-40B4-BE49-F238E27FC236}">
                <a16:creationId xmlns:a16="http://schemas.microsoft.com/office/drawing/2014/main" id="{7CEAEB45-73DA-4942-9673-8B5F64D72642}"/>
              </a:ext>
            </a:extLst>
          </p:cNvPr>
          <p:cNvSpPr>
            <a:spLocks noGrp="1"/>
          </p:cNvSpPr>
          <p:nvPr>
            <p:ph sz="half" idx="1"/>
          </p:nvPr>
        </p:nvSpPr>
        <p:spPr>
          <a:xfrm>
            <a:off x="6770280" y="1493620"/>
            <a:ext cx="4937760" cy="4023359"/>
          </a:xfrm>
        </p:spPr>
        <p:txBody>
          <a:bodyPr rtlCol="0">
            <a:normAutofit/>
          </a:bodyPr>
          <a:lstStyle/>
          <a:p>
            <a:pPr marL="0" indent="0" algn="just" rtl="0">
              <a:lnSpc>
                <a:spcPct val="100000"/>
              </a:lnSpc>
              <a:buNone/>
            </a:pPr>
            <a:r>
              <a:rPr lang="fr-FR" sz="1800" dirty="0"/>
              <a:t>Elle est aussi souvent évoquée comme un sujet et devient voyageuse, post, multidirectionnelle </a:t>
            </a:r>
            <a:r>
              <a:rPr lang="fr-FR" sz="1800" dirty="0" err="1"/>
              <a:t>etc</a:t>
            </a:r>
            <a:r>
              <a:rPr lang="fr-FR" sz="1800" dirty="0"/>
              <a:t> </a:t>
            </a:r>
          </a:p>
          <a:p>
            <a:pPr marL="0" indent="0" algn="just" rtl="0">
              <a:lnSpc>
                <a:spcPct val="100000"/>
              </a:lnSpc>
              <a:buNone/>
            </a:pPr>
            <a:endParaRPr lang="fr-FR" sz="1800" dirty="0"/>
          </a:p>
          <a:p>
            <a:pPr marL="0" indent="0" algn="just" rtl="0">
              <a:lnSpc>
                <a:spcPct val="100000"/>
              </a:lnSpc>
              <a:buNone/>
            </a:pPr>
            <a:r>
              <a:rPr lang="fr-FR" sz="1800" dirty="0"/>
              <a:t>Elle </a:t>
            </a:r>
            <a:r>
              <a:rPr lang="fr-FR" sz="1800" dirty="0">
                <a:latin typeface="Times New Roman" panose="02020603050405020304" pitchFamily="18" charset="0"/>
                <a:cs typeface="Times New Roman" panose="02020603050405020304" pitchFamily="18" charset="0"/>
              </a:rPr>
              <a:t>est enfin souvent mise en équivalence avec la narration du passé: ici la parole, le récit et le texte semblent être perçus comme nécessaires, voire suffisants, pour assurer la mémoire collective.</a:t>
            </a:r>
          </a:p>
          <a:p>
            <a:pPr marL="0" indent="0" algn="just" rtl="0">
              <a:lnSpc>
                <a:spcPct val="100000"/>
              </a:lnSpc>
              <a:buNone/>
            </a:pPr>
            <a:r>
              <a:rPr lang="fr-FR" sz="1800" dirty="0">
                <a:latin typeface="Times New Roman" panose="02020603050405020304" pitchFamily="18" charset="0"/>
                <a:cs typeface="Times New Roman" panose="02020603050405020304" pitchFamily="18" charset="0"/>
              </a:rPr>
              <a:t> et tout ce qui n’est </a:t>
            </a:r>
            <a:r>
              <a:rPr lang="fr-FR" sz="1800" dirty="0"/>
              <a:t>pas mis en parole et en représentation équivaudrait en ce sens à de l’oubli collectif ou individuelle. En général mémoire et oubli sont donc posés comme deux rapports au passé antithétiques.</a:t>
            </a:r>
          </a:p>
        </p:txBody>
      </p:sp>
      <p:sp>
        <p:nvSpPr>
          <p:cNvPr id="3" name="Espace réservé du contenu 2">
            <a:extLst>
              <a:ext uri="{FF2B5EF4-FFF2-40B4-BE49-F238E27FC236}">
                <a16:creationId xmlns:a16="http://schemas.microsoft.com/office/drawing/2014/main" id="{F3FF1311-DD92-45BA-B10F-C1A324C27B55}"/>
              </a:ext>
            </a:extLst>
          </p:cNvPr>
          <p:cNvSpPr>
            <a:spLocks noGrp="1"/>
          </p:cNvSpPr>
          <p:nvPr>
            <p:ph sz="half" idx="2"/>
          </p:nvPr>
        </p:nvSpPr>
        <p:spPr>
          <a:xfrm>
            <a:off x="810000" y="1714674"/>
            <a:ext cx="5960280" cy="4598570"/>
          </a:xfrm>
        </p:spPr>
        <p:txBody>
          <a:bodyPr rtlCol="0">
            <a:noAutofit/>
          </a:bodyPr>
          <a:lstStyle/>
          <a:p>
            <a:pPr marL="0" indent="0" algn="just" rtl="0">
              <a:buNone/>
            </a:pPr>
            <a:r>
              <a:rPr lang="fr-FR" sz="1800" dirty="0"/>
              <a:t>Souvent utilisé sans aucune précision et de manière métaphorique, qui peut faire référence à :</a:t>
            </a:r>
          </a:p>
          <a:p>
            <a:pPr algn="just"/>
            <a:r>
              <a:rPr lang="fr-FR" sz="1800" dirty="0">
                <a:solidFill>
                  <a:schemeClr val="accent1"/>
                </a:solidFill>
              </a:rPr>
              <a:t>les souvenirs ou les représentations du passé dont sont porteurs les individus, liés par une expérience commune.</a:t>
            </a:r>
          </a:p>
          <a:p>
            <a:pPr algn="just"/>
            <a:r>
              <a:rPr lang="fr-FR" sz="1800" dirty="0">
                <a:solidFill>
                  <a:schemeClr val="accent1"/>
                </a:solidFill>
              </a:rPr>
              <a:t>l'enseignement de l'histoire et aux musées, aux commémorations et monuments, aux lois "mémorielles", aux récits constitués par le cinéma et la littérature, </a:t>
            </a:r>
          </a:p>
          <a:p>
            <a:pPr algn="just"/>
            <a:r>
              <a:rPr lang="fr-FR" sz="1800" dirty="0">
                <a:solidFill>
                  <a:schemeClr val="accent1"/>
                </a:solidFill>
              </a:rPr>
              <a:t>une approche du passé fondée sur une distinction entre histoire et mémoire, connaissance et imagination, objectivité et subjectivité, raison et émotion.</a:t>
            </a:r>
          </a:p>
          <a:p>
            <a:pPr algn="just"/>
            <a:r>
              <a:rPr lang="fr-FR" sz="1800" dirty="0">
                <a:solidFill>
                  <a:schemeClr val="accent1"/>
                </a:solidFill>
              </a:rPr>
              <a:t>une trace du passé dans le présent, soit un effet ou un poids du passé dans le présent</a:t>
            </a:r>
          </a:p>
          <a:p>
            <a:pPr algn="just"/>
            <a:r>
              <a:rPr lang="fr-FR" sz="1800" dirty="0">
                <a:solidFill>
                  <a:schemeClr val="accent1"/>
                </a:solidFill>
              </a:rPr>
              <a:t>une évocation, une interprétation et une sélection du présent, donc un effet du présent et un choix du passé (Lavabre, 1994).</a:t>
            </a:r>
          </a:p>
        </p:txBody>
      </p:sp>
      <p:sp>
        <p:nvSpPr>
          <p:cNvPr id="6" name="Espace réservé du pied de page 5">
            <a:extLst>
              <a:ext uri="{FF2B5EF4-FFF2-40B4-BE49-F238E27FC236}">
                <a16:creationId xmlns:a16="http://schemas.microsoft.com/office/drawing/2014/main" id="{0028AEA1-5258-4EE8-94FD-1F699930D1F4}"/>
              </a:ext>
            </a:extLst>
          </p:cNvPr>
          <p:cNvSpPr>
            <a:spLocks noGrp="1"/>
          </p:cNvSpPr>
          <p:nvPr>
            <p:ph type="ftr" sz="quarter" idx="11"/>
          </p:nvPr>
        </p:nvSpPr>
        <p:spPr/>
        <p:txBody>
          <a:bodyPr/>
          <a:lstStyle/>
          <a:p>
            <a:r>
              <a:rPr lang="fr-FR"/>
              <a:t>Michèle Baussant, CNRS, CEFRES/ISP/ICM, 2021</a:t>
            </a:r>
          </a:p>
        </p:txBody>
      </p:sp>
    </p:spTree>
    <p:extLst>
      <p:ext uri="{BB962C8B-B14F-4D97-AF65-F5344CB8AC3E}">
        <p14:creationId xmlns:p14="http://schemas.microsoft.com/office/powerpoint/2010/main" val="213104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A267E-9396-256A-F427-49C4E189466D}"/>
              </a:ext>
            </a:extLst>
          </p:cNvPr>
          <p:cNvSpPr>
            <a:spLocks noGrp="1"/>
          </p:cNvSpPr>
          <p:nvPr>
            <p:ph type="ftr" sz="quarter" idx="11"/>
          </p:nvPr>
        </p:nvSpPr>
        <p:spPr/>
        <p:txBody>
          <a:bodyPr/>
          <a:lstStyle/>
          <a:p>
            <a:r>
              <a:rPr lang="fr-FR"/>
              <a:t>Michèle Baussant, CNRS, CEFRES/ISP/ICM, 2021</a:t>
            </a:r>
          </a:p>
        </p:txBody>
      </p:sp>
      <p:sp>
        <p:nvSpPr>
          <p:cNvPr id="4" name="ZoneTexte 3">
            <a:extLst>
              <a:ext uri="{FF2B5EF4-FFF2-40B4-BE49-F238E27FC236}">
                <a16:creationId xmlns:a16="http://schemas.microsoft.com/office/drawing/2014/main" id="{A01A4451-8AC9-D6C4-9439-146D48BFFF6E}"/>
              </a:ext>
            </a:extLst>
          </p:cNvPr>
          <p:cNvSpPr txBox="1"/>
          <p:nvPr/>
        </p:nvSpPr>
        <p:spPr>
          <a:xfrm>
            <a:off x="76200" y="-10489049"/>
            <a:ext cx="12039600" cy="646331"/>
          </a:xfrm>
          <a:prstGeom prst="rect">
            <a:avLst/>
          </a:prstGeom>
          <a:noFill/>
        </p:spPr>
        <p:txBody>
          <a:bodyPr wrap="square">
            <a:spAutoFit/>
          </a:bodyPr>
          <a:lstStyle/>
          <a:p>
            <a:endParaRPr lang="fr-FR" sz="1200" dirty="0"/>
          </a:p>
          <a:p>
            <a:r>
              <a:rPr lang="fr-FR" sz="1200" dirty="0"/>
              <a:t> </a:t>
            </a:r>
          </a:p>
          <a:p>
            <a:endParaRPr lang="fr-FR" sz="1200" dirty="0"/>
          </a:p>
        </p:txBody>
      </p:sp>
      <p:sp>
        <p:nvSpPr>
          <p:cNvPr id="7" name="ZoneTexte 6">
            <a:extLst>
              <a:ext uri="{FF2B5EF4-FFF2-40B4-BE49-F238E27FC236}">
                <a16:creationId xmlns:a16="http://schemas.microsoft.com/office/drawing/2014/main" id="{692337C6-00F6-0AA1-7CDE-8C6FC3F00056}"/>
              </a:ext>
            </a:extLst>
          </p:cNvPr>
          <p:cNvSpPr txBox="1"/>
          <p:nvPr/>
        </p:nvSpPr>
        <p:spPr>
          <a:xfrm>
            <a:off x="1351280" y="1137920"/>
            <a:ext cx="686406" cy="923330"/>
          </a:xfrm>
          <a:prstGeom prst="rect">
            <a:avLst/>
          </a:prstGeom>
          <a:noFill/>
        </p:spPr>
        <p:txBody>
          <a:bodyPr wrap="none" rtlCol="0">
            <a:spAutoFit/>
          </a:bodyPr>
          <a:lstStyle/>
          <a:p>
            <a:r>
              <a:rPr lang="fr-FR" dirty="0"/>
              <a:t>Oubli</a:t>
            </a:r>
          </a:p>
          <a:p>
            <a:endParaRPr lang="fr-FR" dirty="0"/>
          </a:p>
          <a:p>
            <a:endParaRPr lang="fr-FR" dirty="0"/>
          </a:p>
        </p:txBody>
      </p:sp>
    </p:spTree>
    <p:extLst>
      <p:ext uri="{BB962C8B-B14F-4D97-AF65-F5344CB8AC3E}">
        <p14:creationId xmlns:p14="http://schemas.microsoft.com/office/powerpoint/2010/main" val="328314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1CAD5C8-7F34-19DA-833D-D20E232D1430}"/>
              </a:ext>
            </a:extLst>
          </p:cNvPr>
          <p:cNvSpPr>
            <a:spLocks noGrp="1"/>
          </p:cNvSpPr>
          <p:nvPr>
            <p:ph type="ftr" sz="quarter" idx="11"/>
          </p:nvPr>
        </p:nvSpPr>
        <p:spPr/>
        <p:txBody>
          <a:bodyPr/>
          <a:lstStyle/>
          <a:p>
            <a:r>
              <a:rPr lang="fr-FR"/>
              <a:t>Michèle Baussant, CNRS, CEFRES/ISP/ICM, 2021</a:t>
            </a:r>
          </a:p>
        </p:txBody>
      </p:sp>
    </p:spTree>
    <p:extLst>
      <p:ext uri="{BB962C8B-B14F-4D97-AF65-F5344CB8AC3E}">
        <p14:creationId xmlns:p14="http://schemas.microsoft.com/office/powerpoint/2010/main" val="157056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B25F17A-80B4-9F62-DF64-4E033BD5A244}"/>
              </a:ext>
            </a:extLst>
          </p:cNvPr>
          <p:cNvSpPr>
            <a:spLocks noGrp="1"/>
          </p:cNvSpPr>
          <p:nvPr>
            <p:ph type="ftr" sz="quarter" idx="11"/>
          </p:nvPr>
        </p:nvSpPr>
        <p:spPr/>
        <p:txBody>
          <a:bodyPr/>
          <a:lstStyle/>
          <a:p>
            <a:r>
              <a:rPr lang="fr-FR"/>
              <a:t>Michèle Baussant, CNRS, CEFRES/ISP/ICM, 2021</a:t>
            </a:r>
          </a:p>
        </p:txBody>
      </p:sp>
      <p:sp>
        <p:nvSpPr>
          <p:cNvPr id="6" name="ZoneTexte 5">
            <a:extLst>
              <a:ext uri="{FF2B5EF4-FFF2-40B4-BE49-F238E27FC236}">
                <a16:creationId xmlns:a16="http://schemas.microsoft.com/office/drawing/2014/main" id="{835E1BD6-5917-9452-7617-23D61C0291F3}"/>
              </a:ext>
            </a:extLst>
          </p:cNvPr>
          <p:cNvSpPr txBox="1"/>
          <p:nvPr/>
        </p:nvSpPr>
        <p:spPr>
          <a:xfrm>
            <a:off x="441960" y="335895"/>
            <a:ext cx="11308080" cy="6058710"/>
          </a:xfrm>
          <a:prstGeom prst="rect">
            <a:avLst/>
          </a:prstGeom>
          <a:noFill/>
        </p:spPr>
        <p:txBody>
          <a:bodyPr wrap="square">
            <a:spAutoFit/>
          </a:bodyPr>
          <a:lstStyle/>
          <a:p>
            <a:pPr>
              <a:lnSpc>
                <a:spcPct val="250000"/>
              </a:lnSpc>
            </a:pPr>
            <a:r>
              <a:rPr lang="fr-FR" sz="3200" dirty="0">
                <a:effectLst/>
                <a:latin typeface="Calibri" panose="020F0502020204030204" pitchFamily="34" charset="0"/>
                <a:ea typeface="Calibri" panose="020F0502020204030204" pitchFamily="34" charset="0"/>
                <a:cs typeface="Arial" panose="020B0604020202020204" pitchFamily="34" charset="0"/>
              </a:rPr>
              <a:t>Oubli</a:t>
            </a:r>
          </a:p>
          <a:p>
            <a:pPr>
              <a:lnSpc>
                <a:spcPct val="250000"/>
              </a:lnSpc>
            </a:pPr>
            <a:r>
              <a:rPr lang="fr-FR" sz="1800" dirty="0">
                <a:effectLst/>
                <a:latin typeface="Calibri" panose="020F0502020204030204" pitchFamily="34" charset="0"/>
                <a:ea typeface="Calibri" panose="020F0502020204030204" pitchFamily="34" charset="0"/>
                <a:cs typeface="Arial" panose="020B0604020202020204" pitchFamily="34" charset="0"/>
              </a:rPr>
              <a:t>Défini comme absence de discours public sur des événements</a:t>
            </a:r>
          </a:p>
          <a:p>
            <a:pPr>
              <a:lnSpc>
                <a:spcPct val="250000"/>
              </a:lnSpc>
            </a:pPr>
            <a:r>
              <a:rPr lang="fr-FR" sz="1800" dirty="0">
                <a:effectLst/>
                <a:latin typeface="Calibri" panose="020F0502020204030204" pitchFamily="34" charset="0"/>
                <a:ea typeface="Calibri" panose="020F0502020204030204" pitchFamily="34" charset="0"/>
                <a:cs typeface="Arial" panose="020B0604020202020204" pitchFamily="34" charset="0"/>
              </a:rPr>
              <a:t>Il regroupe:</a:t>
            </a:r>
          </a:p>
          <a:p>
            <a:pPr marL="285750" indent="-285750">
              <a:lnSpc>
                <a:spcPct val="250000"/>
              </a:lnSpc>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Arial" panose="020B0604020202020204" pitchFamily="34" charset="0"/>
              </a:rPr>
              <a:t> différents états de la mémoire : "ne pas se souvenir, ne pas en parler, ne pas savoir et ne pas s'en soucier</a:t>
            </a:r>
          </a:p>
          <a:p>
            <a:pPr marL="285750" indent="-285750">
              <a:lnSpc>
                <a:spcPct val="250000"/>
              </a:lnSpc>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Arial" panose="020B0604020202020204" pitchFamily="34" charset="0"/>
              </a:rPr>
              <a:t>différents phénomènes culturels et sociaux: l'"oubli forcé" : les personnes qui ont vécu l'événement et sont désireuses d'en parler mais ne sont pas autorisées à le faire - donner des exemples; le désir de ne pas parler pour diverses raisons, y compris la crainte de persécutions politiques; terme aussi utilisé pour suggérer </a:t>
            </a:r>
            <a:r>
              <a:rPr lang="fr-FR" sz="1800" dirty="0" err="1">
                <a:effectLst/>
                <a:latin typeface="Calibri" panose="020F0502020204030204" pitchFamily="34" charset="0"/>
                <a:ea typeface="Calibri" panose="020F0502020204030204" pitchFamily="34" charset="0"/>
                <a:cs typeface="Arial" panose="020B0604020202020204" pitchFamily="34" charset="0"/>
              </a:rPr>
              <a:t>quee</a:t>
            </a:r>
            <a:r>
              <a:rPr lang="fr-FR" sz="1800" dirty="0">
                <a:effectLst/>
                <a:latin typeface="Calibri" panose="020F0502020204030204" pitchFamily="34" charset="0"/>
                <a:ea typeface="Calibri" panose="020F0502020204030204" pitchFamily="34" charset="0"/>
                <a:cs typeface="Arial" panose="020B0604020202020204" pitchFamily="34" charset="0"/>
              </a:rPr>
              <a:t> les jeunes générations ou d’autres personnes non concernée ne savent pas que quelque chose s’est passé </a:t>
            </a:r>
            <a:endParaRPr lang="fr-FR" dirty="0"/>
          </a:p>
        </p:txBody>
      </p:sp>
    </p:spTree>
    <p:extLst>
      <p:ext uri="{BB962C8B-B14F-4D97-AF65-F5344CB8AC3E}">
        <p14:creationId xmlns:p14="http://schemas.microsoft.com/office/powerpoint/2010/main" val="406603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F7A71E3-79C3-EAA6-810E-1BE9EEEE8B86}"/>
              </a:ext>
            </a:extLst>
          </p:cNvPr>
          <p:cNvSpPr>
            <a:spLocks noGrp="1"/>
          </p:cNvSpPr>
          <p:nvPr>
            <p:ph type="ftr" sz="quarter" idx="11"/>
          </p:nvPr>
        </p:nvSpPr>
        <p:spPr/>
        <p:txBody>
          <a:bodyPr/>
          <a:lstStyle/>
          <a:p>
            <a:r>
              <a:rPr lang="fr-FR"/>
              <a:t>Michèle Baussant, CNRS, CEFRES/ISP/ICM, 2021</a:t>
            </a:r>
          </a:p>
        </p:txBody>
      </p:sp>
      <p:sp>
        <p:nvSpPr>
          <p:cNvPr id="4" name="ZoneTexte 3">
            <a:extLst>
              <a:ext uri="{FF2B5EF4-FFF2-40B4-BE49-F238E27FC236}">
                <a16:creationId xmlns:a16="http://schemas.microsoft.com/office/drawing/2014/main" id="{AAB7BF58-5070-CCBC-C9E2-1E679B079252}"/>
              </a:ext>
            </a:extLst>
          </p:cNvPr>
          <p:cNvSpPr txBox="1"/>
          <p:nvPr/>
        </p:nvSpPr>
        <p:spPr>
          <a:xfrm>
            <a:off x="1209040" y="1856294"/>
            <a:ext cx="10637520" cy="4262514"/>
          </a:xfrm>
          <a:prstGeom prst="rect">
            <a:avLst/>
          </a:prstGeom>
          <a:noFill/>
        </p:spPr>
        <p:txBody>
          <a:bodyPr wrap="square">
            <a:spAutoFit/>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Le silence </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Le silence peut être défini comme l'absence de certains discours - mais pas nécessairement de tous - sur un événement, une personne ou un groupe de personnes au sein d'un certain champ social. </a:t>
            </a:r>
          </a:p>
          <a:p>
            <a:pPr>
              <a:lnSpc>
                <a:spcPct val="107000"/>
              </a:lnSpc>
              <a:spcAft>
                <a:spcPts val="800"/>
              </a:spcAft>
            </a:pPr>
            <a:r>
              <a:rPr lang="fr-FR" kern="100" dirty="0">
                <a:latin typeface="Calibri" panose="020F0502020204030204" pitchFamily="34" charset="0"/>
                <a:ea typeface="Calibri" panose="020F0502020204030204" pitchFamily="34" charset="0"/>
                <a:cs typeface="Arial" panose="020B0604020202020204" pitchFamily="34" charset="0"/>
              </a:rPr>
              <a:t>Recouvre 4 états:</a:t>
            </a: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Arial" panose="020B0604020202020204" pitchFamily="34" charset="0"/>
              </a:rPr>
              <a:t>Le silence comme nom</a:t>
            </a:r>
          </a:p>
          <a:p>
            <a:pPr marL="285750" indent="-285750">
              <a:lnSpc>
                <a:spcPct val="107000"/>
              </a:lnSpc>
              <a:spcAft>
                <a:spcPts val="800"/>
              </a:spcAft>
              <a:buFont typeface="Arial" panose="020B0604020202020204" pitchFamily="34" charset="0"/>
              <a:buChar char="•"/>
            </a:pPr>
            <a:r>
              <a:rPr lang="fr-FR" sz="1800" kern="100" dirty="0" err="1">
                <a:effectLst/>
                <a:latin typeface="Calibri" panose="020F0502020204030204" pitchFamily="34" charset="0"/>
                <a:ea typeface="Calibri" panose="020F0502020204030204" pitchFamily="34" charset="0"/>
                <a:cs typeface="Arial" panose="020B0604020202020204" pitchFamily="34" charset="0"/>
              </a:rPr>
              <a:t>Réduir</a:t>
            </a:r>
            <a:r>
              <a:rPr lang="fr-FR" sz="1800" kern="100" dirty="0">
                <a:effectLst/>
                <a:latin typeface="Calibri" panose="020F0502020204030204" pitchFamily="34" charset="0"/>
                <a:ea typeface="Calibri" panose="020F0502020204030204" pitchFamily="34" charset="0"/>
                <a:cs typeface="Arial" panose="020B0604020202020204" pitchFamily="34" charset="0"/>
              </a:rPr>
              <a:t> au silence</a:t>
            </a: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Arial" panose="020B0604020202020204" pitchFamily="34" charset="0"/>
              </a:rPr>
              <a:t>Être réduit  au silence</a:t>
            </a:r>
          </a:p>
          <a:p>
            <a:pPr marL="285750" indent="-285750">
              <a:lnSpc>
                <a:spcPct val="107000"/>
              </a:lnSpc>
              <a:spcAft>
                <a:spcPts val="800"/>
              </a:spcAft>
              <a:buFont typeface="Arial" panose="020B0604020202020204" pitchFamily="34" charset="0"/>
              <a:buChar char="•"/>
            </a:pPr>
            <a:r>
              <a:rPr lang="fr-FR" sz="1800" kern="100" dirty="0" err="1">
                <a:effectLst/>
                <a:latin typeface="Calibri" panose="020F0502020204030204" pitchFamily="34" charset="0"/>
                <a:ea typeface="Calibri" panose="020F0502020204030204" pitchFamily="34" charset="0"/>
                <a:cs typeface="Arial" panose="020B0604020202020204" pitchFamily="34" charset="0"/>
              </a:rPr>
              <a:t>Etre</a:t>
            </a:r>
            <a:r>
              <a:rPr lang="fr-FR" sz="1800" kern="100" dirty="0">
                <a:effectLst/>
                <a:latin typeface="Calibri" panose="020F0502020204030204" pitchFamily="34" charset="0"/>
                <a:ea typeface="Calibri" panose="020F0502020204030204" pitchFamily="34" charset="0"/>
                <a:cs typeface="Arial" panose="020B0604020202020204" pitchFamily="34" charset="0"/>
              </a:rPr>
              <a:t> silencieux</a:t>
            </a:r>
          </a:p>
          <a:p>
            <a:pPr marL="285750" indent="-285750">
              <a:lnSpc>
                <a:spcPct val="107000"/>
              </a:lnSpc>
              <a:spcAft>
                <a:spcPts val="800"/>
              </a:spcAft>
              <a:buFont typeface="Arial" panose="020B0604020202020204" pitchFamily="34" charset="0"/>
              <a:buChar char="•"/>
            </a:pPr>
            <a:endParaRPr lang="fr-FR" kern="100"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v"/>
            </a:pPr>
            <a:r>
              <a:rPr lang="fr-FR" kern="100" dirty="0">
                <a:latin typeface="Calibri" panose="020F0502020204030204" pitchFamily="34" charset="0"/>
                <a:ea typeface="Calibri" panose="020F0502020204030204" pitchFamily="34" charset="0"/>
                <a:cs typeface="Arial" panose="020B0604020202020204" pitchFamily="34" charset="0"/>
              </a:rPr>
              <a:t>Typologie (caché/manifeste) et intention (pour oublier, pour commémorer)</a:t>
            </a:r>
          </a:p>
          <a:p>
            <a:pPr marL="285750" indent="-285750">
              <a:lnSpc>
                <a:spcPct val="107000"/>
              </a:lnSpc>
              <a:spcAft>
                <a:spcPts val="800"/>
              </a:spcAft>
              <a:buFont typeface="Wingdings" panose="05000000000000000000" pitchFamily="2" charset="2"/>
              <a:buChar char="v"/>
            </a:pPr>
            <a:r>
              <a:rPr lang="fr-FR" sz="1800" kern="100" dirty="0">
                <a:effectLst/>
                <a:latin typeface="Calibri" panose="020F0502020204030204" pitchFamily="34" charset="0"/>
                <a:ea typeface="Calibri" panose="020F0502020204030204" pitchFamily="34" charset="0"/>
                <a:cs typeface="Arial" panose="020B0604020202020204" pitchFamily="34" charset="0"/>
              </a:rPr>
              <a:t>Le sile</a:t>
            </a:r>
            <a:r>
              <a:rPr lang="fr-FR" kern="100" dirty="0">
                <a:latin typeface="Calibri" panose="020F0502020204030204" pitchFamily="34" charset="0"/>
                <a:ea typeface="Calibri" panose="020F0502020204030204" pitchFamily="34" charset="0"/>
                <a:cs typeface="Arial" panose="020B0604020202020204" pitchFamily="34" charset="0"/>
              </a:rPr>
              <a:t>nce dans les récits historique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24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6CDE614-1023-7242-4296-47A059A095B5}"/>
              </a:ext>
            </a:extLst>
          </p:cNvPr>
          <p:cNvSpPr>
            <a:spLocks noGrp="1"/>
          </p:cNvSpPr>
          <p:nvPr>
            <p:ph type="ftr" sz="quarter" idx="11"/>
          </p:nvPr>
        </p:nvSpPr>
        <p:spPr/>
        <p:txBody>
          <a:bodyPr/>
          <a:lstStyle/>
          <a:p>
            <a:r>
              <a:rPr lang="fr-FR"/>
              <a:t>Michèle Baussant, CNRS, CEFRES/ISP/ICM, 2021</a:t>
            </a:r>
          </a:p>
        </p:txBody>
      </p:sp>
      <p:sp>
        <p:nvSpPr>
          <p:cNvPr id="3" name="ZoneTexte 2">
            <a:extLst>
              <a:ext uri="{FF2B5EF4-FFF2-40B4-BE49-F238E27FC236}">
                <a16:creationId xmlns:a16="http://schemas.microsoft.com/office/drawing/2014/main" id="{E2FEB6C8-8B79-ECAE-3833-6E74C49374FE}"/>
              </a:ext>
            </a:extLst>
          </p:cNvPr>
          <p:cNvSpPr txBox="1"/>
          <p:nvPr/>
        </p:nvSpPr>
        <p:spPr>
          <a:xfrm>
            <a:off x="1005840" y="589280"/>
            <a:ext cx="11023600" cy="1754326"/>
          </a:xfrm>
          <a:prstGeom prst="rect">
            <a:avLst/>
          </a:prstGeom>
          <a:noFill/>
        </p:spPr>
        <p:txBody>
          <a:bodyPr wrap="square" rtlCol="0">
            <a:spAutoFit/>
          </a:bodyPr>
          <a:lstStyle/>
          <a:p>
            <a:pPr marL="285750" indent="-285750">
              <a:buFont typeface="Wingdings" panose="05000000000000000000" pitchFamily="2" charset="2"/>
              <a:buChar char="v"/>
            </a:pPr>
            <a:r>
              <a:rPr lang="fr-FR" dirty="0"/>
              <a:t>Mémoire comme objet de l’histoire</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Mémoire et identité</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Les historiens face à la multiplication des récits </a:t>
            </a:r>
          </a:p>
        </p:txBody>
      </p:sp>
    </p:spTree>
    <p:extLst>
      <p:ext uri="{BB962C8B-B14F-4D97-AF65-F5344CB8AC3E}">
        <p14:creationId xmlns:p14="http://schemas.microsoft.com/office/powerpoint/2010/main" val="267543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FB529EC-879F-7015-6024-4F2A79D9CC14}"/>
              </a:ext>
            </a:extLst>
          </p:cNvPr>
          <p:cNvSpPr>
            <a:spLocks noGrp="1"/>
          </p:cNvSpPr>
          <p:nvPr>
            <p:ph type="ftr" sz="quarter" idx="11"/>
          </p:nvPr>
        </p:nvSpPr>
        <p:spPr/>
        <p:txBody>
          <a:bodyPr/>
          <a:lstStyle/>
          <a:p>
            <a:r>
              <a:rPr lang="fr-FR"/>
              <a:t>Michèle Baussant, CNRS, CEFRES/ISP/ICM, 2021</a:t>
            </a:r>
          </a:p>
        </p:txBody>
      </p:sp>
      <p:sp>
        <p:nvSpPr>
          <p:cNvPr id="4" name="ZoneTexte 3">
            <a:extLst>
              <a:ext uri="{FF2B5EF4-FFF2-40B4-BE49-F238E27FC236}">
                <a16:creationId xmlns:a16="http://schemas.microsoft.com/office/drawing/2014/main" id="{864AE875-8223-4385-D9CF-41B7D05E6F85}"/>
              </a:ext>
            </a:extLst>
          </p:cNvPr>
          <p:cNvSpPr txBox="1"/>
          <p:nvPr/>
        </p:nvSpPr>
        <p:spPr>
          <a:xfrm>
            <a:off x="179109" y="338202"/>
            <a:ext cx="5335571" cy="5632311"/>
          </a:xfrm>
          <a:prstGeom prst="rect">
            <a:avLst/>
          </a:prstGeom>
          <a:noFill/>
        </p:spPr>
        <p:txBody>
          <a:bodyPr wrap="square">
            <a:spAutoFit/>
          </a:bodyPr>
          <a:lstStyle/>
          <a:p>
            <a:r>
              <a:rPr lang="fr-FR" dirty="0"/>
              <a:t>Je rappelle que selon Maurice Halbwachs, trois modes de relation au passé dans le présent se croisent pour produire une mémoire collective :</a:t>
            </a:r>
          </a:p>
          <a:p>
            <a:pPr algn="just"/>
            <a:endParaRPr lang="fr-FR" dirty="0"/>
          </a:p>
          <a:p>
            <a:pPr marL="342900" indent="-342900" algn="just">
              <a:buFont typeface="+mj-lt"/>
              <a:buAutoNum type="arabicPeriod"/>
            </a:pPr>
            <a:r>
              <a:rPr lang="fr-FR" dirty="0"/>
              <a:t>La mémoire historique est l'utilisation du passé et de l'histoire. Elle peut faire appel à l'expérience mais pas toujours.</a:t>
            </a:r>
          </a:p>
          <a:p>
            <a:pPr marL="342900" indent="-342900" algn="just">
              <a:buFont typeface="+mj-lt"/>
              <a:buAutoNum type="arabicPeriod"/>
            </a:pPr>
            <a:endParaRPr lang="fr-FR" dirty="0"/>
          </a:p>
          <a:p>
            <a:pPr marL="342900" indent="-342900" algn="just">
              <a:buFont typeface="+mj-lt"/>
              <a:buAutoNum type="arabicPeriod"/>
            </a:pPr>
            <a:r>
              <a:rPr lang="fr-FR" dirty="0"/>
              <a:t>L'histoire est une discipline régie par les normes de la profession et tend à réviser les mémoires historiques. Les deux ne s'opposent pas.  Ce qui les distingue n'est pas leur contenu mais leur finalité : l'histoire vise l'intelligibilité du passé. La mémoire historique n'est pas portée par un intérêt de connaissance mais d'exemple, de légitimité, de polémique, de commémoration, d'identité.</a:t>
            </a:r>
          </a:p>
          <a:p>
            <a:pPr marL="342900" indent="-342900" algn="just">
              <a:buFont typeface="+mj-lt"/>
              <a:buAutoNum type="arabicPeriod"/>
            </a:pPr>
            <a:endParaRPr lang="fr-FR" dirty="0"/>
          </a:p>
          <a:p>
            <a:pPr marL="342900" indent="-342900" algn="just">
              <a:buFont typeface="+mj-lt"/>
              <a:buAutoNum type="arabicPeriod"/>
            </a:pPr>
            <a:r>
              <a:rPr lang="fr-FR" dirty="0"/>
              <a:t>la "mémoire commune", c'est-à-dire la mémoire de ce qui a été vécu en commun par les individus et les groupes.  </a:t>
            </a:r>
          </a:p>
        </p:txBody>
      </p:sp>
      <p:sp>
        <p:nvSpPr>
          <p:cNvPr id="8" name="ZoneTexte 7">
            <a:extLst>
              <a:ext uri="{FF2B5EF4-FFF2-40B4-BE49-F238E27FC236}">
                <a16:creationId xmlns:a16="http://schemas.microsoft.com/office/drawing/2014/main" id="{5EA7DC99-FAFD-8D02-A641-6C229A7A03D5}"/>
              </a:ext>
            </a:extLst>
          </p:cNvPr>
          <p:cNvSpPr txBox="1"/>
          <p:nvPr/>
        </p:nvSpPr>
        <p:spPr>
          <a:xfrm>
            <a:off x="5814768" y="65410"/>
            <a:ext cx="6094428" cy="4524315"/>
          </a:xfrm>
          <a:prstGeom prst="rect">
            <a:avLst/>
          </a:prstGeom>
          <a:noFill/>
        </p:spPr>
        <p:txBody>
          <a:bodyPr wrap="square">
            <a:spAutoFit/>
          </a:bodyPr>
          <a:lstStyle/>
          <a:p>
            <a:pPr algn="just"/>
            <a:r>
              <a:rPr lang="fr-FR" dirty="0"/>
              <a:t>La mémoire collective </a:t>
            </a:r>
            <a:r>
              <a:rPr lang="fr-FR" dirty="0">
                <a:solidFill>
                  <a:srgbClr val="FF0000"/>
                </a:solidFill>
              </a:rPr>
              <a:t>se situe au carrefour des mémoires du vécu, de l'histoire et de la mémoire historique</a:t>
            </a:r>
            <a:r>
              <a:rPr lang="fr-FR" dirty="0"/>
              <a:t>. Elle n'est rien d'autre qu'un mouvement d'homogénéisation des représentations du passé. C'est la réduction de la diversité des mémoires qui se produit lorsqu'une expérience vécue et partagée est racontée au sein d'un groupe, d'une famille, d'un parti, d'une association, au présent et toujours à partir d'un lieu, même dans un contexte mondialisé.</a:t>
            </a:r>
          </a:p>
          <a:p>
            <a:pPr algn="just"/>
            <a:endParaRPr lang="fr-FR" dirty="0"/>
          </a:p>
          <a:p>
            <a:pPr algn="just"/>
            <a:endParaRPr lang="fr-FR" dirty="0"/>
          </a:p>
          <a:p>
            <a:pPr algn="just"/>
            <a:r>
              <a:rPr lang="fr-FR" sz="1800" dirty="0"/>
              <a:t>Le terme "mémoire collective" est  conceptualisé comme le résultat d'échanges sur des représentations intersubjectives du passé, échanges déterminés par les normes d'un groupe social. Ainsi, "la" mémoire collective n'est pas un phénomène fixe ni nécessairement cohérent et unifié</a:t>
            </a:r>
          </a:p>
          <a:p>
            <a:pPr algn="just"/>
            <a:endParaRPr lang="fr-FR" dirty="0"/>
          </a:p>
        </p:txBody>
      </p:sp>
    </p:spTree>
    <p:extLst>
      <p:ext uri="{BB962C8B-B14F-4D97-AF65-F5344CB8AC3E}">
        <p14:creationId xmlns:p14="http://schemas.microsoft.com/office/powerpoint/2010/main" val="377070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5BD1BDF-43E1-C7D4-2CCD-6DB26F4AF14B}"/>
              </a:ext>
            </a:extLst>
          </p:cNvPr>
          <p:cNvSpPr>
            <a:spLocks noGrp="1"/>
          </p:cNvSpPr>
          <p:nvPr>
            <p:ph type="ftr" sz="quarter" idx="11"/>
          </p:nvPr>
        </p:nvSpPr>
        <p:spPr/>
        <p:txBody>
          <a:bodyPr/>
          <a:lstStyle/>
          <a:p>
            <a:r>
              <a:rPr lang="fr-FR" dirty="0"/>
              <a:t>Michèle Baussant, CNRS, CEFRES/ISP/ICM, 2024</a:t>
            </a:r>
          </a:p>
        </p:txBody>
      </p:sp>
      <p:pic>
        <p:nvPicPr>
          <p:cNvPr id="9" name="Picture 2">
            <a:extLst>
              <a:ext uri="{FF2B5EF4-FFF2-40B4-BE49-F238E27FC236}">
                <a16:creationId xmlns:a16="http://schemas.microsoft.com/office/drawing/2014/main" id="{0A5DD918-6C1B-E275-18BD-B37F77FDC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760" y="243841"/>
            <a:ext cx="8981440" cy="611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153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2192</Words>
  <Application>Microsoft Office PowerPoint</Application>
  <PresentationFormat>Grand écran</PresentationFormat>
  <Paragraphs>114</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Tahoma</vt:lpstr>
      <vt:lpstr>Times New Roman</vt:lpstr>
      <vt:lpstr>Wingdings</vt:lpstr>
      <vt:lpstr>Thème Office</vt:lpstr>
      <vt:lpstr>Mémoires déplacées et déplacements des mémoires</vt:lpstr>
      <vt:lpstr>Mémoire collective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passé considéré comme un sujet « inconfortable »</vt:lpstr>
      <vt:lpstr>L’appréhension et la compréhension des phénomènes mémoriels des déplacements massifs de population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DISPLACED MEMORIES &amp; MEMORIES OF DISPLACEMENT   A brief introduction</dc:title>
  <dc:creator>arnav</dc:creator>
  <cp:lastModifiedBy>relecture</cp:lastModifiedBy>
  <cp:revision>17</cp:revision>
  <dcterms:created xsi:type="dcterms:W3CDTF">2021-06-08T08:40:56Z</dcterms:created>
  <dcterms:modified xsi:type="dcterms:W3CDTF">2024-03-14T08:35:57Z</dcterms:modified>
</cp:coreProperties>
</file>